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2"/>
  </p:sldMasterIdLst>
  <p:notesMasterIdLst>
    <p:notesMasterId r:id="rId13"/>
  </p:notesMasterIdLst>
  <p:sldIdLst>
    <p:sldId id="256" r:id="rId3"/>
    <p:sldId id="363" r:id="rId4"/>
    <p:sldId id="360" r:id="rId5"/>
    <p:sldId id="361" r:id="rId6"/>
    <p:sldId id="341" r:id="rId7"/>
    <p:sldId id="347" r:id="rId8"/>
    <p:sldId id="358" r:id="rId9"/>
    <p:sldId id="332" r:id="rId10"/>
    <p:sldId id="315" r:id="rId11"/>
    <p:sldId id="33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0000"/>
    <a:srgbClr val="EAEAEA"/>
    <a:srgbClr val="990000"/>
    <a:srgbClr val="FFB7B7"/>
    <a:srgbClr val="D6B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9" autoAdjust="0"/>
    <p:restoredTop sz="95021" autoAdjust="0"/>
  </p:normalViewPr>
  <p:slideViewPr>
    <p:cSldViewPr snapToGrid="0">
      <p:cViewPr varScale="1">
        <p:scale>
          <a:sx n="161" d="100"/>
          <a:sy n="161" d="100"/>
        </p:scale>
        <p:origin x="150" y="2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67457-09D9-4237-ADE9-9E16F6DD5E34}" type="datetimeFigureOut">
              <a:rPr lang="en-US" smtClean="0"/>
              <a:t>5/9/2020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B6698-0607-4F6F-A7BD-320E92DBD744}" type="slidenum">
              <a:rPr lang="en-US" smtClean="0"/>
              <a:t>‹#›</a:t>
            </a:fld>
            <a:endParaRPr lang="en-US"/>
          </a:p>
        </p:txBody>
      </p:sp>
    </p:spTree>
    <p:extLst>
      <p:ext uri="{BB962C8B-B14F-4D97-AF65-F5344CB8AC3E}">
        <p14:creationId xmlns:p14="http://schemas.microsoft.com/office/powerpoint/2010/main" val="113656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B6698-0607-4F6F-A7BD-320E92DBD744}" type="slidenum">
              <a:rPr lang="en-US" smtClean="0"/>
              <a:t>1</a:t>
            </a:fld>
            <a:endParaRPr lang="en-US"/>
          </a:p>
        </p:txBody>
      </p:sp>
    </p:spTree>
    <p:extLst>
      <p:ext uri="{BB962C8B-B14F-4D97-AF65-F5344CB8AC3E}">
        <p14:creationId xmlns:p14="http://schemas.microsoft.com/office/powerpoint/2010/main" val="286344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KG: Added MIT reference, NYC reference</a:t>
            </a:r>
          </a:p>
        </p:txBody>
      </p:sp>
      <p:sp>
        <p:nvSpPr>
          <p:cNvPr id="4" name="Slide Number Placeholder 3"/>
          <p:cNvSpPr>
            <a:spLocks noGrp="1"/>
          </p:cNvSpPr>
          <p:nvPr>
            <p:ph type="sldNum" sz="quarter" idx="5"/>
          </p:nvPr>
        </p:nvSpPr>
        <p:spPr/>
        <p:txBody>
          <a:bodyPr/>
          <a:lstStyle/>
          <a:p>
            <a:fld id="{6AFB6698-0607-4F6F-A7BD-320E92DBD744}" type="slidenum">
              <a:rPr lang="en-US" smtClean="0"/>
              <a:t>10</a:t>
            </a:fld>
            <a:endParaRPr lang="en-US"/>
          </a:p>
        </p:txBody>
      </p:sp>
    </p:spTree>
    <p:extLst>
      <p:ext uri="{BB962C8B-B14F-4D97-AF65-F5344CB8AC3E}">
        <p14:creationId xmlns:p14="http://schemas.microsoft.com/office/powerpoint/2010/main" val="1151060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451808"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https://blackfacts.io</a:t>
            </a:r>
          </a:p>
        </p:txBody>
      </p:sp>
      <p:sp>
        <p:nvSpPr>
          <p:cNvPr id="14" name="Slide Number Placeholder 5">
            <a:extLst>
              <a:ext uri="{FF2B5EF4-FFF2-40B4-BE49-F238E27FC236}">
                <a16:creationId xmlns:a16="http://schemas.microsoft.com/office/drawing/2014/main" id="{92785F76-F61E-41F2-B522-825536D65539}"/>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pic>
        <p:nvPicPr>
          <p:cNvPr id="11" name="Picture 10" descr="A close up of a sign&#10;&#10;Description generated with high confidence">
            <a:extLst>
              <a:ext uri="{FF2B5EF4-FFF2-40B4-BE49-F238E27FC236}">
                <a16:creationId xmlns:a16="http://schemas.microsoft.com/office/drawing/2014/main" id="{CCB22163-C2CB-4710-83F6-21FDEB4A63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544" b="-4"/>
          <a:stretch/>
        </p:blipFill>
        <p:spPr>
          <a:xfrm>
            <a:off x="140837" y="6482499"/>
            <a:ext cx="319804" cy="297810"/>
          </a:xfrm>
          <a:prstGeom prst="rect">
            <a:avLst/>
          </a:prstGeom>
        </p:spPr>
      </p:pic>
      <p:sp>
        <p:nvSpPr>
          <p:cNvPr id="13" name="TextBox 12">
            <a:extLst>
              <a:ext uri="{FF2B5EF4-FFF2-40B4-BE49-F238E27FC236}">
                <a16:creationId xmlns:a16="http://schemas.microsoft.com/office/drawing/2014/main" id="{E1339632-BBFB-45E2-B13A-F2E64F5CD8D6}"/>
              </a:ext>
            </a:extLst>
          </p:cNvPr>
          <p:cNvSpPr txBox="1"/>
          <p:nvPr userDrawn="1"/>
        </p:nvSpPr>
        <p:spPr>
          <a:xfrm>
            <a:off x="3832166" y="6444734"/>
            <a:ext cx="60682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Protecting Culture Through Mastery of Today’s  Technologies</a:t>
            </a:r>
            <a:endParaRPr lang="en-US" dirty="0">
              <a:solidFill>
                <a:schemeClr val="tx1"/>
              </a:solidFill>
            </a:endParaRPr>
          </a:p>
        </p:txBody>
      </p:sp>
    </p:spTree>
    <p:extLst>
      <p:ext uri="{BB962C8B-B14F-4D97-AF65-F5344CB8AC3E}">
        <p14:creationId xmlns:p14="http://schemas.microsoft.com/office/powerpoint/2010/main" val="4155763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3E1C79E-4906-42D7-9799-8BE0AC9297B3}" type="slidenum">
              <a:rPr lang="en-US" smtClean="0"/>
              <a:t>‹#›</a:t>
            </a:fld>
            <a:endParaRPr lang="en-US"/>
          </a:p>
        </p:txBody>
      </p:sp>
    </p:spTree>
    <p:extLst>
      <p:ext uri="{BB962C8B-B14F-4D97-AF65-F5344CB8AC3E}">
        <p14:creationId xmlns:p14="http://schemas.microsoft.com/office/powerpoint/2010/main" val="2367808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3E1C79E-4906-42D7-9799-8BE0AC9297B3}" type="slidenum">
              <a:rPr lang="en-US" smtClean="0"/>
              <a:t>‹#›</a:t>
            </a:fld>
            <a:endParaRPr lang="en-US"/>
          </a:p>
        </p:txBody>
      </p:sp>
    </p:spTree>
    <p:extLst>
      <p:ext uri="{BB962C8B-B14F-4D97-AF65-F5344CB8AC3E}">
        <p14:creationId xmlns:p14="http://schemas.microsoft.com/office/powerpoint/2010/main" val="30770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Tree>
    <p:extLst>
      <p:ext uri="{BB962C8B-B14F-4D97-AF65-F5344CB8AC3E}">
        <p14:creationId xmlns:p14="http://schemas.microsoft.com/office/powerpoint/2010/main" val="1079397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D7EBF85-8746-4A81-875D-F9E7B6E9FAC7}"/>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
        <p:nvSpPr>
          <p:cNvPr id="11" name="TextBox 10">
            <a:extLst>
              <a:ext uri="{FF2B5EF4-FFF2-40B4-BE49-F238E27FC236}">
                <a16:creationId xmlns:a16="http://schemas.microsoft.com/office/drawing/2014/main" id="{39B35410-87D0-4596-9CD7-792F209879E1}"/>
              </a:ext>
            </a:extLst>
          </p:cNvPr>
          <p:cNvSpPr txBox="1"/>
          <p:nvPr userDrawn="1"/>
        </p:nvSpPr>
        <p:spPr>
          <a:xfrm>
            <a:off x="451808"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https://blackfacts.io</a:t>
            </a:r>
          </a:p>
        </p:txBody>
      </p:sp>
      <p:pic>
        <p:nvPicPr>
          <p:cNvPr id="15" name="Picture 14" descr="A close up of a sign&#10;&#10;Description generated with high confidence">
            <a:extLst>
              <a:ext uri="{FF2B5EF4-FFF2-40B4-BE49-F238E27FC236}">
                <a16:creationId xmlns:a16="http://schemas.microsoft.com/office/drawing/2014/main" id="{0A33EE5D-0F2F-4D35-9F20-767BD310104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544" b="-4"/>
          <a:stretch/>
        </p:blipFill>
        <p:spPr>
          <a:xfrm>
            <a:off x="140837" y="6482499"/>
            <a:ext cx="319804" cy="297810"/>
          </a:xfrm>
          <a:prstGeom prst="rect">
            <a:avLst/>
          </a:prstGeom>
        </p:spPr>
      </p:pic>
      <p:sp>
        <p:nvSpPr>
          <p:cNvPr id="16" name="TextBox 15">
            <a:extLst>
              <a:ext uri="{FF2B5EF4-FFF2-40B4-BE49-F238E27FC236}">
                <a16:creationId xmlns:a16="http://schemas.microsoft.com/office/drawing/2014/main" id="{9DB56716-5C40-4631-AEA0-B4A49E26060E}"/>
              </a:ext>
            </a:extLst>
          </p:cNvPr>
          <p:cNvSpPr txBox="1"/>
          <p:nvPr userDrawn="1"/>
        </p:nvSpPr>
        <p:spPr>
          <a:xfrm>
            <a:off x="3832166" y="6444734"/>
            <a:ext cx="60682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Protecting Culture Through Mastery of Today’s  Technologies</a:t>
            </a:r>
            <a:endParaRPr lang="en-US" dirty="0">
              <a:solidFill>
                <a:schemeClr val="tx1"/>
              </a:solidFill>
            </a:endParaRPr>
          </a:p>
        </p:txBody>
      </p:sp>
    </p:spTree>
    <p:extLst>
      <p:ext uri="{BB962C8B-B14F-4D97-AF65-F5344CB8AC3E}">
        <p14:creationId xmlns:p14="http://schemas.microsoft.com/office/powerpoint/2010/main" val="3029170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561294"/>
          </a:xfrm>
        </p:spPr>
        <p:txBody>
          <a:bodyPr>
            <a:normAutofit/>
          </a:bodyPr>
          <a:lstStyle>
            <a:lvl1pPr>
              <a:defRPr sz="3200"/>
            </a:lvl1pPr>
          </a:lstStyle>
          <a:p>
            <a:r>
              <a:rPr lang="en-US"/>
              <a:t>Click to edit Master title style</a:t>
            </a:r>
            <a:endParaRPr lang="en-US" dirty="0"/>
          </a:p>
        </p:txBody>
      </p:sp>
      <p:sp>
        <p:nvSpPr>
          <p:cNvPr id="3" name="Content Placeholder 2"/>
          <p:cNvSpPr>
            <a:spLocks noGrp="1"/>
          </p:cNvSpPr>
          <p:nvPr>
            <p:ph sz="half" idx="1"/>
          </p:nvPr>
        </p:nvSpPr>
        <p:spPr>
          <a:xfrm>
            <a:off x="1097279" y="964276"/>
            <a:ext cx="6475616" cy="4904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689272" y="964276"/>
            <a:ext cx="3466407" cy="49048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27382492-34B6-438C-B45A-2F0B1597C351}"/>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Tree>
    <p:extLst>
      <p:ext uri="{BB962C8B-B14F-4D97-AF65-F5344CB8AC3E}">
        <p14:creationId xmlns:p14="http://schemas.microsoft.com/office/powerpoint/2010/main" val="1747881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C0B25334-5044-47AF-9648-70C650FB99BC}"/>
              </a:ext>
            </a:extLst>
          </p:cNvPr>
          <p:cNvSpPr>
            <a:spLocks noGrp="1"/>
          </p:cNvSpPr>
          <p:nvPr>
            <p:ph type="sldNum" sz="quarter" idx="12"/>
          </p:nvPr>
        </p:nvSpPr>
        <p:spPr>
          <a:xfrm>
            <a:off x="9900458" y="6459785"/>
            <a:ext cx="1312025" cy="365125"/>
          </a:xfrm>
          <a:prstGeom prst="rect">
            <a:avLst/>
          </a:prstGeom>
        </p:spPr>
        <p:txBody>
          <a:bodyPr/>
          <a:lstStyle>
            <a:lvl1pPr algn="ctr">
              <a:defRPr>
                <a:solidFill>
                  <a:schemeClr val="bg1"/>
                </a:solidFill>
              </a:defRPr>
            </a:lvl1pPr>
          </a:lstStyle>
          <a:p>
            <a:fld id="{43E1C79E-4906-42D7-9799-8BE0AC9297B3}" type="slidenum">
              <a:rPr lang="en-US" smtClean="0"/>
              <a:pPr/>
              <a:t>‹#›</a:t>
            </a:fld>
            <a:endParaRPr lang="en-US"/>
          </a:p>
        </p:txBody>
      </p:sp>
    </p:spTree>
    <p:extLst>
      <p:ext uri="{BB962C8B-B14F-4D97-AF65-F5344CB8AC3E}">
        <p14:creationId xmlns:p14="http://schemas.microsoft.com/office/powerpoint/2010/main" val="298921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8867BF28-3864-4206-8E49-F5A8F2569E82}"/>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Tree>
    <p:extLst>
      <p:ext uri="{BB962C8B-B14F-4D97-AF65-F5344CB8AC3E}">
        <p14:creationId xmlns:p14="http://schemas.microsoft.com/office/powerpoint/2010/main" val="586308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lide Number Placeholder 5">
            <a:extLst>
              <a:ext uri="{FF2B5EF4-FFF2-40B4-BE49-F238E27FC236}">
                <a16:creationId xmlns:a16="http://schemas.microsoft.com/office/drawing/2014/main" id="{B58675A2-FB59-4A21-BE02-5EA8117FB6DA}"/>
              </a:ext>
            </a:extLst>
          </p:cNvPr>
          <p:cNvSpPr>
            <a:spLocks noGrp="1"/>
          </p:cNvSpPr>
          <p:nvPr>
            <p:ph type="sldNum" sz="quarter" idx="12"/>
          </p:nvPr>
        </p:nvSpPr>
        <p:spPr>
          <a:xfrm>
            <a:off x="9900458" y="6459785"/>
            <a:ext cx="1312025" cy="365125"/>
          </a:xfrm>
          <a:prstGeom prst="rect">
            <a:avLst/>
          </a:prstGeom>
        </p:spPr>
        <p:txBody>
          <a:bodyPr/>
          <a:lstStyle>
            <a:lvl1pPr>
              <a:defRPr>
                <a:solidFill>
                  <a:schemeClr val="bg1"/>
                </a:solidFill>
              </a:defRPr>
            </a:lvl1pPr>
          </a:lstStyle>
          <a:p>
            <a:fld id="{43E1C79E-4906-42D7-9799-8BE0AC9297B3}" type="slidenum">
              <a:rPr lang="en-US" smtClean="0"/>
              <a:pPr/>
              <a:t>‹#›</a:t>
            </a:fld>
            <a:endParaRPr lang="en-US"/>
          </a:p>
        </p:txBody>
      </p:sp>
      <p:sp>
        <p:nvSpPr>
          <p:cNvPr id="12" name="TextBox 11">
            <a:extLst>
              <a:ext uri="{FF2B5EF4-FFF2-40B4-BE49-F238E27FC236}">
                <a16:creationId xmlns:a16="http://schemas.microsoft.com/office/drawing/2014/main" id="{AEF50029-7458-4244-BBCA-25B25A4023CD}"/>
              </a:ext>
            </a:extLst>
          </p:cNvPr>
          <p:cNvSpPr txBox="1"/>
          <p:nvPr userDrawn="1"/>
        </p:nvSpPr>
        <p:spPr>
          <a:xfrm>
            <a:off x="1258141"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https://blackfacts.com</a:t>
            </a:r>
          </a:p>
        </p:txBody>
      </p:sp>
      <p:pic>
        <p:nvPicPr>
          <p:cNvPr id="8" name="Picture 7" descr="A close up of a sign&#10;&#10;Description generated with high confidence">
            <a:extLst>
              <a:ext uri="{FF2B5EF4-FFF2-40B4-BE49-F238E27FC236}">
                <a16:creationId xmlns:a16="http://schemas.microsoft.com/office/drawing/2014/main" id="{50BA8BF9-BF58-4174-9E53-56CDF3CBCA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544" b="-4"/>
          <a:stretch/>
        </p:blipFill>
        <p:spPr>
          <a:xfrm>
            <a:off x="947170" y="6482499"/>
            <a:ext cx="319804" cy="297810"/>
          </a:xfrm>
          <a:prstGeom prst="rect">
            <a:avLst/>
          </a:prstGeom>
        </p:spPr>
      </p:pic>
      <p:sp>
        <p:nvSpPr>
          <p:cNvPr id="9" name="TextBox 8">
            <a:extLst>
              <a:ext uri="{FF2B5EF4-FFF2-40B4-BE49-F238E27FC236}">
                <a16:creationId xmlns:a16="http://schemas.microsoft.com/office/drawing/2014/main" id="{B5B7E8E9-A020-4B98-AAFF-5FFE2851DDF4}"/>
              </a:ext>
            </a:extLst>
          </p:cNvPr>
          <p:cNvSpPr txBox="1"/>
          <p:nvPr userDrawn="1"/>
        </p:nvSpPr>
        <p:spPr>
          <a:xfrm>
            <a:off x="4732421" y="6457453"/>
            <a:ext cx="4270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Discover / Share / Create - Black History</a:t>
            </a:r>
          </a:p>
        </p:txBody>
      </p:sp>
    </p:spTree>
    <p:extLst>
      <p:ext uri="{BB962C8B-B14F-4D97-AF65-F5344CB8AC3E}">
        <p14:creationId xmlns:p14="http://schemas.microsoft.com/office/powerpoint/2010/main" val="72764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43E1C79E-4906-42D7-9799-8BE0AC9297B3}" type="slidenum">
              <a:rPr lang="en-US" smtClean="0"/>
              <a:t>‹#›</a:t>
            </a:fld>
            <a:endParaRPr lang="en-US"/>
          </a:p>
        </p:txBody>
      </p:sp>
    </p:spTree>
    <p:extLst>
      <p:ext uri="{BB962C8B-B14F-4D97-AF65-F5344CB8AC3E}">
        <p14:creationId xmlns:p14="http://schemas.microsoft.com/office/powerpoint/2010/main" val="198501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3E1C79E-4906-42D7-9799-8BE0AC9297B3}" type="slidenum">
              <a:rPr lang="en-US" smtClean="0"/>
              <a:t>‹#›</a:t>
            </a:fld>
            <a:endParaRPr lang="en-US"/>
          </a:p>
        </p:txBody>
      </p:sp>
    </p:spTree>
    <p:extLst>
      <p:ext uri="{BB962C8B-B14F-4D97-AF65-F5344CB8AC3E}">
        <p14:creationId xmlns:p14="http://schemas.microsoft.com/office/powerpoint/2010/main" val="2885576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1219199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73006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075653"/>
            <a:ext cx="10058400" cy="479344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52055A22-EAEB-44F4-B1EC-21AED4E41721}"/>
              </a:ext>
            </a:extLst>
          </p:cNvPr>
          <p:cNvSpPr>
            <a:spLocks noGrp="1"/>
          </p:cNvSpPr>
          <p:nvPr>
            <p:ph type="sldNum" sz="quarter" idx="4"/>
          </p:nvPr>
        </p:nvSpPr>
        <p:spPr>
          <a:xfrm>
            <a:off x="9900458" y="6459785"/>
            <a:ext cx="1312025" cy="365125"/>
          </a:xfrm>
          <a:prstGeom prst="rect">
            <a:avLst/>
          </a:prstGeom>
        </p:spPr>
        <p:txBody>
          <a:bodyPr/>
          <a:lstStyle>
            <a:lvl1pPr algn="ctr">
              <a:defRPr>
                <a:solidFill>
                  <a:schemeClr val="bg1"/>
                </a:solidFill>
              </a:defRPr>
            </a:lvl1pPr>
          </a:lstStyle>
          <a:p>
            <a:fld id="{43E1C79E-4906-42D7-9799-8BE0AC9297B3}" type="slidenum">
              <a:rPr lang="en-US" smtClean="0"/>
              <a:pPr/>
              <a:t>‹#›</a:t>
            </a:fld>
            <a:endParaRPr lang="en-US" dirty="0"/>
          </a:p>
        </p:txBody>
      </p:sp>
      <p:sp>
        <p:nvSpPr>
          <p:cNvPr id="13" name="TextBox 12">
            <a:extLst>
              <a:ext uri="{FF2B5EF4-FFF2-40B4-BE49-F238E27FC236}">
                <a16:creationId xmlns:a16="http://schemas.microsoft.com/office/drawing/2014/main" id="{9DEB0065-25CA-409B-B108-4ECA2D148C7B}"/>
              </a:ext>
            </a:extLst>
          </p:cNvPr>
          <p:cNvSpPr txBox="1"/>
          <p:nvPr userDrawn="1"/>
        </p:nvSpPr>
        <p:spPr>
          <a:xfrm>
            <a:off x="451808" y="6444734"/>
            <a:ext cx="28695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https://blackfacts.io</a:t>
            </a:r>
          </a:p>
        </p:txBody>
      </p:sp>
      <p:pic>
        <p:nvPicPr>
          <p:cNvPr id="14" name="Picture 13" descr="A close up of a sign&#10;&#10;Description generated with high confidence">
            <a:extLst>
              <a:ext uri="{FF2B5EF4-FFF2-40B4-BE49-F238E27FC236}">
                <a16:creationId xmlns:a16="http://schemas.microsoft.com/office/drawing/2014/main" id="{0C874EC8-EC31-46C0-A269-66D2DF4FA3FC}"/>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r="2544" b="-4"/>
          <a:stretch/>
        </p:blipFill>
        <p:spPr>
          <a:xfrm>
            <a:off x="140837" y="6482499"/>
            <a:ext cx="319804" cy="297810"/>
          </a:xfrm>
          <a:prstGeom prst="rect">
            <a:avLst/>
          </a:prstGeom>
        </p:spPr>
      </p:pic>
      <p:sp>
        <p:nvSpPr>
          <p:cNvPr id="16" name="TextBox 15">
            <a:extLst>
              <a:ext uri="{FF2B5EF4-FFF2-40B4-BE49-F238E27FC236}">
                <a16:creationId xmlns:a16="http://schemas.microsoft.com/office/drawing/2014/main" id="{E32B6374-E6B1-4FD5-982C-90789FC694B1}"/>
              </a:ext>
            </a:extLst>
          </p:cNvPr>
          <p:cNvSpPr txBox="1"/>
          <p:nvPr userDrawn="1"/>
        </p:nvSpPr>
        <p:spPr>
          <a:xfrm>
            <a:off x="3832166" y="6444734"/>
            <a:ext cx="60682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Protecting Culture Through Mastery of Today’s  Technologies</a:t>
            </a:r>
            <a:endParaRPr lang="en-US" dirty="0">
              <a:solidFill>
                <a:schemeClr val="tx1"/>
              </a:solidFill>
            </a:endParaRPr>
          </a:p>
        </p:txBody>
      </p:sp>
    </p:spTree>
    <p:extLst>
      <p:ext uri="{BB962C8B-B14F-4D97-AF65-F5344CB8AC3E}">
        <p14:creationId xmlns:p14="http://schemas.microsoft.com/office/powerpoint/2010/main" val="3876528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78.png"/><Relationship Id="rId4" Type="http://schemas.openxmlformats.org/officeDocument/2006/relationships/image" Target="../media/image81.jpeg"/></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12" Type="http://schemas.openxmlformats.org/officeDocument/2006/relationships/image" Target="../media/image15.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26" Type="http://schemas.openxmlformats.org/officeDocument/2006/relationships/image" Target="../media/image40.svg"/><Relationship Id="rId39" Type="http://schemas.openxmlformats.org/officeDocument/2006/relationships/image" Target="../media/image53.png"/><Relationship Id="rId3" Type="http://schemas.openxmlformats.org/officeDocument/2006/relationships/image" Target="../media/image17.emf"/><Relationship Id="rId21" Type="http://schemas.openxmlformats.org/officeDocument/2006/relationships/image" Target="../media/image35.png"/><Relationship Id="rId34" Type="http://schemas.openxmlformats.org/officeDocument/2006/relationships/image" Target="../media/image48.emf"/><Relationship Id="rId42" Type="http://schemas.openxmlformats.org/officeDocument/2006/relationships/image" Target="../media/image56.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emf"/><Relationship Id="rId38" Type="http://schemas.openxmlformats.org/officeDocument/2006/relationships/image" Target="../media/image52.png"/><Relationship Id="rId2" Type="http://schemas.openxmlformats.org/officeDocument/2006/relationships/image" Target="../media/image16.emf"/><Relationship Id="rId16" Type="http://schemas.openxmlformats.org/officeDocument/2006/relationships/image" Target="../media/image30.svg"/><Relationship Id="rId20" Type="http://schemas.openxmlformats.org/officeDocument/2006/relationships/image" Target="../media/image34.svg"/><Relationship Id="rId29" Type="http://schemas.openxmlformats.org/officeDocument/2006/relationships/image" Target="../media/image43.png"/><Relationship Id="rId41"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20.emf"/><Relationship Id="rId11" Type="http://schemas.openxmlformats.org/officeDocument/2006/relationships/image" Target="../media/image25.png"/><Relationship Id="rId24" Type="http://schemas.openxmlformats.org/officeDocument/2006/relationships/image" Target="../media/image38.svg"/><Relationship Id="rId32" Type="http://schemas.openxmlformats.org/officeDocument/2006/relationships/image" Target="../media/image46.emf"/><Relationship Id="rId37" Type="http://schemas.openxmlformats.org/officeDocument/2006/relationships/image" Target="../media/image51.emf"/><Relationship Id="rId40" Type="http://schemas.openxmlformats.org/officeDocument/2006/relationships/image" Target="../media/image54.png"/><Relationship Id="rId5" Type="http://schemas.openxmlformats.org/officeDocument/2006/relationships/image" Target="../media/image19.emf"/><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svg"/><Relationship Id="rId36" Type="http://schemas.openxmlformats.org/officeDocument/2006/relationships/image" Target="../media/image50.emf"/><Relationship Id="rId10" Type="http://schemas.openxmlformats.org/officeDocument/2006/relationships/image" Target="../media/image24.sv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emf"/><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36.svg"/><Relationship Id="rId27" Type="http://schemas.openxmlformats.org/officeDocument/2006/relationships/image" Target="../media/image41.png"/><Relationship Id="rId30" Type="http://schemas.openxmlformats.org/officeDocument/2006/relationships/image" Target="../media/image44.svg"/><Relationship Id="rId35" Type="http://schemas.openxmlformats.org/officeDocument/2006/relationships/image" Target="../media/image4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45.png"/><Relationship Id="rId18" Type="http://schemas.openxmlformats.org/officeDocument/2006/relationships/image" Target="../media/image50.emf"/><Relationship Id="rId3" Type="http://schemas.openxmlformats.org/officeDocument/2006/relationships/image" Target="../media/image17.emf"/><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49.emf"/><Relationship Id="rId2" Type="http://schemas.openxmlformats.org/officeDocument/2006/relationships/image" Target="../media/image16.emf"/><Relationship Id="rId16" Type="http://schemas.openxmlformats.org/officeDocument/2006/relationships/image" Target="../media/image48.emf"/><Relationship Id="rId1" Type="http://schemas.openxmlformats.org/officeDocument/2006/relationships/slideLayout" Target="../slideLayouts/slideLayout4.xml"/><Relationship Id="rId6" Type="http://schemas.openxmlformats.org/officeDocument/2006/relationships/image" Target="../media/image20.emf"/><Relationship Id="rId11" Type="http://schemas.openxmlformats.org/officeDocument/2006/relationships/image" Target="../media/image27.png"/><Relationship Id="rId5" Type="http://schemas.openxmlformats.org/officeDocument/2006/relationships/image" Target="../media/image19.emf"/><Relationship Id="rId15" Type="http://schemas.openxmlformats.org/officeDocument/2006/relationships/image" Target="../media/image47.emf"/><Relationship Id="rId10" Type="http://schemas.openxmlformats.org/officeDocument/2006/relationships/image" Target="../media/image26.svg"/><Relationship Id="rId19" Type="http://schemas.openxmlformats.org/officeDocument/2006/relationships/image" Target="../media/image51.emf"/><Relationship Id="rId4" Type="http://schemas.openxmlformats.org/officeDocument/2006/relationships/image" Target="../media/image18.emf"/><Relationship Id="rId9" Type="http://schemas.openxmlformats.org/officeDocument/2006/relationships/image" Target="../media/image25.png"/><Relationship Id="rId14" Type="http://schemas.openxmlformats.org/officeDocument/2006/relationships/image" Target="../media/image46.emf"/></Relationships>
</file>

<file path=ppt/slides/_rels/slide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3" Type="http://schemas.openxmlformats.org/officeDocument/2006/relationships/image" Target="../media/image74.svg"/><Relationship Id="rId18" Type="http://schemas.openxmlformats.org/officeDocument/2006/relationships/image" Target="../media/image18.emf"/><Relationship Id="rId26" Type="http://schemas.openxmlformats.org/officeDocument/2006/relationships/image" Target="../media/image26.svg"/><Relationship Id="rId39" Type="http://schemas.openxmlformats.org/officeDocument/2006/relationships/image" Target="../media/image39.png"/><Relationship Id="rId3" Type="http://schemas.openxmlformats.org/officeDocument/2006/relationships/image" Target="../media/image64.svg"/><Relationship Id="rId21" Type="http://schemas.openxmlformats.org/officeDocument/2006/relationships/image" Target="../media/image21.png"/><Relationship Id="rId34" Type="http://schemas.openxmlformats.org/officeDocument/2006/relationships/image" Target="../media/image34.svg"/><Relationship Id="rId42" Type="http://schemas.openxmlformats.org/officeDocument/2006/relationships/image" Target="../media/image42.svg"/><Relationship Id="rId47" Type="http://schemas.openxmlformats.org/officeDocument/2006/relationships/image" Target="../media/image47.emf"/><Relationship Id="rId50" Type="http://schemas.openxmlformats.org/officeDocument/2006/relationships/image" Target="../media/image50.emf"/><Relationship Id="rId7" Type="http://schemas.openxmlformats.org/officeDocument/2006/relationships/image" Target="../media/image68.svg"/><Relationship Id="rId12" Type="http://schemas.openxmlformats.org/officeDocument/2006/relationships/image" Target="../media/image73.png"/><Relationship Id="rId17" Type="http://schemas.openxmlformats.org/officeDocument/2006/relationships/image" Target="../media/image17.emf"/><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svg"/><Relationship Id="rId46" Type="http://schemas.openxmlformats.org/officeDocument/2006/relationships/image" Target="../media/image46.emf"/><Relationship Id="rId2" Type="http://schemas.openxmlformats.org/officeDocument/2006/relationships/image" Target="../media/image63.png"/><Relationship Id="rId16" Type="http://schemas.openxmlformats.org/officeDocument/2006/relationships/image" Target="../media/image16.emf"/><Relationship Id="rId20" Type="http://schemas.openxmlformats.org/officeDocument/2006/relationships/image" Target="../media/image20.emf"/><Relationship Id="rId29" Type="http://schemas.openxmlformats.org/officeDocument/2006/relationships/image" Target="../media/image29.png"/><Relationship Id="rId41"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svg"/><Relationship Id="rId24" Type="http://schemas.openxmlformats.org/officeDocument/2006/relationships/image" Target="../media/image24.svg"/><Relationship Id="rId32" Type="http://schemas.openxmlformats.org/officeDocument/2006/relationships/image" Target="../media/image32.svg"/><Relationship Id="rId37" Type="http://schemas.openxmlformats.org/officeDocument/2006/relationships/image" Target="../media/image37.png"/><Relationship Id="rId40" Type="http://schemas.openxmlformats.org/officeDocument/2006/relationships/image" Target="../media/image40.svg"/><Relationship Id="rId45" Type="http://schemas.openxmlformats.org/officeDocument/2006/relationships/image" Target="../media/image45.png"/><Relationship Id="rId53" Type="http://schemas.openxmlformats.org/officeDocument/2006/relationships/image" Target="../media/image78.png"/><Relationship Id="rId5" Type="http://schemas.openxmlformats.org/officeDocument/2006/relationships/image" Target="../media/image66.svg"/><Relationship Id="rId15" Type="http://schemas.openxmlformats.org/officeDocument/2006/relationships/image" Target="../media/image76.svg"/><Relationship Id="rId23" Type="http://schemas.openxmlformats.org/officeDocument/2006/relationships/image" Target="../media/image23.png"/><Relationship Id="rId28" Type="http://schemas.openxmlformats.org/officeDocument/2006/relationships/image" Target="../media/image28.svg"/><Relationship Id="rId36" Type="http://schemas.openxmlformats.org/officeDocument/2006/relationships/image" Target="../media/image36.svg"/><Relationship Id="rId49" Type="http://schemas.openxmlformats.org/officeDocument/2006/relationships/image" Target="../media/image49.emf"/><Relationship Id="rId10" Type="http://schemas.openxmlformats.org/officeDocument/2006/relationships/image" Target="../media/image71.png"/><Relationship Id="rId19" Type="http://schemas.openxmlformats.org/officeDocument/2006/relationships/image" Target="../media/image19.emf"/><Relationship Id="rId31" Type="http://schemas.openxmlformats.org/officeDocument/2006/relationships/image" Target="../media/image31.png"/><Relationship Id="rId44" Type="http://schemas.openxmlformats.org/officeDocument/2006/relationships/image" Target="../media/image44.svg"/><Relationship Id="rId52" Type="http://schemas.openxmlformats.org/officeDocument/2006/relationships/image" Target="../media/image51.emf"/><Relationship Id="rId4" Type="http://schemas.openxmlformats.org/officeDocument/2006/relationships/image" Target="../media/image65.png"/><Relationship Id="rId9" Type="http://schemas.openxmlformats.org/officeDocument/2006/relationships/image" Target="../media/image70.svg"/><Relationship Id="rId14" Type="http://schemas.openxmlformats.org/officeDocument/2006/relationships/image" Target="../media/image75.png"/><Relationship Id="rId22" Type="http://schemas.openxmlformats.org/officeDocument/2006/relationships/image" Target="../media/image22.svg"/><Relationship Id="rId27" Type="http://schemas.openxmlformats.org/officeDocument/2006/relationships/image" Target="../media/image27.png"/><Relationship Id="rId30" Type="http://schemas.openxmlformats.org/officeDocument/2006/relationships/image" Target="../media/image30.svg"/><Relationship Id="rId35" Type="http://schemas.openxmlformats.org/officeDocument/2006/relationships/image" Target="../media/image35.png"/><Relationship Id="rId43" Type="http://schemas.openxmlformats.org/officeDocument/2006/relationships/image" Target="../media/image43.png"/><Relationship Id="rId48" Type="http://schemas.openxmlformats.org/officeDocument/2006/relationships/image" Target="../media/image48.emf"/><Relationship Id="rId8" Type="http://schemas.openxmlformats.org/officeDocument/2006/relationships/image" Target="../media/image69.png"/><Relationship Id="rId51" Type="http://schemas.openxmlformats.org/officeDocument/2006/relationships/image" Target="../media/image77.png"/></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8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34D70A2C-CC0B-433C-8D91-CA4EF79B55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6244" y="4230889"/>
            <a:ext cx="6361043" cy="2627111"/>
          </a:xfrm>
          <a:prstGeom prst="rect">
            <a:avLst/>
          </a:prstGeom>
        </p:spPr>
      </p:pic>
      <p:pic>
        <p:nvPicPr>
          <p:cNvPr id="11" name="Picture 10">
            <a:extLst>
              <a:ext uri="{FF2B5EF4-FFF2-40B4-BE49-F238E27FC236}">
                <a16:creationId xmlns:a16="http://schemas.microsoft.com/office/drawing/2014/main" id="{3FDD10DD-1AA3-4BFC-80E9-35E52FE4C1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348" y="244857"/>
            <a:ext cx="531760" cy="531760"/>
          </a:xfrm>
          <a:prstGeom prst="rect">
            <a:avLst/>
          </a:prstGeom>
        </p:spPr>
      </p:pic>
      <p:sp>
        <p:nvSpPr>
          <p:cNvPr id="12" name="TextBox 11">
            <a:extLst>
              <a:ext uri="{FF2B5EF4-FFF2-40B4-BE49-F238E27FC236}">
                <a16:creationId xmlns:a16="http://schemas.microsoft.com/office/drawing/2014/main" id="{613A83FD-F244-4837-9219-0CD43C578B43}"/>
              </a:ext>
            </a:extLst>
          </p:cNvPr>
          <p:cNvSpPr txBox="1"/>
          <p:nvPr/>
        </p:nvSpPr>
        <p:spPr>
          <a:xfrm>
            <a:off x="831898" y="181527"/>
            <a:ext cx="10320793" cy="646331"/>
          </a:xfrm>
          <a:prstGeom prst="rect">
            <a:avLst/>
          </a:prstGeom>
          <a:noFill/>
        </p:spPr>
        <p:txBody>
          <a:bodyPr wrap="square" rtlCol="0">
            <a:spAutoFit/>
          </a:bodyPr>
          <a:lstStyle/>
          <a:p>
            <a:r>
              <a:rPr lang="en-US" sz="3600" dirty="0">
                <a:latin typeface="African" pitchFamily="2" charset="0"/>
              </a:rPr>
              <a:t>Wakanda Technology Initiative</a:t>
            </a:r>
          </a:p>
        </p:txBody>
      </p:sp>
      <p:sp>
        <p:nvSpPr>
          <p:cNvPr id="3" name="TextBox 2">
            <a:extLst>
              <a:ext uri="{FF2B5EF4-FFF2-40B4-BE49-F238E27FC236}">
                <a16:creationId xmlns:a16="http://schemas.microsoft.com/office/drawing/2014/main" id="{1763F968-5B83-401A-9211-F8C679929B78}"/>
              </a:ext>
            </a:extLst>
          </p:cNvPr>
          <p:cNvSpPr txBox="1"/>
          <p:nvPr/>
        </p:nvSpPr>
        <p:spPr>
          <a:xfrm rot="20226071">
            <a:off x="1523653" y="1524698"/>
            <a:ext cx="8603673" cy="3785652"/>
          </a:xfrm>
          <a:prstGeom prst="rect">
            <a:avLst/>
          </a:prstGeom>
          <a:solidFill>
            <a:srgbClr val="F8F8F8">
              <a:alpha val="27059"/>
            </a:srgbClr>
          </a:solidFill>
          <a:ln>
            <a:solidFill>
              <a:schemeClr val="bg1">
                <a:lumMod val="95000"/>
              </a:schemeClr>
            </a:solidFill>
          </a:ln>
        </p:spPr>
        <p:txBody>
          <a:bodyPr wrap="square" rtlCol="0">
            <a:spAutoFit/>
          </a:bodyPr>
          <a:lstStyle/>
          <a:p>
            <a:pPr algn="ctr"/>
            <a:r>
              <a:rPr lang="en-US" sz="6000" dirty="0">
                <a:solidFill>
                  <a:srgbClr val="EAEAEA"/>
                </a:solidFill>
                <a:latin typeface="Arial Black" panose="020B0A04020102020204" pitchFamily="34" charset="0"/>
              </a:rPr>
              <a:t>DRAFT – PLEASE DO NOT DISTRIBUTE WITH PERMISSION</a:t>
            </a:r>
          </a:p>
        </p:txBody>
      </p:sp>
      <p:sp>
        <p:nvSpPr>
          <p:cNvPr id="2" name="TextBox 1">
            <a:extLst>
              <a:ext uri="{FF2B5EF4-FFF2-40B4-BE49-F238E27FC236}">
                <a16:creationId xmlns:a16="http://schemas.microsoft.com/office/drawing/2014/main" id="{5B1D64C2-F1A5-433E-B6C3-4A40987D7728}"/>
              </a:ext>
            </a:extLst>
          </p:cNvPr>
          <p:cNvSpPr txBox="1"/>
          <p:nvPr/>
        </p:nvSpPr>
        <p:spPr>
          <a:xfrm>
            <a:off x="1933153" y="2013228"/>
            <a:ext cx="8118281" cy="1415772"/>
          </a:xfrm>
          <a:prstGeom prst="rect">
            <a:avLst/>
          </a:prstGeom>
          <a:noFill/>
        </p:spPr>
        <p:txBody>
          <a:bodyPr wrap="square" rtlCol="0">
            <a:spAutoFit/>
          </a:bodyPr>
          <a:lstStyle/>
          <a:p>
            <a:pPr algn="ctr"/>
            <a:r>
              <a:rPr lang="en-US" sz="5400" b="1" dirty="0">
                <a:latin typeface="Berlin Sans FB Demi" panose="020E0802020502020306" pitchFamily="34" charset="0"/>
              </a:rPr>
              <a:t>Timbuktu Content Engine</a:t>
            </a:r>
          </a:p>
          <a:p>
            <a:pPr algn="ctr"/>
            <a:r>
              <a:rPr lang="en-US" sz="3200" b="1" dirty="0">
                <a:latin typeface="Berlin Sans FB Demi" panose="020E0802020502020306" pitchFamily="34" charset="0"/>
              </a:rPr>
              <a:t>“Content In, Knowledge Out”</a:t>
            </a:r>
            <a:r>
              <a:rPr lang="en-US" b="1" dirty="0">
                <a:latin typeface="Berlin Sans FB Demi" panose="020E0802020502020306" pitchFamily="34" charset="0"/>
              </a:rPr>
              <a:t> </a:t>
            </a:r>
          </a:p>
        </p:txBody>
      </p:sp>
    </p:spTree>
    <p:extLst>
      <p:ext uri="{BB962C8B-B14F-4D97-AF65-F5344CB8AC3E}">
        <p14:creationId xmlns:p14="http://schemas.microsoft.com/office/powerpoint/2010/main" val="1446639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94D4C3-5B92-4E52-9201-824DF01FBA39}"/>
              </a:ext>
            </a:extLst>
          </p:cNvPr>
          <p:cNvSpPr>
            <a:spLocks noGrp="1"/>
          </p:cNvSpPr>
          <p:nvPr>
            <p:ph type="sldNum" sz="quarter" idx="12"/>
          </p:nvPr>
        </p:nvSpPr>
        <p:spPr/>
        <p:txBody>
          <a:bodyPr/>
          <a:lstStyle/>
          <a:p>
            <a:fld id="{43E1C79E-4906-42D7-9799-8BE0AC9297B3}" type="slidenum">
              <a:rPr lang="en-US" smtClean="0"/>
              <a:pPr/>
              <a:t>10</a:t>
            </a:fld>
            <a:endParaRPr lang="en-US"/>
          </a:p>
        </p:txBody>
      </p:sp>
      <p:sp>
        <p:nvSpPr>
          <p:cNvPr id="96" name="Title 1">
            <a:extLst>
              <a:ext uri="{FF2B5EF4-FFF2-40B4-BE49-F238E27FC236}">
                <a16:creationId xmlns:a16="http://schemas.microsoft.com/office/drawing/2014/main" id="{8FABE8F4-4253-43A9-8486-1DE0972ED585}"/>
              </a:ext>
            </a:extLst>
          </p:cNvPr>
          <p:cNvSpPr txBox="1">
            <a:spLocks/>
          </p:cNvSpPr>
          <p:nvPr/>
        </p:nvSpPr>
        <p:spPr>
          <a:xfrm>
            <a:off x="1303421" y="757460"/>
            <a:ext cx="7419339" cy="498598"/>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Contact Information</a:t>
            </a:r>
          </a:p>
        </p:txBody>
      </p:sp>
      <p:grpSp>
        <p:nvGrpSpPr>
          <p:cNvPr id="103" name="Group 102">
            <a:extLst>
              <a:ext uri="{FF2B5EF4-FFF2-40B4-BE49-F238E27FC236}">
                <a16:creationId xmlns:a16="http://schemas.microsoft.com/office/drawing/2014/main" id="{6E488EC4-AC41-4654-BBB7-A0E57B47E067}"/>
              </a:ext>
            </a:extLst>
          </p:cNvPr>
          <p:cNvGrpSpPr/>
          <p:nvPr/>
        </p:nvGrpSpPr>
        <p:grpSpPr>
          <a:xfrm>
            <a:off x="1305134" y="454257"/>
            <a:ext cx="1019175" cy="181379"/>
            <a:chOff x="4127500" y="876491"/>
            <a:chExt cx="1019175" cy="181379"/>
          </a:xfrm>
        </p:grpSpPr>
        <p:sp>
          <p:nvSpPr>
            <p:cNvPr id="104" name="Oval 103">
              <a:extLst>
                <a:ext uri="{FF2B5EF4-FFF2-40B4-BE49-F238E27FC236}">
                  <a16:creationId xmlns:a16="http://schemas.microsoft.com/office/drawing/2014/main" id="{342B3746-06B5-4467-B8DC-B7B7D0941FC2}"/>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5EDFA9F-3400-4C0C-BFD1-9811B6B085FA}"/>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2426BF8-436A-4406-ADF9-6F8EFE2FE2F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8BEE18B-EFE5-45AA-B875-7172DA518B54}"/>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82E32C70-F2D4-4230-95D4-46B574B67519}"/>
              </a:ext>
            </a:extLst>
          </p:cNvPr>
          <p:cNvSpPr txBox="1"/>
          <p:nvPr/>
        </p:nvSpPr>
        <p:spPr>
          <a:xfrm>
            <a:off x="2172399" y="1557495"/>
            <a:ext cx="8181966" cy="3108543"/>
          </a:xfrm>
          <a:prstGeom prst="rect">
            <a:avLst/>
          </a:prstGeom>
          <a:noFill/>
        </p:spPr>
        <p:txBody>
          <a:bodyPr wrap="square" rtlCol="0">
            <a:spAutoFit/>
          </a:bodyPr>
          <a:lstStyle/>
          <a:p>
            <a:pPr marL="285750" indent="-285750">
              <a:buFont typeface="Arial" panose="020B0604020202020204" pitchFamily="34" charset="0"/>
              <a:buChar char="•"/>
            </a:pPr>
            <a:r>
              <a:rPr lang="en-US" sz="2000" b="1" dirty="0"/>
              <a:t>Ken Granderson </a:t>
            </a:r>
            <a:r>
              <a:rPr lang="en-US" sz="2000" dirty="0"/>
              <a:t>- Founder / Chief Technology Officer</a:t>
            </a:r>
            <a:br>
              <a:rPr lang="en-US" sz="2000" dirty="0"/>
            </a:br>
            <a:r>
              <a:rPr lang="en-US" sz="2000" dirty="0"/>
              <a:t>ken@blackfacts.com</a:t>
            </a:r>
            <a:br>
              <a:rPr lang="en-US" sz="2000" dirty="0"/>
            </a:br>
            <a:r>
              <a:rPr lang="en-US" dirty="0"/>
              <a:t>857-222-2318</a:t>
            </a:r>
            <a:br>
              <a:rPr lang="en-US" sz="1400" dirty="0"/>
            </a:br>
            <a:endParaRPr lang="en-US" sz="14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b="1" dirty="0"/>
              <a:t>Dale Dowdie </a:t>
            </a:r>
            <a:r>
              <a:rPr lang="en-US" sz="2000" dirty="0"/>
              <a:t>- Chief Executive Officer</a:t>
            </a:r>
            <a:br>
              <a:rPr lang="en-US" sz="2000" dirty="0"/>
            </a:br>
            <a:r>
              <a:rPr lang="en-US" sz="2000" dirty="0"/>
              <a:t>ddowdie@blackfacts.com</a:t>
            </a:r>
            <a:br>
              <a:rPr lang="en-US" sz="2000" dirty="0"/>
            </a:br>
            <a:r>
              <a:rPr lang="en-US" sz="2000" dirty="0"/>
              <a:t>781-858-6852</a:t>
            </a:r>
            <a:br>
              <a:rPr lang="en-US" sz="1600" dirty="0"/>
            </a:br>
            <a:endParaRPr lang="en-US" sz="1600" dirty="0"/>
          </a:p>
          <a:p>
            <a:pPr marL="285750" indent="-285750">
              <a:buFont typeface="Arial" panose="020B0604020202020204" pitchFamily="34" charset="0"/>
              <a:buChar char="•"/>
            </a:pPr>
            <a:endParaRPr lang="en-US" sz="1600" dirty="0"/>
          </a:p>
          <a:p>
            <a:endParaRPr lang="en-US" sz="1600" dirty="0"/>
          </a:p>
        </p:txBody>
      </p:sp>
      <p:pic>
        <p:nvPicPr>
          <p:cNvPr id="5" name="Picture 4">
            <a:extLst>
              <a:ext uri="{FF2B5EF4-FFF2-40B4-BE49-F238E27FC236}">
                <a16:creationId xmlns:a16="http://schemas.microsoft.com/office/drawing/2014/main" id="{911E494C-26EF-49E6-902F-10395A3168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8475" y="1557495"/>
            <a:ext cx="918992" cy="1025001"/>
          </a:xfrm>
          <a:prstGeom prst="ellipse">
            <a:avLst/>
          </a:prstGeom>
          <a:ln>
            <a:noFill/>
          </a:ln>
          <a:effectLst>
            <a:softEdge rad="112500"/>
          </a:effectLst>
        </p:spPr>
      </p:pic>
      <p:pic>
        <p:nvPicPr>
          <p:cNvPr id="3074" name="Picture 2" descr="Image may contain: 1 person">
            <a:extLst>
              <a:ext uri="{FF2B5EF4-FFF2-40B4-BE49-F238E27FC236}">
                <a16:creationId xmlns:a16="http://schemas.microsoft.com/office/drawing/2014/main" id="{A33DFD52-5525-4E1D-9D10-4F65372FFD4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8475" y="3100485"/>
            <a:ext cx="1059193" cy="10601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FD40831-1BEF-47BE-AE4E-8B2D42E310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pic>
        <p:nvPicPr>
          <p:cNvPr id="16" name="Picture 15" descr="A picture containing clipart&#10;&#10;Description generated with very high confidence">
            <a:extLst>
              <a:ext uri="{FF2B5EF4-FFF2-40B4-BE49-F238E27FC236}">
                <a16:creationId xmlns:a16="http://schemas.microsoft.com/office/drawing/2014/main" id="{2299C02A-14EC-4B42-937E-E5ED65111C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40766" y="4411116"/>
            <a:ext cx="6187055" cy="1778778"/>
          </a:xfrm>
          <a:prstGeom prst="rect">
            <a:avLst/>
          </a:prstGeom>
        </p:spPr>
      </p:pic>
    </p:spTree>
    <p:extLst>
      <p:ext uri="{BB962C8B-B14F-4D97-AF65-F5344CB8AC3E}">
        <p14:creationId xmlns:p14="http://schemas.microsoft.com/office/powerpoint/2010/main" val="238395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B47875-DC6B-4335-91DA-F2DD4338AF10}"/>
              </a:ext>
            </a:extLst>
          </p:cNvPr>
          <p:cNvSpPr>
            <a:spLocks noGrp="1"/>
          </p:cNvSpPr>
          <p:nvPr>
            <p:ph type="sldNum" sz="quarter" idx="12"/>
          </p:nvPr>
        </p:nvSpPr>
        <p:spPr/>
        <p:txBody>
          <a:bodyPr/>
          <a:lstStyle/>
          <a:p>
            <a:fld id="{43E1C79E-4906-42D7-9799-8BE0AC9297B3}" type="slidenum">
              <a:rPr lang="en-US" smtClean="0"/>
              <a:pPr/>
              <a:t>2</a:t>
            </a:fld>
            <a:endParaRPr lang="en-US"/>
          </a:p>
        </p:txBody>
      </p:sp>
      <p:pic>
        <p:nvPicPr>
          <p:cNvPr id="6" name="Picture 5">
            <a:extLst>
              <a:ext uri="{FF2B5EF4-FFF2-40B4-BE49-F238E27FC236}">
                <a16:creationId xmlns:a16="http://schemas.microsoft.com/office/drawing/2014/main" id="{F10F37D3-6855-45A2-8CBF-D1715D1AF3D7}"/>
              </a:ext>
            </a:extLst>
          </p:cNvPr>
          <p:cNvPicPr>
            <a:picLocks noChangeAspect="1"/>
          </p:cNvPicPr>
          <p:nvPr/>
        </p:nvPicPr>
        <p:blipFill>
          <a:blip r:embed="rId2"/>
          <a:stretch>
            <a:fillRect/>
          </a:stretch>
        </p:blipFill>
        <p:spPr>
          <a:xfrm>
            <a:off x="3194612" y="126417"/>
            <a:ext cx="6523606" cy="1376000"/>
          </a:xfrm>
          <a:prstGeom prst="rect">
            <a:avLst/>
          </a:prstGeom>
        </p:spPr>
      </p:pic>
      <p:pic>
        <p:nvPicPr>
          <p:cNvPr id="8" name="Picture 7">
            <a:extLst>
              <a:ext uri="{FF2B5EF4-FFF2-40B4-BE49-F238E27FC236}">
                <a16:creationId xmlns:a16="http://schemas.microsoft.com/office/drawing/2014/main" id="{2ABBEE2F-4A40-4299-BBA8-779F60F3EBBB}"/>
              </a:ext>
            </a:extLst>
          </p:cNvPr>
          <p:cNvPicPr>
            <a:picLocks noChangeAspect="1"/>
          </p:cNvPicPr>
          <p:nvPr/>
        </p:nvPicPr>
        <p:blipFill>
          <a:blip r:embed="rId3"/>
          <a:stretch>
            <a:fillRect/>
          </a:stretch>
        </p:blipFill>
        <p:spPr>
          <a:xfrm>
            <a:off x="5064300" y="1591196"/>
            <a:ext cx="1031400" cy="430000"/>
          </a:xfrm>
          <a:prstGeom prst="rect">
            <a:avLst/>
          </a:prstGeom>
        </p:spPr>
      </p:pic>
      <p:grpSp>
        <p:nvGrpSpPr>
          <p:cNvPr id="2" name="Group 1">
            <a:extLst>
              <a:ext uri="{FF2B5EF4-FFF2-40B4-BE49-F238E27FC236}">
                <a16:creationId xmlns:a16="http://schemas.microsoft.com/office/drawing/2014/main" id="{1CC37158-C05C-4725-A9A4-5464DCEDD31C}"/>
              </a:ext>
            </a:extLst>
          </p:cNvPr>
          <p:cNvGrpSpPr/>
          <p:nvPr/>
        </p:nvGrpSpPr>
        <p:grpSpPr>
          <a:xfrm>
            <a:off x="318262" y="1681325"/>
            <a:ext cx="3196463" cy="2840421"/>
            <a:chOff x="318262" y="1681325"/>
            <a:chExt cx="3196463" cy="2840421"/>
          </a:xfrm>
        </p:grpSpPr>
        <p:pic>
          <p:nvPicPr>
            <p:cNvPr id="7" name="Picture 6">
              <a:extLst>
                <a:ext uri="{FF2B5EF4-FFF2-40B4-BE49-F238E27FC236}">
                  <a16:creationId xmlns:a16="http://schemas.microsoft.com/office/drawing/2014/main" id="{13A4BE1F-D037-40C0-A70D-C6B8FE82A771}"/>
                </a:ext>
              </a:extLst>
            </p:cNvPr>
            <p:cNvPicPr>
              <a:picLocks noChangeAspect="1"/>
            </p:cNvPicPr>
            <p:nvPr/>
          </p:nvPicPr>
          <p:blipFill>
            <a:blip r:embed="rId4"/>
            <a:stretch>
              <a:fillRect/>
            </a:stretch>
          </p:blipFill>
          <p:spPr>
            <a:xfrm>
              <a:off x="1441782" y="1681325"/>
              <a:ext cx="1031400" cy="430000"/>
            </a:xfrm>
            <a:prstGeom prst="rect">
              <a:avLst/>
            </a:prstGeom>
          </p:spPr>
        </p:pic>
        <p:pic>
          <p:nvPicPr>
            <p:cNvPr id="10" name="Picture 9">
              <a:extLst>
                <a:ext uri="{FF2B5EF4-FFF2-40B4-BE49-F238E27FC236}">
                  <a16:creationId xmlns:a16="http://schemas.microsoft.com/office/drawing/2014/main" id="{D2DDA139-EB86-4EC6-984E-4DA87939E5E1}"/>
                </a:ext>
              </a:extLst>
            </p:cNvPr>
            <p:cNvPicPr>
              <a:picLocks noChangeAspect="1"/>
            </p:cNvPicPr>
            <p:nvPr/>
          </p:nvPicPr>
          <p:blipFill>
            <a:blip r:embed="rId5"/>
            <a:stretch>
              <a:fillRect/>
            </a:stretch>
          </p:blipFill>
          <p:spPr>
            <a:xfrm>
              <a:off x="318262" y="2198754"/>
              <a:ext cx="3196463" cy="2322992"/>
            </a:xfrm>
            <a:prstGeom prst="rect">
              <a:avLst/>
            </a:prstGeom>
          </p:spPr>
        </p:pic>
        <p:pic>
          <p:nvPicPr>
            <p:cNvPr id="11" name="Picture 10">
              <a:extLst>
                <a:ext uri="{FF2B5EF4-FFF2-40B4-BE49-F238E27FC236}">
                  <a16:creationId xmlns:a16="http://schemas.microsoft.com/office/drawing/2014/main" id="{12E0A2C6-8AE0-4728-A464-6AEAB322A44B}"/>
                </a:ext>
              </a:extLst>
            </p:cNvPr>
            <p:cNvPicPr>
              <a:picLocks noChangeAspect="1"/>
            </p:cNvPicPr>
            <p:nvPr/>
          </p:nvPicPr>
          <p:blipFill>
            <a:blip r:embed="rId6"/>
            <a:stretch>
              <a:fillRect/>
            </a:stretch>
          </p:blipFill>
          <p:spPr>
            <a:xfrm>
              <a:off x="472129" y="2603205"/>
              <a:ext cx="2939960" cy="1806869"/>
            </a:xfrm>
            <a:prstGeom prst="rect">
              <a:avLst/>
            </a:prstGeom>
          </p:spPr>
        </p:pic>
      </p:grpSp>
      <p:grpSp>
        <p:nvGrpSpPr>
          <p:cNvPr id="3" name="Group 2">
            <a:extLst>
              <a:ext uri="{FF2B5EF4-FFF2-40B4-BE49-F238E27FC236}">
                <a16:creationId xmlns:a16="http://schemas.microsoft.com/office/drawing/2014/main" id="{E055BF7F-1683-422F-AF95-14E144E95737}"/>
              </a:ext>
            </a:extLst>
          </p:cNvPr>
          <p:cNvGrpSpPr/>
          <p:nvPr/>
        </p:nvGrpSpPr>
        <p:grpSpPr>
          <a:xfrm>
            <a:off x="4016757" y="2198754"/>
            <a:ext cx="3196463" cy="2322992"/>
            <a:chOff x="4016757" y="2198754"/>
            <a:chExt cx="3196463" cy="2322992"/>
          </a:xfrm>
        </p:grpSpPr>
        <p:pic>
          <p:nvPicPr>
            <p:cNvPr id="12" name="Picture 11">
              <a:extLst>
                <a:ext uri="{FF2B5EF4-FFF2-40B4-BE49-F238E27FC236}">
                  <a16:creationId xmlns:a16="http://schemas.microsoft.com/office/drawing/2014/main" id="{8D4010A0-26A8-4F21-8992-3C41A8EB1F9E}"/>
                </a:ext>
              </a:extLst>
            </p:cNvPr>
            <p:cNvPicPr>
              <a:picLocks noChangeAspect="1"/>
            </p:cNvPicPr>
            <p:nvPr/>
          </p:nvPicPr>
          <p:blipFill>
            <a:blip r:embed="rId7"/>
            <a:stretch>
              <a:fillRect/>
            </a:stretch>
          </p:blipFill>
          <p:spPr>
            <a:xfrm>
              <a:off x="4016757" y="2198754"/>
              <a:ext cx="3196463" cy="2322992"/>
            </a:xfrm>
            <a:prstGeom prst="rect">
              <a:avLst/>
            </a:prstGeom>
          </p:spPr>
        </p:pic>
        <p:pic>
          <p:nvPicPr>
            <p:cNvPr id="13" name="Picture 12">
              <a:extLst>
                <a:ext uri="{FF2B5EF4-FFF2-40B4-BE49-F238E27FC236}">
                  <a16:creationId xmlns:a16="http://schemas.microsoft.com/office/drawing/2014/main" id="{31A4180B-45FB-4106-9E30-32A6B5C07748}"/>
                </a:ext>
              </a:extLst>
            </p:cNvPr>
            <p:cNvPicPr>
              <a:picLocks noChangeAspect="1"/>
            </p:cNvPicPr>
            <p:nvPr/>
          </p:nvPicPr>
          <p:blipFill>
            <a:blip r:embed="rId8"/>
            <a:stretch>
              <a:fillRect/>
            </a:stretch>
          </p:blipFill>
          <p:spPr>
            <a:xfrm>
              <a:off x="4086923" y="2603204"/>
              <a:ext cx="2986155" cy="1918541"/>
            </a:xfrm>
            <a:prstGeom prst="rect">
              <a:avLst/>
            </a:prstGeom>
          </p:spPr>
        </p:pic>
      </p:grpSp>
      <p:grpSp>
        <p:nvGrpSpPr>
          <p:cNvPr id="5" name="Group 4">
            <a:extLst>
              <a:ext uri="{FF2B5EF4-FFF2-40B4-BE49-F238E27FC236}">
                <a16:creationId xmlns:a16="http://schemas.microsoft.com/office/drawing/2014/main" id="{2FFAE5D2-7774-4E9D-9C19-A64AFA25F1AA}"/>
              </a:ext>
            </a:extLst>
          </p:cNvPr>
          <p:cNvGrpSpPr/>
          <p:nvPr/>
        </p:nvGrpSpPr>
        <p:grpSpPr>
          <a:xfrm>
            <a:off x="7591364" y="1609721"/>
            <a:ext cx="3209986" cy="2912025"/>
            <a:chOff x="7591364" y="1609721"/>
            <a:chExt cx="3209986" cy="2912025"/>
          </a:xfrm>
        </p:grpSpPr>
        <p:pic>
          <p:nvPicPr>
            <p:cNvPr id="9" name="Picture 8">
              <a:extLst>
                <a:ext uri="{FF2B5EF4-FFF2-40B4-BE49-F238E27FC236}">
                  <a16:creationId xmlns:a16="http://schemas.microsoft.com/office/drawing/2014/main" id="{FDE6C683-31E0-4A6C-93CE-0AC4E78D1668}"/>
                </a:ext>
              </a:extLst>
            </p:cNvPr>
            <p:cNvPicPr>
              <a:picLocks noChangeAspect="1"/>
            </p:cNvPicPr>
            <p:nvPr/>
          </p:nvPicPr>
          <p:blipFill>
            <a:blip r:embed="rId9"/>
            <a:stretch>
              <a:fillRect/>
            </a:stretch>
          </p:blipFill>
          <p:spPr>
            <a:xfrm>
              <a:off x="8686818" y="1609721"/>
              <a:ext cx="1031400" cy="430000"/>
            </a:xfrm>
            <a:prstGeom prst="rect">
              <a:avLst/>
            </a:prstGeom>
          </p:spPr>
        </p:pic>
        <p:pic>
          <p:nvPicPr>
            <p:cNvPr id="14" name="Picture 13">
              <a:extLst>
                <a:ext uri="{FF2B5EF4-FFF2-40B4-BE49-F238E27FC236}">
                  <a16:creationId xmlns:a16="http://schemas.microsoft.com/office/drawing/2014/main" id="{FF5A07C3-96C6-49AD-8BEC-C525F6EBB384}"/>
                </a:ext>
              </a:extLst>
            </p:cNvPr>
            <p:cNvPicPr>
              <a:picLocks noChangeAspect="1"/>
            </p:cNvPicPr>
            <p:nvPr/>
          </p:nvPicPr>
          <p:blipFill>
            <a:blip r:embed="rId10"/>
            <a:stretch>
              <a:fillRect/>
            </a:stretch>
          </p:blipFill>
          <p:spPr>
            <a:xfrm>
              <a:off x="7604887" y="2198754"/>
              <a:ext cx="3196463" cy="2322992"/>
            </a:xfrm>
            <a:prstGeom prst="rect">
              <a:avLst/>
            </a:prstGeom>
          </p:spPr>
        </p:pic>
        <p:pic>
          <p:nvPicPr>
            <p:cNvPr id="15" name="Picture 14">
              <a:extLst>
                <a:ext uri="{FF2B5EF4-FFF2-40B4-BE49-F238E27FC236}">
                  <a16:creationId xmlns:a16="http://schemas.microsoft.com/office/drawing/2014/main" id="{B9C1C435-35CA-4C9A-8654-79CC57379CB3}"/>
                </a:ext>
              </a:extLst>
            </p:cNvPr>
            <p:cNvPicPr>
              <a:picLocks noChangeAspect="1"/>
            </p:cNvPicPr>
            <p:nvPr/>
          </p:nvPicPr>
          <p:blipFill>
            <a:blip r:embed="rId11"/>
            <a:stretch>
              <a:fillRect/>
            </a:stretch>
          </p:blipFill>
          <p:spPr>
            <a:xfrm>
              <a:off x="7591364" y="2576067"/>
              <a:ext cx="3008137" cy="1945677"/>
            </a:xfrm>
            <a:prstGeom prst="rect">
              <a:avLst/>
            </a:prstGeom>
          </p:spPr>
        </p:pic>
      </p:grpSp>
      <p:pic>
        <p:nvPicPr>
          <p:cNvPr id="16" name="Picture 15">
            <a:extLst>
              <a:ext uri="{FF2B5EF4-FFF2-40B4-BE49-F238E27FC236}">
                <a16:creationId xmlns:a16="http://schemas.microsoft.com/office/drawing/2014/main" id="{02CFDFE3-9E12-463C-ACDC-C8DDA9D6B66F}"/>
              </a:ext>
            </a:extLst>
          </p:cNvPr>
          <p:cNvPicPr>
            <a:picLocks noChangeAspect="1"/>
          </p:cNvPicPr>
          <p:nvPr/>
        </p:nvPicPr>
        <p:blipFill>
          <a:blip r:embed="rId12"/>
          <a:stretch>
            <a:fillRect/>
          </a:stretch>
        </p:blipFill>
        <p:spPr>
          <a:xfrm>
            <a:off x="4086923" y="4521744"/>
            <a:ext cx="4323286" cy="1849000"/>
          </a:xfrm>
          <a:prstGeom prst="rect">
            <a:avLst/>
          </a:prstGeom>
        </p:spPr>
      </p:pic>
    </p:spTree>
    <p:extLst>
      <p:ext uri="{BB962C8B-B14F-4D97-AF65-F5344CB8AC3E}">
        <p14:creationId xmlns:p14="http://schemas.microsoft.com/office/powerpoint/2010/main" val="39909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888E7A-7E83-4B05-B1AA-6A72BC40D52E}"/>
              </a:ext>
            </a:extLst>
          </p:cNvPr>
          <p:cNvSpPr>
            <a:spLocks noGrp="1"/>
          </p:cNvSpPr>
          <p:nvPr>
            <p:ph type="sldNum" sz="quarter" idx="12"/>
          </p:nvPr>
        </p:nvSpPr>
        <p:spPr/>
        <p:txBody>
          <a:bodyPr/>
          <a:lstStyle/>
          <a:p>
            <a:fld id="{43E1C79E-4906-42D7-9799-8BE0AC9297B3}" type="slidenum">
              <a:rPr lang="en-US" smtClean="0"/>
              <a:pPr/>
              <a:t>3</a:t>
            </a:fld>
            <a:endParaRPr lang="en-US"/>
          </a:p>
        </p:txBody>
      </p:sp>
      <p:sp>
        <p:nvSpPr>
          <p:cNvPr id="66" name="Title 1">
            <a:extLst>
              <a:ext uri="{FF2B5EF4-FFF2-40B4-BE49-F238E27FC236}">
                <a16:creationId xmlns:a16="http://schemas.microsoft.com/office/drawing/2014/main" id="{3C89E2C9-BE62-4300-B8F8-A5ADC24A58BE}"/>
              </a:ext>
            </a:extLst>
          </p:cNvPr>
          <p:cNvSpPr txBox="1">
            <a:spLocks/>
          </p:cNvSpPr>
          <p:nvPr/>
        </p:nvSpPr>
        <p:spPr>
          <a:xfrm>
            <a:off x="1303422" y="757460"/>
            <a:ext cx="7405288" cy="498598"/>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Timbuktu - Overview</a:t>
            </a:r>
          </a:p>
        </p:txBody>
      </p:sp>
      <p:grpSp>
        <p:nvGrpSpPr>
          <p:cNvPr id="142" name="Group 141">
            <a:extLst>
              <a:ext uri="{FF2B5EF4-FFF2-40B4-BE49-F238E27FC236}">
                <a16:creationId xmlns:a16="http://schemas.microsoft.com/office/drawing/2014/main" id="{81412C97-B5FC-4882-95C1-04FFCD2BE051}"/>
              </a:ext>
            </a:extLst>
          </p:cNvPr>
          <p:cNvGrpSpPr/>
          <p:nvPr/>
        </p:nvGrpSpPr>
        <p:grpSpPr>
          <a:xfrm>
            <a:off x="681305" y="2199918"/>
            <a:ext cx="10404640" cy="3370413"/>
            <a:chOff x="705158" y="2459596"/>
            <a:chExt cx="10404640" cy="3370413"/>
          </a:xfrm>
        </p:grpSpPr>
        <p:pic>
          <p:nvPicPr>
            <p:cNvPr id="19" name="Picture 18">
              <a:extLst>
                <a:ext uri="{FF2B5EF4-FFF2-40B4-BE49-F238E27FC236}">
                  <a16:creationId xmlns:a16="http://schemas.microsoft.com/office/drawing/2014/main" id="{38F82814-2214-4C48-B1BD-0F615B6C6D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17181" y="3060802"/>
              <a:ext cx="352517" cy="356171"/>
            </a:xfrm>
            <a:prstGeom prst="rect">
              <a:avLst/>
            </a:prstGeom>
          </p:spPr>
        </p:pic>
        <p:cxnSp>
          <p:nvCxnSpPr>
            <p:cNvPr id="20" name="Straight Arrow Connector 19">
              <a:extLst>
                <a:ext uri="{FF2B5EF4-FFF2-40B4-BE49-F238E27FC236}">
                  <a16:creationId xmlns:a16="http://schemas.microsoft.com/office/drawing/2014/main" id="{D94A6077-5210-48D2-B8A5-678FF7C2DA24}"/>
                </a:ext>
              </a:extLst>
            </p:cNvPr>
            <p:cNvCxnSpPr>
              <a:cxnSpLocks/>
            </p:cNvCxnSpPr>
            <p:nvPr/>
          </p:nvCxnSpPr>
          <p:spPr>
            <a:xfrm flipV="1">
              <a:off x="1956890" y="3228229"/>
              <a:ext cx="456407" cy="1065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87C5F4F-B39D-43D6-AD20-83D5BFFCCE0A}"/>
                </a:ext>
              </a:extLst>
            </p:cNvPr>
            <p:cNvCxnSpPr>
              <a:stCxn id="19" idx="3"/>
            </p:cNvCxnSpPr>
            <p:nvPr/>
          </p:nvCxnSpPr>
          <p:spPr>
            <a:xfrm flipV="1">
              <a:off x="2769698" y="3238887"/>
              <a:ext cx="941935"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B5077DA0-6E09-4CE1-9BA3-786BD81CF8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7153" y="3553384"/>
              <a:ext cx="369335" cy="368923"/>
            </a:xfrm>
            <a:prstGeom prst="rect">
              <a:avLst/>
            </a:prstGeom>
          </p:spPr>
        </p:pic>
        <p:cxnSp>
          <p:nvCxnSpPr>
            <p:cNvPr id="23" name="Straight Arrow Connector 22">
              <a:extLst>
                <a:ext uri="{FF2B5EF4-FFF2-40B4-BE49-F238E27FC236}">
                  <a16:creationId xmlns:a16="http://schemas.microsoft.com/office/drawing/2014/main" id="{AF598EB9-3490-445A-BF89-6082AE738ADE}"/>
                </a:ext>
              </a:extLst>
            </p:cNvPr>
            <p:cNvCxnSpPr>
              <a:cxnSpLocks/>
              <a:endCxn id="22" idx="1"/>
            </p:cNvCxnSpPr>
            <p:nvPr/>
          </p:nvCxnSpPr>
          <p:spPr>
            <a:xfrm>
              <a:off x="1943852" y="3737846"/>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F964678-415D-4F4E-8857-959E5C5341A0}"/>
                </a:ext>
              </a:extLst>
            </p:cNvPr>
            <p:cNvCxnSpPr>
              <a:stCxn id="22" idx="3"/>
            </p:cNvCxnSpPr>
            <p:nvPr/>
          </p:nvCxnSpPr>
          <p:spPr>
            <a:xfrm flipV="1">
              <a:off x="2766488" y="3735875"/>
              <a:ext cx="945145" cy="197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27DDB99D-F004-42E3-9AFF-7906F0A4C2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7181" y="4683869"/>
              <a:ext cx="352516" cy="360126"/>
            </a:xfrm>
            <a:prstGeom prst="rect">
              <a:avLst/>
            </a:prstGeom>
          </p:spPr>
        </p:pic>
        <p:cxnSp>
          <p:nvCxnSpPr>
            <p:cNvPr id="26" name="Straight Arrow Connector 25">
              <a:extLst>
                <a:ext uri="{FF2B5EF4-FFF2-40B4-BE49-F238E27FC236}">
                  <a16:creationId xmlns:a16="http://schemas.microsoft.com/office/drawing/2014/main" id="{E487223E-5743-4AD5-ADB2-69A0B9316C2A}"/>
                </a:ext>
              </a:extLst>
            </p:cNvPr>
            <p:cNvCxnSpPr>
              <a:cxnSpLocks/>
              <a:endCxn id="25" idx="1"/>
            </p:cNvCxnSpPr>
            <p:nvPr/>
          </p:nvCxnSpPr>
          <p:spPr>
            <a:xfrm>
              <a:off x="1943852" y="4863932"/>
              <a:ext cx="47332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458315E-F363-4568-964B-5B8B56345720}"/>
                </a:ext>
              </a:extLst>
            </p:cNvPr>
            <p:cNvCxnSpPr>
              <a:stCxn id="25" idx="3"/>
            </p:cNvCxnSpPr>
            <p:nvPr/>
          </p:nvCxnSpPr>
          <p:spPr>
            <a:xfrm>
              <a:off x="2769697" y="4863932"/>
              <a:ext cx="941936"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C0BDCE5E-6B46-4AB2-AADE-BC4D813836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53664" y="5158492"/>
              <a:ext cx="312824" cy="319658"/>
            </a:xfrm>
            <a:prstGeom prst="rect">
              <a:avLst/>
            </a:prstGeom>
          </p:spPr>
        </p:pic>
        <p:cxnSp>
          <p:nvCxnSpPr>
            <p:cNvPr id="29" name="Straight Arrow Connector 28">
              <a:extLst>
                <a:ext uri="{FF2B5EF4-FFF2-40B4-BE49-F238E27FC236}">
                  <a16:creationId xmlns:a16="http://schemas.microsoft.com/office/drawing/2014/main" id="{6916F553-EA87-4AC8-9563-61125EA15773}"/>
                </a:ext>
              </a:extLst>
            </p:cNvPr>
            <p:cNvCxnSpPr>
              <a:cxnSpLocks/>
              <a:endCxn id="28" idx="1"/>
            </p:cNvCxnSpPr>
            <p:nvPr/>
          </p:nvCxnSpPr>
          <p:spPr>
            <a:xfrm>
              <a:off x="1943852" y="5318280"/>
              <a:ext cx="509812" cy="4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2244534-6071-4085-BDD5-F2C1A3C3A246}"/>
                </a:ext>
              </a:extLst>
            </p:cNvPr>
            <p:cNvCxnSpPr>
              <a:stCxn id="28" idx="3"/>
            </p:cNvCxnSpPr>
            <p:nvPr/>
          </p:nvCxnSpPr>
          <p:spPr>
            <a:xfrm>
              <a:off x="2766488" y="5318321"/>
              <a:ext cx="945145"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a:extLst>
                <a:ext uri="{FF2B5EF4-FFF2-40B4-BE49-F238E27FC236}">
                  <a16:creationId xmlns:a16="http://schemas.microsoft.com/office/drawing/2014/main" id="{2F9CFDC8-85A8-4EB3-9082-E2BFDFD87264}"/>
                </a:ext>
              </a:extLst>
            </p:cNvPr>
            <p:cNvPicPr>
              <a:picLocks noChangeAspect="1"/>
            </p:cNvPicPr>
            <p:nvPr/>
          </p:nvPicPr>
          <p:blipFill>
            <a:blip r:embed="rId6"/>
            <a:stretch>
              <a:fillRect/>
            </a:stretch>
          </p:blipFill>
          <p:spPr>
            <a:xfrm>
              <a:off x="2399842" y="4196019"/>
              <a:ext cx="366646" cy="380887"/>
            </a:xfrm>
            <a:prstGeom prst="rect">
              <a:avLst/>
            </a:prstGeom>
          </p:spPr>
        </p:pic>
        <p:cxnSp>
          <p:nvCxnSpPr>
            <p:cNvPr id="32" name="Straight Arrow Connector 31">
              <a:extLst>
                <a:ext uri="{FF2B5EF4-FFF2-40B4-BE49-F238E27FC236}">
                  <a16:creationId xmlns:a16="http://schemas.microsoft.com/office/drawing/2014/main" id="{9145C272-FC63-469E-AD47-A69A6FAC6DC1}"/>
                </a:ext>
              </a:extLst>
            </p:cNvPr>
            <p:cNvCxnSpPr>
              <a:cxnSpLocks/>
              <a:endCxn id="31" idx="1"/>
            </p:cNvCxnSpPr>
            <p:nvPr/>
          </p:nvCxnSpPr>
          <p:spPr>
            <a:xfrm flipV="1">
              <a:off x="1943852" y="4386463"/>
              <a:ext cx="455990" cy="642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BA2534A-0F5C-41A2-9FEC-88D6C1F931E5}"/>
                </a:ext>
              </a:extLst>
            </p:cNvPr>
            <p:cNvCxnSpPr>
              <a:cxnSpLocks/>
              <a:stCxn id="31" idx="3"/>
            </p:cNvCxnSpPr>
            <p:nvPr/>
          </p:nvCxnSpPr>
          <p:spPr>
            <a:xfrm>
              <a:off x="2766488" y="4386463"/>
              <a:ext cx="945145"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0944C73-3C0E-40AC-B3B0-FC5C20673A52}"/>
                </a:ext>
              </a:extLst>
            </p:cNvPr>
            <p:cNvCxnSpPr>
              <a:cxnSpLocks/>
            </p:cNvCxnSpPr>
            <p:nvPr/>
          </p:nvCxnSpPr>
          <p:spPr>
            <a:xfrm>
              <a:off x="8253973" y="2960326"/>
              <a:ext cx="626398"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580EA4E-5740-44A7-AD4C-C2822C474D35}"/>
                </a:ext>
              </a:extLst>
            </p:cNvPr>
            <p:cNvCxnSpPr>
              <a:cxnSpLocks/>
            </p:cNvCxnSpPr>
            <p:nvPr/>
          </p:nvCxnSpPr>
          <p:spPr>
            <a:xfrm flipV="1">
              <a:off x="8253973" y="4087298"/>
              <a:ext cx="626398" cy="2995"/>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3596834-FD27-4F98-BDDF-AA79E265B505}"/>
                </a:ext>
              </a:extLst>
            </p:cNvPr>
            <p:cNvCxnSpPr>
              <a:cxnSpLocks/>
            </p:cNvCxnSpPr>
            <p:nvPr/>
          </p:nvCxnSpPr>
          <p:spPr>
            <a:xfrm>
              <a:off x="8253973" y="5279636"/>
              <a:ext cx="626398"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CB7544C-A258-4AE6-A759-2950E8997823}"/>
                </a:ext>
              </a:extLst>
            </p:cNvPr>
            <p:cNvCxnSpPr/>
            <p:nvPr/>
          </p:nvCxnSpPr>
          <p:spPr>
            <a:xfrm>
              <a:off x="8253973" y="3537463"/>
              <a:ext cx="198754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32D6BFB-80FB-4008-9137-EABFDDC783C0}"/>
                </a:ext>
              </a:extLst>
            </p:cNvPr>
            <p:cNvCxnSpPr>
              <a:cxnSpLocks/>
            </p:cNvCxnSpPr>
            <p:nvPr/>
          </p:nvCxnSpPr>
          <p:spPr>
            <a:xfrm>
              <a:off x="8253973" y="4683464"/>
              <a:ext cx="198754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0" name="Graphic 39" descr="Man">
              <a:extLst>
                <a:ext uri="{FF2B5EF4-FFF2-40B4-BE49-F238E27FC236}">
                  <a16:creationId xmlns:a16="http://schemas.microsoft.com/office/drawing/2014/main" id="{8B0A53AC-C4AF-4F1D-BF4D-FD73A6D262AE}"/>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236289" y="3250568"/>
              <a:ext cx="588578" cy="588578"/>
            </a:xfrm>
            <a:prstGeom prst="rect">
              <a:avLst/>
            </a:prstGeom>
          </p:spPr>
        </p:pic>
        <p:grpSp>
          <p:nvGrpSpPr>
            <p:cNvPr id="41" name="Group 40">
              <a:extLst>
                <a:ext uri="{FF2B5EF4-FFF2-40B4-BE49-F238E27FC236}">
                  <a16:creationId xmlns:a16="http://schemas.microsoft.com/office/drawing/2014/main" id="{6EE62DD3-9241-42B4-8A26-5A2814963687}"/>
                </a:ext>
              </a:extLst>
            </p:cNvPr>
            <p:cNvGrpSpPr/>
            <p:nvPr/>
          </p:nvGrpSpPr>
          <p:grpSpPr>
            <a:xfrm>
              <a:off x="748199" y="3297513"/>
              <a:ext cx="947741" cy="700622"/>
              <a:chOff x="748199" y="2518460"/>
              <a:chExt cx="947741" cy="700622"/>
            </a:xfrm>
          </p:grpSpPr>
          <p:pic>
            <p:nvPicPr>
              <p:cNvPr id="42" name="Graphic 41" descr="Group">
                <a:extLst>
                  <a:ext uri="{FF2B5EF4-FFF2-40B4-BE49-F238E27FC236}">
                    <a16:creationId xmlns:a16="http://schemas.microsoft.com/office/drawing/2014/main" id="{2AB13287-8893-4363-80D7-C663881FF537}"/>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2747" y="2518460"/>
                <a:ext cx="630820" cy="630820"/>
              </a:xfrm>
              <a:prstGeom prst="rect">
                <a:avLst/>
              </a:prstGeom>
            </p:spPr>
          </p:pic>
          <p:sp>
            <p:nvSpPr>
              <p:cNvPr id="43" name="TextBox 42">
                <a:extLst>
                  <a:ext uri="{FF2B5EF4-FFF2-40B4-BE49-F238E27FC236}">
                    <a16:creationId xmlns:a16="http://schemas.microsoft.com/office/drawing/2014/main" id="{6807ADD1-7FE9-4DD1-ACB0-F4159313063D}"/>
                  </a:ext>
                </a:extLst>
              </p:cNvPr>
              <p:cNvSpPr txBox="1"/>
              <p:nvPr/>
            </p:nvSpPr>
            <p:spPr>
              <a:xfrm>
                <a:off x="748199" y="2957472"/>
                <a:ext cx="947741" cy="261610"/>
              </a:xfrm>
              <a:prstGeom prst="rect">
                <a:avLst/>
              </a:prstGeom>
              <a:noFill/>
            </p:spPr>
            <p:txBody>
              <a:bodyPr wrap="square" rtlCol="0">
                <a:spAutoFit/>
              </a:bodyPr>
              <a:lstStyle/>
              <a:p>
                <a:pPr algn="ctr"/>
                <a:r>
                  <a:rPr lang="en-US" sz="1050" dirty="0"/>
                  <a:t>Consumers</a:t>
                </a:r>
              </a:p>
            </p:txBody>
          </p:sp>
        </p:grpSp>
        <p:grpSp>
          <p:nvGrpSpPr>
            <p:cNvPr id="44" name="Group 43">
              <a:extLst>
                <a:ext uri="{FF2B5EF4-FFF2-40B4-BE49-F238E27FC236}">
                  <a16:creationId xmlns:a16="http://schemas.microsoft.com/office/drawing/2014/main" id="{E239302C-D02B-4E8E-A696-E8C1FBBCC09D}"/>
                </a:ext>
              </a:extLst>
            </p:cNvPr>
            <p:cNvGrpSpPr/>
            <p:nvPr/>
          </p:nvGrpSpPr>
          <p:grpSpPr>
            <a:xfrm>
              <a:off x="732162" y="4002593"/>
              <a:ext cx="947741" cy="831714"/>
              <a:chOff x="732162" y="3223540"/>
              <a:chExt cx="947741" cy="831714"/>
            </a:xfrm>
          </p:grpSpPr>
          <p:pic>
            <p:nvPicPr>
              <p:cNvPr id="45" name="Graphic 44" descr="Team">
                <a:extLst>
                  <a:ext uri="{FF2B5EF4-FFF2-40B4-BE49-F238E27FC236}">
                    <a16:creationId xmlns:a16="http://schemas.microsoft.com/office/drawing/2014/main" id="{D153D30B-F3E4-4C5E-8BB8-A63DF6A6B2BD}"/>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61706" y="3223540"/>
                <a:ext cx="688654" cy="688654"/>
              </a:xfrm>
              <a:prstGeom prst="rect">
                <a:avLst/>
              </a:prstGeom>
            </p:spPr>
          </p:pic>
          <p:sp>
            <p:nvSpPr>
              <p:cNvPr id="46" name="TextBox 45">
                <a:extLst>
                  <a:ext uri="{FF2B5EF4-FFF2-40B4-BE49-F238E27FC236}">
                    <a16:creationId xmlns:a16="http://schemas.microsoft.com/office/drawing/2014/main" id="{E36B796C-68A3-44B6-8133-6F7745522B8E}"/>
                  </a:ext>
                </a:extLst>
              </p:cNvPr>
              <p:cNvSpPr txBox="1"/>
              <p:nvPr/>
            </p:nvSpPr>
            <p:spPr>
              <a:xfrm>
                <a:off x="732162" y="3793644"/>
                <a:ext cx="947741" cy="261610"/>
              </a:xfrm>
              <a:prstGeom prst="rect">
                <a:avLst/>
              </a:prstGeom>
              <a:noFill/>
            </p:spPr>
            <p:txBody>
              <a:bodyPr wrap="square" rtlCol="0">
                <a:spAutoFit/>
              </a:bodyPr>
              <a:lstStyle/>
              <a:p>
                <a:pPr algn="ctr"/>
                <a:r>
                  <a:rPr lang="en-US" sz="1050" dirty="0"/>
                  <a:t>Associations</a:t>
                </a:r>
              </a:p>
            </p:txBody>
          </p:sp>
        </p:grpSp>
        <p:grpSp>
          <p:nvGrpSpPr>
            <p:cNvPr id="47" name="Group 46">
              <a:extLst>
                <a:ext uri="{FF2B5EF4-FFF2-40B4-BE49-F238E27FC236}">
                  <a16:creationId xmlns:a16="http://schemas.microsoft.com/office/drawing/2014/main" id="{35605AC2-447E-4E9F-9061-32CB9C6711B2}"/>
                </a:ext>
              </a:extLst>
            </p:cNvPr>
            <p:cNvGrpSpPr/>
            <p:nvPr/>
          </p:nvGrpSpPr>
          <p:grpSpPr>
            <a:xfrm>
              <a:off x="730523" y="4858051"/>
              <a:ext cx="947741" cy="754514"/>
              <a:chOff x="730523" y="4078998"/>
              <a:chExt cx="947741" cy="754514"/>
            </a:xfrm>
          </p:grpSpPr>
          <p:pic>
            <p:nvPicPr>
              <p:cNvPr id="48" name="Graphic 47" descr="Woman">
                <a:extLst>
                  <a:ext uri="{FF2B5EF4-FFF2-40B4-BE49-F238E27FC236}">
                    <a16:creationId xmlns:a16="http://schemas.microsoft.com/office/drawing/2014/main" id="{FB6763AD-E9AD-4E62-8255-A1E63F157213}"/>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39195" y="4078998"/>
                <a:ext cx="535486" cy="535486"/>
              </a:xfrm>
              <a:prstGeom prst="rect">
                <a:avLst/>
              </a:prstGeom>
            </p:spPr>
          </p:pic>
          <p:sp>
            <p:nvSpPr>
              <p:cNvPr id="49" name="TextBox 48">
                <a:extLst>
                  <a:ext uri="{FF2B5EF4-FFF2-40B4-BE49-F238E27FC236}">
                    <a16:creationId xmlns:a16="http://schemas.microsoft.com/office/drawing/2014/main" id="{2533EDE5-3A12-4604-B038-934187E4F0F1}"/>
                  </a:ext>
                </a:extLst>
              </p:cNvPr>
              <p:cNvSpPr txBox="1"/>
              <p:nvPr/>
            </p:nvSpPr>
            <p:spPr>
              <a:xfrm>
                <a:off x="730523" y="4571902"/>
                <a:ext cx="947741" cy="261610"/>
              </a:xfrm>
              <a:prstGeom prst="rect">
                <a:avLst/>
              </a:prstGeom>
              <a:noFill/>
            </p:spPr>
            <p:txBody>
              <a:bodyPr wrap="square" rtlCol="0">
                <a:spAutoFit/>
              </a:bodyPr>
              <a:lstStyle/>
              <a:p>
                <a:pPr algn="ctr"/>
                <a:r>
                  <a:rPr lang="en-US" sz="1050" dirty="0"/>
                  <a:t>Historians</a:t>
                </a:r>
              </a:p>
            </p:txBody>
          </p:sp>
        </p:grpSp>
        <p:pic>
          <p:nvPicPr>
            <p:cNvPr id="50" name="Graphic 49" descr="Smart Phone">
              <a:extLst>
                <a:ext uri="{FF2B5EF4-FFF2-40B4-BE49-F238E27FC236}">
                  <a16:creationId xmlns:a16="http://schemas.microsoft.com/office/drawing/2014/main" id="{1E7BD618-ACEE-4513-8816-A9631C528B5E}"/>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487530" y="2925310"/>
              <a:ext cx="487466" cy="487466"/>
            </a:xfrm>
            <a:prstGeom prst="rect">
              <a:avLst/>
            </a:prstGeom>
          </p:spPr>
        </p:pic>
        <p:pic>
          <p:nvPicPr>
            <p:cNvPr id="51" name="Graphic 50" descr="Tablet">
              <a:extLst>
                <a:ext uri="{FF2B5EF4-FFF2-40B4-BE49-F238E27FC236}">
                  <a16:creationId xmlns:a16="http://schemas.microsoft.com/office/drawing/2014/main" id="{012A8DE4-B01E-49D0-9FE5-739BABD44C5F}"/>
                </a:ext>
              </a:extLst>
            </p:cNvPr>
            <p:cNvPicPr>
              <a:picLocks noChangeAspect="1"/>
            </p:cNvPicPr>
            <p:nvPr/>
          </p:nvPicPr>
          <p: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8931025" y="2663703"/>
              <a:ext cx="593245" cy="593245"/>
            </a:xfrm>
            <a:prstGeom prst="rect">
              <a:avLst/>
            </a:prstGeom>
          </p:spPr>
        </p:pic>
        <p:pic>
          <p:nvPicPr>
            <p:cNvPr id="52" name="Graphic 51" descr="Meeting">
              <a:extLst>
                <a:ext uri="{FF2B5EF4-FFF2-40B4-BE49-F238E27FC236}">
                  <a16:creationId xmlns:a16="http://schemas.microsoft.com/office/drawing/2014/main" id="{6D2361A9-8E2C-4609-AFDF-BCCFE999B781}"/>
                </a:ext>
              </a:extLst>
            </p:cNvPr>
            <p:cNvPicPr>
              <a:picLocks noChangeAspect="1"/>
            </p:cNvPicPr>
            <p:nvPr/>
          </p:nvPicPr>
          <p:blipFill>
            <a:blip r:embed="rId19" cstate="print">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273131" y="4300866"/>
              <a:ext cx="747626" cy="747626"/>
            </a:xfrm>
            <a:prstGeom prst="rect">
              <a:avLst/>
            </a:prstGeom>
          </p:spPr>
        </p:pic>
        <p:sp>
          <p:nvSpPr>
            <p:cNvPr id="54" name="TextBox 53">
              <a:extLst>
                <a:ext uri="{FF2B5EF4-FFF2-40B4-BE49-F238E27FC236}">
                  <a16:creationId xmlns:a16="http://schemas.microsoft.com/office/drawing/2014/main" id="{C6F4F770-E6C9-45D1-AFE4-840CF936AE63}"/>
                </a:ext>
              </a:extLst>
            </p:cNvPr>
            <p:cNvSpPr txBox="1"/>
            <p:nvPr/>
          </p:nvSpPr>
          <p:spPr>
            <a:xfrm>
              <a:off x="8708709" y="3142307"/>
              <a:ext cx="947741" cy="253916"/>
            </a:xfrm>
            <a:prstGeom prst="rect">
              <a:avLst/>
            </a:prstGeom>
            <a:noFill/>
          </p:spPr>
          <p:txBody>
            <a:bodyPr wrap="square" rtlCol="0">
              <a:spAutoFit/>
            </a:bodyPr>
            <a:lstStyle/>
            <a:p>
              <a:pPr algn="ctr"/>
              <a:r>
                <a:rPr lang="en-US" sz="1050" dirty="0"/>
                <a:t>Mobile Web</a:t>
              </a:r>
            </a:p>
          </p:txBody>
        </p:sp>
        <p:sp>
          <p:nvSpPr>
            <p:cNvPr id="55" name="TextBox 54">
              <a:extLst>
                <a:ext uri="{FF2B5EF4-FFF2-40B4-BE49-F238E27FC236}">
                  <a16:creationId xmlns:a16="http://schemas.microsoft.com/office/drawing/2014/main" id="{5942D8A4-D5B7-459E-A679-CA75E23C23D2}"/>
                </a:ext>
              </a:extLst>
            </p:cNvPr>
            <p:cNvSpPr txBox="1"/>
            <p:nvPr/>
          </p:nvSpPr>
          <p:spPr>
            <a:xfrm>
              <a:off x="8738947" y="4278409"/>
              <a:ext cx="947741" cy="415498"/>
            </a:xfrm>
            <a:prstGeom prst="rect">
              <a:avLst/>
            </a:prstGeom>
            <a:noFill/>
          </p:spPr>
          <p:txBody>
            <a:bodyPr wrap="square" rtlCol="0">
              <a:spAutoFit/>
            </a:bodyPr>
            <a:lstStyle/>
            <a:p>
              <a:pPr algn="ctr"/>
              <a:r>
                <a:rPr lang="en-US" sz="1050" dirty="0"/>
                <a:t>Polls &amp; Quizzes</a:t>
              </a:r>
            </a:p>
          </p:txBody>
        </p:sp>
        <p:sp>
          <p:nvSpPr>
            <p:cNvPr id="56" name="TextBox 55">
              <a:extLst>
                <a:ext uri="{FF2B5EF4-FFF2-40B4-BE49-F238E27FC236}">
                  <a16:creationId xmlns:a16="http://schemas.microsoft.com/office/drawing/2014/main" id="{AB9D9CFE-E5CD-4FE2-80AD-755A7FA9079D}"/>
                </a:ext>
              </a:extLst>
            </p:cNvPr>
            <p:cNvSpPr txBox="1"/>
            <p:nvPr/>
          </p:nvSpPr>
          <p:spPr>
            <a:xfrm>
              <a:off x="8773872" y="5414511"/>
              <a:ext cx="947741" cy="415498"/>
            </a:xfrm>
            <a:prstGeom prst="rect">
              <a:avLst/>
            </a:prstGeom>
            <a:noFill/>
          </p:spPr>
          <p:txBody>
            <a:bodyPr wrap="square" rtlCol="0">
              <a:spAutoFit/>
            </a:bodyPr>
            <a:lstStyle/>
            <a:p>
              <a:pPr algn="ctr"/>
              <a:r>
                <a:rPr lang="en-US" sz="1050" dirty="0"/>
                <a:t>Push Notification</a:t>
              </a:r>
            </a:p>
          </p:txBody>
        </p:sp>
        <p:pic>
          <p:nvPicPr>
            <p:cNvPr id="57" name="Graphic 56" descr="Chat">
              <a:extLst>
                <a:ext uri="{FF2B5EF4-FFF2-40B4-BE49-F238E27FC236}">
                  <a16:creationId xmlns:a16="http://schemas.microsoft.com/office/drawing/2014/main" id="{666749AD-210A-4807-877A-5D6516CA58F6}"/>
                </a:ext>
              </a:extLst>
            </p:cNvPr>
            <p:cNvPicPr>
              <a:picLocks noChangeAspect="1"/>
            </p:cNvPicPr>
            <p:nvPr/>
          </p:nvPicPr>
          <p:blipFill>
            <a:blip r:embed="rId21" cstate="print">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8952555" y="4932196"/>
              <a:ext cx="611618" cy="611618"/>
            </a:xfrm>
            <a:prstGeom prst="rect">
              <a:avLst/>
            </a:prstGeom>
          </p:spPr>
        </p:pic>
        <p:pic>
          <p:nvPicPr>
            <p:cNvPr id="58" name="Graphic 57" descr="Checklist">
              <a:extLst>
                <a:ext uri="{FF2B5EF4-FFF2-40B4-BE49-F238E27FC236}">
                  <a16:creationId xmlns:a16="http://schemas.microsoft.com/office/drawing/2014/main" id="{4ABDF687-0F90-4832-95EB-39791152AD00}"/>
                </a:ext>
              </a:extLst>
            </p:cNvPr>
            <p:cNvPicPr>
              <a:picLocks noChangeAspect="1"/>
            </p:cNvPicPr>
            <p:nvPr/>
          </p:nvPicPr>
          <p:blipFill>
            <a:blip r:embed="rId23" cstate="screen">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8901745" y="3736745"/>
              <a:ext cx="580296" cy="580296"/>
            </a:xfrm>
            <a:prstGeom prst="rect">
              <a:avLst/>
            </a:prstGeom>
          </p:spPr>
        </p:pic>
        <p:pic>
          <p:nvPicPr>
            <p:cNvPr id="59" name="Graphic 58" descr="Shooting star">
              <a:extLst>
                <a:ext uri="{FF2B5EF4-FFF2-40B4-BE49-F238E27FC236}">
                  <a16:creationId xmlns:a16="http://schemas.microsoft.com/office/drawing/2014/main" id="{9FD4A513-2093-4E66-8D75-23880F484937}"/>
                </a:ext>
              </a:extLst>
            </p:cNvPr>
            <p:cNvPicPr>
              <a:picLocks noChangeAspect="1"/>
            </p:cNvPicPr>
            <p:nvPr/>
          </p:nvPicPr>
          <p:blipFill>
            <a:blip r:embed="rId25" cstate="screen">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9550340" y="5042826"/>
              <a:ext cx="440834" cy="440834"/>
            </a:xfrm>
            <a:prstGeom prst="rect">
              <a:avLst/>
            </a:prstGeom>
          </p:spPr>
        </p:pic>
        <p:pic>
          <p:nvPicPr>
            <p:cNvPr id="60" name="Graphic 59" descr="Podium">
              <a:extLst>
                <a:ext uri="{FF2B5EF4-FFF2-40B4-BE49-F238E27FC236}">
                  <a16:creationId xmlns:a16="http://schemas.microsoft.com/office/drawing/2014/main" id="{F8BFFDCC-B893-47D2-A158-7628272D2065}"/>
                </a:ext>
              </a:extLst>
            </p:cNvPr>
            <p:cNvPicPr>
              <a:picLocks noChangeAspect="1"/>
            </p:cNvPicPr>
            <p:nvPr/>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9568205" y="4024383"/>
              <a:ext cx="551289" cy="551289"/>
            </a:xfrm>
            <a:prstGeom prst="rect">
              <a:avLst/>
            </a:prstGeom>
          </p:spPr>
        </p:pic>
        <p:pic>
          <p:nvPicPr>
            <p:cNvPr id="61" name="Graphic 60" descr="Medal">
              <a:extLst>
                <a:ext uri="{FF2B5EF4-FFF2-40B4-BE49-F238E27FC236}">
                  <a16:creationId xmlns:a16="http://schemas.microsoft.com/office/drawing/2014/main" id="{25629348-E2AB-4009-880F-608DFDABA7EE}"/>
                </a:ext>
              </a:extLst>
            </p:cNvPr>
            <p:cNvPicPr>
              <a:picLocks noChangeAspect="1"/>
            </p:cNvPicPr>
            <p:nvPr/>
          </p:nvPicPr>
          <p:blipFill>
            <a:blip r:embed="rId29" cstate="screen">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9377272" y="3706617"/>
              <a:ext cx="425573" cy="425573"/>
            </a:xfrm>
            <a:prstGeom prst="rect">
              <a:avLst/>
            </a:prstGeom>
          </p:spPr>
        </p:pic>
        <p:sp>
          <p:nvSpPr>
            <p:cNvPr id="62" name="TextBox 61">
              <a:extLst>
                <a:ext uri="{FF2B5EF4-FFF2-40B4-BE49-F238E27FC236}">
                  <a16:creationId xmlns:a16="http://schemas.microsoft.com/office/drawing/2014/main" id="{E5579DB4-2646-4D66-BCF1-A3BD11D5AA85}"/>
                </a:ext>
              </a:extLst>
            </p:cNvPr>
            <p:cNvSpPr txBox="1"/>
            <p:nvPr/>
          </p:nvSpPr>
          <p:spPr>
            <a:xfrm>
              <a:off x="10073016" y="3845314"/>
              <a:ext cx="947741" cy="415498"/>
            </a:xfrm>
            <a:prstGeom prst="rect">
              <a:avLst/>
            </a:prstGeom>
            <a:noFill/>
          </p:spPr>
          <p:txBody>
            <a:bodyPr wrap="square" rtlCol="0">
              <a:spAutoFit/>
            </a:bodyPr>
            <a:lstStyle/>
            <a:p>
              <a:pPr algn="ctr"/>
              <a:r>
                <a:rPr lang="en-US" sz="1050" dirty="0"/>
                <a:t>Any Site Visitor</a:t>
              </a:r>
            </a:p>
          </p:txBody>
        </p:sp>
        <p:sp>
          <p:nvSpPr>
            <p:cNvPr id="63" name="TextBox 62">
              <a:extLst>
                <a:ext uri="{FF2B5EF4-FFF2-40B4-BE49-F238E27FC236}">
                  <a16:creationId xmlns:a16="http://schemas.microsoft.com/office/drawing/2014/main" id="{B37CEDAD-0D2D-4FCD-8B62-EF77481CF274}"/>
                </a:ext>
              </a:extLst>
            </p:cNvPr>
            <p:cNvSpPr txBox="1"/>
            <p:nvPr/>
          </p:nvSpPr>
          <p:spPr>
            <a:xfrm>
              <a:off x="10162057" y="4901609"/>
              <a:ext cx="947741" cy="415498"/>
            </a:xfrm>
            <a:prstGeom prst="rect">
              <a:avLst/>
            </a:prstGeom>
            <a:noFill/>
          </p:spPr>
          <p:txBody>
            <a:bodyPr wrap="square" rtlCol="0">
              <a:spAutoFit/>
            </a:bodyPr>
            <a:lstStyle/>
            <a:p>
              <a:pPr algn="ctr"/>
              <a:r>
                <a:rPr lang="en-US" sz="1050" dirty="0"/>
                <a:t>Associations and Schools</a:t>
              </a:r>
            </a:p>
          </p:txBody>
        </p:sp>
        <p:pic>
          <p:nvPicPr>
            <p:cNvPr id="64" name="Picture 2" descr="Image result for images of robot icon">
              <a:extLst>
                <a:ext uri="{FF2B5EF4-FFF2-40B4-BE49-F238E27FC236}">
                  <a16:creationId xmlns:a16="http://schemas.microsoft.com/office/drawing/2014/main" id="{9D1D20F8-DE97-43BB-9CB4-C52611AF2BEC}"/>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2372056" y="2477379"/>
              <a:ext cx="438168" cy="438168"/>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a:extLst>
                <a:ext uri="{FF2B5EF4-FFF2-40B4-BE49-F238E27FC236}">
                  <a16:creationId xmlns:a16="http://schemas.microsoft.com/office/drawing/2014/main" id="{8757E7C1-B3D5-4A28-A626-0AB72B8AE063}"/>
                </a:ext>
              </a:extLst>
            </p:cNvPr>
            <p:cNvSpPr txBox="1"/>
            <p:nvPr/>
          </p:nvSpPr>
          <p:spPr>
            <a:xfrm>
              <a:off x="2672595" y="2559730"/>
              <a:ext cx="947741" cy="415498"/>
            </a:xfrm>
            <a:prstGeom prst="rect">
              <a:avLst/>
            </a:prstGeom>
            <a:noFill/>
          </p:spPr>
          <p:txBody>
            <a:bodyPr wrap="square" rtlCol="0">
              <a:spAutoFit/>
            </a:bodyPr>
            <a:lstStyle/>
            <a:p>
              <a:pPr algn="ctr"/>
              <a:r>
                <a:rPr lang="en-US" sz="1050" dirty="0"/>
                <a:t>BlackFacts</a:t>
              </a:r>
            </a:p>
            <a:p>
              <a:pPr algn="ctr"/>
              <a:r>
                <a:rPr lang="en-US" sz="1050" dirty="0"/>
                <a:t>Content Bots</a:t>
              </a:r>
            </a:p>
          </p:txBody>
        </p:sp>
        <p:cxnSp>
          <p:nvCxnSpPr>
            <p:cNvPr id="67" name="Straight Arrow Connector 66">
              <a:extLst>
                <a:ext uri="{FF2B5EF4-FFF2-40B4-BE49-F238E27FC236}">
                  <a16:creationId xmlns:a16="http://schemas.microsoft.com/office/drawing/2014/main" id="{12E2440C-A5A3-4557-91AE-E2257FC3BBFA}"/>
                </a:ext>
              </a:extLst>
            </p:cNvPr>
            <p:cNvCxnSpPr>
              <a:cxnSpLocks/>
            </p:cNvCxnSpPr>
            <p:nvPr/>
          </p:nvCxnSpPr>
          <p:spPr>
            <a:xfrm>
              <a:off x="1592222" y="2770150"/>
              <a:ext cx="801047"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9A5C75A-0C82-450C-BE89-2920C2DCEBDA}"/>
                </a:ext>
              </a:extLst>
            </p:cNvPr>
            <p:cNvCxnSpPr>
              <a:cxnSpLocks/>
            </p:cNvCxnSpPr>
            <p:nvPr/>
          </p:nvCxnSpPr>
          <p:spPr>
            <a:xfrm flipV="1">
              <a:off x="2749670" y="2780810"/>
              <a:ext cx="941935"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2D0B20C1-5B32-4913-898F-119E208C2D51}"/>
                </a:ext>
              </a:extLst>
            </p:cNvPr>
            <p:cNvGrpSpPr/>
            <p:nvPr/>
          </p:nvGrpSpPr>
          <p:grpSpPr>
            <a:xfrm>
              <a:off x="950010" y="2459596"/>
              <a:ext cx="544359" cy="544359"/>
              <a:chOff x="205918" y="1349332"/>
              <a:chExt cx="796925" cy="796925"/>
            </a:xfrm>
          </p:grpSpPr>
          <p:sp>
            <p:nvSpPr>
              <p:cNvPr id="70" name="Oval 5">
                <a:extLst>
                  <a:ext uri="{FF2B5EF4-FFF2-40B4-BE49-F238E27FC236}">
                    <a16:creationId xmlns:a16="http://schemas.microsoft.com/office/drawing/2014/main" id="{E804543B-E4A9-4581-BD16-35DBB3F64F45}"/>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1" name="Group 70">
                <a:extLst>
                  <a:ext uri="{FF2B5EF4-FFF2-40B4-BE49-F238E27FC236}">
                    <a16:creationId xmlns:a16="http://schemas.microsoft.com/office/drawing/2014/main" id="{5A713EB6-9200-4A3A-ABC9-9547600FEB4D}"/>
                  </a:ext>
                </a:extLst>
              </p:cNvPr>
              <p:cNvGrpSpPr/>
              <p:nvPr/>
            </p:nvGrpSpPr>
            <p:grpSpPr>
              <a:xfrm>
                <a:off x="398799" y="1576478"/>
                <a:ext cx="411162" cy="342634"/>
                <a:chOff x="11601450" y="1943100"/>
                <a:chExt cx="285750" cy="238125"/>
              </a:xfrm>
              <a:solidFill>
                <a:schemeClr val="bg1"/>
              </a:solidFill>
            </p:grpSpPr>
            <p:sp>
              <p:nvSpPr>
                <p:cNvPr id="72" name="Freeform 300">
                  <a:extLst>
                    <a:ext uri="{FF2B5EF4-FFF2-40B4-BE49-F238E27FC236}">
                      <a16:creationId xmlns:a16="http://schemas.microsoft.com/office/drawing/2014/main" id="{19AB5A8E-81EC-45BB-AE40-846AD4FBDDD4}"/>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01">
                  <a:extLst>
                    <a:ext uri="{FF2B5EF4-FFF2-40B4-BE49-F238E27FC236}">
                      <a16:creationId xmlns:a16="http://schemas.microsoft.com/office/drawing/2014/main" id="{7C59F47D-2DC7-456C-9841-33207FBD8306}"/>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02">
                  <a:extLst>
                    <a:ext uri="{FF2B5EF4-FFF2-40B4-BE49-F238E27FC236}">
                      <a16:creationId xmlns:a16="http://schemas.microsoft.com/office/drawing/2014/main" id="{2315C412-B4E1-4A1C-B206-5A81AE38DA63}"/>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03">
                  <a:extLst>
                    <a:ext uri="{FF2B5EF4-FFF2-40B4-BE49-F238E27FC236}">
                      <a16:creationId xmlns:a16="http://schemas.microsoft.com/office/drawing/2014/main" id="{2F41E73C-F9E9-4B6F-BB11-3763BF289DBA}"/>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76" name="TextBox 75">
              <a:extLst>
                <a:ext uri="{FF2B5EF4-FFF2-40B4-BE49-F238E27FC236}">
                  <a16:creationId xmlns:a16="http://schemas.microsoft.com/office/drawing/2014/main" id="{E61DFD16-D207-4EC5-9B57-8B96FC77BE42}"/>
                </a:ext>
              </a:extLst>
            </p:cNvPr>
            <p:cNvSpPr txBox="1"/>
            <p:nvPr/>
          </p:nvSpPr>
          <p:spPr>
            <a:xfrm>
              <a:off x="705158" y="3021925"/>
              <a:ext cx="947741" cy="261610"/>
            </a:xfrm>
            <a:prstGeom prst="rect">
              <a:avLst/>
            </a:prstGeom>
            <a:noFill/>
          </p:spPr>
          <p:txBody>
            <a:bodyPr wrap="square" rtlCol="0">
              <a:spAutoFit/>
            </a:bodyPr>
            <a:lstStyle/>
            <a:p>
              <a:pPr algn="ctr"/>
              <a:r>
                <a:rPr lang="en-US" sz="1050" dirty="0"/>
                <a:t>Digital Griots</a:t>
              </a:r>
            </a:p>
          </p:txBody>
        </p:sp>
        <p:grpSp>
          <p:nvGrpSpPr>
            <p:cNvPr id="77" name="Group 76">
              <a:extLst>
                <a:ext uri="{FF2B5EF4-FFF2-40B4-BE49-F238E27FC236}">
                  <a16:creationId xmlns:a16="http://schemas.microsoft.com/office/drawing/2014/main" id="{05D822E5-12A6-4CB4-BCC6-29692D8FB1C1}"/>
                </a:ext>
              </a:extLst>
            </p:cNvPr>
            <p:cNvGrpSpPr/>
            <p:nvPr/>
          </p:nvGrpSpPr>
          <p:grpSpPr>
            <a:xfrm>
              <a:off x="9658169" y="3115450"/>
              <a:ext cx="146187" cy="146187"/>
              <a:chOff x="205918" y="1349332"/>
              <a:chExt cx="796925" cy="796925"/>
            </a:xfrm>
          </p:grpSpPr>
          <p:sp>
            <p:nvSpPr>
              <p:cNvPr id="78" name="Oval 5">
                <a:extLst>
                  <a:ext uri="{FF2B5EF4-FFF2-40B4-BE49-F238E27FC236}">
                    <a16:creationId xmlns:a16="http://schemas.microsoft.com/office/drawing/2014/main" id="{8E7C451F-9D9A-4B6C-9C92-B9CBCAA2568F}"/>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9" name="Group 78">
                <a:extLst>
                  <a:ext uri="{FF2B5EF4-FFF2-40B4-BE49-F238E27FC236}">
                    <a16:creationId xmlns:a16="http://schemas.microsoft.com/office/drawing/2014/main" id="{07AB602D-FBE4-449F-8450-C92C1DC06917}"/>
                  </a:ext>
                </a:extLst>
              </p:cNvPr>
              <p:cNvGrpSpPr/>
              <p:nvPr/>
            </p:nvGrpSpPr>
            <p:grpSpPr>
              <a:xfrm>
                <a:off x="398799" y="1576478"/>
                <a:ext cx="411162" cy="342634"/>
                <a:chOff x="11601450" y="1943100"/>
                <a:chExt cx="285750" cy="238125"/>
              </a:xfrm>
              <a:solidFill>
                <a:schemeClr val="bg1"/>
              </a:solidFill>
            </p:grpSpPr>
            <p:sp>
              <p:nvSpPr>
                <p:cNvPr id="80" name="Freeform 300">
                  <a:extLst>
                    <a:ext uri="{FF2B5EF4-FFF2-40B4-BE49-F238E27FC236}">
                      <a16:creationId xmlns:a16="http://schemas.microsoft.com/office/drawing/2014/main" id="{8DE37B0B-6868-4104-B86D-3D71C00CAEDD}"/>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01">
                  <a:extLst>
                    <a:ext uri="{FF2B5EF4-FFF2-40B4-BE49-F238E27FC236}">
                      <a16:creationId xmlns:a16="http://schemas.microsoft.com/office/drawing/2014/main" id="{339BC4FA-A618-49C7-A5CF-D87B86CF148D}"/>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02">
                  <a:extLst>
                    <a:ext uri="{FF2B5EF4-FFF2-40B4-BE49-F238E27FC236}">
                      <a16:creationId xmlns:a16="http://schemas.microsoft.com/office/drawing/2014/main" id="{5352E730-32A3-4424-A217-3ADF58BD435E}"/>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03">
                  <a:extLst>
                    <a:ext uri="{FF2B5EF4-FFF2-40B4-BE49-F238E27FC236}">
                      <a16:creationId xmlns:a16="http://schemas.microsoft.com/office/drawing/2014/main" id="{8C6DD7CA-80A0-4170-B71F-BD79CA6700A4}"/>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4" name="Group 83">
              <a:extLst>
                <a:ext uri="{FF2B5EF4-FFF2-40B4-BE49-F238E27FC236}">
                  <a16:creationId xmlns:a16="http://schemas.microsoft.com/office/drawing/2014/main" id="{33B3DCFF-3338-4656-9608-036FD86F0083}"/>
                </a:ext>
              </a:extLst>
            </p:cNvPr>
            <p:cNvGrpSpPr/>
            <p:nvPr/>
          </p:nvGrpSpPr>
          <p:grpSpPr>
            <a:xfrm>
              <a:off x="9163480" y="2882449"/>
              <a:ext cx="146187" cy="146187"/>
              <a:chOff x="205918" y="1349332"/>
              <a:chExt cx="796925" cy="796925"/>
            </a:xfrm>
          </p:grpSpPr>
          <p:sp>
            <p:nvSpPr>
              <p:cNvPr id="85" name="Oval 5">
                <a:extLst>
                  <a:ext uri="{FF2B5EF4-FFF2-40B4-BE49-F238E27FC236}">
                    <a16:creationId xmlns:a16="http://schemas.microsoft.com/office/drawing/2014/main" id="{5B797896-769C-4550-8E67-17AA71717D08}"/>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a:extLst>
                  <a:ext uri="{FF2B5EF4-FFF2-40B4-BE49-F238E27FC236}">
                    <a16:creationId xmlns:a16="http://schemas.microsoft.com/office/drawing/2014/main" id="{E2736C57-890A-4DED-B8F7-122047D53056}"/>
                  </a:ext>
                </a:extLst>
              </p:cNvPr>
              <p:cNvGrpSpPr/>
              <p:nvPr/>
            </p:nvGrpSpPr>
            <p:grpSpPr>
              <a:xfrm>
                <a:off x="398799" y="1576478"/>
                <a:ext cx="411162" cy="342634"/>
                <a:chOff x="11601450" y="1943100"/>
                <a:chExt cx="285750" cy="238125"/>
              </a:xfrm>
              <a:solidFill>
                <a:schemeClr val="bg1"/>
              </a:solidFill>
            </p:grpSpPr>
            <p:sp>
              <p:nvSpPr>
                <p:cNvPr id="87" name="Freeform 300">
                  <a:extLst>
                    <a:ext uri="{FF2B5EF4-FFF2-40B4-BE49-F238E27FC236}">
                      <a16:creationId xmlns:a16="http://schemas.microsoft.com/office/drawing/2014/main" id="{FB8C222E-0322-4E01-B537-66E0DBFA4FA5}"/>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01">
                  <a:extLst>
                    <a:ext uri="{FF2B5EF4-FFF2-40B4-BE49-F238E27FC236}">
                      <a16:creationId xmlns:a16="http://schemas.microsoft.com/office/drawing/2014/main" id="{598AC31C-6A53-4BCD-8A0D-32628D4B427D}"/>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02">
                  <a:extLst>
                    <a:ext uri="{FF2B5EF4-FFF2-40B4-BE49-F238E27FC236}">
                      <a16:creationId xmlns:a16="http://schemas.microsoft.com/office/drawing/2014/main" id="{4532DAEC-BBEF-46C8-8571-15AB6A83C561}"/>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03">
                  <a:extLst>
                    <a:ext uri="{FF2B5EF4-FFF2-40B4-BE49-F238E27FC236}">
                      <a16:creationId xmlns:a16="http://schemas.microsoft.com/office/drawing/2014/main" id="{79DB2361-5D1D-4343-A019-E521CBB584BF}"/>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1" name="Group 90">
              <a:extLst>
                <a:ext uri="{FF2B5EF4-FFF2-40B4-BE49-F238E27FC236}">
                  <a16:creationId xmlns:a16="http://schemas.microsoft.com/office/drawing/2014/main" id="{0C4B823C-DDB0-4C2C-A58A-70812BA4E523}"/>
                </a:ext>
              </a:extLst>
            </p:cNvPr>
            <p:cNvGrpSpPr/>
            <p:nvPr/>
          </p:nvGrpSpPr>
          <p:grpSpPr>
            <a:xfrm>
              <a:off x="10635927" y="3503605"/>
              <a:ext cx="146187" cy="146187"/>
              <a:chOff x="205918" y="1349332"/>
              <a:chExt cx="796925" cy="796925"/>
            </a:xfrm>
          </p:grpSpPr>
          <p:sp>
            <p:nvSpPr>
              <p:cNvPr id="92" name="Oval 5">
                <a:extLst>
                  <a:ext uri="{FF2B5EF4-FFF2-40B4-BE49-F238E27FC236}">
                    <a16:creationId xmlns:a16="http://schemas.microsoft.com/office/drawing/2014/main" id="{4F273796-A32A-4C59-995C-27FBD4B309E9}"/>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3" name="Group 92">
                <a:extLst>
                  <a:ext uri="{FF2B5EF4-FFF2-40B4-BE49-F238E27FC236}">
                    <a16:creationId xmlns:a16="http://schemas.microsoft.com/office/drawing/2014/main" id="{DDAD600D-DB1E-47A2-A43E-2C7887B3ECB3}"/>
                  </a:ext>
                </a:extLst>
              </p:cNvPr>
              <p:cNvGrpSpPr/>
              <p:nvPr/>
            </p:nvGrpSpPr>
            <p:grpSpPr>
              <a:xfrm>
                <a:off x="398799" y="1576478"/>
                <a:ext cx="411162" cy="342634"/>
                <a:chOff x="11601450" y="1943100"/>
                <a:chExt cx="285750" cy="238125"/>
              </a:xfrm>
              <a:solidFill>
                <a:schemeClr val="bg1"/>
              </a:solidFill>
            </p:grpSpPr>
            <p:sp>
              <p:nvSpPr>
                <p:cNvPr id="94" name="Freeform 300">
                  <a:extLst>
                    <a:ext uri="{FF2B5EF4-FFF2-40B4-BE49-F238E27FC236}">
                      <a16:creationId xmlns:a16="http://schemas.microsoft.com/office/drawing/2014/main" id="{253C2326-E6CD-4DF6-B3D3-47A7CC8A4A11}"/>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01">
                  <a:extLst>
                    <a:ext uri="{FF2B5EF4-FFF2-40B4-BE49-F238E27FC236}">
                      <a16:creationId xmlns:a16="http://schemas.microsoft.com/office/drawing/2014/main" id="{AEA43850-B87E-4D68-AB6F-C6199130CB8B}"/>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02">
                  <a:extLst>
                    <a:ext uri="{FF2B5EF4-FFF2-40B4-BE49-F238E27FC236}">
                      <a16:creationId xmlns:a16="http://schemas.microsoft.com/office/drawing/2014/main" id="{7A89EA10-30D9-4F22-9FCD-D92AEA461063}"/>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03">
                  <a:extLst>
                    <a:ext uri="{FF2B5EF4-FFF2-40B4-BE49-F238E27FC236}">
                      <a16:creationId xmlns:a16="http://schemas.microsoft.com/office/drawing/2014/main" id="{DBCA4323-78DF-47B4-89F0-AAD100FD963E}"/>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8" name="Group 97">
              <a:extLst>
                <a:ext uri="{FF2B5EF4-FFF2-40B4-BE49-F238E27FC236}">
                  <a16:creationId xmlns:a16="http://schemas.microsoft.com/office/drawing/2014/main" id="{38C6DC70-135A-4D78-A54A-C5E42524157C}"/>
                </a:ext>
              </a:extLst>
            </p:cNvPr>
            <p:cNvGrpSpPr/>
            <p:nvPr/>
          </p:nvGrpSpPr>
          <p:grpSpPr>
            <a:xfrm>
              <a:off x="10947663" y="4590035"/>
              <a:ext cx="146187" cy="146187"/>
              <a:chOff x="205918" y="1349332"/>
              <a:chExt cx="796925" cy="796925"/>
            </a:xfrm>
          </p:grpSpPr>
          <p:sp>
            <p:nvSpPr>
              <p:cNvPr id="99" name="Oval 5">
                <a:extLst>
                  <a:ext uri="{FF2B5EF4-FFF2-40B4-BE49-F238E27FC236}">
                    <a16:creationId xmlns:a16="http://schemas.microsoft.com/office/drawing/2014/main" id="{AEDCCB05-4B91-440C-B6E6-276D241E9DCD}"/>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a:extLst>
                  <a:ext uri="{FF2B5EF4-FFF2-40B4-BE49-F238E27FC236}">
                    <a16:creationId xmlns:a16="http://schemas.microsoft.com/office/drawing/2014/main" id="{A5F37CFF-4E26-49BF-8CE6-74940779D708}"/>
                  </a:ext>
                </a:extLst>
              </p:cNvPr>
              <p:cNvGrpSpPr/>
              <p:nvPr/>
            </p:nvGrpSpPr>
            <p:grpSpPr>
              <a:xfrm>
                <a:off x="398799" y="1576478"/>
                <a:ext cx="411162" cy="342634"/>
                <a:chOff x="11601450" y="1943100"/>
                <a:chExt cx="285750" cy="238125"/>
              </a:xfrm>
              <a:solidFill>
                <a:schemeClr val="bg1"/>
              </a:solidFill>
            </p:grpSpPr>
            <p:sp>
              <p:nvSpPr>
                <p:cNvPr id="101" name="Freeform 300">
                  <a:extLst>
                    <a:ext uri="{FF2B5EF4-FFF2-40B4-BE49-F238E27FC236}">
                      <a16:creationId xmlns:a16="http://schemas.microsoft.com/office/drawing/2014/main" id="{8AF490F1-F26D-482F-9356-5344CF81129A}"/>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01">
                  <a:extLst>
                    <a:ext uri="{FF2B5EF4-FFF2-40B4-BE49-F238E27FC236}">
                      <a16:creationId xmlns:a16="http://schemas.microsoft.com/office/drawing/2014/main" id="{D4AEEA6B-5344-4611-94F8-EF03B36F4A13}"/>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02">
                  <a:extLst>
                    <a:ext uri="{FF2B5EF4-FFF2-40B4-BE49-F238E27FC236}">
                      <a16:creationId xmlns:a16="http://schemas.microsoft.com/office/drawing/2014/main" id="{3EFF0AFF-E750-41C6-9934-ACFB2397B4A1}"/>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03">
                  <a:extLst>
                    <a:ext uri="{FF2B5EF4-FFF2-40B4-BE49-F238E27FC236}">
                      <a16:creationId xmlns:a16="http://schemas.microsoft.com/office/drawing/2014/main" id="{48A076F8-9AA3-484D-A726-6705F20C5152}"/>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5" name="Group 104">
              <a:extLst>
                <a:ext uri="{FF2B5EF4-FFF2-40B4-BE49-F238E27FC236}">
                  <a16:creationId xmlns:a16="http://schemas.microsoft.com/office/drawing/2014/main" id="{303333CB-A646-4CDA-905A-8B907DA1B1FE}"/>
                </a:ext>
              </a:extLst>
            </p:cNvPr>
            <p:cNvGrpSpPr/>
            <p:nvPr/>
          </p:nvGrpSpPr>
          <p:grpSpPr>
            <a:xfrm>
              <a:off x="9118799" y="3960116"/>
              <a:ext cx="146187" cy="146187"/>
              <a:chOff x="205918" y="1349332"/>
              <a:chExt cx="796925" cy="796925"/>
            </a:xfrm>
          </p:grpSpPr>
          <p:sp>
            <p:nvSpPr>
              <p:cNvPr id="106" name="Oval 5">
                <a:extLst>
                  <a:ext uri="{FF2B5EF4-FFF2-40B4-BE49-F238E27FC236}">
                    <a16:creationId xmlns:a16="http://schemas.microsoft.com/office/drawing/2014/main" id="{D914EE7D-34C0-430F-BD52-E590DD70B5F4}"/>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7" name="Group 106">
                <a:extLst>
                  <a:ext uri="{FF2B5EF4-FFF2-40B4-BE49-F238E27FC236}">
                    <a16:creationId xmlns:a16="http://schemas.microsoft.com/office/drawing/2014/main" id="{573A9695-88A8-4CD2-9A56-6C7DA093D49C}"/>
                  </a:ext>
                </a:extLst>
              </p:cNvPr>
              <p:cNvGrpSpPr/>
              <p:nvPr/>
            </p:nvGrpSpPr>
            <p:grpSpPr>
              <a:xfrm>
                <a:off x="398799" y="1576478"/>
                <a:ext cx="411162" cy="342634"/>
                <a:chOff x="11601450" y="1943100"/>
                <a:chExt cx="285750" cy="238125"/>
              </a:xfrm>
              <a:solidFill>
                <a:schemeClr val="bg1"/>
              </a:solidFill>
            </p:grpSpPr>
            <p:sp>
              <p:nvSpPr>
                <p:cNvPr id="108" name="Freeform 300">
                  <a:extLst>
                    <a:ext uri="{FF2B5EF4-FFF2-40B4-BE49-F238E27FC236}">
                      <a16:creationId xmlns:a16="http://schemas.microsoft.com/office/drawing/2014/main" id="{AAE61EDC-9B31-473B-A0CF-59C30393F8F4}"/>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01">
                  <a:extLst>
                    <a:ext uri="{FF2B5EF4-FFF2-40B4-BE49-F238E27FC236}">
                      <a16:creationId xmlns:a16="http://schemas.microsoft.com/office/drawing/2014/main" id="{D913F06F-87FC-46CF-B334-F2D01DBF5352}"/>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302">
                  <a:extLst>
                    <a:ext uri="{FF2B5EF4-FFF2-40B4-BE49-F238E27FC236}">
                      <a16:creationId xmlns:a16="http://schemas.microsoft.com/office/drawing/2014/main" id="{A14E05AE-CB7A-4BFD-B00A-65345C16ABE4}"/>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303">
                  <a:extLst>
                    <a:ext uri="{FF2B5EF4-FFF2-40B4-BE49-F238E27FC236}">
                      <a16:creationId xmlns:a16="http://schemas.microsoft.com/office/drawing/2014/main" id="{A817D61B-DF27-4479-9650-3A7169271BC3}"/>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12" name="Group 111">
              <a:extLst>
                <a:ext uri="{FF2B5EF4-FFF2-40B4-BE49-F238E27FC236}">
                  <a16:creationId xmlns:a16="http://schemas.microsoft.com/office/drawing/2014/main" id="{DDB85931-51CB-4B93-B80B-55D4A2FE20C2}"/>
                </a:ext>
              </a:extLst>
            </p:cNvPr>
            <p:cNvGrpSpPr/>
            <p:nvPr/>
          </p:nvGrpSpPr>
          <p:grpSpPr>
            <a:xfrm>
              <a:off x="9258413" y="5153430"/>
              <a:ext cx="146187" cy="146187"/>
              <a:chOff x="205918" y="1349332"/>
              <a:chExt cx="796925" cy="796925"/>
            </a:xfrm>
          </p:grpSpPr>
          <p:sp>
            <p:nvSpPr>
              <p:cNvPr id="113" name="Oval 5">
                <a:extLst>
                  <a:ext uri="{FF2B5EF4-FFF2-40B4-BE49-F238E27FC236}">
                    <a16:creationId xmlns:a16="http://schemas.microsoft.com/office/drawing/2014/main" id="{D267704D-4383-4EE9-AEAC-FB3A6D34AFE4}"/>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14" name="Group 113">
                <a:extLst>
                  <a:ext uri="{FF2B5EF4-FFF2-40B4-BE49-F238E27FC236}">
                    <a16:creationId xmlns:a16="http://schemas.microsoft.com/office/drawing/2014/main" id="{DC6CFC03-D4F3-48E0-BF02-C239C81F8DFA}"/>
                  </a:ext>
                </a:extLst>
              </p:cNvPr>
              <p:cNvGrpSpPr/>
              <p:nvPr/>
            </p:nvGrpSpPr>
            <p:grpSpPr>
              <a:xfrm>
                <a:off x="398799" y="1576478"/>
                <a:ext cx="411162" cy="342634"/>
                <a:chOff x="11601450" y="1943100"/>
                <a:chExt cx="285750" cy="238125"/>
              </a:xfrm>
              <a:solidFill>
                <a:schemeClr val="bg1"/>
              </a:solidFill>
            </p:grpSpPr>
            <p:sp>
              <p:nvSpPr>
                <p:cNvPr id="115" name="Freeform 300">
                  <a:extLst>
                    <a:ext uri="{FF2B5EF4-FFF2-40B4-BE49-F238E27FC236}">
                      <a16:creationId xmlns:a16="http://schemas.microsoft.com/office/drawing/2014/main" id="{AF4CA889-8483-4B7B-8AE1-37565B529C12}"/>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301">
                  <a:extLst>
                    <a:ext uri="{FF2B5EF4-FFF2-40B4-BE49-F238E27FC236}">
                      <a16:creationId xmlns:a16="http://schemas.microsoft.com/office/drawing/2014/main" id="{32A10726-188A-47D9-A99F-2B335C3C212D}"/>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302">
                  <a:extLst>
                    <a:ext uri="{FF2B5EF4-FFF2-40B4-BE49-F238E27FC236}">
                      <a16:creationId xmlns:a16="http://schemas.microsoft.com/office/drawing/2014/main" id="{D93DF05E-AC0D-49B1-94B2-84CF39084003}"/>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303">
                  <a:extLst>
                    <a:ext uri="{FF2B5EF4-FFF2-40B4-BE49-F238E27FC236}">
                      <a16:creationId xmlns:a16="http://schemas.microsoft.com/office/drawing/2014/main" id="{C9FAC638-7278-47AF-A0B7-65DDC0095BF7}"/>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119" name="Picture 118">
              <a:extLst>
                <a:ext uri="{FF2B5EF4-FFF2-40B4-BE49-F238E27FC236}">
                  <a16:creationId xmlns:a16="http://schemas.microsoft.com/office/drawing/2014/main" id="{6F801B6E-E0DC-482C-BD84-8C3F504FC4F6}"/>
                </a:ext>
              </a:extLst>
            </p:cNvPr>
            <p:cNvPicPr>
              <a:picLocks noChangeAspect="1"/>
            </p:cNvPicPr>
            <p:nvPr/>
          </p:nvPicPr>
          <p:blipFill>
            <a:blip r:embed="rId32" cstate="screen">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2893939" y="4908936"/>
              <a:ext cx="285550" cy="380702"/>
            </a:xfrm>
            <a:prstGeom prst="rect">
              <a:avLst/>
            </a:prstGeom>
          </p:spPr>
        </p:pic>
        <p:pic>
          <p:nvPicPr>
            <p:cNvPr id="120" name="Picture 119">
              <a:extLst>
                <a:ext uri="{FF2B5EF4-FFF2-40B4-BE49-F238E27FC236}">
                  <a16:creationId xmlns:a16="http://schemas.microsoft.com/office/drawing/2014/main" id="{C2C21DCD-0098-4ACA-A91B-CAB9C40D977F}"/>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2875246" y="4429400"/>
              <a:ext cx="397807" cy="332011"/>
            </a:xfrm>
            <a:prstGeom prst="rect">
              <a:avLst/>
            </a:prstGeom>
          </p:spPr>
        </p:pic>
        <p:pic>
          <p:nvPicPr>
            <p:cNvPr id="121" name="Picture 120">
              <a:extLst>
                <a:ext uri="{FF2B5EF4-FFF2-40B4-BE49-F238E27FC236}">
                  <a16:creationId xmlns:a16="http://schemas.microsoft.com/office/drawing/2014/main" id="{1FE32C0A-8185-4C2D-A23B-5157CC72D8B2}"/>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2828967" y="5470961"/>
              <a:ext cx="435922" cy="240642"/>
            </a:xfrm>
            <a:prstGeom prst="rect">
              <a:avLst/>
            </a:prstGeom>
          </p:spPr>
        </p:pic>
        <p:pic>
          <p:nvPicPr>
            <p:cNvPr id="122" name="Picture 121">
              <a:extLst>
                <a:ext uri="{FF2B5EF4-FFF2-40B4-BE49-F238E27FC236}">
                  <a16:creationId xmlns:a16="http://schemas.microsoft.com/office/drawing/2014/main" id="{3798027D-63D1-4FDD-AA87-D228FA37A4F3}"/>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2872123" y="3842741"/>
              <a:ext cx="330034" cy="416875"/>
            </a:xfrm>
            <a:prstGeom prst="rect">
              <a:avLst/>
            </a:prstGeom>
          </p:spPr>
        </p:pic>
        <p:pic>
          <p:nvPicPr>
            <p:cNvPr id="123" name="Picture 122">
              <a:extLst>
                <a:ext uri="{FF2B5EF4-FFF2-40B4-BE49-F238E27FC236}">
                  <a16:creationId xmlns:a16="http://schemas.microsoft.com/office/drawing/2014/main" id="{86A0E127-599E-4003-B8D3-2BC53CED5F28}"/>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2859444" y="3328291"/>
              <a:ext cx="352734" cy="358033"/>
            </a:xfrm>
            <a:prstGeom prst="rect">
              <a:avLst/>
            </a:prstGeom>
          </p:spPr>
        </p:pic>
        <p:cxnSp>
          <p:nvCxnSpPr>
            <p:cNvPr id="124" name="Straight Arrow Connector 123">
              <a:extLst>
                <a:ext uri="{FF2B5EF4-FFF2-40B4-BE49-F238E27FC236}">
                  <a16:creationId xmlns:a16="http://schemas.microsoft.com/office/drawing/2014/main" id="{BE329C13-EB6F-4FF1-AE5B-FFE6A7AEAE3F}"/>
                </a:ext>
              </a:extLst>
            </p:cNvPr>
            <p:cNvCxnSpPr>
              <a:cxnSpLocks/>
            </p:cNvCxnSpPr>
            <p:nvPr/>
          </p:nvCxnSpPr>
          <p:spPr>
            <a:xfrm>
              <a:off x="3246468" y="3500199"/>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A383E0DC-0103-4C12-ACDF-811B52D8DFF6}"/>
                </a:ext>
              </a:extLst>
            </p:cNvPr>
            <p:cNvCxnSpPr>
              <a:cxnSpLocks/>
            </p:cNvCxnSpPr>
            <p:nvPr/>
          </p:nvCxnSpPr>
          <p:spPr>
            <a:xfrm>
              <a:off x="1960089" y="3497332"/>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35CBDDDC-A9D6-43C8-B166-F1DAB8D8DB71}"/>
                </a:ext>
              </a:extLst>
            </p:cNvPr>
            <p:cNvCxnSpPr>
              <a:cxnSpLocks/>
            </p:cNvCxnSpPr>
            <p:nvPr/>
          </p:nvCxnSpPr>
          <p:spPr>
            <a:xfrm>
              <a:off x="3243269" y="4036167"/>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14D09515-F390-4181-B9D6-EC4C942CCF61}"/>
                </a:ext>
              </a:extLst>
            </p:cNvPr>
            <p:cNvCxnSpPr>
              <a:cxnSpLocks/>
            </p:cNvCxnSpPr>
            <p:nvPr/>
          </p:nvCxnSpPr>
          <p:spPr>
            <a:xfrm>
              <a:off x="1956890" y="4033300"/>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84BD95A2-6A6D-4646-8F8C-CD52727FF52B}"/>
                </a:ext>
              </a:extLst>
            </p:cNvPr>
            <p:cNvCxnSpPr>
              <a:cxnSpLocks/>
            </p:cNvCxnSpPr>
            <p:nvPr/>
          </p:nvCxnSpPr>
          <p:spPr>
            <a:xfrm>
              <a:off x="3258332" y="4630755"/>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07B6120E-AF6C-403D-9AC0-938BD0FB97F1}"/>
                </a:ext>
              </a:extLst>
            </p:cNvPr>
            <p:cNvCxnSpPr>
              <a:cxnSpLocks/>
            </p:cNvCxnSpPr>
            <p:nvPr/>
          </p:nvCxnSpPr>
          <p:spPr>
            <a:xfrm>
              <a:off x="1971953" y="4627888"/>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731BB934-2727-4A14-92B5-D86B9E31D73A}"/>
                </a:ext>
              </a:extLst>
            </p:cNvPr>
            <p:cNvCxnSpPr>
              <a:cxnSpLocks/>
            </p:cNvCxnSpPr>
            <p:nvPr/>
          </p:nvCxnSpPr>
          <p:spPr>
            <a:xfrm>
              <a:off x="3257239" y="5086356"/>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21FC267B-3D87-46C1-BB5A-F4253A14909D}"/>
                </a:ext>
              </a:extLst>
            </p:cNvPr>
            <p:cNvCxnSpPr>
              <a:cxnSpLocks/>
            </p:cNvCxnSpPr>
            <p:nvPr/>
          </p:nvCxnSpPr>
          <p:spPr>
            <a:xfrm>
              <a:off x="1970860" y="5083489"/>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CE267925-BAB0-4E74-8E88-7458CEAC30B8}"/>
                </a:ext>
              </a:extLst>
            </p:cNvPr>
            <p:cNvCxnSpPr>
              <a:cxnSpLocks/>
            </p:cNvCxnSpPr>
            <p:nvPr/>
          </p:nvCxnSpPr>
          <p:spPr>
            <a:xfrm>
              <a:off x="1960089" y="5544849"/>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5" name="Picture 134">
              <a:extLst>
                <a:ext uri="{FF2B5EF4-FFF2-40B4-BE49-F238E27FC236}">
                  <a16:creationId xmlns:a16="http://schemas.microsoft.com/office/drawing/2014/main" id="{5B5FBFB5-1DEE-49CD-9D6B-07E71766E3EE}"/>
                </a:ext>
              </a:extLst>
            </p:cNvPr>
            <p:cNvPicPr>
              <a:picLocks noChangeAspect="1"/>
            </p:cNvPicPr>
            <p:nvPr/>
          </p:nvPicPr>
          <p:blipFill>
            <a:blip r:embed="rId37"/>
            <a:stretch>
              <a:fillRect/>
            </a:stretch>
          </p:blipFill>
          <p:spPr>
            <a:xfrm>
              <a:off x="3966770" y="2747602"/>
              <a:ext cx="4157944" cy="2800000"/>
            </a:xfrm>
            <a:prstGeom prst="rect">
              <a:avLst/>
            </a:prstGeom>
            <a:ln>
              <a:solidFill>
                <a:schemeClr val="tx1"/>
              </a:solidFill>
            </a:ln>
          </p:spPr>
        </p:pic>
        <p:pic>
          <p:nvPicPr>
            <p:cNvPr id="137" name="Picture 136">
              <a:extLst>
                <a:ext uri="{FF2B5EF4-FFF2-40B4-BE49-F238E27FC236}">
                  <a16:creationId xmlns:a16="http://schemas.microsoft.com/office/drawing/2014/main" id="{58A4FADB-C7EF-4EBA-A25E-D0EF8FDA8C24}"/>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4614540" y="4360351"/>
              <a:ext cx="2870865" cy="1185667"/>
            </a:xfrm>
            <a:prstGeom prst="rect">
              <a:avLst/>
            </a:prstGeom>
          </p:spPr>
        </p:pic>
        <p:sp>
          <p:nvSpPr>
            <p:cNvPr id="138" name="TextBox 137">
              <a:extLst>
                <a:ext uri="{FF2B5EF4-FFF2-40B4-BE49-F238E27FC236}">
                  <a16:creationId xmlns:a16="http://schemas.microsoft.com/office/drawing/2014/main" id="{E19B0B3E-D682-4276-BFF0-74BB5DCF0576}"/>
                </a:ext>
              </a:extLst>
            </p:cNvPr>
            <p:cNvSpPr txBox="1"/>
            <p:nvPr/>
          </p:nvSpPr>
          <p:spPr>
            <a:xfrm>
              <a:off x="3957863" y="3731327"/>
              <a:ext cx="4157944" cy="461665"/>
            </a:xfrm>
            <a:prstGeom prst="rect">
              <a:avLst/>
            </a:prstGeom>
            <a:noFill/>
          </p:spPr>
          <p:txBody>
            <a:bodyPr wrap="square" rtlCol="0">
              <a:spAutoFit/>
            </a:bodyPr>
            <a:lstStyle/>
            <a:p>
              <a:pPr algn="ctr"/>
              <a:r>
                <a:rPr lang="en-US" sz="2400" b="1" dirty="0">
                  <a:latin typeface="Berlin Sans FB Demi" panose="020E0802020502020306" pitchFamily="34" charset="0"/>
                </a:rPr>
                <a:t>Timbuktu Content Engine</a:t>
              </a:r>
            </a:p>
          </p:txBody>
        </p:sp>
      </p:grpSp>
      <p:sp>
        <p:nvSpPr>
          <p:cNvPr id="139" name="TextBox 138">
            <a:extLst>
              <a:ext uri="{FF2B5EF4-FFF2-40B4-BE49-F238E27FC236}">
                <a16:creationId xmlns:a16="http://schemas.microsoft.com/office/drawing/2014/main" id="{D98410D3-8D1B-49EF-8978-DCF6E3E4B6FF}"/>
              </a:ext>
            </a:extLst>
          </p:cNvPr>
          <p:cNvSpPr txBox="1"/>
          <p:nvPr/>
        </p:nvSpPr>
        <p:spPr>
          <a:xfrm>
            <a:off x="861706" y="1645920"/>
            <a:ext cx="2758630" cy="553998"/>
          </a:xfrm>
          <a:prstGeom prst="rect">
            <a:avLst/>
          </a:prstGeom>
          <a:noFill/>
        </p:spPr>
        <p:txBody>
          <a:bodyPr wrap="square" rtlCol="0">
            <a:spAutoFit/>
          </a:bodyPr>
          <a:lstStyle/>
          <a:p>
            <a:r>
              <a:rPr lang="en-US" dirty="0"/>
              <a:t>1. Consume Content</a:t>
            </a:r>
          </a:p>
          <a:p>
            <a:r>
              <a:rPr lang="en-US" sz="1200" dirty="0"/>
              <a:t>From Any Source</a:t>
            </a:r>
          </a:p>
        </p:txBody>
      </p:sp>
      <p:grpSp>
        <p:nvGrpSpPr>
          <p:cNvPr id="150" name="Group 149">
            <a:extLst>
              <a:ext uri="{FF2B5EF4-FFF2-40B4-BE49-F238E27FC236}">
                <a16:creationId xmlns:a16="http://schemas.microsoft.com/office/drawing/2014/main" id="{D502C6BA-755F-4E4E-9395-CCD0871A2820}"/>
              </a:ext>
            </a:extLst>
          </p:cNvPr>
          <p:cNvGrpSpPr/>
          <p:nvPr/>
        </p:nvGrpSpPr>
        <p:grpSpPr>
          <a:xfrm>
            <a:off x="4526794" y="2750864"/>
            <a:ext cx="3138412" cy="635497"/>
            <a:chOff x="4142252" y="5581470"/>
            <a:chExt cx="3138412" cy="635497"/>
          </a:xfrm>
        </p:grpSpPr>
        <p:pic>
          <p:nvPicPr>
            <p:cNvPr id="141" name="Picture 140">
              <a:extLst>
                <a:ext uri="{FF2B5EF4-FFF2-40B4-BE49-F238E27FC236}">
                  <a16:creationId xmlns:a16="http://schemas.microsoft.com/office/drawing/2014/main" id="{EF36E810-4D9F-4503-A0FA-D576AA14FE77}"/>
                </a:ext>
              </a:extLst>
            </p:cNvPr>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4142252" y="5675001"/>
              <a:ext cx="448435" cy="448435"/>
            </a:xfrm>
            <a:prstGeom prst="rect">
              <a:avLst/>
            </a:prstGeom>
          </p:spPr>
        </p:pic>
        <p:pic>
          <p:nvPicPr>
            <p:cNvPr id="144" name="Picture 143">
              <a:extLst>
                <a:ext uri="{FF2B5EF4-FFF2-40B4-BE49-F238E27FC236}">
                  <a16:creationId xmlns:a16="http://schemas.microsoft.com/office/drawing/2014/main" id="{862EE54F-8F7A-41EC-9341-99B659A24973}"/>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4905638" y="5641323"/>
              <a:ext cx="554814" cy="515790"/>
            </a:xfrm>
            <a:prstGeom prst="rect">
              <a:avLst/>
            </a:prstGeom>
          </p:spPr>
        </p:pic>
        <p:pic>
          <p:nvPicPr>
            <p:cNvPr id="146" name="Picture 145">
              <a:extLst>
                <a:ext uri="{FF2B5EF4-FFF2-40B4-BE49-F238E27FC236}">
                  <a16:creationId xmlns:a16="http://schemas.microsoft.com/office/drawing/2014/main" id="{E35C13D9-BA60-40AA-87AB-6105758C91FA}"/>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5775403" y="5621811"/>
              <a:ext cx="554814" cy="554814"/>
            </a:xfrm>
            <a:prstGeom prst="rect">
              <a:avLst/>
            </a:prstGeom>
          </p:spPr>
        </p:pic>
        <p:pic>
          <p:nvPicPr>
            <p:cNvPr id="148" name="Picture 147">
              <a:extLst>
                <a:ext uri="{FF2B5EF4-FFF2-40B4-BE49-F238E27FC236}">
                  <a16:creationId xmlns:a16="http://schemas.microsoft.com/office/drawing/2014/main" id="{CDABB9BA-B47A-45F6-89C8-48E8661A95D4}"/>
                </a:ext>
              </a:extLst>
            </p:cNvPr>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6645167" y="5581470"/>
              <a:ext cx="635497" cy="635497"/>
            </a:xfrm>
            <a:prstGeom prst="rect">
              <a:avLst/>
            </a:prstGeom>
          </p:spPr>
        </p:pic>
      </p:grpSp>
      <p:sp>
        <p:nvSpPr>
          <p:cNvPr id="149" name="TextBox 148">
            <a:extLst>
              <a:ext uri="{FF2B5EF4-FFF2-40B4-BE49-F238E27FC236}">
                <a16:creationId xmlns:a16="http://schemas.microsoft.com/office/drawing/2014/main" id="{AFFE31F0-62E5-4582-A44F-18EBD7CE772A}"/>
              </a:ext>
            </a:extLst>
          </p:cNvPr>
          <p:cNvSpPr txBox="1"/>
          <p:nvPr/>
        </p:nvSpPr>
        <p:spPr>
          <a:xfrm>
            <a:off x="3867127" y="1645920"/>
            <a:ext cx="4233734" cy="553998"/>
          </a:xfrm>
          <a:prstGeom prst="rect">
            <a:avLst/>
          </a:prstGeom>
          <a:noFill/>
        </p:spPr>
        <p:txBody>
          <a:bodyPr wrap="square" rtlCol="0">
            <a:spAutoFit/>
          </a:bodyPr>
          <a:lstStyle/>
          <a:p>
            <a:r>
              <a:rPr lang="en-US" dirty="0"/>
              <a:t>2. Analyze / Categorize / Organize Content</a:t>
            </a:r>
          </a:p>
          <a:p>
            <a:r>
              <a:rPr lang="en-US" sz="1200" dirty="0"/>
              <a:t>Using Multiple AI Engines</a:t>
            </a:r>
          </a:p>
        </p:txBody>
      </p:sp>
      <p:sp>
        <p:nvSpPr>
          <p:cNvPr id="151" name="TextBox 150">
            <a:extLst>
              <a:ext uri="{FF2B5EF4-FFF2-40B4-BE49-F238E27FC236}">
                <a16:creationId xmlns:a16="http://schemas.microsoft.com/office/drawing/2014/main" id="{85E03EB5-DDDB-4DEF-B3C0-50EDE5B70BB0}"/>
              </a:ext>
            </a:extLst>
          </p:cNvPr>
          <p:cNvSpPr txBox="1"/>
          <p:nvPr/>
        </p:nvSpPr>
        <p:spPr>
          <a:xfrm>
            <a:off x="8186890" y="1654826"/>
            <a:ext cx="2758630" cy="553998"/>
          </a:xfrm>
          <a:prstGeom prst="rect">
            <a:avLst/>
          </a:prstGeom>
          <a:noFill/>
        </p:spPr>
        <p:txBody>
          <a:bodyPr wrap="square" rtlCol="0">
            <a:spAutoFit/>
          </a:bodyPr>
          <a:lstStyle/>
          <a:p>
            <a:r>
              <a:rPr lang="en-US" dirty="0"/>
              <a:t>3. Deliver Content</a:t>
            </a:r>
          </a:p>
          <a:p>
            <a:r>
              <a:rPr lang="en-US" sz="1200" dirty="0"/>
              <a:t>Based on Organization / Individual Rules</a:t>
            </a:r>
          </a:p>
        </p:txBody>
      </p:sp>
    </p:spTree>
    <p:extLst>
      <p:ext uri="{BB962C8B-B14F-4D97-AF65-F5344CB8AC3E}">
        <p14:creationId xmlns:p14="http://schemas.microsoft.com/office/powerpoint/2010/main" val="25000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5CBFB-AFD1-4DAD-8D11-6EB0E85606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2DB28F-9396-4628-B033-FA036D04FB71}"/>
              </a:ext>
            </a:extLst>
          </p:cNvPr>
          <p:cNvSpPr>
            <a:spLocks noGrp="1"/>
          </p:cNvSpPr>
          <p:nvPr>
            <p:ph idx="1"/>
          </p:nvPr>
        </p:nvSpPr>
        <p:spPr/>
        <p:txBody>
          <a:bodyPr/>
          <a:lstStyle/>
          <a:p>
            <a:r>
              <a:rPr lang="en-US" dirty="0"/>
              <a:t>The balance of slides are from other decks and left here as a ‘parking lot’ for convenience.</a:t>
            </a:r>
          </a:p>
        </p:txBody>
      </p:sp>
      <p:sp>
        <p:nvSpPr>
          <p:cNvPr id="4" name="Slide Number Placeholder 3">
            <a:extLst>
              <a:ext uri="{FF2B5EF4-FFF2-40B4-BE49-F238E27FC236}">
                <a16:creationId xmlns:a16="http://schemas.microsoft.com/office/drawing/2014/main" id="{6877102E-01F3-4380-8928-06B06D58C922}"/>
              </a:ext>
            </a:extLst>
          </p:cNvPr>
          <p:cNvSpPr>
            <a:spLocks noGrp="1"/>
          </p:cNvSpPr>
          <p:nvPr>
            <p:ph type="sldNum" sz="quarter" idx="12"/>
          </p:nvPr>
        </p:nvSpPr>
        <p:spPr/>
        <p:txBody>
          <a:bodyPr/>
          <a:lstStyle/>
          <a:p>
            <a:fld id="{43E1C79E-4906-42D7-9799-8BE0AC9297B3}" type="slidenum">
              <a:rPr lang="en-US" smtClean="0"/>
              <a:pPr/>
              <a:t>4</a:t>
            </a:fld>
            <a:endParaRPr lang="en-US"/>
          </a:p>
        </p:txBody>
      </p:sp>
    </p:spTree>
    <p:extLst>
      <p:ext uri="{BB962C8B-B14F-4D97-AF65-F5344CB8AC3E}">
        <p14:creationId xmlns:p14="http://schemas.microsoft.com/office/powerpoint/2010/main" val="121512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A27C5-BF99-476C-87AB-8E65C9C20A4D}"/>
              </a:ext>
            </a:extLst>
          </p:cNvPr>
          <p:cNvSpPr>
            <a:spLocks noGrp="1"/>
          </p:cNvSpPr>
          <p:nvPr>
            <p:ph type="title"/>
          </p:nvPr>
        </p:nvSpPr>
        <p:spPr/>
        <p:txBody>
          <a:bodyPr>
            <a:normAutofit/>
          </a:bodyPr>
          <a:lstStyle/>
          <a:p>
            <a:r>
              <a:rPr lang="en-US" dirty="0"/>
              <a:t>Fact Sources</a:t>
            </a:r>
          </a:p>
        </p:txBody>
      </p:sp>
      <p:sp>
        <p:nvSpPr>
          <p:cNvPr id="3" name="Content Placeholder 2">
            <a:extLst>
              <a:ext uri="{FF2B5EF4-FFF2-40B4-BE49-F238E27FC236}">
                <a16:creationId xmlns:a16="http://schemas.microsoft.com/office/drawing/2014/main" id="{5DFEE6BA-74AD-40F2-98B0-05342A04C83E}"/>
              </a:ext>
            </a:extLst>
          </p:cNvPr>
          <p:cNvSpPr>
            <a:spLocks noGrp="1"/>
          </p:cNvSpPr>
          <p:nvPr>
            <p:ph sz="half" idx="1"/>
          </p:nvPr>
        </p:nvSpPr>
        <p:spPr/>
        <p:txBody>
          <a:bodyPr>
            <a:normAutofit lnSpcReduction="10000"/>
          </a:bodyPr>
          <a:lstStyle/>
          <a:p>
            <a:endParaRPr lang="en-US" dirty="0"/>
          </a:p>
        </p:txBody>
      </p:sp>
      <p:sp>
        <p:nvSpPr>
          <p:cNvPr id="4" name="Content Placeholder 3">
            <a:extLst>
              <a:ext uri="{FF2B5EF4-FFF2-40B4-BE49-F238E27FC236}">
                <a16:creationId xmlns:a16="http://schemas.microsoft.com/office/drawing/2014/main" id="{8F8437F9-522B-43F0-866D-094B9D43D612}"/>
              </a:ext>
            </a:extLst>
          </p:cNvPr>
          <p:cNvSpPr>
            <a:spLocks noGrp="1"/>
          </p:cNvSpPr>
          <p:nvPr>
            <p:ph sz="half" idx="2"/>
          </p:nvPr>
        </p:nvSpPr>
        <p:spPr/>
        <p:txBody>
          <a:bodyPr>
            <a:normAutofit lnSpcReduction="10000"/>
          </a:bodyPr>
          <a:lstStyle/>
          <a:p>
            <a:r>
              <a:rPr lang="en-US" sz="1400" dirty="0"/>
              <a:t>Black Facts content can come from a variety of sources, including:</a:t>
            </a:r>
          </a:p>
          <a:p>
            <a:pPr lvl="1"/>
            <a:r>
              <a:rPr lang="en-US" sz="1200" dirty="0"/>
              <a:t>Existing Historical Site </a:t>
            </a:r>
            <a:r>
              <a:rPr lang="en-US" sz="1200" dirty="0" err="1"/>
              <a:t>Urls</a:t>
            </a:r>
            <a:endParaRPr lang="en-US" sz="1200" dirty="0"/>
          </a:p>
          <a:p>
            <a:pPr lvl="1"/>
            <a:r>
              <a:rPr lang="en-US" sz="1200" dirty="0"/>
              <a:t>Online News Sites</a:t>
            </a:r>
          </a:p>
          <a:p>
            <a:pPr lvl="1"/>
            <a:r>
              <a:rPr lang="en-US" sz="1200" dirty="0"/>
              <a:t>Member Uploaded Files</a:t>
            </a:r>
          </a:p>
          <a:p>
            <a:pPr lvl="1"/>
            <a:r>
              <a:rPr lang="en-US" sz="1200" dirty="0"/>
              <a:t>Member Social Media Posts</a:t>
            </a:r>
          </a:p>
          <a:p>
            <a:pPr lvl="1"/>
            <a:r>
              <a:rPr lang="en-US" sz="1200" dirty="0"/>
              <a:t>Member Emails</a:t>
            </a:r>
          </a:p>
          <a:p>
            <a:pPr lvl="1"/>
            <a:r>
              <a:rPr lang="en-US" sz="1200" dirty="0"/>
              <a:t>Member Recorded Media</a:t>
            </a:r>
          </a:p>
          <a:p>
            <a:r>
              <a:rPr lang="en-US" sz="1400" dirty="0"/>
              <a:t>Regardless of the source, the text of the content is extracted as the ‘lowest common denominator’ required by the AI systems currently in use (image recognition </a:t>
            </a:r>
            <a:r>
              <a:rPr lang="en-US" sz="1400" dirty="0" err="1"/>
              <a:t>etc</a:t>
            </a:r>
            <a:r>
              <a:rPr lang="en-US" sz="1400" dirty="0"/>
              <a:t> is in the future) and analyzed by the AI systems to identify people, places, organizations, concepts, </a:t>
            </a:r>
            <a:r>
              <a:rPr lang="en-US" sz="1400" dirty="0" err="1"/>
              <a:t>etc</a:t>
            </a:r>
            <a:r>
              <a:rPr lang="en-US" sz="1400" dirty="0"/>
              <a:t> that can be used to link the Facts.</a:t>
            </a:r>
          </a:p>
          <a:p>
            <a:r>
              <a:rPr lang="en-US" sz="1400" dirty="0"/>
              <a:t>Fact submitters can also add additional people, places, </a:t>
            </a:r>
            <a:r>
              <a:rPr lang="en-US" sz="1400" dirty="0" err="1"/>
              <a:t>etc</a:t>
            </a:r>
            <a:r>
              <a:rPr lang="en-US" sz="1400" dirty="0"/>
              <a:t> into </a:t>
            </a:r>
            <a:r>
              <a:rPr lang="en-US" sz="1400" dirty="0" err="1"/>
              <a:t>Blackfacts</a:t>
            </a:r>
            <a:r>
              <a:rPr lang="en-US" sz="1400" dirty="0"/>
              <a:t> to augment the frequent lack of the AI systems recognizing them, as well as the AI systems linkages being limited to the submitted text (i.e. the text not mentioning well-known organization affiliations).</a:t>
            </a:r>
          </a:p>
          <a:p>
            <a:pPr lvl="1"/>
            <a:endParaRPr lang="en-US" sz="1200" dirty="0"/>
          </a:p>
        </p:txBody>
      </p:sp>
      <p:sp>
        <p:nvSpPr>
          <p:cNvPr id="5" name="Slide Number Placeholder 4">
            <a:extLst>
              <a:ext uri="{FF2B5EF4-FFF2-40B4-BE49-F238E27FC236}">
                <a16:creationId xmlns:a16="http://schemas.microsoft.com/office/drawing/2014/main" id="{4AB806BF-AD1E-4385-BA11-5D2F507E9C4D}"/>
              </a:ext>
            </a:extLst>
          </p:cNvPr>
          <p:cNvSpPr>
            <a:spLocks noGrp="1"/>
          </p:cNvSpPr>
          <p:nvPr>
            <p:ph type="sldNum" sz="quarter" idx="12"/>
          </p:nvPr>
        </p:nvSpPr>
        <p:spPr/>
        <p:txBody>
          <a:bodyPr/>
          <a:lstStyle/>
          <a:p>
            <a:fld id="{43E1C79E-4906-42D7-9799-8BE0AC9297B3}" type="slidenum">
              <a:rPr lang="en-US" smtClean="0"/>
              <a:pPr/>
              <a:t>5</a:t>
            </a:fld>
            <a:endParaRPr lang="en-US"/>
          </a:p>
        </p:txBody>
      </p:sp>
      <p:sp>
        <p:nvSpPr>
          <p:cNvPr id="6" name="TextBox 5">
            <a:extLst>
              <a:ext uri="{FF2B5EF4-FFF2-40B4-BE49-F238E27FC236}">
                <a16:creationId xmlns:a16="http://schemas.microsoft.com/office/drawing/2014/main" id="{CBC2399D-303F-4083-A6B5-C320DB8D2005}"/>
              </a:ext>
            </a:extLst>
          </p:cNvPr>
          <p:cNvSpPr txBox="1"/>
          <p:nvPr/>
        </p:nvSpPr>
        <p:spPr>
          <a:xfrm>
            <a:off x="4759318" y="1470346"/>
            <a:ext cx="2627444" cy="461665"/>
          </a:xfrm>
          <a:prstGeom prst="rect">
            <a:avLst/>
          </a:prstGeom>
          <a:noFill/>
        </p:spPr>
        <p:txBody>
          <a:bodyPr wrap="square" rtlCol="0">
            <a:spAutoFit/>
          </a:bodyPr>
          <a:lstStyle/>
          <a:p>
            <a:pPr algn="ctr"/>
            <a:r>
              <a:rPr lang="en-US" sz="2400" b="1" i="1" dirty="0"/>
              <a:t>BlackFacts.com</a:t>
            </a:r>
          </a:p>
        </p:txBody>
      </p:sp>
      <p:pic>
        <p:nvPicPr>
          <p:cNvPr id="7" name="Picture 6">
            <a:extLst>
              <a:ext uri="{FF2B5EF4-FFF2-40B4-BE49-F238E27FC236}">
                <a16:creationId xmlns:a16="http://schemas.microsoft.com/office/drawing/2014/main" id="{D29FCA1C-B873-42C9-B6C7-ECF561DDDE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09729" y="2263206"/>
            <a:ext cx="352517" cy="356171"/>
          </a:xfrm>
          <a:prstGeom prst="rect">
            <a:avLst/>
          </a:prstGeom>
        </p:spPr>
      </p:pic>
      <p:cxnSp>
        <p:nvCxnSpPr>
          <p:cNvPr id="8" name="Straight Arrow Connector 7">
            <a:extLst>
              <a:ext uri="{FF2B5EF4-FFF2-40B4-BE49-F238E27FC236}">
                <a16:creationId xmlns:a16="http://schemas.microsoft.com/office/drawing/2014/main" id="{BD097079-9C07-49DE-BAC4-0CB4C10E8A76}"/>
              </a:ext>
            </a:extLst>
          </p:cNvPr>
          <p:cNvCxnSpPr>
            <a:cxnSpLocks/>
          </p:cNvCxnSpPr>
          <p:nvPr/>
        </p:nvCxnSpPr>
        <p:spPr>
          <a:xfrm flipV="1">
            <a:off x="2749438" y="2430633"/>
            <a:ext cx="456407" cy="1065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849E7A7-3839-42D8-86BC-D045D74D6A20}"/>
              </a:ext>
            </a:extLst>
          </p:cNvPr>
          <p:cNvCxnSpPr>
            <a:stCxn id="7" idx="3"/>
          </p:cNvCxnSpPr>
          <p:nvPr/>
        </p:nvCxnSpPr>
        <p:spPr>
          <a:xfrm flipV="1">
            <a:off x="3562246" y="2441291"/>
            <a:ext cx="941935"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64E716C-C3C0-4B2F-8ACA-4C9CDA3D3C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9701" y="2755788"/>
            <a:ext cx="369335" cy="368923"/>
          </a:xfrm>
          <a:prstGeom prst="rect">
            <a:avLst/>
          </a:prstGeom>
        </p:spPr>
      </p:pic>
      <p:cxnSp>
        <p:nvCxnSpPr>
          <p:cNvPr id="11" name="Straight Arrow Connector 10">
            <a:extLst>
              <a:ext uri="{FF2B5EF4-FFF2-40B4-BE49-F238E27FC236}">
                <a16:creationId xmlns:a16="http://schemas.microsoft.com/office/drawing/2014/main" id="{3483F15B-0B31-4198-9B0E-890EC5330297}"/>
              </a:ext>
            </a:extLst>
          </p:cNvPr>
          <p:cNvCxnSpPr>
            <a:cxnSpLocks/>
            <a:endCxn id="10" idx="1"/>
          </p:cNvCxnSpPr>
          <p:nvPr/>
        </p:nvCxnSpPr>
        <p:spPr>
          <a:xfrm>
            <a:off x="2736400" y="2940250"/>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969DB39-0A1F-40E6-9969-99F9792DFCAD}"/>
              </a:ext>
            </a:extLst>
          </p:cNvPr>
          <p:cNvCxnSpPr>
            <a:stCxn id="10" idx="3"/>
          </p:cNvCxnSpPr>
          <p:nvPr/>
        </p:nvCxnSpPr>
        <p:spPr>
          <a:xfrm flipV="1">
            <a:off x="3559036" y="2938279"/>
            <a:ext cx="945145" cy="197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08E7AC5-7955-44AF-800F-90D667EA52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9729" y="3886273"/>
            <a:ext cx="352516" cy="360126"/>
          </a:xfrm>
          <a:prstGeom prst="rect">
            <a:avLst/>
          </a:prstGeom>
        </p:spPr>
      </p:pic>
      <p:cxnSp>
        <p:nvCxnSpPr>
          <p:cNvPr id="14" name="Straight Arrow Connector 13">
            <a:extLst>
              <a:ext uri="{FF2B5EF4-FFF2-40B4-BE49-F238E27FC236}">
                <a16:creationId xmlns:a16="http://schemas.microsoft.com/office/drawing/2014/main" id="{0A57C972-74A5-4235-92A1-A9FAC15EF9CF}"/>
              </a:ext>
            </a:extLst>
          </p:cNvPr>
          <p:cNvCxnSpPr>
            <a:cxnSpLocks/>
            <a:endCxn id="13" idx="1"/>
          </p:cNvCxnSpPr>
          <p:nvPr/>
        </p:nvCxnSpPr>
        <p:spPr>
          <a:xfrm>
            <a:off x="2736400" y="4066336"/>
            <a:ext cx="47332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6907450-47FE-4EC8-8274-B8107C393AC0}"/>
              </a:ext>
            </a:extLst>
          </p:cNvPr>
          <p:cNvCxnSpPr>
            <a:stCxn id="13" idx="3"/>
          </p:cNvCxnSpPr>
          <p:nvPr/>
        </p:nvCxnSpPr>
        <p:spPr>
          <a:xfrm>
            <a:off x="3562245" y="4066336"/>
            <a:ext cx="941936"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6FA43D8-73E2-48F3-AD6B-B1612F13CC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6212" y="4360896"/>
            <a:ext cx="312824" cy="319658"/>
          </a:xfrm>
          <a:prstGeom prst="rect">
            <a:avLst/>
          </a:prstGeom>
        </p:spPr>
      </p:pic>
      <p:cxnSp>
        <p:nvCxnSpPr>
          <p:cNvPr id="17" name="Straight Arrow Connector 16">
            <a:extLst>
              <a:ext uri="{FF2B5EF4-FFF2-40B4-BE49-F238E27FC236}">
                <a16:creationId xmlns:a16="http://schemas.microsoft.com/office/drawing/2014/main" id="{098E83A6-C0FA-484D-86E7-CB8D3F7FA66F}"/>
              </a:ext>
            </a:extLst>
          </p:cNvPr>
          <p:cNvCxnSpPr>
            <a:cxnSpLocks/>
            <a:endCxn id="16" idx="1"/>
          </p:cNvCxnSpPr>
          <p:nvPr/>
        </p:nvCxnSpPr>
        <p:spPr>
          <a:xfrm>
            <a:off x="2736400" y="4520684"/>
            <a:ext cx="509812" cy="4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E28391C-CB22-404B-BDB2-5171E25BB7EF}"/>
              </a:ext>
            </a:extLst>
          </p:cNvPr>
          <p:cNvCxnSpPr>
            <a:stCxn id="16" idx="3"/>
          </p:cNvCxnSpPr>
          <p:nvPr/>
        </p:nvCxnSpPr>
        <p:spPr>
          <a:xfrm>
            <a:off x="3559036" y="4520725"/>
            <a:ext cx="945145"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39427F0-B4C6-4BF0-81C9-AED2A3A5A65A}"/>
              </a:ext>
            </a:extLst>
          </p:cNvPr>
          <p:cNvPicPr>
            <a:picLocks noChangeAspect="1"/>
          </p:cNvPicPr>
          <p:nvPr/>
        </p:nvPicPr>
        <p:blipFill>
          <a:blip r:embed="rId6"/>
          <a:stretch>
            <a:fillRect/>
          </a:stretch>
        </p:blipFill>
        <p:spPr>
          <a:xfrm>
            <a:off x="3192390" y="3398423"/>
            <a:ext cx="366646" cy="380887"/>
          </a:xfrm>
          <a:prstGeom prst="rect">
            <a:avLst/>
          </a:prstGeom>
        </p:spPr>
      </p:pic>
      <p:cxnSp>
        <p:nvCxnSpPr>
          <p:cNvPr id="20" name="Straight Arrow Connector 19">
            <a:extLst>
              <a:ext uri="{FF2B5EF4-FFF2-40B4-BE49-F238E27FC236}">
                <a16:creationId xmlns:a16="http://schemas.microsoft.com/office/drawing/2014/main" id="{F13DDC00-91F0-46BF-AE40-02B590ABAB85}"/>
              </a:ext>
            </a:extLst>
          </p:cNvPr>
          <p:cNvCxnSpPr>
            <a:cxnSpLocks/>
            <a:endCxn id="19" idx="1"/>
          </p:cNvCxnSpPr>
          <p:nvPr/>
        </p:nvCxnSpPr>
        <p:spPr>
          <a:xfrm flipV="1">
            <a:off x="2736400" y="3588867"/>
            <a:ext cx="455990" cy="642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329C9D9-0DC7-46A8-AE9B-835034AA6510}"/>
              </a:ext>
            </a:extLst>
          </p:cNvPr>
          <p:cNvCxnSpPr>
            <a:cxnSpLocks/>
            <a:stCxn id="19" idx="3"/>
          </p:cNvCxnSpPr>
          <p:nvPr/>
        </p:nvCxnSpPr>
        <p:spPr>
          <a:xfrm>
            <a:off x="3559036" y="3588867"/>
            <a:ext cx="945145"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AABA872-B756-4423-A7FB-7D3E4B522DB3}"/>
              </a:ext>
            </a:extLst>
          </p:cNvPr>
          <p:cNvSpPr txBox="1"/>
          <p:nvPr/>
        </p:nvSpPr>
        <p:spPr>
          <a:xfrm rot="16200000">
            <a:off x="138593" y="3138665"/>
            <a:ext cx="2317483" cy="400110"/>
          </a:xfrm>
          <a:prstGeom prst="rect">
            <a:avLst/>
          </a:prstGeom>
          <a:noFill/>
        </p:spPr>
        <p:txBody>
          <a:bodyPr wrap="square" rtlCol="0">
            <a:spAutoFit/>
          </a:bodyPr>
          <a:lstStyle/>
          <a:p>
            <a:pPr algn="ctr"/>
            <a:r>
              <a:rPr lang="en-US" sz="2000" b="1" dirty="0"/>
              <a:t>Content Creators</a:t>
            </a:r>
          </a:p>
        </p:txBody>
      </p:sp>
      <p:grpSp>
        <p:nvGrpSpPr>
          <p:cNvPr id="23" name="Group 22">
            <a:extLst>
              <a:ext uri="{FF2B5EF4-FFF2-40B4-BE49-F238E27FC236}">
                <a16:creationId xmlns:a16="http://schemas.microsoft.com/office/drawing/2014/main" id="{D15A7794-399C-4100-A358-9FF3B5481D7E}"/>
              </a:ext>
            </a:extLst>
          </p:cNvPr>
          <p:cNvGrpSpPr/>
          <p:nvPr/>
        </p:nvGrpSpPr>
        <p:grpSpPr>
          <a:xfrm>
            <a:off x="1540747" y="2499917"/>
            <a:ext cx="947741" cy="700622"/>
            <a:chOff x="748199" y="2518460"/>
            <a:chExt cx="947741" cy="700622"/>
          </a:xfrm>
        </p:grpSpPr>
        <p:pic>
          <p:nvPicPr>
            <p:cNvPr id="24" name="Graphic 23" descr="Group">
              <a:extLst>
                <a:ext uri="{FF2B5EF4-FFF2-40B4-BE49-F238E27FC236}">
                  <a16:creationId xmlns:a16="http://schemas.microsoft.com/office/drawing/2014/main" id="{82D85A54-3C0B-444F-BEE7-6D70BA37B72E}"/>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02747" y="2518460"/>
              <a:ext cx="630820" cy="630820"/>
            </a:xfrm>
            <a:prstGeom prst="rect">
              <a:avLst/>
            </a:prstGeom>
          </p:spPr>
        </p:pic>
        <p:sp>
          <p:nvSpPr>
            <p:cNvPr id="25" name="TextBox 24">
              <a:extLst>
                <a:ext uri="{FF2B5EF4-FFF2-40B4-BE49-F238E27FC236}">
                  <a16:creationId xmlns:a16="http://schemas.microsoft.com/office/drawing/2014/main" id="{377E2D7F-4FA3-45E3-9DD7-CC2C2F1E7167}"/>
                </a:ext>
              </a:extLst>
            </p:cNvPr>
            <p:cNvSpPr txBox="1"/>
            <p:nvPr/>
          </p:nvSpPr>
          <p:spPr>
            <a:xfrm>
              <a:off x="748199" y="2957472"/>
              <a:ext cx="947741" cy="261610"/>
            </a:xfrm>
            <a:prstGeom prst="rect">
              <a:avLst/>
            </a:prstGeom>
            <a:noFill/>
          </p:spPr>
          <p:txBody>
            <a:bodyPr wrap="square" rtlCol="0">
              <a:spAutoFit/>
            </a:bodyPr>
            <a:lstStyle/>
            <a:p>
              <a:pPr algn="ctr"/>
              <a:r>
                <a:rPr lang="en-US" sz="1050" dirty="0"/>
                <a:t>Consumers</a:t>
              </a:r>
            </a:p>
          </p:txBody>
        </p:sp>
      </p:grpSp>
      <p:grpSp>
        <p:nvGrpSpPr>
          <p:cNvPr id="26" name="Group 25">
            <a:extLst>
              <a:ext uri="{FF2B5EF4-FFF2-40B4-BE49-F238E27FC236}">
                <a16:creationId xmlns:a16="http://schemas.microsoft.com/office/drawing/2014/main" id="{BD02FE78-8DD4-417E-9108-39C686CEA680}"/>
              </a:ext>
            </a:extLst>
          </p:cNvPr>
          <p:cNvGrpSpPr/>
          <p:nvPr/>
        </p:nvGrpSpPr>
        <p:grpSpPr>
          <a:xfrm>
            <a:off x="1524710" y="3204997"/>
            <a:ext cx="947741" cy="831714"/>
            <a:chOff x="732162" y="3223540"/>
            <a:chExt cx="947741" cy="831714"/>
          </a:xfrm>
        </p:grpSpPr>
        <p:pic>
          <p:nvPicPr>
            <p:cNvPr id="27" name="Graphic 26" descr="Team">
              <a:extLst>
                <a:ext uri="{FF2B5EF4-FFF2-40B4-BE49-F238E27FC236}">
                  <a16:creationId xmlns:a16="http://schemas.microsoft.com/office/drawing/2014/main" id="{0137A2CD-C2E8-406F-B629-E0F5BD128D15}"/>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61706" y="3223540"/>
              <a:ext cx="688654" cy="688654"/>
            </a:xfrm>
            <a:prstGeom prst="rect">
              <a:avLst/>
            </a:prstGeom>
          </p:spPr>
        </p:pic>
        <p:sp>
          <p:nvSpPr>
            <p:cNvPr id="28" name="TextBox 27">
              <a:extLst>
                <a:ext uri="{FF2B5EF4-FFF2-40B4-BE49-F238E27FC236}">
                  <a16:creationId xmlns:a16="http://schemas.microsoft.com/office/drawing/2014/main" id="{DF6EC73F-0948-49A7-86D1-E066D873A758}"/>
                </a:ext>
              </a:extLst>
            </p:cNvPr>
            <p:cNvSpPr txBox="1"/>
            <p:nvPr/>
          </p:nvSpPr>
          <p:spPr>
            <a:xfrm>
              <a:off x="732162" y="3793644"/>
              <a:ext cx="947741" cy="261610"/>
            </a:xfrm>
            <a:prstGeom prst="rect">
              <a:avLst/>
            </a:prstGeom>
            <a:noFill/>
          </p:spPr>
          <p:txBody>
            <a:bodyPr wrap="square" rtlCol="0">
              <a:spAutoFit/>
            </a:bodyPr>
            <a:lstStyle/>
            <a:p>
              <a:pPr algn="ctr"/>
              <a:r>
                <a:rPr lang="en-US" sz="1050" dirty="0"/>
                <a:t>Associations</a:t>
              </a:r>
            </a:p>
          </p:txBody>
        </p:sp>
      </p:grpSp>
      <p:grpSp>
        <p:nvGrpSpPr>
          <p:cNvPr id="29" name="Group 28">
            <a:extLst>
              <a:ext uri="{FF2B5EF4-FFF2-40B4-BE49-F238E27FC236}">
                <a16:creationId xmlns:a16="http://schemas.microsoft.com/office/drawing/2014/main" id="{15DC466B-5BD3-444F-B825-3B7E1A36F3DC}"/>
              </a:ext>
            </a:extLst>
          </p:cNvPr>
          <p:cNvGrpSpPr/>
          <p:nvPr/>
        </p:nvGrpSpPr>
        <p:grpSpPr>
          <a:xfrm>
            <a:off x="1523071" y="4060455"/>
            <a:ext cx="947741" cy="754514"/>
            <a:chOff x="730523" y="4078998"/>
            <a:chExt cx="947741" cy="754514"/>
          </a:xfrm>
        </p:grpSpPr>
        <p:pic>
          <p:nvPicPr>
            <p:cNvPr id="30" name="Graphic 29" descr="Woman">
              <a:extLst>
                <a:ext uri="{FF2B5EF4-FFF2-40B4-BE49-F238E27FC236}">
                  <a16:creationId xmlns:a16="http://schemas.microsoft.com/office/drawing/2014/main" id="{8502600C-E004-4F26-BE4D-9014B741530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39195" y="4078998"/>
              <a:ext cx="535486" cy="535486"/>
            </a:xfrm>
            <a:prstGeom prst="rect">
              <a:avLst/>
            </a:prstGeom>
          </p:spPr>
        </p:pic>
        <p:sp>
          <p:nvSpPr>
            <p:cNvPr id="31" name="TextBox 30">
              <a:extLst>
                <a:ext uri="{FF2B5EF4-FFF2-40B4-BE49-F238E27FC236}">
                  <a16:creationId xmlns:a16="http://schemas.microsoft.com/office/drawing/2014/main" id="{14D9BE6A-F912-4B24-B822-D4E41056FB5B}"/>
                </a:ext>
              </a:extLst>
            </p:cNvPr>
            <p:cNvSpPr txBox="1"/>
            <p:nvPr/>
          </p:nvSpPr>
          <p:spPr>
            <a:xfrm>
              <a:off x="730523" y="4571902"/>
              <a:ext cx="947741" cy="261610"/>
            </a:xfrm>
            <a:prstGeom prst="rect">
              <a:avLst/>
            </a:prstGeom>
            <a:noFill/>
          </p:spPr>
          <p:txBody>
            <a:bodyPr wrap="square" rtlCol="0">
              <a:spAutoFit/>
            </a:bodyPr>
            <a:lstStyle/>
            <a:p>
              <a:pPr algn="ctr"/>
              <a:r>
                <a:rPr lang="en-US" sz="1050" dirty="0"/>
                <a:t>Historians</a:t>
              </a:r>
            </a:p>
          </p:txBody>
        </p:sp>
      </p:grpSp>
      <p:pic>
        <p:nvPicPr>
          <p:cNvPr id="32" name="Picture 2" descr="Image result for images of robot icon">
            <a:extLst>
              <a:ext uri="{FF2B5EF4-FFF2-40B4-BE49-F238E27FC236}">
                <a16:creationId xmlns:a16="http://schemas.microsoft.com/office/drawing/2014/main" id="{E29F5DFD-1D94-42B2-83D3-B4AA7AD4763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164604" y="1679783"/>
            <a:ext cx="438168" cy="43816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D6B303F3-BF22-4AD1-9B53-01B64D5C139E}"/>
              </a:ext>
            </a:extLst>
          </p:cNvPr>
          <p:cNvSpPr txBox="1"/>
          <p:nvPr/>
        </p:nvSpPr>
        <p:spPr>
          <a:xfrm>
            <a:off x="3465143" y="1762134"/>
            <a:ext cx="947741" cy="415498"/>
          </a:xfrm>
          <a:prstGeom prst="rect">
            <a:avLst/>
          </a:prstGeom>
          <a:noFill/>
        </p:spPr>
        <p:txBody>
          <a:bodyPr wrap="square" rtlCol="0">
            <a:spAutoFit/>
          </a:bodyPr>
          <a:lstStyle/>
          <a:p>
            <a:pPr algn="ctr"/>
            <a:r>
              <a:rPr lang="en-US" sz="1050" dirty="0"/>
              <a:t>BlackFacts</a:t>
            </a:r>
          </a:p>
          <a:p>
            <a:pPr algn="ctr"/>
            <a:r>
              <a:rPr lang="en-US" sz="1050" dirty="0"/>
              <a:t>Content Bots</a:t>
            </a:r>
          </a:p>
        </p:txBody>
      </p:sp>
      <p:cxnSp>
        <p:nvCxnSpPr>
          <p:cNvPr id="34" name="Straight Arrow Connector 33">
            <a:extLst>
              <a:ext uri="{FF2B5EF4-FFF2-40B4-BE49-F238E27FC236}">
                <a16:creationId xmlns:a16="http://schemas.microsoft.com/office/drawing/2014/main" id="{CA4257C5-A345-48D2-8C48-063B31BED0F5}"/>
              </a:ext>
            </a:extLst>
          </p:cNvPr>
          <p:cNvCxnSpPr>
            <a:cxnSpLocks/>
          </p:cNvCxnSpPr>
          <p:nvPr/>
        </p:nvCxnSpPr>
        <p:spPr>
          <a:xfrm>
            <a:off x="2384770" y="1972554"/>
            <a:ext cx="801047"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743D948-AF21-499D-90BF-18A459771A64}"/>
              </a:ext>
            </a:extLst>
          </p:cNvPr>
          <p:cNvCxnSpPr>
            <a:cxnSpLocks/>
          </p:cNvCxnSpPr>
          <p:nvPr/>
        </p:nvCxnSpPr>
        <p:spPr>
          <a:xfrm flipV="1">
            <a:off x="3542218" y="1983214"/>
            <a:ext cx="941935"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1922FC80-58B9-480D-9E5F-F20A1DFD9016}"/>
              </a:ext>
            </a:extLst>
          </p:cNvPr>
          <p:cNvGrpSpPr/>
          <p:nvPr/>
        </p:nvGrpSpPr>
        <p:grpSpPr>
          <a:xfrm>
            <a:off x="1742558" y="1662000"/>
            <a:ext cx="544359" cy="544359"/>
            <a:chOff x="205918" y="1349332"/>
            <a:chExt cx="796925" cy="796925"/>
          </a:xfrm>
        </p:grpSpPr>
        <p:sp>
          <p:nvSpPr>
            <p:cNvPr id="37" name="Oval 5">
              <a:extLst>
                <a:ext uri="{FF2B5EF4-FFF2-40B4-BE49-F238E27FC236}">
                  <a16:creationId xmlns:a16="http://schemas.microsoft.com/office/drawing/2014/main" id="{7A4BFB40-7E58-40D2-A1DF-89C33E3E6331}"/>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8" name="Group 37">
              <a:extLst>
                <a:ext uri="{FF2B5EF4-FFF2-40B4-BE49-F238E27FC236}">
                  <a16:creationId xmlns:a16="http://schemas.microsoft.com/office/drawing/2014/main" id="{8C163960-F857-4620-81E6-8F161CD73C82}"/>
                </a:ext>
              </a:extLst>
            </p:cNvPr>
            <p:cNvGrpSpPr/>
            <p:nvPr/>
          </p:nvGrpSpPr>
          <p:grpSpPr>
            <a:xfrm>
              <a:off x="398799" y="1576478"/>
              <a:ext cx="411162" cy="342634"/>
              <a:chOff x="11601450" y="1943100"/>
              <a:chExt cx="285750" cy="238125"/>
            </a:xfrm>
            <a:solidFill>
              <a:schemeClr val="bg1"/>
            </a:solidFill>
          </p:grpSpPr>
          <p:sp>
            <p:nvSpPr>
              <p:cNvPr id="39" name="Freeform 300">
                <a:extLst>
                  <a:ext uri="{FF2B5EF4-FFF2-40B4-BE49-F238E27FC236}">
                    <a16:creationId xmlns:a16="http://schemas.microsoft.com/office/drawing/2014/main" id="{DF33111C-D519-4EDB-8055-640C6076810E}"/>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01">
                <a:extLst>
                  <a:ext uri="{FF2B5EF4-FFF2-40B4-BE49-F238E27FC236}">
                    <a16:creationId xmlns:a16="http://schemas.microsoft.com/office/drawing/2014/main" id="{5E27E996-C50E-4E4C-BCA2-71D247EDE67B}"/>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2">
                <a:extLst>
                  <a:ext uri="{FF2B5EF4-FFF2-40B4-BE49-F238E27FC236}">
                    <a16:creationId xmlns:a16="http://schemas.microsoft.com/office/drawing/2014/main" id="{249542E8-E60D-4A4B-B3D2-5C9FDC9DCCA3}"/>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3">
                <a:extLst>
                  <a:ext uri="{FF2B5EF4-FFF2-40B4-BE49-F238E27FC236}">
                    <a16:creationId xmlns:a16="http://schemas.microsoft.com/office/drawing/2014/main" id="{5A32F1EA-3C30-439B-8422-1255B4CA0155}"/>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43" name="TextBox 42">
            <a:extLst>
              <a:ext uri="{FF2B5EF4-FFF2-40B4-BE49-F238E27FC236}">
                <a16:creationId xmlns:a16="http://schemas.microsoft.com/office/drawing/2014/main" id="{9EA32A2D-3D6E-41BE-B777-3C8951D71C77}"/>
              </a:ext>
            </a:extLst>
          </p:cNvPr>
          <p:cNvSpPr txBox="1"/>
          <p:nvPr/>
        </p:nvSpPr>
        <p:spPr>
          <a:xfrm>
            <a:off x="1497706" y="2224329"/>
            <a:ext cx="947741" cy="261610"/>
          </a:xfrm>
          <a:prstGeom prst="rect">
            <a:avLst/>
          </a:prstGeom>
          <a:noFill/>
        </p:spPr>
        <p:txBody>
          <a:bodyPr wrap="square" rtlCol="0">
            <a:spAutoFit/>
          </a:bodyPr>
          <a:lstStyle/>
          <a:p>
            <a:pPr algn="ctr"/>
            <a:r>
              <a:rPr lang="en-US" sz="1050" dirty="0"/>
              <a:t>Digital Griots</a:t>
            </a:r>
          </a:p>
        </p:txBody>
      </p:sp>
      <p:pic>
        <p:nvPicPr>
          <p:cNvPr id="44" name="Picture 43">
            <a:extLst>
              <a:ext uri="{FF2B5EF4-FFF2-40B4-BE49-F238E27FC236}">
                <a16:creationId xmlns:a16="http://schemas.microsoft.com/office/drawing/2014/main" id="{7B8383BD-9DE2-4290-B7F3-5CA94EF54F21}"/>
              </a:ext>
            </a:extLst>
          </p:cNvPr>
          <p:cNvPicPr>
            <a:picLocks noChangeAspect="1"/>
          </p:cNvPicPr>
          <p:nvPr/>
        </p:nvPicPr>
        <p:blipFill>
          <a:blip r:embed="rId14" cstate="screen">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3686487" y="4111340"/>
            <a:ext cx="285550" cy="380702"/>
          </a:xfrm>
          <a:prstGeom prst="rect">
            <a:avLst/>
          </a:prstGeom>
        </p:spPr>
      </p:pic>
      <p:pic>
        <p:nvPicPr>
          <p:cNvPr id="45" name="Picture 44">
            <a:extLst>
              <a:ext uri="{FF2B5EF4-FFF2-40B4-BE49-F238E27FC236}">
                <a16:creationId xmlns:a16="http://schemas.microsoft.com/office/drawing/2014/main" id="{C3710C1A-6273-4698-9460-FFCC7FBACD3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667794" y="3631804"/>
            <a:ext cx="397807" cy="332011"/>
          </a:xfrm>
          <a:prstGeom prst="rect">
            <a:avLst/>
          </a:prstGeom>
        </p:spPr>
      </p:pic>
      <p:pic>
        <p:nvPicPr>
          <p:cNvPr id="46" name="Picture 45">
            <a:extLst>
              <a:ext uri="{FF2B5EF4-FFF2-40B4-BE49-F238E27FC236}">
                <a16:creationId xmlns:a16="http://schemas.microsoft.com/office/drawing/2014/main" id="{800B28CA-9F25-4246-9848-AFF4B91EE73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621515" y="4673365"/>
            <a:ext cx="435922" cy="240642"/>
          </a:xfrm>
          <a:prstGeom prst="rect">
            <a:avLst/>
          </a:prstGeom>
        </p:spPr>
      </p:pic>
      <p:pic>
        <p:nvPicPr>
          <p:cNvPr id="47" name="Picture 46">
            <a:extLst>
              <a:ext uri="{FF2B5EF4-FFF2-40B4-BE49-F238E27FC236}">
                <a16:creationId xmlns:a16="http://schemas.microsoft.com/office/drawing/2014/main" id="{90E7B53C-DF28-4351-A660-130FAE554719}"/>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664671" y="3045145"/>
            <a:ext cx="330034" cy="416875"/>
          </a:xfrm>
          <a:prstGeom prst="rect">
            <a:avLst/>
          </a:prstGeom>
        </p:spPr>
      </p:pic>
      <p:pic>
        <p:nvPicPr>
          <p:cNvPr id="48" name="Picture 47">
            <a:extLst>
              <a:ext uri="{FF2B5EF4-FFF2-40B4-BE49-F238E27FC236}">
                <a16:creationId xmlns:a16="http://schemas.microsoft.com/office/drawing/2014/main" id="{8C16AFCD-121B-417E-AFF6-1976D0A5EB98}"/>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651992" y="2530695"/>
            <a:ext cx="352734" cy="358033"/>
          </a:xfrm>
          <a:prstGeom prst="rect">
            <a:avLst/>
          </a:prstGeom>
        </p:spPr>
      </p:pic>
      <p:cxnSp>
        <p:nvCxnSpPr>
          <p:cNvPr id="49" name="Straight Arrow Connector 48">
            <a:extLst>
              <a:ext uri="{FF2B5EF4-FFF2-40B4-BE49-F238E27FC236}">
                <a16:creationId xmlns:a16="http://schemas.microsoft.com/office/drawing/2014/main" id="{5A3C845B-4733-476C-83A5-5D89BA0318FA}"/>
              </a:ext>
            </a:extLst>
          </p:cNvPr>
          <p:cNvCxnSpPr>
            <a:cxnSpLocks/>
          </p:cNvCxnSpPr>
          <p:nvPr/>
        </p:nvCxnSpPr>
        <p:spPr>
          <a:xfrm>
            <a:off x="4039016" y="2702603"/>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732FF2B-BBDB-46C4-A40E-C541A39A0A0E}"/>
              </a:ext>
            </a:extLst>
          </p:cNvPr>
          <p:cNvCxnSpPr>
            <a:cxnSpLocks/>
          </p:cNvCxnSpPr>
          <p:nvPr/>
        </p:nvCxnSpPr>
        <p:spPr>
          <a:xfrm>
            <a:off x="2752637" y="2699736"/>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FA44420-6034-401E-A964-E5D8C3C9EE39}"/>
              </a:ext>
            </a:extLst>
          </p:cNvPr>
          <p:cNvCxnSpPr>
            <a:cxnSpLocks/>
          </p:cNvCxnSpPr>
          <p:nvPr/>
        </p:nvCxnSpPr>
        <p:spPr>
          <a:xfrm>
            <a:off x="4035817" y="3238571"/>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369E1CB-3D64-42F0-97BC-F45C8D2EA91D}"/>
              </a:ext>
            </a:extLst>
          </p:cNvPr>
          <p:cNvCxnSpPr>
            <a:cxnSpLocks/>
          </p:cNvCxnSpPr>
          <p:nvPr/>
        </p:nvCxnSpPr>
        <p:spPr>
          <a:xfrm>
            <a:off x="2749438" y="3235704"/>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1AC6E79-8956-492A-B98B-BDBBC746273C}"/>
              </a:ext>
            </a:extLst>
          </p:cNvPr>
          <p:cNvCxnSpPr>
            <a:cxnSpLocks/>
          </p:cNvCxnSpPr>
          <p:nvPr/>
        </p:nvCxnSpPr>
        <p:spPr>
          <a:xfrm>
            <a:off x="4050880" y="3833159"/>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A105F9C8-86DB-46AE-BA8C-776C6BA8B582}"/>
              </a:ext>
            </a:extLst>
          </p:cNvPr>
          <p:cNvCxnSpPr>
            <a:cxnSpLocks/>
          </p:cNvCxnSpPr>
          <p:nvPr/>
        </p:nvCxnSpPr>
        <p:spPr>
          <a:xfrm>
            <a:off x="2764501" y="3830292"/>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723520C-BD26-451F-B0FD-E35F4B1AE507}"/>
              </a:ext>
            </a:extLst>
          </p:cNvPr>
          <p:cNvCxnSpPr>
            <a:cxnSpLocks/>
          </p:cNvCxnSpPr>
          <p:nvPr/>
        </p:nvCxnSpPr>
        <p:spPr>
          <a:xfrm>
            <a:off x="4049787" y="4288760"/>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76CBC6E-828F-43D8-994B-E49A7927C14F}"/>
              </a:ext>
            </a:extLst>
          </p:cNvPr>
          <p:cNvCxnSpPr>
            <a:cxnSpLocks/>
          </p:cNvCxnSpPr>
          <p:nvPr/>
        </p:nvCxnSpPr>
        <p:spPr>
          <a:xfrm>
            <a:off x="2763408" y="4285893"/>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5511836-9FB6-4B7C-A26C-071BF87E7A57}"/>
              </a:ext>
            </a:extLst>
          </p:cNvPr>
          <p:cNvCxnSpPr>
            <a:cxnSpLocks/>
          </p:cNvCxnSpPr>
          <p:nvPr/>
        </p:nvCxnSpPr>
        <p:spPr>
          <a:xfrm>
            <a:off x="4039016" y="4750120"/>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BA91F47-9626-4F68-9DD2-C11E2CEEAF3D}"/>
              </a:ext>
            </a:extLst>
          </p:cNvPr>
          <p:cNvCxnSpPr>
            <a:cxnSpLocks/>
          </p:cNvCxnSpPr>
          <p:nvPr/>
        </p:nvCxnSpPr>
        <p:spPr>
          <a:xfrm>
            <a:off x="2752637" y="4747253"/>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146DD732-B2C1-4A3F-9949-10853F28B7D9}"/>
              </a:ext>
            </a:extLst>
          </p:cNvPr>
          <p:cNvPicPr>
            <a:picLocks noChangeAspect="1"/>
          </p:cNvPicPr>
          <p:nvPr/>
        </p:nvPicPr>
        <p:blipFill>
          <a:blip r:embed="rId19"/>
          <a:stretch>
            <a:fillRect/>
          </a:stretch>
        </p:blipFill>
        <p:spPr>
          <a:xfrm>
            <a:off x="4759318" y="1950006"/>
            <a:ext cx="2627444" cy="2800000"/>
          </a:xfrm>
          <a:prstGeom prst="rect">
            <a:avLst/>
          </a:prstGeom>
          <a:ln>
            <a:solidFill>
              <a:schemeClr val="tx1"/>
            </a:solidFill>
          </a:ln>
        </p:spPr>
      </p:pic>
    </p:spTree>
    <p:extLst>
      <p:ext uri="{BB962C8B-B14F-4D97-AF65-F5344CB8AC3E}">
        <p14:creationId xmlns:p14="http://schemas.microsoft.com/office/powerpoint/2010/main" val="983500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a:t>Add A Fact – AI Analysis</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p:txBody>
          <a:bodyPr>
            <a:normAutofit lnSpcReduction="10000"/>
          </a:bodyPr>
          <a:lstStyle/>
          <a:p>
            <a:endParaRPr lang="en-US"/>
          </a:p>
        </p:txBody>
      </p:sp>
      <p:sp>
        <p:nvSpPr>
          <p:cNvPr id="4" name="Content Placeholder 3">
            <a:extLst>
              <a:ext uri="{FF2B5EF4-FFF2-40B4-BE49-F238E27FC236}">
                <a16:creationId xmlns:a16="http://schemas.microsoft.com/office/drawing/2014/main" id="{36A6D9A9-74B9-460B-8E44-22575EE40EC4}"/>
              </a:ext>
            </a:extLst>
          </p:cNvPr>
          <p:cNvSpPr>
            <a:spLocks noGrp="1"/>
          </p:cNvSpPr>
          <p:nvPr>
            <p:ph sz="half" idx="2"/>
          </p:nvPr>
        </p:nvSpPr>
        <p:spPr/>
        <p:txBody>
          <a:bodyPr>
            <a:normAutofit lnSpcReduction="10000"/>
          </a:bodyPr>
          <a:lstStyle/>
          <a:p>
            <a:r>
              <a:rPr lang="en-US" sz="1600" dirty="0" err="1"/>
              <a:t>Blackfacts</a:t>
            </a:r>
            <a:r>
              <a:rPr lang="en-US" sz="1600" dirty="0"/>
              <a:t> submits the entire Fact content to the ‘Natural Language Understanding’ services of </a:t>
            </a:r>
            <a:r>
              <a:rPr lang="en-US" sz="1600" dirty="0" err="1"/>
              <a:t>Aylien</a:t>
            </a:r>
            <a:r>
              <a:rPr lang="en-US" sz="1600" dirty="0"/>
              <a:t> and Watson, and returns their identification of the following:</a:t>
            </a:r>
          </a:p>
          <a:p>
            <a:pPr lvl="1"/>
            <a:r>
              <a:rPr lang="en-US" sz="1400" dirty="0"/>
              <a:t>Categories</a:t>
            </a:r>
          </a:p>
          <a:p>
            <a:pPr lvl="1"/>
            <a:r>
              <a:rPr lang="en-US" sz="1400" dirty="0"/>
              <a:t>Concepts</a:t>
            </a:r>
          </a:p>
          <a:p>
            <a:pPr lvl="1"/>
            <a:r>
              <a:rPr lang="en-US" sz="1400" dirty="0"/>
              <a:t>Hashtags</a:t>
            </a:r>
          </a:p>
          <a:p>
            <a:pPr lvl="1"/>
            <a:r>
              <a:rPr lang="en-US" sz="1400" dirty="0"/>
              <a:t>Keywords</a:t>
            </a:r>
          </a:p>
          <a:p>
            <a:pPr lvl="1"/>
            <a:r>
              <a:rPr lang="en-US" sz="1400" dirty="0"/>
              <a:t>Organizations</a:t>
            </a:r>
          </a:p>
          <a:p>
            <a:pPr lvl="1"/>
            <a:r>
              <a:rPr lang="en-US" sz="1400" dirty="0"/>
              <a:t>People</a:t>
            </a:r>
          </a:p>
          <a:p>
            <a:pPr lvl="1"/>
            <a:r>
              <a:rPr lang="en-US" sz="1400" dirty="0"/>
              <a:t>Places</a:t>
            </a:r>
          </a:p>
          <a:p>
            <a:r>
              <a:rPr lang="en-US" sz="1600" dirty="0"/>
              <a:t>As shown in the screen captures, the results can often be less than comprehensive or accurate </a:t>
            </a:r>
            <a:r>
              <a:rPr lang="en-US" sz="1600" dirty="0">
                <a:sym typeface="Wingdings" panose="05000000000000000000" pitchFamily="2" charset="2"/>
              </a:rPr>
              <a:t></a:t>
            </a:r>
          </a:p>
          <a:p>
            <a:r>
              <a:rPr lang="en-US" sz="1600" dirty="0">
                <a:sym typeface="Wingdings" panose="05000000000000000000" pitchFamily="2" charset="2"/>
              </a:rPr>
              <a:t>To be fair, sparse results like this are also often the result of content where people are discussing things that mattered TO the subject, rather than the subject themselves.</a:t>
            </a:r>
            <a:endParaRPr lang="en-US" sz="1600" dirty="0"/>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6</a:t>
            </a:fld>
            <a:endParaRPr lang="en-US"/>
          </a:p>
        </p:txBody>
      </p:sp>
      <p:pic>
        <p:nvPicPr>
          <p:cNvPr id="6" name="Picture 5">
            <a:extLst>
              <a:ext uri="{FF2B5EF4-FFF2-40B4-BE49-F238E27FC236}">
                <a16:creationId xmlns:a16="http://schemas.microsoft.com/office/drawing/2014/main" id="{B3A2DA80-0C13-4BBD-A06E-4387BCFC65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321" y="964276"/>
            <a:ext cx="3152558" cy="2825609"/>
          </a:xfrm>
          <a:prstGeom prst="rect">
            <a:avLst/>
          </a:prstGeom>
        </p:spPr>
      </p:pic>
      <p:pic>
        <p:nvPicPr>
          <p:cNvPr id="7" name="Picture 6">
            <a:extLst>
              <a:ext uri="{FF2B5EF4-FFF2-40B4-BE49-F238E27FC236}">
                <a16:creationId xmlns:a16="http://schemas.microsoft.com/office/drawing/2014/main" id="{BE4A5EAC-6B1D-4062-A2DF-5861E0C71B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3743" y="1701579"/>
            <a:ext cx="3152558" cy="2825609"/>
          </a:xfrm>
          <a:prstGeom prst="rect">
            <a:avLst/>
          </a:prstGeom>
        </p:spPr>
      </p:pic>
      <p:pic>
        <p:nvPicPr>
          <p:cNvPr id="8" name="Picture 7">
            <a:extLst>
              <a:ext uri="{FF2B5EF4-FFF2-40B4-BE49-F238E27FC236}">
                <a16:creationId xmlns:a16="http://schemas.microsoft.com/office/drawing/2014/main" id="{E0E5C2A4-0615-46D2-BB93-0CFAA63DC7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88879" y="1275915"/>
            <a:ext cx="3216168" cy="2882622"/>
          </a:xfrm>
          <a:prstGeom prst="rect">
            <a:avLst/>
          </a:prstGeom>
        </p:spPr>
      </p:pic>
      <p:pic>
        <p:nvPicPr>
          <p:cNvPr id="9" name="Picture 8">
            <a:extLst>
              <a:ext uri="{FF2B5EF4-FFF2-40B4-BE49-F238E27FC236}">
                <a16:creationId xmlns:a16="http://schemas.microsoft.com/office/drawing/2014/main" id="{E66119E6-CEDA-4B41-8AC5-2ACBEE727F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08485" y="3404370"/>
            <a:ext cx="2749915" cy="2464724"/>
          </a:xfrm>
          <a:prstGeom prst="rect">
            <a:avLst/>
          </a:prstGeom>
        </p:spPr>
      </p:pic>
      <p:pic>
        <p:nvPicPr>
          <p:cNvPr id="11" name="Picture 10">
            <a:extLst>
              <a:ext uri="{FF2B5EF4-FFF2-40B4-BE49-F238E27FC236}">
                <a16:creationId xmlns:a16="http://schemas.microsoft.com/office/drawing/2014/main" id="{9509AA83-D336-4311-8908-501E65BC1D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24901" y="3248779"/>
            <a:ext cx="2880146" cy="2581448"/>
          </a:xfrm>
          <a:prstGeom prst="rect">
            <a:avLst/>
          </a:prstGeom>
        </p:spPr>
      </p:pic>
    </p:spTree>
    <p:extLst>
      <p:ext uri="{BB962C8B-B14F-4D97-AF65-F5344CB8AC3E}">
        <p14:creationId xmlns:p14="http://schemas.microsoft.com/office/powerpoint/2010/main" val="1044774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F1FC-F553-4483-B0EE-B1DD528EF6F7}"/>
              </a:ext>
            </a:extLst>
          </p:cNvPr>
          <p:cNvSpPr>
            <a:spLocks noGrp="1"/>
          </p:cNvSpPr>
          <p:nvPr>
            <p:ph type="title"/>
          </p:nvPr>
        </p:nvSpPr>
        <p:spPr/>
        <p:txBody>
          <a:bodyPr/>
          <a:lstStyle/>
          <a:p>
            <a:r>
              <a:rPr lang="en-US" dirty="0" err="1"/>
              <a:t>Blackfacts</a:t>
            </a:r>
            <a:r>
              <a:rPr lang="en-US" dirty="0"/>
              <a:t> – Our Future is AI</a:t>
            </a:r>
          </a:p>
        </p:txBody>
      </p:sp>
      <p:sp>
        <p:nvSpPr>
          <p:cNvPr id="3" name="Content Placeholder 2">
            <a:extLst>
              <a:ext uri="{FF2B5EF4-FFF2-40B4-BE49-F238E27FC236}">
                <a16:creationId xmlns:a16="http://schemas.microsoft.com/office/drawing/2014/main" id="{21011F6B-B6C1-4262-B6D6-5EE44DF44F6E}"/>
              </a:ext>
            </a:extLst>
          </p:cNvPr>
          <p:cNvSpPr>
            <a:spLocks noGrp="1"/>
          </p:cNvSpPr>
          <p:nvPr>
            <p:ph sz="half" idx="1"/>
          </p:nvPr>
        </p:nvSpPr>
        <p:spPr>
          <a:xfrm>
            <a:off x="1229471" y="3509010"/>
            <a:ext cx="9733058" cy="2693504"/>
          </a:xfrm>
        </p:spPr>
        <p:txBody>
          <a:bodyPr>
            <a:normAutofit fontScale="92500"/>
          </a:bodyPr>
          <a:lstStyle/>
          <a:p>
            <a:r>
              <a:rPr lang="en-US" sz="1100" dirty="0" err="1"/>
              <a:t>Blackfacts</a:t>
            </a:r>
            <a:r>
              <a:rPr lang="en-US" sz="1100" dirty="0"/>
              <a:t> ability to become ‘The Black Wikipedia’ and capture and preserve our stories, told by us, for all perpetuity, rests on three basic ideas:</a:t>
            </a:r>
          </a:p>
          <a:p>
            <a:r>
              <a:rPr lang="en-US" sz="1100" dirty="0"/>
              <a:t>1. Capture the Content – No matter where it is and what form it is in, get a textual representation of the information</a:t>
            </a:r>
          </a:p>
          <a:p>
            <a:r>
              <a:rPr lang="en-US" sz="1100" dirty="0"/>
              <a:t>2. Classify and Link the Content – Find common people, events, ideas, et cetera across separate content items, and create contextually appropriate linkages between them</a:t>
            </a:r>
          </a:p>
          <a:p>
            <a:r>
              <a:rPr lang="en-US" sz="1100" dirty="0"/>
              <a:t>3. Distribute the Content to People Wherever They Are – Make </a:t>
            </a:r>
            <a:r>
              <a:rPr lang="en-US" sz="1100" dirty="0" err="1"/>
              <a:t>Blackfacts</a:t>
            </a:r>
            <a:r>
              <a:rPr lang="en-US" sz="1100" dirty="0"/>
              <a:t> content available to the world whether they are mobile or desktop users, in school, on the train, at the gas station, in Dunkin Donuts, on their company intranet, looking at their cable TV Guide, wherever digital or printed content is found.</a:t>
            </a:r>
          </a:p>
          <a:p>
            <a:r>
              <a:rPr lang="en-US" sz="1100" dirty="0"/>
              <a:t>The </a:t>
            </a:r>
            <a:r>
              <a:rPr lang="en-US" sz="1100" dirty="0" err="1"/>
              <a:t>Blackfacts</a:t>
            </a:r>
            <a:r>
              <a:rPr lang="en-US" sz="1100" dirty="0"/>
              <a:t> Tech Team has the technical ability to achieve items #1 and #3 with our proprietary tech, third party tools, and #3 will require building relationships with external entities interested in our content, which is not expected to be a problem once we start marketing </a:t>
            </a:r>
            <a:r>
              <a:rPr lang="en-US" sz="1100" dirty="0" err="1"/>
              <a:t>Blackfacts</a:t>
            </a:r>
            <a:r>
              <a:rPr lang="en-US" sz="1100" dirty="0"/>
              <a:t> aggressively.</a:t>
            </a:r>
          </a:p>
          <a:p>
            <a:r>
              <a:rPr lang="en-US" sz="1100" dirty="0"/>
              <a:t>However, #2 requires significant investments of money and (initially) labor to arrive at the point where the AI systems will be able to operate with minimal human involvement and then become as scalable as other </a:t>
            </a:r>
            <a:r>
              <a:rPr lang="en-US" sz="1100" dirty="0" err="1"/>
              <a:t>Blackfacts</a:t>
            </a:r>
            <a:r>
              <a:rPr lang="en-US" sz="1100" dirty="0"/>
              <a:t> tech that has been developed without incurring significant labor costs.</a:t>
            </a:r>
          </a:p>
          <a:p>
            <a:r>
              <a:rPr lang="en-US" sz="1100" dirty="0"/>
              <a:t>Thus, we are looking to partner with academic or research institutions engaged in work that could benefit from our capabilities, who have the ability to write and win grants for research or product development in this space.</a:t>
            </a:r>
          </a:p>
        </p:txBody>
      </p:sp>
      <p:sp>
        <p:nvSpPr>
          <p:cNvPr id="5" name="Slide Number Placeholder 4">
            <a:extLst>
              <a:ext uri="{FF2B5EF4-FFF2-40B4-BE49-F238E27FC236}">
                <a16:creationId xmlns:a16="http://schemas.microsoft.com/office/drawing/2014/main" id="{2D6AC243-7A8E-4454-B555-6444DB2B58BD}"/>
              </a:ext>
            </a:extLst>
          </p:cNvPr>
          <p:cNvSpPr>
            <a:spLocks noGrp="1"/>
          </p:cNvSpPr>
          <p:nvPr>
            <p:ph type="sldNum" sz="quarter" idx="12"/>
          </p:nvPr>
        </p:nvSpPr>
        <p:spPr/>
        <p:txBody>
          <a:bodyPr/>
          <a:lstStyle/>
          <a:p>
            <a:fld id="{43E1C79E-4906-42D7-9799-8BE0AC9297B3}" type="slidenum">
              <a:rPr lang="en-US" smtClean="0"/>
              <a:pPr/>
              <a:t>7</a:t>
            </a:fld>
            <a:endParaRPr lang="en-US"/>
          </a:p>
        </p:txBody>
      </p:sp>
      <p:pic>
        <p:nvPicPr>
          <p:cNvPr id="132" name="Picture 131">
            <a:extLst>
              <a:ext uri="{FF2B5EF4-FFF2-40B4-BE49-F238E27FC236}">
                <a16:creationId xmlns:a16="http://schemas.microsoft.com/office/drawing/2014/main" id="{DEFBE817-9651-48D4-AE04-6CA2489421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6264" y="655486"/>
            <a:ext cx="7434472" cy="2849882"/>
          </a:xfrm>
          <a:prstGeom prst="rect">
            <a:avLst/>
          </a:prstGeom>
        </p:spPr>
      </p:pic>
    </p:spTree>
    <p:extLst>
      <p:ext uri="{BB962C8B-B14F-4D97-AF65-F5344CB8AC3E}">
        <p14:creationId xmlns:p14="http://schemas.microsoft.com/office/powerpoint/2010/main" val="3858723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Arrow Connector 78">
            <a:extLst>
              <a:ext uri="{FF2B5EF4-FFF2-40B4-BE49-F238E27FC236}">
                <a16:creationId xmlns:a16="http://schemas.microsoft.com/office/drawing/2014/main" id="{171EBF87-BA26-4D81-A85E-8C0EF12B812C}"/>
              </a:ext>
            </a:extLst>
          </p:cNvPr>
          <p:cNvCxnSpPr>
            <a:cxnSpLocks/>
          </p:cNvCxnSpPr>
          <p:nvPr/>
        </p:nvCxnSpPr>
        <p:spPr>
          <a:xfrm flipV="1">
            <a:off x="4616143" y="4668683"/>
            <a:ext cx="133498" cy="20716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1CEC3615-40C1-418E-87F5-B06403612FAA}"/>
              </a:ext>
            </a:extLst>
          </p:cNvPr>
          <p:cNvCxnSpPr>
            <a:cxnSpLocks/>
          </p:cNvCxnSpPr>
          <p:nvPr/>
        </p:nvCxnSpPr>
        <p:spPr>
          <a:xfrm flipV="1">
            <a:off x="5183355" y="4664991"/>
            <a:ext cx="151429" cy="22859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8099523-9C86-4C1E-964C-AD12F5F66225}"/>
              </a:ext>
            </a:extLst>
          </p:cNvPr>
          <p:cNvCxnSpPr>
            <a:cxnSpLocks/>
          </p:cNvCxnSpPr>
          <p:nvPr/>
        </p:nvCxnSpPr>
        <p:spPr>
          <a:xfrm flipV="1">
            <a:off x="5999194" y="4697627"/>
            <a:ext cx="1" cy="19595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8CC13AB-6380-4FC8-B477-7A9DE9B92CE2}"/>
              </a:ext>
            </a:extLst>
          </p:cNvPr>
          <p:cNvCxnSpPr>
            <a:cxnSpLocks/>
          </p:cNvCxnSpPr>
          <p:nvPr/>
        </p:nvCxnSpPr>
        <p:spPr>
          <a:xfrm flipH="1" flipV="1">
            <a:off x="6659781" y="4653913"/>
            <a:ext cx="97251" cy="239672"/>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228911C-74F7-4D48-A2CA-74E667A903A5}"/>
              </a:ext>
            </a:extLst>
          </p:cNvPr>
          <p:cNvCxnSpPr>
            <a:cxnSpLocks/>
          </p:cNvCxnSpPr>
          <p:nvPr/>
        </p:nvCxnSpPr>
        <p:spPr>
          <a:xfrm flipH="1" flipV="1">
            <a:off x="7228602" y="4616918"/>
            <a:ext cx="24648" cy="27666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6" name="Rectangle: Rounded Corners 115">
            <a:extLst>
              <a:ext uri="{FF2B5EF4-FFF2-40B4-BE49-F238E27FC236}">
                <a16:creationId xmlns:a16="http://schemas.microsoft.com/office/drawing/2014/main" id="{00866D8D-545A-45F9-AFBC-B878DF473CFB}"/>
              </a:ext>
            </a:extLst>
          </p:cNvPr>
          <p:cNvSpPr/>
          <p:nvPr/>
        </p:nvSpPr>
        <p:spPr>
          <a:xfrm>
            <a:off x="389864" y="5161770"/>
            <a:ext cx="3281732" cy="1059952"/>
          </a:xfrm>
          <a:prstGeom prst="roundRect">
            <a:avLst>
              <a:gd name="adj" fmla="val 11145"/>
            </a:avLst>
          </a:prstGeom>
          <a:solidFill>
            <a:schemeClr val="accent1">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Content is submitted by BlackFacts Users, Griots and our proprietary web crawlers (news &amp; relevant content), from online pages, social media sharing, uploaded documents and media.</a:t>
            </a:r>
          </a:p>
        </p:txBody>
      </p:sp>
      <p:pic>
        <p:nvPicPr>
          <p:cNvPr id="128" name="Graphic 127" descr="Film reel">
            <a:extLst>
              <a:ext uri="{FF2B5EF4-FFF2-40B4-BE49-F238E27FC236}">
                <a16:creationId xmlns:a16="http://schemas.microsoft.com/office/drawing/2014/main" id="{F367C26A-FC68-4AD0-800F-3C32048897F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107914" y="4874178"/>
            <a:ext cx="449692" cy="449692"/>
          </a:xfrm>
          <a:prstGeom prst="rect">
            <a:avLst/>
          </a:prstGeom>
        </p:spPr>
      </p:pic>
      <p:pic>
        <p:nvPicPr>
          <p:cNvPr id="130" name="Graphic 129" descr="Music">
            <a:extLst>
              <a:ext uri="{FF2B5EF4-FFF2-40B4-BE49-F238E27FC236}">
                <a16:creationId xmlns:a16="http://schemas.microsoft.com/office/drawing/2014/main" id="{58A5AA50-AE9A-44AD-BA68-AAEF00188DD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13563" y="4872128"/>
            <a:ext cx="453792" cy="453792"/>
          </a:xfrm>
          <a:prstGeom prst="rect">
            <a:avLst/>
          </a:prstGeom>
        </p:spPr>
      </p:pic>
      <p:pic>
        <p:nvPicPr>
          <p:cNvPr id="132" name="Graphic 131" descr="Clapper board">
            <a:extLst>
              <a:ext uri="{FF2B5EF4-FFF2-40B4-BE49-F238E27FC236}">
                <a16:creationId xmlns:a16="http://schemas.microsoft.com/office/drawing/2014/main" id="{179505FB-5F62-441E-B381-1A5FD3355B1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180106" y="4902576"/>
            <a:ext cx="392897" cy="392897"/>
          </a:xfrm>
          <a:prstGeom prst="rect">
            <a:avLst/>
          </a:prstGeom>
        </p:spPr>
      </p:pic>
      <p:pic>
        <p:nvPicPr>
          <p:cNvPr id="136" name="Graphic 135" descr="Downhill skiing">
            <a:extLst>
              <a:ext uri="{FF2B5EF4-FFF2-40B4-BE49-F238E27FC236}">
                <a16:creationId xmlns:a16="http://schemas.microsoft.com/office/drawing/2014/main" id="{1AA0E7DD-A8CE-4020-BD50-4BB7DA4D5EF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689546" y="4912950"/>
            <a:ext cx="450000" cy="450000"/>
          </a:xfrm>
          <a:prstGeom prst="rect">
            <a:avLst/>
          </a:prstGeom>
        </p:spPr>
      </p:pic>
      <p:pic>
        <p:nvPicPr>
          <p:cNvPr id="138" name="Graphic 137" descr="Baseball">
            <a:extLst>
              <a:ext uri="{FF2B5EF4-FFF2-40B4-BE49-F238E27FC236}">
                <a16:creationId xmlns:a16="http://schemas.microsoft.com/office/drawing/2014/main" id="{D697B04D-8E39-49F5-8BFA-CE9D7B4FA2C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223914" y="4886488"/>
            <a:ext cx="425072" cy="425072"/>
          </a:xfrm>
          <a:prstGeom prst="rect">
            <a:avLst/>
          </a:prstGeom>
        </p:spPr>
      </p:pic>
      <p:pic>
        <p:nvPicPr>
          <p:cNvPr id="140" name="Graphic 139" descr="Football">
            <a:extLst>
              <a:ext uri="{FF2B5EF4-FFF2-40B4-BE49-F238E27FC236}">
                <a16:creationId xmlns:a16="http://schemas.microsoft.com/office/drawing/2014/main" id="{BDCD844A-278F-41EF-B4D2-8A55D040EBDE}"/>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4702040" y="4858367"/>
            <a:ext cx="481315" cy="481315"/>
          </a:xfrm>
          <a:prstGeom prst="rect">
            <a:avLst/>
          </a:prstGeom>
        </p:spPr>
      </p:pic>
      <p:pic>
        <p:nvPicPr>
          <p:cNvPr id="142" name="Graphic 141" descr="Basketball">
            <a:extLst>
              <a:ext uri="{FF2B5EF4-FFF2-40B4-BE49-F238E27FC236}">
                <a16:creationId xmlns:a16="http://schemas.microsoft.com/office/drawing/2014/main" id="{0D2222D4-F938-471F-81F7-A6B87AA8F30B}"/>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221778" y="4879173"/>
            <a:ext cx="439703" cy="439703"/>
          </a:xfrm>
          <a:prstGeom prst="rect">
            <a:avLst/>
          </a:prstGeom>
        </p:spPr>
      </p:pic>
      <p:sp>
        <p:nvSpPr>
          <p:cNvPr id="101" name="TextBox 100">
            <a:extLst>
              <a:ext uri="{FF2B5EF4-FFF2-40B4-BE49-F238E27FC236}">
                <a16:creationId xmlns:a16="http://schemas.microsoft.com/office/drawing/2014/main" id="{7ECADAEA-345B-4BFB-BCAB-3382E62B6163}"/>
              </a:ext>
            </a:extLst>
          </p:cNvPr>
          <p:cNvSpPr txBox="1"/>
          <p:nvPr/>
        </p:nvSpPr>
        <p:spPr>
          <a:xfrm>
            <a:off x="3949844" y="5288524"/>
            <a:ext cx="4157944" cy="400110"/>
          </a:xfrm>
          <a:prstGeom prst="rect">
            <a:avLst/>
          </a:prstGeom>
          <a:noFill/>
        </p:spPr>
        <p:txBody>
          <a:bodyPr wrap="square" rtlCol="0">
            <a:spAutoFit/>
          </a:bodyPr>
          <a:lstStyle/>
          <a:p>
            <a:pPr algn="ctr"/>
            <a:r>
              <a:rPr lang="en-US" sz="2000" b="1" dirty="0"/>
              <a:t>Sponsors / Advertisers / Vendors</a:t>
            </a:r>
          </a:p>
        </p:txBody>
      </p:sp>
      <p:sp>
        <p:nvSpPr>
          <p:cNvPr id="102" name="Rectangle: Rounded Corners 101">
            <a:extLst>
              <a:ext uri="{FF2B5EF4-FFF2-40B4-BE49-F238E27FC236}">
                <a16:creationId xmlns:a16="http://schemas.microsoft.com/office/drawing/2014/main" id="{7108D37E-F542-4A1E-B565-00B0761DBCA1}"/>
              </a:ext>
            </a:extLst>
          </p:cNvPr>
          <p:cNvSpPr/>
          <p:nvPr/>
        </p:nvSpPr>
        <p:spPr>
          <a:xfrm>
            <a:off x="8291816" y="4916366"/>
            <a:ext cx="3510319" cy="1348950"/>
          </a:xfrm>
          <a:prstGeom prst="roundRect">
            <a:avLst>
              <a:gd name="adj" fmla="val 11145"/>
            </a:avLst>
          </a:prstGeom>
          <a:solidFill>
            <a:schemeClr val="accent1">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Consumers get BlackFacts content on any platform by visiting the website or receiving push notifications via Email/Text/Social Media.</a:t>
            </a:r>
          </a:p>
          <a:p>
            <a:endParaRPr lang="en-US" sz="1200" dirty="0">
              <a:solidFill>
                <a:schemeClr val="tx1"/>
              </a:solidFill>
            </a:endParaRPr>
          </a:p>
          <a:p>
            <a:r>
              <a:rPr lang="en-US" sz="1200" dirty="0">
                <a:solidFill>
                  <a:schemeClr val="tx1"/>
                </a:solidFill>
              </a:rPr>
              <a:t>BlackFacts content is syndicated via BlackFacts Widgets hosted on affiliate sites and entire custom BlackFacts-driven partner sites.</a:t>
            </a:r>
          </a:p>
        </p:txBody>
      </p:sp>
      <p:sp>
        <p:nvSpPr>
          <p:cNvPr id="105" name="TextBox 104">
            <a:extLst>
              <a:ext uri="{FF2B5EF4-FFF2-40B4-BE49-F238E27FC236}">
                <a16:creationId xmlns:a16="http://schemas.microsoft.com/office/drawing/2014/main" id="{0B94CE15-1D07-42C5-A2D7-7C389071DB3C}"/>
              </a:ext>
            </a:extLst>
          </p:cNvPr>
          <p:cNvSpPr txBox="1"/>
          <p:nvPr/>
        </p:nvSpPr>
        <p:spPr>
          <a:xfrm>
            <a:off x="4124948" y="1313785"/>
            <a:ext cx="3535326" cy="461665"/>
          </a:xfrm>
          <a:prstGeom prst="rect">
            <a:avLst/>
          </a:prstGeom>
          <a:noFill/>
        </p:spPr>
        <p:txBody>
          <a:bodyPr wrap="square" rtlCol="0">
            <a:spAutoFit/>
          </a:bodyPr>
          <a:lstStyle/>
          <a:p>
            <a:pPr algn="ctr"/>
            <a:r>
              <a:rPr lang="en-US" sz="2400" b="1" i="1" dirty="0"/>
              <a:t>BlackFacts.com</a:t>
            </a:r>
          </a:p>
        </p:txBody>
      </p:sp>
      <p:pic>
        <p:nvPicPr>
          <p:cNvPr id="31" name="Picture 30">
            <a:extLst>
              <a:ext uri="{FF2B5EF4-FFF2-40B4-BE49-F238E27FC236}">
                <a16:creationId xmlns:a16="http://schemas.microsoft.com/office/drawing/2014/main" id="{A034C938-94BA-418C-8F9F-8538F4F79F8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417181" y="2106645"/>
            <a:ext cx="352517" cy="356171"/>
          </a:xfrm>
          <a:prstGeom prst="rect">
            <a:avLst/>
          </a:prstGeom>
        </p:spPr>
      </p:pic>
      <p:cxnSp>
        <p:nvCxnSpPr>
          <p:cNvPr id="35" name="Straight Arrow Connector 34">
            <a:extLst>
              <a:ext uri="{FF2B5EF4-FFF2-40B4-BE49-F238E27FC236}">
                <a16:creationId xmlns:a16="http://schemas.microsoft.com/office/drawing/2014/main" id="{B960E05C-534E-4209-B426-8981D7217839}"/>
              </a:ext>
            </a:extLst>
          </p:cNvPr>
          <p:cNvCxnSpPr>
            <a:cxnSpLocks/>
          </p:cNvCxnSpPr>
          <p:nvPr/>
        </p:nvCxnSpPr>
        <p:spPr>
          <a:xfrm flipV="1">
            <a:off x="1956890" y="2274072"/>
            <a:ext cx="456407" cy="1065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D47EF87-F75B-4FD5-BB5E-F3FC526C44ED}"/>
              </a:ext>
            </a:extLst>
          </p:cNvPr>
          <p:cNvCxnSpPr>
            <a:stCxn id="31" idx="3"/>
          </p:cNvCxnSpPr>
          <p:nvPr/>
        </p:nvCxnSpPr>
        <p:spPr>
          <a:xfrm flipV="1">
            <a:off x="2769698" y="2284730"/>
            <a:ext cx="941935"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99A5603A-FD2C-4542-BC4A-82713E6144A3}"/>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397153" y="2599227"/>
            <a:ext cx="369335" cy="368923"/>
          </a:xfrm>
          <a:prstGeom prst="rect">
            <a:avLst/>
          </a:prstGeom>
        </p:spPr>
      </p:pic>
      <p:cxnSp>
        <p:nvCxnSpPr>
          <p:cNvPr id="36" name="Straight Arrow Connector 35">
            <a:extLst>
              <a:ext uri="{FF2B5EF4-FFF2-40B4-BE49-F238E27FC236}">
                <a16:creationId xmlns:a16="http://schemas.microsoft.com/office/drawing/2014/main" id="{6DCFA5AC-F7DA-40D4-952B-23E61BF02D8D}"/>
              </a:ext>
            </a:extLst>
          </p:cNvPr>
          <p:cNvCxnSpPr>
            <a:cxnSpLocks/>
            <a:endCxn id="32" idx="1"/>
          </p:cNvCxnSpPr>
          <p:nvPr/>
        </p:nvCxnSpPr>
        <p:spPr>
          <a:xfrm>
            <a:off x="1943852" y="2783689"/>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15DA36A-A874-4126-9F8D-52F811362D25}"/>
              </a:ext>
            </a:extLst>
          </p:cNvPr>
          <p:cNvCxnSpPr>
            <a:stCxn id="32" idx="3"/>
          </p:cNvCxnSpPr>
          <p:nvPr/>
        </p:nvCxnSpPr>
        <p:spPr>
          <a:xfrm flipV="1">
            <a:off x="2766488" y="2781718"/>
            <a:ext cx="945145" cy="197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FC35009F-4EBD-4E24-8382-DC37BA78DA0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417181" y="3729712"/>
            <a:ext cx="352516" cy="360126"/>
          </a:xfrm>
          <a:prstGeom prst="rect">
            <a:avLst/>
          </a:prstGeom>
        </p:spPr>
      </p:pic>
      <p:cxnSp>
        <p:nvCxnSpPr>
          <p:cNvPr id="38" name="Straight Arrow Connector 37">
            <a:extLst>
              <a:ext uri="{FF2B5EF4-FFF2-40B4-BE49-F238E27FC236}">
                <a16:creationId xmlns:a16="http://schemas.microsoft.com/office/drawing/2014/main" id="{FAF8047B-48B3-4705-AEE6-AC854BBEE753}"/>
              </a:ext>
            </a:extLst>
          </p:cNvPr>
          <p:cNvCxnSpPr>
            <a:cxnSpLocks/>
            <a:endCxn id="33" idx="1"/>
          </p:cNvCxnSpPr>
          <p:nvPr/>
        </p:nvCxnSpPr>
        <p:spPr>
          <a:xfrm>
            <a:off x="1943852" y="3909775"/>
            <a:ext cx="47332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2F1A93BB-EBBB-4853-9231-1F00D36D1D4B}"/>
              </a:ext>
            </a:extLst>
          </p:cNvPr>
          <p:cNvCxnSpPr>
            <a:stCxn id="33" idx="3"/>
          </p:cNvCxnSpPr>
          <p:nvPr/>
        </p:nvCxnSpPr>
        <p:spPr>
          <a:xfrm>
            <a:off x="2769697" y="3909775"/>
            <a:ext cx="941936"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090D0421-6A2B-458B-B3AC-C7B9B4C3238E}"/>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453664" y="4204335"/>
            <a:ext cx="312824" cy="319658"/>
          </a:xfrm>
          <a:prstGeom prst="rect">
            <a:avLst/>
          </a:prstGeom>
        </p:spPr>
      </p:pic>
      <p:cxnSp>
        <p:nvCxnSpPr>
          <p:cNvPr id="39" name="Straight Arrow Connector 38">
            <a:extLst>
              <a:ext uri="{FF2B5EF4-FFF2-40B4-BE49-F238E27FC236}">
                <a16:creationId xmlns:a16="http://schemas.microsoft.com/office/drawing/2014/main" id="{86FEDB71-1AC8-49D7-9DA5-5A39FCDF4A53}"/>
              </a:ext>
            </a:extLst>
          </p:cNvPr>
          <p:cNvCxnSpPr>
            <a:cxnSpLocks/>
            <a:endCxn id="34" idx="1"/>
          </p:cNvCxnSpPr>
          <p:nvPr/>
        </p:nvCxnSpPr>
        <p:spPr>
          <a:xfrm>
            <a:off x="1943852" y="4364123"/>
            <a:ext cx="509812" cy="4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9D206A7-3B70-49A8-9FDC-D19698D8E068}"/>
              </a:ext>
            </a:extLst>
          </p:cNvPr>
          <p:cNvCxnSpPr>
            <a:stCxn id="34" idx="3"/>
          </p:cNvCxnSpPr>
          <p:nvPr/>
        </p:nvCxnSpPr>
        <p:spPr>
          <a:xfrm>
            <a:off x="2766488" y="4364164"/>
            <a:ext cx="945145"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C4FBD721-971F-4812-BA32-0AFA310B25C6}"/>
              </a:ext>
            </a:extLst>
          </p:cNvPr>
          <p:cNvPicPr>
            <a:picLocks noChangeAspect="1"/>
          </p:cNvPicPr>
          <p:nvPr/>
        </p:nvPicPr>
        <p:blipFill>
          <a:blip r:embed="rId20"/>
          <a:stretch>
            <a:fillRect/>
          </a:stretch>
        </p:blipFill>
        <p:spPr>
          <a:xfrm>
            <a:off x="2399842" y="3241862"/>
            <a:ext cx="366646" cy="380887"/>
          </a:xfrm>
          <a:prstGeom prst="rect">
            <a:avLst/>
          </a:prstGeom>
        </p:spPr>
      </p:pic>
      <p:cxnSp>
        <p:nvCxnSpPr>
          <p:cNvPr id="45" name="Straight Arrow Connector 44">
            <a:extLst>
              <a:ext uri="{FF2B5EF4-FFF2-40B4-BE49-F238E27FC236}">
                <a16:creationId xmlns:a16="http://schemas.microsoft.com/office/drawing/2014/main" id="{45D909DC-3967-4858-A728-B1885BEB7EE5}"/>
              </a:ext>
            </a:extLst>
          </p:cNvPr>
          <p:cNvCxnSpPr>
            <a:cxnSpLocks/>
            <a:endCxn id="44" idx="1"/>
          </p:cNvCxnSpPr>
          <p:nvPr/>
        </p:nvCxnSpPr>
        <p:spPr>
          <a:xfrm flipV="1">
            <a:off x="1943852" y="3432306"/>
            <a:ext cx="455990" cy="642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48268A8-5790-47C8-AFBB-4F85288A9B31}"/>
              </a:ext>
            </a:extLst>
          </p:cNvPr>
          <p:cNvCxnSpPr>
            <a:cxnSpLocks/>
            <a:stCxn id="44" idx="3"/>
          </p:cNvCxnSpPr>
          <p:nvPr/>
        </p:nvCxnSpPr>
        <p:spPr>
          <a:xfrm>
            <a:off x="2766488" y="3432306"/>
            <a:ext cx="945145"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0998FA8-DFFA-4BAA-BA31-CA0D6C1AB4A7}"/>
              </a:ext>
            </a:extLst>
          </p:cNvPr>
          <p:cNvCxnSpPr>
            <a:cxnSpLocks/>
          </p:cNvCxnSpPr>
          <p:nvPr/>
        </p:nvCxnSpPr>
        <p:spPr>
          <a:xfrm>
            <a:off x="8253973" y="2006169"/>
            <a:ext cx="626398"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E4048DD-8571-4599-92E1-7ADE588C7897}"/>
              </a:ext>
            </a:extLst>
          </p:cNvPr>
          <p:cNvCxnSpPr>
            <a:cxnSpLocks/>
          </p:cNvCxnSpPr>
          <p:nvPr/>
        </p:nvCxnSpPr>
        <p:spPr>
          <a:xfrm flipV="1">
            <a:off x="8253973" y="3133141"/>
            <a:ext cx="626398" cy="2995"/>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10F8D89-4AE1-4B00-9441-47BD310D9DBB}"/>
              </a:ext>
            </a:extLst>
          </p:cNvPr>
          <p:cNvCxnSpPr>
            <a:cxnSpLocks/>
          </p:cNvCxnSpPr>
          <p:nvPr/>
        </p:nvCxnSpPr>
        <p:spPr>
          <a:xfrm>
            <a:off x="8253973" y="4325479"/>
            <a:ext cx="626398"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9D16D90-0FEF-4987-8B62-9E137C3E231B}"/>
              </a:ext>
            </a:extLst>
          </p:cNvPr>
          <p:cNvCxnSpPr/>
          <p:nvPr/>
        </p:nvCxnSpPr>
        <p:spPr>
          <a:xfrm>
            <a:off x="8253973" y="2583306"/>
            <a:ext cx="198754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84F456E-2D8C-4A58-83A9-CC597E1B3228}"/>
              </a:ext>
            </a:extLst>
          </p:cNvPr>
          <p:cNvCxnSpPr>
            <a:cxnSpLocks/>
          </p:cNvCxnSpPr>
          <p:nvPr/>
        </p:nvCxnSpPr>
        <p:spPr>
          <a:xfrm>
            <a:off x="8253973" y="3729307"/>
            <a:ext cx="198754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DB9B20B9-C8F9-4B40-BAFE-B5AA57DB8AE5}"/>
              </a:ext>
            </a:extLst>
          </p:cNvPr>
          <p:cNvSpPr txBox="1"/>
          <p:nvPr/>
        </p:nvSpPr>
        <p:spPr>
          <a:xfrm rot="16200000">
            <a:off x="-653955" y="2982104"/>
            <a:ext cx="2317483" cy="400110"/>
          </a:xfrm>
          <a:prstGeom prst="rect">
            <a:avLst/>
          </a:prstGeom>
          <a:noFill/>
        </p:spPr>
        <p:txBody>
          <a:bodyPr wrap="square" rtlCol="0">
            <a:spAutoFit/>
          </a:bodyPr>
          <a:lstStyle/>
          <a:p>
            <a:pPr algn="ctr"/>
            <a:r>
              <a:rPr lang="en-US" sz="2000" b="1" dirty="0"/>
              <a:t>Content Creators</a:t>
            </a:r>
          </a:p>
        </p:txBody>
      </p:sp>
      <p:pic>
        <p:nvPicPr>
          <p:cNvPr id="87" name="Graphic 86" descr="Man">
            <a:extLst>
              <a:ext uri="{FF2B5EF4-FFF2-40B4-BE49-F238E27FC236}">
                <a16:creationId xmlns:a16="http://schemas.microsoft.com/office/drawing/2014/main" id="{1E890323-2C0A-472E-92C5-ADA405A4290A}"/>
              </a:ext>
            </a:extLst>
          </p:cNvPr>
          <p:cNvPicPr>
            <a:picLocks noChangeAspect="1"/>
          </p:cNvPicPr>
          <p:nvPr/>
        </p:nvPicPr>
        <p:blipFill>
          <a:blip r:embed="rId21" cstate="print">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0236289" y="2296411"/>
            <a:ext cx="588578" cy="588578"/>
          </a:xfrm>
          <a:prstGeom prst="rect">
            <a:avLst/>
          </a:prstGeom>
        </p:spPr>
      </p:pic>
      <p:grpSp>
        <p:nvGrpSpPr>
          <p:cNvPr id="52" name="Group 51">
            <a:extLst>
              <a:ext uri="{FF2B5EF4-FFF2-40B4-BE49-F238E27FC236}">
                <a16:creationId xmlns:a16="http://schemas.microsoft.com/office/drawing/2014/main" id="{BF018336-1109-4968-A99D-9B6616AA835D}"/>
              </a:ext>
            </a:extLst>
          </p:cNvPr>
          <p:cNvGrpSpPr/>
          <p:nvPr/>
        </p:nvGrpSpPr>
        <p:grpSpPr>
          <a:xfrm>
            <a:off x="748199" y="2343356"/>
            <a:ext cx="947741" cy="700622"/>
            <a:chOff x="748199" y="2518460"/>
            <a:chExt cx="947741" cy="700622"/>
          </a:xfrm>
        </p:grpSpPr>
        <p:pic>
          <p:nvPicPr>
            <p:cNvPr id="93" name="Graphic 92" descr="Group">
              <a:extLst>
                <a:ext uri="{FF2B5EF4-FFF2-40B4-BE49-F238E27FC236}">
                  <a16:creationId xmlns:a16="http://schemas.microsoft.com/office/drawing/2014/main" id="{AC5D6CEE-A8FF-440C-B5E6-22FAE4EFA52A}"/>
                </a:ext>
              </a:extLst>
            </p:cNvPr>
            <p:cNvPicPr>
              <a:picLocks noChangeAspect="1"/>
            </p:cNvPicPr>
            <p:nvPr/>
          </p:nvPicPr>
          <p:blipFill>
            <a:blip r:embed="rId23" cstate="print">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902747" y="2518460"/>
              <a:ext cx="630820" cy="630820"/>
            </a:xfrm>
            <a:prstGeom prst="rect">
              <a:avLst/>
            </a:prstGeom>
          </p:spPr>
        </p:pic>
        <p:sp>
          <p:nvSpPr>
            <p:cNvPr id="111" name="TextBox 110">
              <a:extLst>
                <a:ext uri="{FF2B5EF4-FFF2-40B4-BE49-F238E27FC236}">
                  <a16:creationId xmlns:a16="http://schemas.microsoft.com/office/drawing/2014/main" id="{C58A61A9-701B-403A-8C5D-650DB1457DDF}"/>
                </a:ext>
              </a:extLst>
            </p:cNvPr>
            <p:cNvSpPr txBox="1"/>
            <p:nvPr/>
          </p:nvSpPr>
          <p:spPr>
            <a:xfrm>
              <a:off x="748199" y="2957472"/>
              <a:ext cx="947741" cy="261610"/>
            </a:xfrm>
            <a:prstGeom prst="rect">
              <a:avLst/>
            </a:prstGeom>
            <a:noFill/>
          </p:spPr>
          <p:txBody>
            <a:bodyPr wrap="square" rtlCol="0">
              <a:spAutoFit/>
            </a:bodyPr>
            <a:lstStyle/>
            <a:p>
              <a:pPr algn="ctr"/>
              <a:r>
                <a:rPr lang="en-US" sz="1050" dirty="0"/>
                <a:t>Consumers</a:t>
              </a:r>
            </a:p>
          </p:txBody>
        </p:sp>
      </p:grpSp>
      <p:grpSp>
        <p:nvGrpSpPr>
          <p:cNvPr id="63" name="Group 62">
            <a:extLst>
              <a:ext uri="{FF2B5EF4-FFF2-40B4-BE49-F238E27FC236}">
                <a16:creationId xmlns:a16="http://schemas.microsoft.com/office/drawing/2014/main" id="{A6A326B0-DB50-49D9-ADDA-AE4B2366B132}"/>
              </a:ext>
            </a:extLst>
          </p:cNvPr>
          <p:cNvGrpSpPr/>
          <p:nvPr/>
        </p:nvGrpSpPr>
        <p:grpSpPr>
          <a:xfrm>
            <a:off x="732162" y="3048436"/>
            <a:ext cx="947741" cy="831714"/>
            <a:chOff x="732162" y="3223540"/>
            <a:chExt cx="947741" cy="831714"/>
          </a:xfrm>
        </p:grpSpPr>
        <p:pic>
          <p:nvPicPr>
            <p:cNvPr id="89" name="Graphic 88" descr="Team">
              <a:extLst>
                <a:ext uri="{FF2B5EF4-FFF2-40B4-BE49-F238E27FC236}">
                  <a16:creationId xmlns:a16="http://schemas.microsoft.com/office/drawing/2014/main" id="{EEA1764D-38A1-4C53-A2C0-060CAA1F28C7}"/>
                </a:ext>
              </a:extLst>
            </p:cNvPr>
            <p:cNvPicPr>
              <a:picLocks noChangeAspect="1"/>
            </p:cNvPicPr>
            <p:nvPr/>
          </p:nvPicPr>
          <p:blipFill>
            <a:blip r:embed="rId25" cstate="print">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861706" y="3223540"/>
              <a:ext cx="688654" cy="688654"/>
            </a:xfrm>
            <a:prstGeom prst="rect">
              <a:avLst/>
            </a:prstGeom>
          </p:spPr>
        </p:pic>
        <p:sp>
          <p:nvSpPr>
            <p:cNvPr id="112" name="TextBox 111">
              <a:extLst>
                <a:ext uri="{FF2B5EF4-FFF2-40B4-BE49-F238E27FC236}">
                  <a16:creationId xmlns:a16="http://schemas.microsoft.com/office/drawing/2014/main" id="{65841AD0-FBE8-4F36-96DA-24C3A5E0A028}"/>
                </a:ext>
              </a:extLst>
            </p:cNvPr>
            <p:cNvSpPr txBox="1"/>
            <p:nvPr/>
          </p:nvSpPr>
          <p:spPr>
            <a:xfrm>
              <a:off x="732162" y="3793644"/>
              <a:ext cx="947741" cy="261610"/>
            </a:xfrm>
            <a:prstGeom prst="rect">
              <a:avLst/>
            </a:prstGeom>
            <a:noFill/>
          </p:spPr>
          <p:txBody>
            <a:bodyPr wrap="square" rtlCol="0">
              <a:spAutoFit/>
            </a:bodyPr>
            <a:lstStyle/>
            <a:p>
              <a:pPr algn="ctr"/>
              <a:r>
                <a:rPr lang="en-US" sz="1050" dirty="0"/>
                <a:t>Associations</a:t>
              </a:r>
            </a:p>
          </p:txBody>
        </p:sp>
      </p:grpSp>
      <p:grpSp>
        <p:nvGrpSpPr>
          <p:cNvPr id="64" name="Group 63">
            <a:extLst>
              <a:ext uri="{FF2B5EF4-FFF2-40B4-BE49-F238E27FC236}">
                <a16:creationId xmlns:a16="http://schemas.microsoft.com/office/drawing/2014/main" id="{C589C899-BD43-493E-B343-84F12FBC7DA8}"/>
              </a:ext>
            </a:extLst>
          </p:cNvPr>
          <p:cNvGrpSpPr/>
          <p:nvPr/>
        </p:nvGrpSpPr>
        <p:grpSpPr>
          <a:xfrm>
            <a:off x="730523" y="3903894"/>
            <a:ext cx="947741" cy="754514"/>
            <a:chOff x="730523" y="4078998"/>
            <a:chExt cx="947741" cy="754514"/>
          </a:xfrm>
        </p:grpSpPr>
        <p:pic>
          <p:nvPicPr>
            <p:cNvPr id="95" name="Graphic 94" descr="Woman">
              <a:extLst>
                <a:ext uri="{FF2B5EF4-FFF2-40B4-BE49-F238E27FC236}">
                  <a16:creationId xmlns:a16="http://schemas.microsoft.com/office/drawing/2014/main" id="{35F7E127-3A1E-4A63-A978-D2A77927C7AF}"/>
                </a:ext>
              </a:extLst>
            </p:cNvPr>
            <p:cNvPicPr>
              <a:picLocks noChangeAspect="1"/>
            </p:cNvPicPr>
            <p:nvPr/>
          </p:nvPicPr>
          <p:blipFill>
            <a:blip r:embed="rId27" cstate="screen">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939195" y="4078998"/>
              <a:ext cx="535486" cy="535486"/>
            </a:xfrm>
            <a:prstGeom prst="rect">
              <a:avLst/>
            </a:prstGeom>
          </p:spPr>
        </p:pic>
        <p:sp>
          <p:nvSpPr>
            <p:cNvPr id="113" name="TextBox 112">
              <a:extLst>
                <a:ext uri="{FF2B5EF4-FFF2-40B4-BE49-F238E27FC236}">
                  <a16:creationId xmlns:a16="http://schemas.microsoft.com/office/drawing/2014/main" id="{AFE2F8BD-9477-4D6D-8341-30E59839C444}"/>
                </a:ext>
              </a:extLst>
            </p:cNvPr>
            <p:cNvSpPr txBox="1"/>
            <p:nvPr/>
          </p:nvSpPr>
          <p:spPr>
            <a:xfrm>
              <a:off x="730523" y="4571902"/>
              <a:ext cx="947741" cy="261610"/>
            </a:xfrm>
            <a:prstGeom prst="rect">
              <a:avLst/>
            </a:prstGeom>
            <a:noFill/>
          </p:spPr>
          <p:txBody>
            <a:bodyPr wrap="square" rtlCol="0">
              <a:spAutoFit/>
            </a:bodyPr>
            <a:lstStyle/>
            <a:p>
              <a:pPr algn="ctr"/>
              <a:r>
                <a:rPr lang="en-US" sz="1050" dirty="0"/>
                <a:t>Historians</a:t>
              </a:r>
            </a:p>
          </p:txBody>
        </p:sp>
      </p:grpSp>
      <p:pic>
        <p:nvPicPr>
          <p:cNvPr id="120" name="Graphic 119" descr="Smart Phone">
            <a:extLst>
              <a:ext uri="{FF2B5EF4-FFF2-40B4-BE49-F238E27FC236}">
                <a16:creationId xmlns:a16="http://schemas.microsoft.com/office/drawing/2014/main" id="{2F712CEC-3D6D-4D06-80CB-323B1DA5C40C}"/>
              </a:ext>
            </a:extLst>
          </p:cNvPr>
          <p:cNvPicPr>
            <a:picLocks noChangeAspect="1"/>
          </p:cNvPicPr>
          <p:nvPr/>
        </p:nvPicPr>
        <p:blipFill>
          <a:blip r:embed="rId29" cstate="screen">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9487530" y="1971153"/>
            <a:ext cx="487466" cy="487466"/>
          </a:xfrm>
          <a:prstGeom prst="rect">
            <a:avLst/>
          </a:prstGeom>
        </p:spPr>
      </p:pic>
      <p:pic>
        <p:nvPicPr>
          <p:cNvPr id="122" name="Graphic 121" descr="Tablet">
            <a:extLst>
              <a:ext uri="{FF2B5EF4-FFF2-40B4-BE49-F238E27FC236}">
                <a16:creationId xmlns:a16="http://schemas.microsoft.com/office/drawing/2014/main" id="{B99FA95F-AF3C-4BCC-A8D6-F39004D1F533}"/>
              </a:ext>
            </a:extLst>
          </p:cNvPr>
          <p:cNvPicPr>
            <a:picLocks noChangeAspect="1"/>
          </p:cNvPicPr>
          <p:nvPr/>
        </p:nvPicPr>
        <p:blipFill>
          <a:blip r:embed="rId31" cstate="print">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8931025" y="1709546"/>
            <a:ext cx="593245" cy="593245"/>
          </a:xfrm>
          <a:prstGeom prst="rect">
            <a:avLst/>
          </a:prstGeom>
        </p:spPr>
      </p:pic>
      <p:pic>
        <p:nvPicPr>
          <p:cNvPr id="124" name="Graphic 123" descr="Meeting">
            <a:extLst>
              <a:ext uri="{FF2B5EF4-FFF2-40B4-BE49-F238E27FC236}">
                <a16:creationId xmlns:a16="http://schemas.microsoft.com/office/drawing/2014/main" id="{43756C6F-B4E4-464F-958A-19377E8F7ABF}"/>
              </a:ext>
            </a:extLst>
          </p:cNvPr>
          <p:cNvPicPr>
            <a:picLocks noChangeAspect="1"/>
          </p:cNvPicPr>
          <p:nvPr/>
        </p:nvPicPr>
        <p:blipFill>
          <a:blip r:embed="rId33" cstate="print">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10273131" y="3346709"/>
            <a:ext cx="747626" cy="747626"/>
          </a:xfrm>
          <a:prstGeom prst="rect">
            <a:avLst/>
          </a:prstGeom>
        </p:spPr>
      </p:pic>
      <p:sp>
        <p:nvSpPr>
          <p:cNvPr id="150" name="TextBox 149">
            <a:extLst>
              <a:ext uri="{FF2B5EF4-FFF2-40B4-BE49-F238E27FC236}">
                <a16:creationId xmlns:a16="http://schemas.microsoft.com/office/drawing/2014/main" id="{8018EE77-47CE-4D2C-8462-89CC9F2A8C34}"/>
              </a:ext>
            </a:extLst>
          </p:cNvPr>
          <p:cNvSpPr txBox="1"/>
          <p:nvPr/>
        </p:nvSpPr>
        <p:spPr>
          <a:xfrm rot="5400000">
            <a:off x="10271611" y="2993187"/>
            <a:ext cx="2317483" cy="400110"/>
          </a:xfrm>
          <a:prstGeom prst="rect">
            <a:avLst/>
          </a:prstGeom>
          <a:noFill/>
        </p:spPr>
        <p:txBody>
          <a:bodyPr wrap="square" rtlCol="0">
            <a:spAutoFit/>
          </a:bodyPr>
          <a:lstStyle/>
          <a:p>
            <a:pPr algn="ctr"/>
            <a:r>
              <a:rPr lang="en-US" sz="2000" b="1" dirty="0"/>
              <a:t>Content Consumers</a:t>
            </a:r>
          </a:p>
        </p:txBody>
      </p:sp>
      <p:sp>
        <p:nvSpPr>
          <p:cNvPr id="151" name="TextBox 150">
            <a:extLst>
              <a:ext uri="{FF2B5EF4-FFF2-40B4-BE49-F238E27FC236}">
                <a16:creationId xmlns:a16="http://schemas.microsoft.com/office/drawing/2014/main" id="{88875F1C-9AF3-4CD2-AEB0-025B2FE9BC85}"/>
              </a:ext>
            </a:extLst>
          </p:cNvPr>
          <p:cNvSpPr txBox="1"/>
          <p:nvPr/>
        </p:nvSpPr>
        <p:spPr>
          <a:xfrm>
            <a:off x="8708709" y="2188150"/>
            <a:ext cx="947741" cy="253916"/>
          </a:xfrm>
          <a:prstGeom prst="rect">
            <a:avLst/>
          </a:prstGeom>
          <a:noFill/>
        </p:spPr>
        <p:txBody>
          <a:bodyPr wrap="square" rtlCol="0">
            <a:spAutoFit/>
          </a:bodyPr>
          <a:lstStyle/>
          <a:p>
            <a:pPr algn="ctr"/>
            <a:r>
              <a:rPr lang="en-US" sz="1050" dirty="0"/>
              <a:t>Mobile Web</a:t>
            </a:r>
          </a:p>
        </p:txBody>
      </p:sp>
      <p:sp>
        <p:nvSpPr>
          <p:cNvPr id="152" name="TextBox 151">
            <a:extLst>
              <a:ext uri="{FF2B5EF4-FFF2-40B4-BE49-F238E27FC236}">
                <a16:creationId xmlns:a16="http://schemas.microsoft.com/office/drawing/2014/main" id="{B267D39F-D218-41EF-BBB2-9F0754B1C649}"/>
              </a:ext>
            </a:extLst>
          </p:cNvPr>
          <p:cNvSpPr txBox="1"/>
          <p:nvPr/>
        </p:nvSpPr>
        <p:spPr>
          <a:xfrm>
            <a:off x="8738947" y="3324252"/>
            <a:ext cx="947741" cy="415498"/>
          </a:xfrm>
          <a:prstGeom prst="rect">
            <a:avLst/>
          </a:prstGeom>
          <a:noFill/>
        </p:spPr>
        <p:txBody>
          <a:bodyPr wrap="square" rtlCol="0">
            <a:spAutoFit/>
          </a:bodyPr>
          <a:lstStyle/>
          <a:p>
            <a:pPr algn="ctr"/>
            <a:r>
              <a:rPr lang="en-US" sz="1050" dirty="0"/>
              <a:t>Polls &amp; Quizzes</a:t>
            </a:r>
          </a:p>
        </p:txBody>
      </p:sp>
      <p:sp>
        <p:nvSpPr>
          <p:cNvPr id="153" name="TextBox 152">
            <a:extLst>
              <a:ext uri="{FF2B5EF4-FFF2-40B4-BE49-F238E27FC236}">
                <a16:creationId xmlns:a16="http://schemas.microsoft.com/office/drawing/2014/main" id="{36BBF1A9-364F-409E-BCCD-43EC48781D5F}"/>
              </a:ext>
            </a:extLst>
          </p:cNvPr>
          <p:cNvSpPr txBox="1"/>
          <p:nvPr/>
        </p:nvSpPr>
        <p:spPr>
          <a:xfrm>
            <a:off x="8773872" y="4460354"/>
            <a:ext cx="947741" cy="415498"/>
          </a:xfrm>
          <a:prstGeom prst="rect">
            <a:avLst/>
          </a:prstGeom>
          <a:noFill/>
        </p:spPr>
        <p:txBody>
          <a:bodyPr wrap="square" rtlCol="0">
            <a:spAutoFit/>
          </a:bodyPr>
          <a:lstStyle/>
          <a:p>
            <a:pPr algn="ctr"/>
            <a:r>
              <a:rPr lang="en-US" sz="1050" dirty="0"/>
              <a:t>Push Notification</a:t>
            </a:r>
          </a:p>
        </p:txBody>
      </p:sp>
      <p:pic>
        <p:nvPicPr>
          <p:cNvPr id="155" name="Graphic 154" descr="Chat">
            <a:extLst>
              <a:ext uri="{FF2B5EF4-FFF2-40B4-BE49-F238E27FC236}">
                <a16:creationId xmlns:a16="http://schemas.microsoft.com/office/drawing/2014/main" id="{9D070C8E-FC47-4D65-9601-39FF967983EA}"/>
              </a:ext>
            </a:extLst>
          </p:cNvPr>
          <p:cNvPicPr>
            <a:picLocks noChangeAspect="1"/>
          </p:cNvPicPr>
          <p:nvPr/>
        </p:nvPicPr>
        <p:blipFill>
          <a:blip r:embed="rId35" cstate="print">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8952555" y="3978039"/>
            <a:ext cx="611618" cy="611618"/>
          </a:xfrm>
          <a:prstGeom prst="rect">
            <a:avLst/>
          </a:prstGeom>
        </p:spPr>
      </p:pic>
      <p:pic>
        <p:nvPicPr>
          <p:cNvPr id="157" name="Graphic 156" descr="Checklist">
            <a:extLst>
              <a:ext uri="{FF2B5EF4-FFF2-40B4-BE49-F238E27FC236}">
                <a16:creationId xmlns:a16="http://schemas.microsoft.com/office/drawing/2014/main" id="{52B26FD8-AD34-4513-84CB-56A80FD167D7}"/>
              </a:ext>
            </a:extLst>
          </p:cNvPr>
          <p:cNvPicPr>
            <a:picLocks noChangeAspect="1"/>
          </p:cNvPicPr>
          <p:nvPr/>
        </p:nvPicPr>
        <p:blipFill>
          <a:blip r:embed="rId37" cstate="screen">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8901745" y="2782588"/>
            <a:ext cx="580296" cy="580296"/>
          </a:xfrm>
          <a:prstGeom prst="rect">
            <a:avLst/>
          </a:prstGeom>
        </p:spPr>
      </p:pic>
      <p:pic>
        <p:nvPicPr>
          <p:cNvPr id="161" name="Graphic 160" descr="Shooting star">
            <a:extLst>
              <a:ext uri="{FF2B5EF4-FFF2-40B4-BE49-F238E27FC236}">
                <a16:creationId xmlns:a16="http://schemas.microsoft.com/office/drawing/2014/main" id="{4BD681CB-F991-4085-B4B1-F5C058E5D793}"/>
              </a:ext>
            </a:extLst>
          </p:cNvPr>
          <p:cNvPicPr>
            <a:picLocks noChangeAspect="1"/>
          </p:cNvPicPr>
          <p:nvPr/>
        </p:nvPicPr>
        <p:blipFill>
          <a:blip r:embed="rId39" cstate="screen">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9550340" y="4088669"/>
            <a:ext cx="440834" cy="440834"/>
          </a:xfrm>
          <a:prstGeom prst="rect">
            <a:avLst/>
          </a:prstGeom>
        </p:spPr>
      </p:pic>
      <p:pic>
        <p:nvPicPr>
          <p:cNvPr id="163" name="Graphic 162" descr="Podium">
            <a:extLst>
              <a:ext uri="{FF2B5EF4-FFF2-40B4-BE49-F238E27FC236}">
                <a16:creationId xmlns:a16="http://schemas.microsoft.com/office/drawing/2014/main" id="{89F75CCD-E6AC-4805-86E6-2CF11BD565EB}"/>
              </a:ext>
            </a:extLst>
          </p:cNvPr>
          <p:cNvPicPr>
            <a:picLocks noChangeAspect="1"/>
          </p:cNvPicPr>
          <p:nvPr/>
        </p:nvPicPr>
        <p:blipFill>
          <a:blip r:embed="rId41" cstate="screen">
            <a:extLst>
              <a:ext uri="{28A0092B-C50C-407E-A947-70E740481C1C}">
                <a14:useLocalDpi xmlns:a14="http://schemas.microsoft.com/office/drawing/2010/main"/>
              </a:ext>
              <a:ext uri="{96DAC541-7B7A-43D3-8B79-37D633B846F1}">
                <asvg:svgBlip xmlns:asvg="http://schemas.microsoft.com/office/drawing/2016/SVG/main" r:embed="rId42"/>
              </a:ext>
            </a:extLst>
          </a:blip>
          <a:stretch>
            <a:fillRect/>
          </a:stretch>
        </p:blipFill>
        <p:spPr>
          <a:xfrm>
            <a:off x="9568205" y="3070226"/>
            <a:ext cx="551289" cy="551289"/>
          </a:xfrm>
          <a:prstGeom prst="rect">
            <a:avLst/>
          </a:prstGeom>
        </p:spPr>
      </p:pic>
      <p:pic>
        <p:nvPicPr>
          <p:cNvPr id="165" name="Graphic 164" descr="Medal">
            <a:extLst>
              <a:ext uri="{FF2B5EF4-FFF2-40B4-BE49-F238E27FC236}">
                <a16:creationId xmlns:a16="http://schemas.microsoft.com/office/drawing/2014/main" id="{6C8BC156-3CDA-4AC2-8285-68F77BD2E1F2}"/>
              </a:ext>
            </a:extLst>
          </p:cNvPr>
          <p:cNvPicPr>
            <a:picLocks noChangeAspect="1"/>
          </p:cNvPicPr>
          <p:nvPr/>
        </p:nvPicPr>
        <p:blipFill>
          <a:blip r:embed="rId43" cstate="screen">
            <a:extLst>
              <a:ext uri="{28A0092B-C50C-407E-A947-70E740481C1C}">
                <a14:useLocalDpi xmlns:a14="http://schemas.microsoft.com/office/drawing/2010/main"/>
              </a:ext>
              <a:ext uri="{96DAC541-7B7A-43D3-8B79-37D633B846F1}">
                <asvg:svgBlip xmlns:asvg="http://schemas.microsoft.com/office/drawing/2016/SVG/main" r:embed="rId44"/>
              </a:ext>
            </a:extLst>
          </a:blip>
          <a:stretch>
            <a:fillRect/>
          </a:stretch>
        </p:blipFill>
        <p:spPr>
          <a:xfrm>
            <a:off x="9377272" y="2752460"/>
            <a:ext cx="425573" cy="425573"/>
          </a:xfrm>
          <a:prstGeom prst="rect">
            <a:avLst/>
          </a:prstGeom>
        </p:spPr>
      </p:pic>
      <p:sp>
        <p:nvSpPr>
          <p:cNvPr id="99" name="TextBox 98">
            <a:extLst>
              <a:ext uri="{FF2B5EF4-FFF2-40B4-BE49-F238E27FC236}">
                <a16:creationId xmlns:a16="http://schemas.microsoft.com/office/drawing/2014/main" id="{55684144-4792-4CB9-BB3F-E15BA416B45F}"/>
              </a:ext>
            </a:extLst>
          </p:cNvPr>
          <p:cNvSpPr txBox="1"/>
          <p:nvPr/>
        </p:nvSpPr>
        <p:spPr>
          <a:xfrm>
            <a:off x="10073016" y="2891157"/>
            <a:ext cx="947741" cy="415498"/>
          </a:xfrm>
          <a:prstGeom prst="rect">
            <a:avLst/>
          </a:prstGeom>
          <a:noFill/>
        </p:spPr>
        <p:txBody>
          <a:bodyPr wrap="square" rtlCol="0">
            <a:spAutoFit/>
          </a:bodyPr>
          <a:lstStyle/>
          <a:p>
            <a:pPr algn="ctr"/>
            <a:r>
              <a:rPr lang="en-US" sz="1050" dirty="0"/>
              <a:t>Any Site Visitor</a:t>
            </a:r>
          </a:p>
        </p:txBody>
      </p:sp>
      <p:sp>
        <p:nvSpPr>
          <p:cNvPr id="100" name="TextBox 99">
            <a:extLst>
              <a:ext uri="{FF2B5EF4-FFF2-40B4-BE49-F238E27FC236}">
                <a16:creationId xmlns:a16="http://schemas.microsoft.com/office/drawing/2014/main" id="{F2E5BFA4-82C0-4E3A-8333-354B5E317165}"/>
              </a:ext>
            </a:extLst>
          </p:cNvPr>
          <p:cNvSpPr txBox="1"/>
          <p:nvPr/>
        </p:nvSpPr>
        <p:spPr>
          <a:xfrm>
            <a:off x="10162057" y="3947452"/>
            <a:ext cx="947741" cy="415498"/>
          </a:xfrm>
          <a:prstGeom prst="rect">
            <a:avLst/>
          </a:prstGeom>
          <a:noFill/>
        </p:spPr>
        <p:txBody>
          <a:bodyPr wrap="square" rtlCol="0">
            <a:spAutoFit/>
          </a:bodyPr>
          <a:lstStyle/>
          <a:p>
            <a:pPr algn="ctr"/>
            <a:r>
              <a:rPr lang="en-US" sz="1050" dirty="0"/>
              <a:t>Associations and Schools</a:t>
            </a:r>
          </a:p>
        </p:txBody>
      </p:sp>
      <p:pic>
        <p:nvPicPr>
          <p:cNvPr id="1026" name="Picture 2" descr="Image result for images of robot icon">
            <a:extLst>
              <a:ext uri="{FF2B5EF4-FFF2-40B4-BE49-F238E27FC236}">
                <a16:creationId xmlns:a16="http://schemas.microsoft.com/office/drawing/2014/main" id="{0EB818F2-F2EF-4AD0-B141-E9847355AE78}"/>
              </a:ext>
            </a:extLst>
          </p:cNvPr>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2372056" y="1523222"/>
            <a:ext cx="438168" cy="438168"/>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extLst>
              <a:ext uri="{FF2B5EF4-FFF2-40B4-BE49-F238E27FC236}">
                <a16:creationId xmlns:a16="http://schemas.microsoft.com/office/drawing/2014/main" id="{7952BE1D-DD9F-49EF-B751-20C3996622D8}"/>
              </a:ext>
            </a:extLst>
          </p:cNvPr>
          <p:cNvSpPr txBox="1"/>
          <p:nvPr/>
        </p:nvSpPr>
        <p:spPr>
          <a:xfrm>
            <a:off x="2672595" y="1605573"/>
            <a:ext cx="947741" cy="415498"/>
          </a:xfrm>
          <a:prstGeom prst="rect">
            <a:avLst/>
          </a:prstGeom>
          <a:noFill/>
        </p:spPr>
        <p:txBody>
          <a:bodyPr wrap="square" rtlCol="0">
            <a:spAutoFit/>
          </a:bodyPr>
          <a:lstStyle/>
          <a:p>
            <a:pPr algn="ctr"/>
            <a:r>
              <a:rPr lang="en-US" sz="1050" dirty="0"/>
              <a:t>BlackFacts</a:t>
            </a:r>
          </a:p>
          <a:p>
            <a:pPr algn="ctr"/>
            <a:r>
              <a:rPr lang="en-US" sz="1050" dirty="0"/>
              <a:t>Content Bots</a:t>
            </a:r>
          </a:p>
        </p:txBody>
      </p:sp>
      <p:sp>
        <p:nvSpPr>
          <p:cNvPr id="96" name="Title 1">
            <a:extLst>
              <a:ext uri="{FF2B5EF4-FFF2-40B4-BE49-F238E27FC236}">
                <a16:creationId xmlns:a16="http://schemas.microsoft.com/office/drawing/2014/main" id="{8FABE8F4-4253-43A9-8486-1DE0972ED585}"/>
              </a:ext>
            </a:extLst>
          </p:cNvPr>
          <p:cNvSpPr txBox="1">
            <a:spLocks/>
          </p:cNvSpPr>
          <p:nvPr/>
        </p:nvSpPr>
        <p:spPr>
          <a:xfrm>
            <a:off x="1303422" y="757460"/>
            <a:ext cx="7405288" cy="498598"/>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BlackFacts.com Core Business Model</a:t>
            </a:r>
          </a:p>
        </p:txBody>
      </p:sp>
      <p:grpSp>
        <p:nvGrpSpPr>
          <p:cNvPr id="103" name="Group 102">
            <a:extLst>
              <a:ext uri="{FF2B5EF4-FFF2-40B4-BE49-F238E27FC236}">
                <a16:creationId xmlns:a16="http://schemas.microsoft.com/office/drawing/2014/main" id="{6E488EC4-AC41-4654-BBB7-A0E57B47E067}"/>
              </a:ext>
            </a:extLst>
          </p:cNvPr>
          <p:cNvGrpSpPr/>
          <p:nvPr/>
        </p:nvGrpSpPr>
        <p:grpSpPr>
          <a:xfrm>
            <a:off x="1305134" y="454257"/>
            <a:ext cx="1019175" cy="181379"/>
            <a:chOff x="4127500" y="876491"/>
            <a:chExt cx="1019175" cy="181379"/>
          </a:xfrm>
        </p:grpSpPr>
        <p:sp>
          <p:nvSpPr>
            <p:cNvPr id="104" name="Oval 103">
              <a:extLst>
                <a:ext uri="{FF2B5EF4-FFF2-40B4-BE49-F238E27FC236}">
                  <a16:creationId xmlns:a16="http://schemas.microsoft.com/office/drawing/2014/main" id="{342B3746-06B5-4467-B8DC-B7B7D0941FC2}"/>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5EDFA9F-3400-4C0C-BFD1-9811B6B085FA}"/>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2426BF8-436A-4406-ADF9-6F8EFE2FE2F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8BEE18B-EFE5-45AA-B875-7172DA518B54}"/>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5" name="Straight Arrow Connector 114">
            <a:extLst>
              <a:ext uri="{FF2B5EF4-FFF2-40B4-BE49-F238E27FC236}">
                <a16:creationId xmlns:a16="http://schemas.microsoft.com/office/drawing/2014/main" id="{DD757AAD-AC1E-4BB3-AD38-31C059A731A9}"/>
              </a:ext>
            </a:extLst>
          </p:cNvPr>
          <p:cNvCxnSpPr>
            <a:cxnSpLocks/>
          </p:cNvCxnSpPr>
          <p:nvPr/>
        </p:nvCxnSpPr>
        <p:spPr>
          <a:xfrm>
            <a:off x="1592222" y="1815993"/>
            <a:ext cx="801047"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A966C1BF-DE0A-4EA8-B7C6-CB6FF2A35837}"/>
              </a:ext>
            </a:extLst>
          </p:cNvPr>
          <p:cNvCxnSpPr>
            <a:cxnSpLocks/>
          </p:cNvCxnSpPr>
          <p:nvPr/>
        </p:nvCxnSpPr>
        <p:spPr>
          <a:xfrm flipV="1">
            <a:off x="2749670" y="1826653"/>
            <a:ext cx="941935" cy="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47631E01-32EA-4427-B6A0-FD0F66FCBBAA}"/>
              </a:ext>
            </a:extLst>
          </p:cNvPr>
          <p:cNvGrpSpPr/>
          <p:nvPr/>
        </p:nvGrpSpPr>
        <p:grpSpPr>
          <a:xfrm>
            <a:off x="950010" y="1505439"/>
            <a:ext cx="544359" cy="544359"/>
            <a:chOff x="205918" y="1349332"/>
            <a:chExt cx="796925" cy="796925"/>
          </a:xfrm>
        </p:grpSpPr>
        <p:sp>
          <p:nvSpPr>
            <p:cNvPr id="119" name="Oval 5">
              <a:extLst>
                <a:ext uri="{FF2B5EF4-FFF2-40B4-BE49-F238E27FC236}">
                  <a16:creationId xmlns:a16="http://schemas.microsoft.com/office/drawing/2014/main" id="{50911D5B-6DF2-4157-AABF-F064CA2C870A}"/>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1" name="Group 120">
              <a:extLst>
                <a:ext uri="{FF2B5EF4-FFF2-40B4-BE49-F238E27FC236}">
                  <a16:creationId xmlns:a16="http://schemas.microsoft.com/office/drawing/2014/main" id="{C413A1F0-2C68-4390-998B-2BAA4CD827BF}"/>
                </a:ext>
              </a:extLst>
            </p:cNvPr>
            <p:cNvGrpSpPr/>
            <p:nvPr/>
          </p:nvGrpSpPr>
          <p:grpSpPr>
            <a:xfrm>
              <a:off x="398799" y="1576478"/>
              <a:ext cx="411162" cy="342634"/>
              <a:chOff x="11601450" y="1943100"/>
              <a:chExt cx="285750" cy="238125"/>
            </a:xfrm>
            <a:solidFill>
              <a:schemeClr val="bg1"/>
            </a:solidFill>
          </p:grpSpPr>
          <p:sp>
            <p:nvSpPr>
              <p:cNvPr id="123" name="Freeform 300">
                <a:extLst>
                  <a:ext uri="{FF2B5EF4-FFF2-40B4-BE49-F238E27FC236}">
                    <a16:creationId xmlns:a16="http://schemas.microsoft.com/office/drawing/2014/main" id="{1FC99CC4-021C-4A64-9744-CB47499787E3}"/>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301">
                <a:extLst>
                  <a:ext uri="{FF2B5EF4-FFF2-40B4-BE49-F238E27FC236}">
                    <a16:creationId xmlns:a16="http://schemas.microsoft.com/office/drawing/2014/main" id="{502AB9D4-77DC-4110-B00E-2F80FF69325A}"/>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302">
                <a:extLst>
                  <a:ext uri="{FF2B5EF4-FFF2-40B4-BE49-F238E27FC236}">
                    <a16:creationId xmlns:a16="http://schemas.microsoft.com/office/drawing/2014/main" id="{BB70B1AB-54F1-4D24-AA00-FC1579F8EAD8}"/>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03">
                <a:extLst>
                  <a:ext uri="{FF2B5EF4-FFF2-40B4-BE49-F238E27FC236}">
                    <a16:creationId xmlns:a16="http://schemas.microsoft.com/office/drawing/2014/main" id="{71094AE1-4DAB-42FB-AEC8-BAA3D473BAB3}"/>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31" name="TextBox 130">
            <a:extLst>
              <a:ext uri="{FF2B5EF4-FFF2-40B4-BE49-F238E27FC236}">
                <a16:creationId xmlns:a16="http://schemas.microsoft.com/office/drawing/2014/main" id="{C6967338-E310-445E-8A5D-04345DA0D112}"/>
              </a:ext>
            </a:extLst>
          </p:cNvPr>
          <p:cNvSpPr txBox="1"/>
          <p:nvPr/>
        </p:nvSpPr>
        <p:spPr>
          <a:xfrm>
            <a:off x="705158" y="2067768"/>
            <a:ext cx="947741" cy="261610"/>
          </a:xfrm>
          <a:prstGeom prst="rect">
            <a:avLst/>
          </a:prstGeom>
          <a:noFill/>
        </p:spPr>
        <p:txBody>
          <a:bodyPr wrap="square" rtlCol="0">
            <a:spAutoFit/>
          </a:bodyPr>
          <a:lstStyle/>
          <a:p>
            <a:pPr algn="ctr"/>
            <a:r>
              <a:rPr lang="en-US" sz="1050" dirty="0"/>
              <a:t>Digital Griots</a:t>
            </a:r>
          </a:p>
        </p:txBody>
      </p:sp>
      <p:grpSp>
        <p:nvGrpSpPr>
          <p:cNvPr id="133" name="Group 132">
            <a:extLst>
              <a:ext uri="{FF2B5EF4-FFF2-40B4-BE49-F238E27FC236}">
                <a16:creationId xmlns:a16="http://schemas.microsoft.com/office/drawing/2014/main" id="{FE4C9352-B2D2-4886-BDCA-1011D856E590}"/>
              </a:ext>
            </a:extLst>
          </p:cNvPr>
          <p:cNvGrpSpPr/>
          <p:nvPr/>
        </p:nvGrpSpPr>
        <p:grpSpPr>
          <a:xfrm>
            <a:off x="9658169" y="2161293"/>
            <a:ext cx="146187" cy="146187"/>
            <a:chOff x="205918" y="1349332"/>
            <a:chExt cx="796925" cy="796925"/>
          </a:xfrm>
        </p:grpSpPr>
        <p:sp>
          <p:nvSpPr>
            <p:cNvPr id="134" name="Oval 5">
              <a:extLst>
                <a:ext uri="{FF2B5EF4-FFF2-40B4-BE49-F238E27FC236}">
                  <a16:creationId xmlns:a16="http://schemas.microsoft.com/office/drawing/2014/main" id="{EBABF2AD-393E-4377-9689-616F1C1FBD89}"/>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35" name="Group 134">
              <a:extLst>
                <a:ext uri="{FF2B5EF4-FFF2-40B4-BE49-F238E27FC236}">
                  <a16:creationId xmlns:a16="http://schemas.microsoft.com/office/drawing/2014/main" id="{273733F9-BAE4-4532-B1A2-D8D81B8D1986}"/>
                </a:ext>
              </a:extLst>
            </p:cNvPr>
            <p:cNvGrpSpPr/>
            <p:nvPr/>
          </p:nvGrpSpPr>
          <p:grpSpPr>
            <a:xfrm>
              <a:off x="398799" y="1576478"/>
              <a:ext cx="411162" cy="342634"/>
              <a:chOff x="11601450" y="1943100"/>
              <a:chExt cx="285750" cy="238125"/>
            </a:xfrm>
            <a:solidFill>
              <a:schemeClr val="bg1"/>
            </a:solidFill>
          </p:grpSpPr>
          <p:sp>
            <p:nvSpPr>
              <p:cNvPr id="137" name="Freeform 300">
                <a:extLst>
                  <a:ext uri="{FF2B5EF4-FFF2-40B4-BE49-F238E27FC236}">
                    <a16:creationId xmlns:a16="http://schemas.microsoft.com/office/drawing/2014/main" id="{51DDB000-E240-4F29-B612-296833DD9C21}"/>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301">
                <a:extLst>
                  <a:ext uri="{FF2B5EF4-FFF2-40B4-BE49-F238E27FC236}">
                    <a16:creationId xmlns:a16="http://schemas.microsoft.com/office/drawing/2014/main" id="{6F041C27-6B4E-4506-AC03-AEAD45C9A0F0}"/>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02">
                <a:extLst>
                  <a:ext uri="{FF2B5EF4-FFF2-40B4-BE49-F238E27FC236}">
                    <a16:creationId xmlns:a16="http://schemas.microsoft.com/office/drawing/2014/main" id="{CA0BD583-F55B-4F0A-9D0D-FEC7A74E9E05}"/>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303">
                <a:extLst>
                  <a:ext uri="{FF2B5EF4-FFF2-40B4-BE49-F238E27FC236}">
                    <a16:creationId xmlns:a16="http://schemas.microsoft.com/office/drawing/2014/main" id="{557D3C71-C51A-49E9-AF81-278C9D6843D7}"/>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44" name="Group 143">
            <a:extLst>
              <a:ext uri="{FF2B5EF4-FFF2-40B4-BE49-F238E27FC236}">
                <a16:creationId xmlns:a16="http://schemas.microsoft.com/office/drawing/2014/main" id="{7F826E42-F072-464A-B5DB-DAB0D1C055BB}"/>
              </a:ext>
            </a:extLst>
          </p:cNvPr>
          <p:cNvGrpSpPr/>
          <p:nvPr/>
        </p:nvGrpSpPr>
        <p:grpSpPr>
          <a:xfrm>
            <a:off x="9163480" y="1928292"/>
            <a:ext cx="146187" cy="146187"/>
            <a:chOff x="205918" y="1349332"/>
            <a:chExt cx="796925" cy="796925"/>
          </a:xfrm>
        </p:grpSpPr>
        <p:sp>
          <p:nvSpPr>
            <p:cNvPr id="145" name="Oval 5">
              <a:extLst>
                <a:ext uri="{FF2B5EF4-FFF2-40B4-BE49-F238E27FC236}">
                  <a16:creationId xmlns:a16="http://schemas.microsoft.com/office/drawing/2014/main" id="{F514B95E-6E33-4E41-8C37-9B17335E9D77}"/>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6" name="Group 145">
              <a:extLst>
                <a:ext uri="{FF2B5EF4-FFF2-40B4-BE49-F238E27FC236}">
                  <a16:creationId xmlns:a16="http://schemas.microsoft.com/office/drawing/2014/main" id="{0AA49D4C-41A5-4B29-8861-FE9A9BD64FD6}"/>
                </a:ext>
              </a:extLst>
            </p:cNvPr>
            <p:cNvGrpSpPr/>
            <p:nvPr/>
          </p:nvGrpSpPr>
          <p:grpSpPr>
            <a:xfrm>
              <a:off x="398799" y="1576478"/>
              <a:ext cx="411162" cy="342634"/>
              <a:chOff x="11601450" y="1943100"/>
              <a:chExt cx="285750" cy="238125"/>
            </a:xfrm>
            <a:solidFill>
              <a:schemeClr val="bg1"/>
            </a:solidFill>
          </p:grpSpPr>
          <p:sp>
            <p:nvSpPr>
              <p:cNvPr id="147" name="Freeform 300">
                <a:extLst>
                  <a:ext uri="{FF2B5EF4-FFF2-40B4-BE49-F238E27FC236}">
                    <a16:creationId xmlns:a16="http://schemas.microsoft.com/office/drawing/2014/main" id="{9A13CADC-48F8-4705-BA74-9C6C508C952B}"/>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301">
                <a:extLst>
                  <a:ext uri="{FF2B5EF4-FFF2-40B4-BE49-F238E27FC236}">
                    <a16:creationId xmlns:a16="http://schemas.microsoft.com/office/drawing/2014/main" id="{A0179C95-E7A8-46F5-B12C-A905A4105239}"/>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302">
                <a:extLst>
                  <a:ext uri="{FF2B5EF4-FFF2-40B4-BE49-F238E27FC236}">
                    <a16:creationId xmlns:a16="http://schemas.microsoft.com/office/drawing/2014/main" id="{68391886-C0DC-4050-AF35-B7694C8FB3CE}"/>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303">
                <a:extLst>
                  <a:ext uri="{FF2B5EF4-FFF2-40B4-BE49-F238E27FC236}">
                    <a16:creationId xmlns:a16="http://schemas.microsoft.com/office/drawing/2014/main" id="{F9F84205-BA1B-41BF-B4E4-310567DB2D1C}"/>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56" name="Group 155">
            <a:extLst>
              <a:ext uri="{FF2B5EF4-FFF2-40B4-BE49-F238E27FC236}">
                <a16:creationId xmlns:a16="http://schemas.microsoft.com/office/drawing/2014/main" id="{AFE81F17-AFC4-47CB-B4FF-6B8228508563}"/>
              </a:ext>
            </a:extLst>
          </p:cNvPr>
          <p:cNvGrpSpPr/>
          <p:nvPr/>
        </p:nvGrpSpPr>
        <p:grpSpPr>
          <a:xfrm>
            <a:off x="10635927" y="2549448"/>
            <a:ext cx="146187" cy="146187"/>
            <a:chOff x="205918" y="1349332"/>
            <a:chExt cx="796925" cy="796925"/>
          </a:xfrm>
        </p:grpSpPr>
        <p:sp>
          <p:nvSpPr>
            <p:cNvPr id="158" name="Oval 5">
              <a:extLst>
                <a:ext uri="{FF2B5EF4-FFF2-40B4-BE49-F238E27FC236}">
                  <a16:creationId xmlns:a16="http://schemas.microsoft.com/office/drawing/2014/main" id="{673CA033-89DF-4E1D-8946-B77ED85B9819}"/>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9" name="Group 158">
              <a:extLst>
                <a:ext uri="{FF2B5EF4-FFF2-40B4-BE49-F238E27FC236}">
                  <a16:creationId xmlns:a16="http://schemas.microsoft.com/office/drawing/2014/main" id="{E54DB481-A61B-4E43-8A79-BC497B92E08D}"/>
                </a:ext>
              </a:extLst>
            </p:cNvPr>
            <p:cNvGrpSpPr/>
            <p:nvPr/>
          </p:nvGrpSpPr>
          <p:grpSpPr>
            <a:xfrm>
              <a:off x="398799" y="1576478"/>
              <a:ext cx="411162" cy="342634"/>
              <a:chOff x="11601450" y="1943100"/>
              <a:chExt cx="285750" cy="238125"/>
            </a:xfrm>
            <a:solidFill>
              <a:schemeClr val="bg1"/>
            </a:solidFill>
          </p:grpSpPr>
          <p:sp>
            <p:nvSpPr>
              <p:cNvPr id="160" name="Freeform 300">
                <a:extLst>
                  <a:ext uri="{FF2B5EF4-FFF2-40B4-BE49-F238E27FC236}">
                    <a16:creationId xmlns:a16="http://schemas.microsoft.com/office/drawing/2014/main" id="{F6EF76F4-8074-4491-B75F-9EC3D1406F39}"/>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301">
                <a:extLst>
                  <a:ext uri="{FF2B5EF4-FFF2-40B4-BE49-F238E27FC236}">
                    <a16:creationId xmlns:a16="http://schemas.microsoft.com/office/drawing/2014/main" id="{272065CE-2F34-448A-8881-EA7DF2BDC8E0}"/>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302">
                <a:extLst>
                  <a:ext uri="{FF2B5EF4-FFF2-40B4-BE49-F238E27FC236}">
                    <a16:creationId xmlns:a16="http://schemas.microsoft.com/office/drawing/2014/main" id="{428CCE56-49B5-40ED-A2B3-4D7341D41871}"/>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303">
                <a:extLst>
                  <a:ext uri="{FF2B5EF4-FFF2-40B4-BE49-F238E27FC236}">
                    <a16:creationId xmlns:a16="http://schemas.microsoft.com/office/drawing/2014/main" id="{0A361970-02C6-44F3-AA03-2737DC698D8E}"/>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67" name="Group 166">
            <a:extLst>
              <a:ext uri="{FF2B5EF4-FFF2-40B4-BE49-F238E27FC236}">
                <a16:creationId xmlns:a16="http://schemas.microsoft.com/office/drawing/2014/main" id="{72106BFB-D1FE-49C6-B82F-06227A412CDF}"/>
              </a:ext>
            </a:extLst>
          </p:cNvPr>
          <p:cNvGrpSpPr/>
          <p:nvPr/>
        </p:nvGrpSpPr>
        <p:grpSpPr>
          <a:xfrm>
            <a:off x="10947663" y="3635878"/>
            <a:ext cx="146187" cy="146187"/>
            <a:chOff x="205918" y="1349332"/>
            <a:chExt cx="796925" cy="796925"/>
          </a:xfrm>
        </p:grpSpPr>
        <p:sp>
          <p:nvSpPr>
            <p:cNvPr id="168" name="Oval 5">
              <a:extLst>
                <a:ext uri="{FF2B5EF4-FFF2-40B4-BE49-F238E27FC236}">
                  <a16:creationId xmlns:a16="http://schemas.microsoft.com/office/drawing/2014/main" id="{8990CAB8-7CEE-4883-B54A-FB6D4972CBB9}"/>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69" name="Group 168">
              <a:extLst>
                <a:ext uri="{FF2B5EF4-FFF2-40B4-BE49-F238E27FC236}">
                  <a16:creationId xmlns:a16="http://schemas.microsoft.com/office/drawing/2014/main" id="{4B81CB78-5B5A-4F6A-8F85-36D579CE9803}"/>
                </a:ext>
              </a:extLst>
            </p:cNvPr>
            <p:cNvGrpSpPr/>
            <p:nvPr/>
          </p:nvGrpSpPr>
          <p:grpSpPr>
            <a:xfrm>
              <a:off x="398799" y="1576478"/>
              <a:ext cx="411162" cy="342634"/>
              <a:chOff x="11601450" y="1943100"/>
              <a:chExt cx="285750" cy="238125"/>
            </a:xfrm>
            <a:solidFill>
              <a:schemeClr val="bg1"/>
            </a:solidFill>
          </p:grpSpPr>
          <p:sp>
            <p:nvSpPr>
              <p:cNvPr id="170" name="Freeform 300">
                <a:extLst>
                  <a:ext uri="{FF2B5EF4-FFF2-40B4-BE49-F238E27FC236}">
                    <a16:creationId xmlns:a16="http://schemas.microsoft.com/office/drawing/2014/main" id="{C40CCF57-304C-4E56-BC7B-0BA988985317}"/>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301">
                <a:extLst>
                  <a:ext uri="{FF2B5EF4-FFF2-40B4-BE49-F238E27FC236}">
                    <a16:creationId xmlns:a16="http://schemas.microsoft.com/office/drawing/2014/main" id="{BD5B71D1-C536-4252-AE40-EDD6B7F6B853}"/>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302">
                <a:extLst>
                  <a:ext uri="{FF2B5EF4-FFF2-40B4-BE49-F238E27FC236}">
                    <a16:creationId xmlns:a16="http://schemas.microsoft.com/office/drawing/2014/main" id="{9E184D52-8ACC-4D08-8E8A-0DF13DA8C57B}"/>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3">
                <a:extLst>
                  <a:ext uri="{FF2B5EF4-FFF2-40B4-BE49-F238E27FC236}">
                    <a16:creationId xmlns:a16="http://schemas.microsoft.com/office/drawing/2014/main" id="{57428014-29ED-4141-B457-C088EB811CF2}"/>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74" name="Group 173">
            <a:extLst>
              <a:ext uri="{FF2B5EF4-FFF2-40B4-BE49-F238E27FC236}">
                <a16:creationId xmlns:a16="http://schemas.microsoft.com/office/drawing/2014/main" id="{CA014729-2177-4177-A317-88AFAA4C9A77}"/>
              </a:ext>
            </a:extLst>
          </p:cNvPr>
          <p:cNvGrpSpPr/>
          <p:nvPr/>
        </p:nvGrpSpPr>
        <p:grpSpPr>
          <a:xfrm>
            <a:off x="9118799" y="3005959"/>
            <a:ext cx="146187" cy="146187"/>
            <a:chOff x="205918" y="1349332"/>
            <a:chExt cx="796925" cy="796925"/>
          </a:xfrm>
        </p:grpSpPr>
        <p:sp>
          <p:nvSpPr>
            <p:cNvPr id="175" name="Oval 5">
              <a:extLst>
                <a:ext uri="{FF2B5EF4-FFF2-40B4-BE49-F238E27FC236}">
                  <a16:creationId xmlns:a16="http://schemas.microsoft.com/office/drawing/2014/main" id="{E49F5300-396F-481A-A8A8-F7125613C29D}"/>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76" name="Group 175">
              <a:extLst>
                <a:ext uri="{FF2B5EF4-FFF2-40B4-BE49-F238E27FC236}">
                  <a16:creationId xmlns:a16="http://schemas.microsoft.com/office/drawing/2014/main" id="{EE646314-63F8-47C8-9E87-3CEC3BA25FC9}"/>
                </a:ext>
              </a:extLst>
            </p:cNvPr>
            <p:cNvGrpSpPr/>
            <p:nvPr/>
          </p:nvGrpSpPr>
          <p:grpSpPr>
            <a:xfrm>
              <a:off x="398799" y="1576478"/>
              <a:ext cx="411162" cy="342634"/>
              <a:chOff x="11601450" y="1943100"/>
              <a:chExt cx="285750" cy="238125"/>
            </a:xfrm>
            <a:solidFill>
              <a:schemeClr val="bg1"/>
            </a:solidFill>
          </p:grpSpPr>
          <p:sp>
            <p:nvSpPr>
              <p:cNvPr id="177" name="Freeform 300">
                <a:extLst>
                  <a:ext uri="{FF2B5EF4-FFF2-40B4-BE49-F238E27FC236}">
                    <a16:creationId xmlns:a16="http://schemas.microsoft.com/office/drawing/2014/main" id="{4B788DF5-C0AF-42B3-9925-75342789645B}"/>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01">
                <a:extLst>
                  <a:ext uri="{FF2B5EF4-FFF2-40B4-BE49-F238E27FC236}">
                    <a16:creationId xmlns:a16="http://schemas.microsoft.com/office/drawing/2014/main" id="{8431EF7C-82FA-405A-BAF6-9510FDBD3411}"/>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02">
                <a:extLst>
                  <a:ext uri="{FF2B5EF4-FFF2-40B4-BE49-F238E27FC236}">
                    <a16:creationId xmlns:a16="http://schemas.microsoft.com/office/drawing/2014/main" id="{A44332A5-F458-4E9D-AEF2-572930F0FB9F}"/>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03">
                <a:extLst>
                  <a:ext uri="{FF2B5EF4-FFF2-40B4-BE49-F238E27FC236}">
                    <a16:creationId xmlns:a16="http://schemas.microsoft.com/office/drawing/2014/main" id="{3BFCDFD5-16A2-41D4-BC22-58BDB92C8DD7}"/>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81" name="Group 180">
            <a:extLst>
              <a:ext uri="{FF2B5EF4-FFF2-40B4-BE49-F238E27FC236}">
                <a16:creationId xmlns:a16="http://schemas.microsoft.com/office/drawing/2014/main" id="{F11BBCFB-3CC1-4CCE-A00F-61760334AFF4}"/>
              </a:ext>
            </a:extLst>
          </p:cNvPr>
          <p:cNvGrpSpPr/>
          <p:nvPr/>
        </p:nvGrpSpPr>
        <p:grpSpPr>
          <a:xfrm>
            <a:off x="9258413" y="4199273"/>
            <a:ext cx="146187" cy="146187"/>
            <a:chOff x="205918" y="1349332"/>
            <a:chExt cx="796925" cy="796925"/>
          </a:xfrm>
        </p:grpSpPr>
        <p:sp>
          <p:nvSpPr>
            <p:cNvPr id="182" name="Oval 5">
              <a:extLst>
                <a:ext uri="{FF2B5EF4-FFF2-40B4-BE49-F238E27FC236}">
                  <a16:creationId xmlns:a16="http://schemas.microsoft.com/office/drawing/2014/main" id="{3AF40AFA-53E9-4A2B-815D-8FDFA95F7C81}"/>
                </a:ext>
              </a:extLst>
            </p:cNvPr>
            <p:cNvSpPr>
              <a:spLocks noChangeArrowheads="1"/>
            </p:cNvSpPr>
            <p:nvPr/>
          </p:nvSpPr>
          <p:spPr bwMode="auto">
            <a:xfrm>
              <a:off x="205918" y="1349332"/>
              <a:ext cx="796925" cy="796925"/>
            </a:xfrm>
            <a:prstGeom prst="ellipse">
              <a:avLst/>
            </a:prstGeom>
            <a:solidFill>
              <a:schemeClr val="accent2"/>
            </a:solidFill>
            <a:ln>
              <a:noFill/>
            </a:ln>
            <a:effectLst>
              <a:outerShdw blurRad="381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83" name="Group 182">
              <a:extLst>
                <a:ext uri="{FF2B5EF4-FFF2-40B4-BE49-F238E27FC236}">
                  <a16:creationId xmlns:a16="http://schemas.microsoft.com/office/drawing/2014/main" id="{6858BF04-F26C-4997-AD1D-7CCB77E0E9B2}"/>
                </a:ext>
              </a:extLst>
            </p:cNvPr>
            <p:cNvGrpSpPr/>
            <p:nvPr/>
          </p:nvGrpSpPr>
          <p:grpSpPr>
            <a:xfrm>
              <a:off x="398799" y="1576478"/>
              <a:ext cx="411162" cy="342634"/>
              <a:chOff x="11601450" y="1943100"/>
              <a:chExt cx="285750" cy="238125"/>
            </a:xfrm>
            <a:solidFill>
              <a:schemeClr val="bg1"/>
            </a:solidFill>
          </p:grpSpPr>
          <p:sp>
            <p:nvSpPr>
              <p:cNvPr id="184" name="Freeform 300">
                <a:extLst>
                  <a:ext uri="{FF2B5EF4-FFF2-40B4-BE49-F238E27FC236}">
                    <a16:creationId xmlns:a16="http://schemas.microsoft.com/office/drawing/2014/main" id="{5BCB3C27-2E71-4B69-A754-0C9F9BC0BC8C}"/>
                  </a:ext>
                </a:extLst>
              </p:cNvPr>
              <p:cNvSpPr>
                <a:spLocks noEditPoints="1"/>
              </p:cNvSpPr>
              <p:nvPr/>
            </p:nvSpPr>
            <p:spPr bwMode="auto">
              <a:xfrm>
                <a:off x="11601450" y="1943100"/>
                <a:ext cx="285750" cy="238125"/>
              </a:xfrm>
              <a:custGeom>
                <a:avLst/>
                <a:gdLst>
                  <a:gd name="T0" fmla="*/ 192 w 900"/>
                  <a:gd name="T1" fmla="*/ 717 h 751"/>
                  <a:gd name="T2" fmla="*/ 168 w 900"/>
                  <a:gd name="T3" fmla="*/ 702 h 751"/>
                  <a:gd name="T4" fmla="*/ 153 w 900"/>
                  <a:gd name="T5" fmla="*/ 678 h 751"/>
                  <a:gd name="T6" fmla="*/ 690 w 900"/>
                  <a:gd name="T7" fmla="*/ 600 h 751"/>
                  <a:gd name="T8" fmla="*/ 733 w 900"/>
                  <a:gd name="T9" fmla="*/ 589 h 751"/>
                  <a:gd name="T10" fmla="*/ 764 w 900"/>
                  <a:gd name="T11" fmla="*/ 560 h 751"/>
                  <a:gd name="T12" fmla="*/ 779 w 900"/>
                  <a:gd name="T13" fmla="*/ 520 h 751"/>
                  <a:gd name="T14" fmla="*/ 870 w 900"/>
                  <a:gd name="T15" fmla="*/ 666 h 751"/>
                  <a:gd name="T16" fmla="*/ 859 w 900"/>
                  <a:gd name="T17" fmla="*/ 694 h 751"/>
                  <a:gd name="T18" fmla="*/ 839 w 900"/>
                  <a:gd name="T19" fmla="*/ 713 h 751"/>
                  <a:gd name="T20" fmla="*/ 810 w 900"/>
                  <a:gd name="T21" fmla="*/ 721 h 751"/>
                  <a:gd name="T22" fmla="*/ 750 w 900"/>
                  <a:gd name="T23" fmla="*/ 510 h 751"/>
                  <a:gd name="T24" fmla="*/ 743 w 900"/>
                  <a:gd name="T25" fmla="*/ 539 h 751"/>
                  <a:gd name="T26" fmla="*/ 724 w 900"/>
                  <a:gd name="T27" fmla="*/ 560 h 751"/>
                  <a:gd name="T28" fmla="*/ 696 w 900"/>
                  <a:gd name="T29" fmla="*/ 570 h 751"/>
                  <a:gd name="T30" fmla="*/ 71 w 900"/>
                  <a:gd name="T31" fmla="*/ 568 h 751"/>
                  <a:gd name="T32" fmla="*/ 47 w 900"/>
                  <a:gd name="T33" fmla="*/ 553 h 751"/>
                  <a:gd name="T34" fmla="*/ 33 w 900"/>
                  <a:gd name="T35" fmla="*/ 528 h 751"/>
                  <a:gd name="T36" fmla="*/ 690 w 900"/>
                  <a:gd name="T37" fmla="*/ 30 h 751"/>
                  <a:gd name="T38" fmla="*/ 718 w 900"/>
                  <a:gd name="T39" fmla="*/ 37 h 751"/>
                  <a:gd name="T40" fmla="*/ 740 w 900"/>
                  <a:gd name="T41" fmla="*/ 57 h 751"/>
                  <a:gd name="T42" fmla="*/ 749 w 900"/>
                  <a:gd name="T43" fmla="*/ 84 h 751"/>
                  <a:gd name="T44" fmla="*/ 30 w 900"/>
                  <a:gd name="T45" fmla="*/ 83 h 751"/>
                  <a:gd name="T46" fmla="*/ 40 w 900"/>
                  <a:gd name="T47" fmla="*/ 57 h 751"/>
                  <a:gd name="T48" fmla="*/ 61 w 900"/>
                  <a:gd name="T49" fmla="*/ 37 h 751"/>
                  <a:gd name="T50" fmla="*/ 90 w 900"/>
                  <a:gd name="T51" fmla="*/ 30 h 751"/>
                  <a:gd name="T52" fmla="*/ 780 w 900"/>
                  <a:gd name="T53" fmla="*/ 179 h 751"/>
                  <a:gd name="T54" fmla="*/ 834 w 900"/>
                  <a:gd name="T55" fmla="*/ 185 h 751"/>
                  <a:gd name="T56" fmla="*/ 856 w 900"/>
                  <a:gd name="T57" fmla="*/ 202 h 751"/>
                  <a:gd name="T58" fmla="*/ 869 w 900"/>
                  <a:gd name="T59" fmla="*/ 228 h 751"/>
                  <a:gd name="T60" fmla="*/ 780 w 900"/>
                  <a:gd name="T61" fmla="*/ 90 h 751"/>
                  <a:gd name="T62" fmla="*/ 770 w 900"/>
                  <a:gd name="T63" fmla="*/ 47 h 751"/>
                  <a:gd name="T64" fmla="*/ 741 w 900"/>
                  <a:gd name="T65" fmla="*/ 15 h 751"/>
                  <a:gd name="T66" fmla="*/ 699 w 900"/>
                  <a:gd name="T67" fmla="*/ 0 h 751"/>
                  <a:gd name="T68" fmla="*/ 63 w 900"/>
                  <a:gd name="T69" fmla="*/ 4 h 751"/>
                  <a:gd name="T70" fmla="*/ 27 w 900"/>
                  <a:gd name="T71" fmla="*/ 27 h 751"/>
                  <a:gd name="T72" fmla="*/ 4 w 900"/>
                  <a:gd name="T73" fmla="*/ 63 h 751"/>
                  <a:gd name="T74" fmla="*/ 0 w 900"/>
                  <a:gd name="T75" fmla="*/ 520 h 751"/>
                  <a:gd name="T76" fmla="*/ 15 w 900"/>
                  <a:gd name="T77" fmla="*/ 560 h 751"/>
                  <a:gd name="T78" fmla="*/ 47 w 900"/>
                  <a:gd name="T79" fmla="*/ 589 h 751"/>
                  <a:gd name="T80" fmla="*/ 90 w 900"/>
                  <a:gd name="T81" fmla="*/ 600 h 751"/>
                  <a:gd name="T82" fmla="*/ 124 w 900"/>
                  <a:gd name="T83" fmla="*/ 686 h 751"/>
                  <a:gd name="T84" fmla="*/ 146 w 900"/>
                  <a:gd name="T85" fmla="*/ 724 h 751"/>
                  <a:gd name="T86" fmla="*/ 183 w 900"/>
                  <a:gd name="T87" fmla="*/ 746 h 751"/>
                  <a:gd name="T88" fmla="*/ 819 w 900"/>
                  <a:gd name="T89" fmla="*/ 749 h 751"/>
                  <a:gd name="T90" fmla="*/ 860 w 900"/>
                  <a:gd name="T91" fmla="*/ 734 h 751"/>
                  <a:gd name="T92" fmla="*/ 889 w 900"/>
                  <a:gd name="T93" fmla="*/ 703 h 751"/>
                  <a:gd name="T94" fmla="*/ 900 w 900"/>
                  <a:gd name="T95" fmla="*/ 661 h 751"/>
                  <a:gd name="T96" fmla="*/ 893 w 900"/>
                  <a:gd name="T97" fmla="*/ 205 h 751"/>
                  <a:gd name="T98" fmla="*/ 867 w 900"/>
                  <a:gd name="T99" fmla="*/ 171 h 751"/>
                  <a:gd name="T100" fmla="*/ 828 w 900"/>
                  <a:gd name="T101" fmla="*/ 152 h 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0" h="751">
                    <a:moveTo>
                      <a:pt x="810" y="721"/>
                    </a:moveTo>
                    <a:lnTo>
                      <a:pt x="209" y="721"/>
                    </a:lnTo>
                    <a:lnTo>
                      <a:pt x="204" y="720"/>
                    </a:lnTo>
                    <a:lnTo>
                      <a:pt x="198" y="718"/>
                    </a:lnTo>
                    <a:lnTo>
                      <a:pt x="192" y="717"/>
                    </a:lnTo>
                    <a:lnTo>
                      <a:pt x="187" y="715"/>
                    </a:lnTo>
                    <a:lnTo>
                      <a:pt x="182" y="713"/>
                    </a:lnTo>
                    <a:lnTo>
                      <a:pt x="176" y="710"/>
                    </a:lnTo>
                    <a:lnTo>
                      <a:pt x="172" y="707"/>
                    </a:lnTo>
                    <a:lnTo>
                      <a:pt x="168" y="702"/>
                    </a:lnTo>
                    <a:lnTo>
                      <a:pt x="163" y="698"/>
                    </a:lnTo>
                    <a:lnTo>
                      <a:pt x="160" y="694"/>
                    </a:lnTo>
                    <a:lnTo>
                      <a:pt x="157" y="689"/>
                    </a:lnTo>
                    <a:lnTo>
                      <a:pt x="155" y="683"/>
                    </a:lnTo>
                    <a:lnTo>
                      <a:pt x="153" y="678"/>
                    </a:lnTo>
                    <a:lnTo>
                      <a:pt x="151" y="672"/>
                    </a:lnTo>
                    <a:lnTo>
                      <a:pt x="151" y="666"/>
                    </a:lnTo>
                    <a:lnTo>
                      <a:pt x="150" y="661"/>
                    </a:lnTo>
                    <a:lnTo>
                      <a:pt x="150" y="600"/>
                    </a:lnTo>
                    <a:lnTo>
                      <a:pt x="690" y="600"/>
                    </a:lnTo>
                    <a:lnTo>
                      <a:pt x="699" y="600"/>
                    </a:lnTo>
                    <a:lnTo>
                      <a:pt x="708" y="599"/>
                    </a:lnTo>
                    <a:lnTo>
                      <a:pt x="717" y="597"/>
                    </a:lnTo>
                    <a:lnTo>
                      <a:pt x="725" y="593"/>
                    </a:lnTo>
                    <a:lnTo>
                      <a:pt x="733" y="589"/>
                    </a:lnTo>
                    <a:lnTo>
                      <a:pt x="741" y="585"/>
                    </a:lnTo>
                    <a:lnTo>
                      <a:pt x="747" y="579"/>
                    </a:lnTo>
                    <a:lnTo>
                      <a:pt x="754" y="574"/>
                    </a:lnTo>
                    <a:lnTo>
                      <a:pt x="759" y="568"/>
                    </a:lnTo>
                    <a:lnTo>
                      <a:pt x="764" y="560"/>
                    </a:lnTo>
                    <a:lnTo>
                      <a:pt x="770" y="553"/>
                    </a:lnTo>
                    <a:lnTo>
                      <a:pt x="773" y="545"/>
                    </a:lnTo>
                    <a:lnTo>
                      <a:pt x="776" y="537"/>
                    </a:lnTo>
                    <a:lnTo>
                      <a:pt x="778" y="528"/>
                    </a:lnTo>
                    <a:lnTo>
                      <a:pt x="779" y="520"/>
                    </a:lnTo>
                    <a:lnTo>
                      <a:pt x="780" y="510"/>
                    </a:lnTo>
                    <a:lnTo>
                      <a:pt x="780" y="330"/>
                    </a:lnTo>
                    <a:lnTo>
                      <a:pt x="870" y="330"/>
                    </a:lnTo>
                    <a:lnTo>
                      <a:pt x="870" y="660"/>
                    </a:lnTo>
                    <a:lnTo>
                      <a:pt x="870" y="666"/>
                    </a:lnTo>
                    <a:lnTo>
                      <a:pt x="869" y="672"/>
                    </a:lnTo>
                    <a:lnTo>
                      <a:pt x="867" y="678"/>
                    </a:lnTo>
                    <a:lnTo>
                      <a:pt x="866" y="683"/>
                    </a:lnTo>
                    <a:lnTo>
                      <a:pt x="863" y="689"/>
                    </a:lnTo>
                    <a:lnTo>
                      <a:pt x="859" y="694"/>
                    </a:lnTo>
                    <a:lnTo>
                      <a:pt x="856" y="698"/>
                    </a:lnTo>
                    <a:lnTo>
                      <a:pt x="852" y="702"/>
                    </a:lnTo>
                    <a:lnTo>
                      <a:pt x="848" y="707"/>
                    </a:lnTo>
                    <a:lnTo>
                      <a:pt x="843" y="710"/>
                    </a:lnTo>
                    <a:lnTo>
                      <a:pt x="839" y="713"/>
                    </a:lnTo>
                    <a:lnTo>
                      <a:pt x="834" y="715"/>
                    </a:lnTo>
                    <a:lnTo>
                      <a:pt x="827" y="717"/>
                    </a:lnTo>
                    <a:lnTo>
                      <a:pt x="822" y="718"/>
                    </a:lnTo>
                    <a:lnTo>
                      <a:pt x="817" y="720"/>
                    </a:lnTo>
                    <a:lnTo>
                      <a:pt x="810" y="721"/>
                    </a:lnTo>
                    <a:lnTo>
                      <a:pt x="810" y="721"/>
                    </a:lnTo>
                    <a:close/>
                    <a:moveTo>
                      <a:pt x="30" y="510"/>
                    </a:moveTo>
                    <a:lnTo>
                      <a:pt x="30" y="179"/>
                    </a:lnTo>
                    <a:lnTo>
                      <a:pt x="750" y="179"/>
                    </a:lnTo>
                    <a:lnTo>
                      <a:pt x="750" y="510"/>
                    </a:lnTo>
                    <a:lnTo>
                      <a:pt x="749" y="516"/>
                    </a:lnTo>
                    <a:lnTo>
                      <a:pt x="749" y="522"/>
                    </a:lnTo>
                    <a:lnTo>
                      <a:pt x="747" y="528"/>
                    </a:lnTo>
                    <a:lnTo>
                      <a:pt x="745" y="533"/>
                    </a:lnTo>
                    <a:lnTo>
                      <a:pt x="743" y="539"/>
                    </a:lnTo>
                    <a:lnTo>
                      <a:pt x="740" y="543"/>
                    </a:lnTo>
                    <a:lnTo>
                      <a:pt x="736" y="548"/>
                    </a:lnTo>
                    <a:lnTo>
                      <a:pt x="732" y="553"/>
                    </a:lnTo>
                    <a:lnTo>
                      <a:pt x="728" y="556"/>
                    </a:lnTo>
                    <a:lnTo>
                      <a:pt x="724" y="560"/>
                    </a:lnTo>
                    <a:lnTo>
                      <a:pt x="718" y="563"/>
                    </a:lnTo>
                    <a:lnTo>
                      <a:pt x="713" y="566"/>
                    </a:lnTo>
                    <a:lnTo>
                      <a:pt x="708" y="568"/>
                    </a:lnTo>
                    <a:lnTo>
                      <a:pt x="702" y="569"/>
                    </a:lnTo>
                    <a:lnTo>
                      <a:pt x="696" y="570"/>
                    </a:lnTo>
                    <a:lnTo>
                      <a:pt x="690" y="570"/>
                    </a:lnTo>
                    <a:lnTo>
                      <a:pt x="90" y="570"/>
                    </a:lnTo>
                    <a:lnTo>
                      <a:pt x="83" y="570"/>
                    </a:lnTo>
                    <a:lnTo>
                      <a:pt x="78" y="569"/>
                    </a:lnTo>
                    <a:lnTo>
                      <a:pt x="71" y="568"/>
                    </a:lnTo>
                    <a:lnTo>
                      <a:pt x="66" y="566"/>
                    </a:lnTo>
                    <a:lnTo>
                      <a:pt x="61" y="562"/>
                    </a:lnTo>
                    <a:lnTo>
                      <a:pt x="57" y="560"/>
                    </a:lnTo>
                    <a:lnTo>
                      <a:pt x="51" y="556"/>
                    </a:lnTo>
                    <a:lnTo>
                      <a:pt x="47" y="553"/>
                    </a:lnTo>
                    <a:lnTo>
                      <a:pt x="44" y="548"/>
                    </a:lnTo>
                    <a:lnTo>
                      <a:pt x="40" y="543"/>
                    </a:lnTo>
                    <a:lnTo>
                      <a:pt x="37" y="539"/>
                    </a:lnTo>
                    <a:lnTo>
                      <a:pt x="34" y="533"/>
                    </a:lnTo>
                    <a:lnTo>
                      <a:pt x="33" y="528"/>
                    </a:lnTo>
                    <a:lnTo>
                      <a:pt x="31" y="522"/>
                    </a:lnTo>
                    <a:lnTo>
                      <a:pt x="30" y="516"/>
                    </a:lnTo>
                    <a:lnTo>
                      <a:pt x="30" y="510"/>
                    </a:lnTo>
                    <a:close/>
                    <a:moveTo>
                      <a:pt x="90" y="30"/>
                    </a:moveTo>
                    <a:lnTo>
                      <a:pt x="690" y="30"/>
                    </a:lnTo>
                    <a:lnTo>
                      <a:pt x="696" y="30"/>
                    </a:lnTo>
                    <a:lnTo>
                      <a:pt x="702" y="31"/>
                    </a:lnTo>
                    <a:lnTo>
                      <a:pt x="708" y="33"/>
                    </a:lnTo>
                    <a:lnTo>
                      <a:pt x="713" y="34"/>
                    </a:lnTo>
                    <a:lnTo>
                      <a:pt x="718" y="37"/>
                    </a:lnTo>
                    <a:lnTo>
                      <a:pt x="724" y="40"/>
                    </a:lnTo>
                    <a:lnTo>
                      <a:pt x="728" y="44"/>
                    </a:lnTo>
                    <a:lnTo>
                      <a:pt x="732" y="48"/>
                    </a:lnTo>
                    <a:lnTo>
                      <a:pt x="736" y="52"/>
                    </a:lnTo>
                    <a:lnTo>
                      <a:pt x="740" y="57"/>
                    </a:lnTo>
                    <a:lnTo>
                      <a:pt x="743" y="61"/>
                    </a:lnTo>
                    <a:lnTo>
                      <a:pt x="745" y="66"/>
                    </a:lnTo>
                    <a:lnTo>
                      <a:pt x="747" y="73"/>
                    </a:lnTo>
                    <a:lnTo>
                      <a:pt x="749" y="78"/>
                    </a:lnTo>
                    <a:lnTo>
                      <a:pt x="749" y="84"/>
                    </a:lnTo>
                    <a:lnTo>
                      <a:pt x="750" y="90"/>
                    </a:lnTo>
                    <a:lnTo>
                      <a:pt x="750" y="150"/>
                    </a:lnTo>
                    <a:lnTo>
                      <a:pt x="30" y="150"/>
                    </a:lnTo>
                    <a:lnTo>
                      <a:pt x="30" y="90"/>
                    </a:lnTo>
                    <a:lnTo>
                      <a:pt x="30" y="83"/>
                    </a:lnTo>
                    <a:lnTo>
                      <a:pt x="31" y="78"/>
                    </a:lnTo>
                    <a:lnTo>
                      <a:pt x="33" y="71"/>
                    </a:lnTo>
                    <a:lnTo>
                      <a:pt x="34" y="66"/>
                    </a:lnTo>
                    <a:lnTo>
                      <a:pt x="37" y="61"/>
                    </a:lnTo>
                    <a:lnTo>
                      <a:pt x="40" y="57"/>
                    </a:lnTo>
                    <a:lnTo>
                      <a:pt x="44" y="52"/>
                    </a:lnTo>
                    <a:lnTo>
                      <a:pt x="47" y="48"/>
                    </a:lnTo>
                    <a:lnTo>
                      <a:pt x="51" y="44"/>
                    </a:lnTo>
                    <a:lnTo>
                      <a:pt x="57" y="40"/>
                    </a:lnTo>
                    <a:lnTo>
                      <a:pt x="61" y="37"/>
                    </a:lnTo>
                    <a:lnTo>
                      <a:pt x="66" y="35"/>
                    </a:lnTo>
                    <a:lnTo>
                      <a:pt x="71" y="33"/>
                    </a:lnTo>
                    <a:lnTo>
                      <a:pt x="78" y="31"/>
                    </a:lnTo>
                    <a:lnTo>
                      <a:pt x="83" y="30"/>
                    </a:lnTo>
                    <a:lnTo>
                      <a:pt x="90" y="30"/>
                    </a:lnTo>
                    <a:lnTo>
                      <a:pt x="90" y="30"/>
                    </a:lnTo>
                    <a:close/>
                    <a:moveTo>
                      <a:pt x="870" y="240"/>
                    </a:moveTo>
                    <a:lnTo>
                      <a:pt x="870" y="300"/>
                    </a:lnTo>
                    <a:lnTo>
                      <a:pt x="780" y="300"/>
                    </a:lnTo>
                    <a:lnTo>
                      <a:pt x="780" y="179"/>
                    </a:lnTo>
                    <a:lnTo>
                      <a:pt x="810" y="179"/>
                    </a:lnTo>
                    <a:lnTo>
                      <a:pt x="817" y="181"/>
                    </a:lnTo>
                    <a:lnTo>
                      <a:pt x="822" y="182"/>
                    </a:lnTo>
                    <a:lnTo>
                      <a:pt x="827" y="183"/>
                    </a:lnTo>
                    <a:lnTo>
                      <a:pt x="834" y="185"/>
                    </a:lnTo>
                    <a:lnTo>
                      <a:pt x="839" y="187"/>
                    </a:lnTo>
                    <a:lnTo>
                      <a:pt x="843" y="190"/>
                    </a:lnTo>
                    <a:lnTo>
                      <a:pt x="849" y="193"/>
                    </a:lnTo>
                    <a:lnTo>
                      <a:pt x="852" y="198"/>
                    </a:lnTo>
                    <a:lnTo>
                      <a:pt x="856" y="202"/>
                    </a:lnTo>
                    <a:lnTo>
                      <a:pt x="859" y="206"/>
                    </a:lnTo>
                    <a:lnTo>
                      <a:pt x="863" y="212"/>
                    </a:lnTo>
                    <a:lnTo>
                      <a:pt x="866" y="217"/>
                    </a:lnTo>
                    <a:lnTo>
                      <a:pt x="867" y="222"/>
                    </a:lnTo>
                    <a:lnTo>
                      <a:pt x="869" y="228"/>
                    </a:lnTo>
                    <a:lnTo>
                      <a:pt x="870" y="234"/>
                    </a:lnTo>
                    <a:lnTo>
                      <a:pt x="870" y="240"/>
                    </a:lnTo>
                    <a:close/>
                    <a:moveTo>
                      <a:pt x="810" y="150"/>
                    </a:moveTo>
                    <a:lnTo>
                      <a:pt x="780" y="150"/>
                    </a:lnTo>
                    <a:lnTo>
                      <a:pt x="780" y="90"/>
                    </a:lnTo>
                    <a:lnTo>
                      <a:pt x="779" y="81"/>
                    </a:lnTo>
                    <a:lnTo>
                      <a:pt x="778" y="71"/>
                    </a:lnTo>
                    <a:lnTo>
                      <a:pt x="776" y="63"/>
                    </a:lnTo>
                    <a:lnTo>
                      <a:pt x="773" y="54"/>
                    </a:lnTo>
                    <a:lnTo>
                      <a:pt x="770" y="47"/>
                    </a:lnTo>
                    <a:lnTo>
                      <a:pt x="764" y="39"/>
                    </a:lnTo>
                    <a:lnTo>
                      <a:pt x="759" y="33"/>
                    </a:lnTo>
                    <a:lnTo>
                      <a:pt x="754" y="27"/>
                    </a:lnTo>
                    <a:lnTo>
                      <a:pt x="747" y="20"/>
                    </a:lnTo>
                    <a:lnTo>
                      <a:pt x="741" y="15"/>
                    </a:lnTo>
                    <a:lnTo>
                      <a:pt x="733" y="11"/>
                    </a:lnTo>
                    <a:lnTo>
                      <a:pt x="725" y="7"/>
                    </a:lnTo>
                    <a:lnTo>
                      <a:pt x="717" y="4"/>
                    </a:lnTo>
                    <a:lnTo>
                      <a:pt x="708" y="2"/>
                    </a:lnTo>
                    <a:lnTo>
                      <a:pt x="699" y="0"/>
                    </a:lnTo>
                    <a:lnTo>
                      <a:pt x="690" y="0"/>
                    </a:lnTo>
                    <a:lnTo>
                      <a:pt x="90" y="0"/>
                    </a:lnTo>
                    <a:lnTo>
                      <a:pt x="81" y="0"/>
                    </a:lnTo>
                    <a:lnTo>
                      <a:pt x="71" y="2"/>
                    </a:lnTo>
                    <a:lnTo>
                      <a:pt x="63" y="4"/>
                    </a:lnTo>
                    <a:lnTo>
                      <a:pt x="54" y="7"/>
                    </a:lnTo>
                    <a:lnTo>
                      <a:pt x="47" y="11"/>
                    </a:lnTo>
                    <a:lnTo>
                      <a:pt x="39" y="15"/>
                    </a:lnTo>
                    <a:lnTo>
                      <a:pt x="33" y="20"/>
                    </a:lnTo>
                    <a:lnTo>
                      <a:pt x="27" y="27"/>
                    </a:lnTo>
                    <a:lnTo>
                      <a:pt x="20" y="33"/>
                    </a:lnTo>
                    <a:lnTo>
                      <a:pt x="15" y="39"/>
                    </a:lnTo>
                    <a:lnTo>
                      <a:pt x="11" y="47"/>
                    </a:lnTo>
                    <a:lnTo>
                      <a:pt x="7" y="54"/>
                    </a:lnTo>
                    <a:lnTo>
                      <a:pt x="4" y="63"/>
                    </a:lnTo>
                    <a:lnTo>
                      <a:pt x="2" y="71"/>
                    </a:lnTo>
                    <a:lnTo>
                      <a:pt x="0" y="81"/>
                    </a:lnTo>
                    <a:lnTo>
                      <a:pt x="0" y="90"/>
                    </a:lnTo>
                    <a:lnTo>
                      <a:pt x="0" y="510"/>
                    </a:lnTo>
                    <a:lnTo>
                      <a:pt x="0" y="520"/>
                    </a:lnTo>
                    <a:lnTo>
                      <a:pt x="2" y="528"/>
                    </a:lnTo>
                    <a:lnTo>
                      <a:pt x="4" y="537"/>
                    </a:lnTo>
                    <a:lnTo>
                      <a:pt x="7" y="545"/>
                    </a:lnTo>
                    <a:lnTo>
                      <a:pt x="11" y="553"/>
                    </a:lnTo>
                    <a:lnTo>
                      <a:pt x="15" y="560"/>
                    </a:lnTo>
                    <a:lnTo>
                      <a:pt x="20" y="568"/>
                    </a:lnTo>
                    <a:lnTo>
                      <a:pt x="27" y="574"/>
                    </a:lnTo>
                    <a:lnTo>
                      <a:pt x="33" y="579"/>
                    </a:lnTo>
                    <a:lnTo>
                      <a:pt x="39" y="585"/>
                    </a:lnTo>
                    <a:lnTo>
                      <a:pt x="47" y="589"/>
                    </a:lnTo>
                    <a:lnTo>
                      <a:pt x="54" y="593"/>
                    </a:lnTo>
                    <a:lnTo>
                      <a:pt x="63" y="597"/>
                    </a:lnTo>
                    <a:lnTo>
                      <a:pt x="71" y="599"/>
                    </a:lnTo>
                    <a:lnTo>
                      <a:pt x="81" y="600"/>
                    </a:lnTo>
                    <a:lnTo>
                      <a:pt x="90" y="600"/>
                    </a:lnTo>
                    <a:lnTo>
                      <a:pt x="120" y="600"/>
                    </a:lnTo>
                    <a:lnTo>
                      <a:pt x="120" y="660"/>
                    </a:lnTo>
                    <a:lnTo>
                      <a:pt x="121" y="669"/>
                    </a:lnTo>
                    <a:lnTo>
                      <a:pt x="122" y="678"/>
                    </a:lnTo>
                    <a:lnTo>
                      <a:pt x="124" y="686"/>
                    </a:lnTo>
                    <a:lnTo>
                      <a:pt x="127" y="695"/>
                    </a:lnTo>
                    <a:lnTo>
                      <a:pt x="130" y="703"/>
                    </a:lnTo>
                    <a:lnTo>
                      <a:pt x="136" y="711"/>
                    </a:lnTo>
                    <a:lnTo>
                      <a:pt x="140" y="717"/>
                    </a:lnTo>
                    <a:lnTo>
                      <a:pt x="146" y="724"/>
                    </a:lnTo>
                    <a:lnTo>
                      <a:pt x="153" y="729"/>
                    </a:lnTo>
                    <a:lnTo>
                      <a:pt x="159" y="734"/>
                    </a:lnTo>
                    <a:lnTo>
                      <a:pt x="167" y="740"/>
                    </a:lnTo>
                    <a:lnTo>
                      <a:pt x="175" y="743"/>
                    </a:lnTo>
                    <a:lnTo>
                      <a:pt x="183" y="746"/>
                    </a:lnTo>
                    <a:lnTo>
                      <a:pt x="191" y="748"/>
                    </a:lnTo>
                    <a:lnTo>
                      <a:pt x="201" y="749"/>
                    </a:lnTo>
                    <a:lnTo>
                      <a:pt x="209" y="751"/>
                    </a:lnTo>
                    <a:lnTo>
                      <a:pt x="810" y="751"/>
                    </a:lnTo>
                    <a:lnTo>
                      <a:pt x="819" y="749"/>
                    </a:lnTo>
                    <a:lnTo>
                      <a:pt x="828" y="748"/>
                    </a:lnTo>
                    <a:lnTo>
                      <a:pt x="837" y="746"/>
                    </a:lnTo>
                    <a:lnTo>
                      <a:pt x="845" y="743"/>
                    </a:lnTo>
                    <a:lnTo>
                      <a:pt x="853" y="739"/>
                    </a:lnTo>
                    <a:lnTo>
                      <a:pt x="860" y="734"/>
                    </a:lnTo>
                    <a:lnTo>
                      <a:pt x="867" y="729"/>
                    </a:lnTo>
                    <a:lnTo>
                      <a:pt x="873" y="724"/>
                    </a:lnTo>
                    <a:lnTo>
                      <a:pt x="880" y="717"/>
                    </a:lnTo>
                    <a:lnTo>
                      <a:pt x="885" y="711"/>
                    </a:lnTo>
                    <a:lnTo>
                      <a:pt x="889" y="703"/>
                    </a:lnTo>
                    <a:lnTo>
                      <a:pt x="893" y="695"/>
                    </a:lnTo>
                    <a:lnTo>
                      <a:pt x="896" y="687"/>
                    </a:lnTo>
                    <a:lnTo>
                      <a:pt x="898" y="678"/>
                    </a:lnTo>
                    <a:lnTo>
                      <a:pt x="900" y="669"/>
                    </a:lnTo>
                    <a:lnTo>
                      <a:pt x="900" y="661"/>
                    </a:lnTo>
                    <a:lnTo>
                      <a:pt x="900" y="240"/>
                    </a:lnTo>
                    <a:lnTo>
                      <a:pt x="900" y="231"/>
                    </a:lnTo>
                    <a:lnTo>
                      <a:pt x="898" y="222"/>
                    </a:lnTo>
                    <a:lnTo>
                      <a:pt x="896" y="214"/>
                    </a:lnTo>
                    <a:lnTo>
                      <a:pt x="893" y="205"/>
                    </a:lnTo>
                    <a:lnTo>
                      <a:pt x="889" y="197"/>
                    </a:lnTo>
                    <a:lnTo>
                      <a:pt x="885" y="190"/>
                    </a:lnTo>
                    <a:lnTo>
                      <a:pt x="880" y="183"/>
                    </a:lnTo>
                    <a:lnTo>
                      <a:pt x="873" y="176"/>
                    </a:lnTo>
                    <a:lnTo>
                      <a:pt x="867" y="171"/>
                    </a:lnTo>
                    <a:lnTo>
                      <a:pt x="860" y="166"/>
                    </a:lnTo>
                    <a:lnTo>
                      <a:pt x="853" y="161"/>
                    </a:lnTo>
                    <a:lnTo>
                      <a:pt x="845" y="157"/>
                    </a:lnTo>
                    <a:lnTo>
                      <a:pt x="837" y="154"/>
                    </a:lnTo>
                    <a:lnTo>
                      <a:pt x="828" y="152"/>
                    </a:lnTo>
                    <a:lnTo>
                      <a:pt x="819" y="151"/>
                    </a:lnTo>
                    <a:lnTo>
                      <a:pt x="810" y="1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301">
                <a:extLst>
                  <a:ext uri="{FF2B5EF4-FFF2-40B4-BE49-F238E27FC236}">
                    <a16:creationId xmlns:a16="http://schemas.microsoft.com/office/drawing/2014/main" id="{D41EB77E-0463-4FD1-A094-9225F50D803F}"/>
                  </a:ext>
                </a:extLst>
              </p:cNvPr>
              <p:cNvSpPr>
                <a:spLocks/>
              </p:cNvSpPr>
              <p:nvPr/>
            </p:nvSpPr>
            <p:spPr bwMode="auto">
              <a:xfrm>
                <a:off x="11630025" y="1962150"/>
                <a:ext cx="19050" cy="19050"/>
              </a:xfrm>
              <a:custGeom>
                <a:avLst/>
                <a:gdLst>
                  <a:gd name="T0" fmla="*/ 30 w 60"/>
                  <a:gd name="T1" fmla="*/ 60 h 60"/>
                  <a:gd name="T2" fmla="*/ 36 w 60"/>
                  <a:gd name="T3" fmla="*/ 60 h 60"/>
                  <a:gd name="T4" fmla="*/ 41 w 60"/>
                  <a:gd name="T5" fmla="*/ 57 h 60"/>
                  <a:gd name="T6" fmla="*/ 47 w 60"/>
                  <a:gd name="T7" fmla="*/ 54 h 60"/>
                  <a:gd name="T8" fmla="*/ 51 w 60"/>
                  <a:gd name="T9" fmla="*/ 51 h 60"/>
                  <a:gd name="T10" fmla="*/ 54 w 60"/>
                  <a:gd name="T11" fmla="*/ 47 h 60"/>
                  <a:gd name="T12" fmla="*/ 57 w 60"/>
                  <a:gd name="T13" fmla="*/ 41 h 60"/>
                  <a:gd name="T14" fmla="*/ 60 w 60"/>
                  <a:gd name="T15" fmla="*/ 36 h 60"/>
                  <a:gd name="T16" fmla="*/ 60 w 60"/>
                  <a:gd name="T17" fmla="*/ 30 h 60"/>
                  <a:gd name="T18" fmla="*/ 60 w 60"/>
                  <a:gd name="T19" fmla="*/ 24 h 60"/>
                  <a:gd name="T20" fmla="*/ 57 w 60"/>
                  <a:gd name="T21" fmla="*/ 18 h 60"/>
                  <a:gd name="T22" fmla="*/ 54 w 60"/>
                  <a:gd name="T23" fmla="*/ 14 h 60"/>
                  <a:gd name="T24" fmla="*/ 51 w 60"/>
                  <a:gd name="T25" fmla="*/ 8 h 60"/>
                  <a:gd name="T26" fmla="*/ 47 w 60"/>
                  <a:gd name="T27" fmla="*/ 5 h 60"/>
                  <a:gd name="T28" fmla="*/ 41 w 60"/>
                  <a:gd name="T29" fmla="*/ 2 h 60"/>
                  <a:gd name="T30" fmla="*/ 36 w 60"/>
                  <a:gd name="T31" fmla="*/ 1 h 60"/>
                  <a:gd name="T32" fmla="*/ 30 w 60"/>
                  <a:gd name="T33" fmla="*/ 0 h 60"/>
                  <a:gd name="T34" fmla="*/ 24 w 60"/>
                  <a:gd name="T35" fmla="*/ 1 h 60"/>
                  <a:gd name="T36" fmla="*/ 18 w 60"/>
                  <a:gd name="T37" fmla="*/ 2 h 60"/>
                  <a:gd name="T38" fmla="*/ 14 w 60"/>
                  <a:gd name="T39" fmla="*/ 5 h 60"/>
                  <a:gd name="T40" fmla="*/ 8 w 60"/>
                  <a:gd name="T41" fmla="*/ 8 h 60"/>
                  <a:gd name="T42" fmla="*/ 5 w 60"/>
                  <a:gd name="T43" fmla="*/ 14 h 60"/>
                  <a:gd name="T44" fmla="*/ 2 w 60"/>
                  <a:gd name="T45" fmla="*/ 18 h 60"/>
                  <a:gd name="T46" fmla="*/ 1 w 60"/>
                  <a:gd name="T47" fmla="*/ 24 h 60"/>
                  <a:gd name="T48" fmla="*/ 0 w 60"/>
                  <a:gd name="T49" fmla="*/ 30 h 60"/>
                  <a:gd name="T50" fmla="*/ 1 w 60"/>
                  <a:gd name="T51" fmla="*/ 36 h 60"/>
                  <a:gd name="T52" fmla="*/ 2 w 60"/>
                  <a:gd name="T53" fmla="*/ 41 h 60"/>
                  <a:gd name="T54" fmla="*/ 5 w 60"/>
                  <a:gd name="T55" fmla="*/ 47 h 60"/>
                  <a:gd name="T56" fmla="*/ 8 w 60"/>
                  <a:gd name="T57" fmla="*/ 51 h 60"/>
                  <a:gd name="T58" fmla="*/ 14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1" y="57"/>
                    </a:lnTo>
                    <a:lnTo>
                      <a:pt x="47" y="54"/>
                    </a:lnTo>
                    <a:lnTo>
                      <a:pt x="51" y="51"/>
                    </a:lnTo>
                    <a:lnTo>
                      <a:pt x="54" y="47"/>
                    </a:lnTo>
                    <a:lnTo>
                      <a:pt x="57" y="41"/>
                    </a:lnTo>
                    <a:lnTo>
                      <a:pt x="60" y="36"/>
                    </a:lnTo>
                    <a:lnTo>
                      <a:pt x="60" y="30"/>
                    </a:lnTo>
                    <a:lnTo>
                      <a:pt x="60" y="24"/>
                    </a:lnTo>
                    <a:lnTo>
                      <a:pt x="57" y="18"/>
                    </a:lnTo>
                    <a:lnTo>
                      <a:pt x="54" y="14"/>
                    </a:lnTo>
                    <a:lnTo>
                      <a:pt x="51" y="8"/>
                    </a:lnTo>
                    <a:lnTo>
                      <a:pt x="47" y="5"/>
                    </a:lnTo>
                    <a:lnTo>
                      <a:pt x="41" y="2"/>
                    </a:lnTo>
                    <a:lnTo>
                      <a:pt x="36" y="1"/>
                    </a:lnTo>
                    <a:lnTo>
                      <a:pt x="30" y="0"/>
                    </a:lnTo>
                    <a:lnTo>
                      <a:pt x="24" y="1"/>
                    </a:lnTo>
                    <a:lnTo>
                      <a:pt x="18" y="2"/>
                    </a:lnTo>
                    <a:lnTo>
                      <a:pt x="14" y="5"/>
                    </a:lnTo>
                    <a:lnTo>
                      <a:pt x="8" y="8"/>
                    </a:lnTo>
                    <a:lnTo>
                      <a:pt x="5" y="14"/>
                    </a:lnTo>
                    <a:lnTo>
                      <a:pt x="2" y="18"/>
                    </a:lnTo>
                    <a:lnTo>
                      <a:pt x="1" y="24"/>
                    </a:lnTo>
                    <a:lnTo>
                      <a:pt x="0" y="30"/>
                    </a:lnTo>
                    <a:lnTo>
                      <a:pt x="1" y="36"/>
                    </a:lnTo>
                    <a:lnTo>
                      <a:pt x="2" y="41"/>
                    </a:lnTo>
                    <a:lnTo>
                      <a:pt x="5" y="47"/>
                    </a:lnTo>
                    <a:lnTo>
                      <a:pt x="8" y="51"/>
                    </a:lnTo>
                    <a:lnTo>
                      <a:pt x="14"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302">
                <a:extLst>
                  <a:ext uri="{FF2B5EF4-FFF2-40B4-BE49-F238E27FC236}">
                    <a16:creationId xmlns:a16="http://schemas.microsoft.com/office/drawing/2014/main" id="{EB4AC3BB-B8B9-44BC-B003-CA7D1BF1CACD}"/>
                  </a:ext>
                </a:extLst>
              </p:cNvPr>
              <p:cNvSpPr>
                <a:spLocks/>
              </p:cNvSpPr>
              <p:nvPr/>
            </p:nvSpPr>
            <p:spPr bwMode="auto">
              <a:xfrm>
                <a:off x="11658600" y="1962150"/>
                <a:ext cx="19050" cy="19050"/>
              </a:xfrm>
              <a:custGeom>
                <a:avLst/>
                <a:gdLst>
                  <a:gd name="T0" fmla="*/ 30 w 60"/>
                  <a:gd name="T1" fmla="*/ 60 h 60"/>
                  <a:gd name="T2" fmla="*/ 37 w 60"/>
                  <a:gd name="T3" fmla="*/ 60 h 60"/>
                  <a:gd name="T4" fmla="*/ 42 w 60"/>
                  <a:gd name="T5" fmla="*/ 57 h 60"/>
                  <a:gd name="T6" fmla="*/ 47 w 60"/>
                  <a:gd name="T7" fmla="*/ 54 h 60"/>
                  <a:gd name="T8" fmla="*/ 52 w 60"/>
                  <a:gd name="T9" fmla="*/ 51 h 60"/>
                  <a:gd name="T10" fmla="*/ 56 w 60"/>
                  <a:gd name="T11" fmla="*/ 47 h 60"/>
                  <a:gd name="T12" fmla="*/ 58 w 60"/>
                  <a:gd name="T13" fmla="*/ 41 h 60"/>
                  <a:gd name="T14" fmla="*/ 60 w 60"/>
                  <a:gd name="T15" fmla="*/ 36 h 60"/>
                  <a:gd name="T16" fmla="*/ 60 w 60"/>
                  <a:gd name="T17" fmla="*/ 30 h 60"/>
                  <a:gd name="T18" fmla="*/ 60 w 60"/>
                  <a:gd name="T19" fmla="*/ 24 h 60"/>
                  <a:gd name="T20" fmla="*/ 58 w 60"/>
                  <a:gd name="T21" fmla="*/ 18 h 60"/>
                  <a:gd name="T22" fmla="*/ 56 w 60"/>
                  <a:gd name="T23" fmla="*/ 14 h 60"/>
                  <a:gd name="T24" fmla="*/ 52 w 60"/>
                  <a:gd name="T25" fmla="*/ 8 h 60"/>
                  <a:gd name="T26" fmla="*/ 47 w 60"/>
                  <a:gd name="T27" fmla="*/ 5 h 60"/>
                  <a:gd name="T28" fmla="*/ 42 w 60"/>
                  <a:gd name="T29" fmla="*/ 2 h 60"/>
                  <a:gd name="T30" fmla="*/ 37 w 60"/>
                  <a:gd name="T31" fmla="*/ 1 h 60"/>
                  <a:gd name="T32" fmla="*/ 30 w 60"/>
                  <a:gd name="T33" fmla="*/ 0 h 60"/>
                  <a:gd name="T34" fmla="*/ 25 w 60"/>
                  <a:gd name="T35" fmla="*/ 1 h 60"/>
                  <a:gd name="T36" fmla="*/ 20 w 60"/>
                  <a:gd name="T37" fmla="*/ 2 h 60"/>
                  <a:gd name="T38" fmla="*/ 14 w 60"/>
                  <a:gd name="T39" fmla="*/ 5 h 60"/>
                  <a:gd name="T40" fmla="*/ 10 w 60"/>
                  <a:gd name="T41" fmla="*/ 8 h 60"/>
                  <a:gd name="T42" fmla="*/ 6 w 60"/>
                  <a:gd name="T43" fmla="*/ 14 h 60"/>
                  <a:gd name="T44" fmla="*/ 4 w 60"/>
                  <a:gd name="T45" fmla="*/ 18 h 60"/>
                  <a:gd name="T46" fmla="*/ 2 w 60"/>
                  <a:gd name="T47" fmla="*/ 24 h 60"/>
                  <a:gd name="T48" fmla="*/ 0 w 60"/>
                  <a:gd name="T49" fmla="*/ 30 h 60"/>
                  <a:gd name="T50" fmla="*/ 2 w 60"/>
                  <a:gd name="T51" fmla="*/ 36 h 60"/>
                  <a:gd name="T52" fmla="*/ 4 w 60"/>
                  <a:gd name="T53" fmla="*/ 41 h 60"/>
                  <a:gd name="T54" fmla="*/ 6 w 60"/>
                  <a:gd name="T55" fmla="*/ 47 h 60"/>
                  <a:gd name="T56" fmla="*/ 10 w 60"/>
                  <a:gd name="T57" fmla="*/ 51 h 60"/>
                  <a:gd name="T58" fmla="*/ 14 w 60"/>
                  <a:gd name="T59" fmla="*/ 54 h 60"/>
                  <a:gd name="T60" fmla="*/ 20 w 60"/>
                  <a:gd name="T61" fmla="*/ 57 h 60"/>
                  <a:gd name="T62" fmla="*/ 25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7" y="60"/>
                    </a:lnTo>
                    <a:lnTo>
                      <a:pt x="42" y="57"/>
                    </a:lnTo>
                    <a:lnTo>
                      <a:pt x="47" y="54"/>
                    </a:lnTo>
                    <a:lnTo>
                      <a:pt x="52" y="51"/>
                    </a:lnTo>
                    <a:lnTo>
                      <a:pt x="56" y="47"/>
                    </a:lnTo>
                    <a:lnTo>
                      <a:pt x="58" y="41"/>
                    </a:lnTo>
                    <a:lnTo>
                      <a:pt x="60" y="36"/>
                    </a:lnTo>
                    <a:lnTo>
                      <a:pt x="60" y="30"/>
                    </a:lnTo>
                    <a:lnTo>
                      <a:pt x="60" y="24"/>
                    </a:lnTo>
                    <a:lnTo>
                      <a:pt x="58" y="18"/>
                    </a:lnTo>
                    <a:lnTo>
                      <a:pt x="56" y="14"/>
                    </a:lnTo>
                    <a:lnTo>
                      <a:pt x="52" y="8"/>
                    </a:lnTo>
                    <a:lnTo>
                      <a:pt x="47" y="5"/>
                    </a:lnTo>
                    <a:lnTo>
                      <a:pt x="42" y="2"/>
                    </a:lnTo>
                    <a:lnTo>
                      <a:pt x="37" y="1"/>
                    </a:lnTo>
                    <a:lnTo>
                      <a:pt x="30" y="0"/>
                    </a:lnTo>
                    <a:lnTo>
                      <a:pt x="25" y="1"/>
                    </a:lnTo>
                    <a:lnTo>
                      <a:pt x="20" y="2"/>
                    </a:lnTo>
                    <a:lnTo>
                      <a:pt x="14" y="5"/>
                    </a:lnTo>
                    <a:lnTo>
                      <a:pt x="10" y="8"/>
                    </a:lnTo>
                    <a:lnTo>
                      <a:pt x="6" y="14"/>
                    </a:lnTo>
                    <a:lnTo>
                      <a:pt x="4" y="18"/>
                    </a:lnTo>
                    <a:lnTo>
                      <a:pt x="2" y="24"/>
                    </a:lnTo>
                    <a:lnTo>
                      <a:pt x="0" y="30"/>
                    </a:lnTo>
                    <a:lnTo>
                      <a:pt x="2" y="36"/>
                    </a:lnTo>
                    <a:lnTo>
                      <a:pt x="4" y="41"/>
                    </a:lnTo>
                    <a:lnTo>
                      <a:pt x="6" y="47"/>
                    </a:lnTo>
                    <a:lnTo>
                      <a:pt x="10" y="51"/>
                    </a:lnTo>
                    <a:lnTo>
                      <a:pt x="14" y="54"/>
                    </a:lnTo>
                    <a:lnTo>
                      <a:pt x="20" y="57"/>
                    </a:lnTo>
                    <a:lnTo>
                      <a:pt x="25"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303">
                <a:extLst>
                  <a:ext uri="{FF2B5EF4-FFF2-40B4-BE49-F238E27FC236}">
                    <a16:creationId xmlns:a16="http://schemas.microsoft.com/office/drawing/2014/main" id="{017BC6F9-D1AA-4017-A4BA-25D225591768}"/>
                  </a:ext>
                </a:extLst>
              </p:cNvPr>
              <p:cNvSpPr>
                <a:spLocks/>
              </p:cNvSpPr>
              <p:nvPr/>
            </p:nvSpPr>
            <p:spPr bwMode="auto">
              <a:xfrm>
                <a:off x="11687175" y="1962150"/>
                <a:ext cx="19050" cy="19050"/>
              </a:xfrm>
              <a:custGeom>
                <a:avLst/>
                <a:gdLst>
                  <a:gd name="T0" fmla="*/ 30 w 60"/>
                  <a:gd name="T1" fmla="*/ 60 h 60"/>
                  <a:gd name="T2" fmla="*/ 36 w 60"/>
                  <a:gd name="T3" fmla="*/ 60 h 60"/>
                  <a:gd name="T4" fmla="*/ 42 w 60"/>
                  <a:gd name="T5" fmla="*/ 57 h 60"/>
                  <a:gd name="T6" fmla="*/ 46 w 60"/>
                  <a:gd name="T7" fmla="*/ 54 h 60"/>
                  <a:gd name="T8" fmla="*/ 51 w 60"/>
                  <a:gd name="T9" fmla="*/ 51 h 60"/>
                  <a:gd name="T10" fmla="*/ 55 w 60"/>
                  <a:gd name="T11" fmla="*/ 47 h 60"/>
                  <a:gd name="T12" fmla="*/ 57 w 60"/>
                  <a:gd name="T13" fmla="*/ 41 h 60"/>
                  <a:gd name="T14" fmla="*/ 59 w 60"/>
                  <a:gd name="T15" fmla="*/ 36 h 60"/>
                  <a:gd name="T16" fmla="*/ 60 w 60"/>
                  <a:gd name="T17" fmla="*/ 30 h 60"/>
                  <a:gd name="T18" fmla="*/ 59 w 60"/>
                  <a:gd name="T19" fmla="*/ 24 h 60"/>
                  <a:gd name="T20" fmla="*/ 57 w 60"/>
                  <a:gd name="T21" fmla="*/ 18 h 60"/>
                  <a:gd name="T22" fmla="*/ 55 w 60"/>
                  <a:gd name="T23" fmla="*/ 14 h 60"/>
                  <a:gd name="T24" fmla="*/ 51 w 60"/>
                  <a:gd name="T25" fmla="*/ 8 h 60"/>
                  <a:gd name="T26" fmla="*/ 46 w 60"/>
                  <a:gd name="T27" fmla="*/ 5 h 60"/>
                  <a:gd name="T28" fmla="*/ 42 w 60"/>
                  <a:gd name="T29" fmla="*/ 2 h 60"/>
                  <a:gd name="T30" fmla="*/ 36 w 60"/>
                  <a:gd name="T31" fmla="*/ 1 h 60"/>
                  <a:gd name="T32" fmla="*/ 30 w 60"/>
                  <a:gd name="T33" fmla="*/ 0 h 60"/>
                  <a:gd name="T34" fmla="*/ 24 w 60"/>
                  <a:gd name="T35" fmla="*/ 1 h 60"/>
                  <a:gd name="T36" fmla="*/ 18 w 60"/>
                  <a:gd name="T37" fmla="*/ 2 h 60"/>
                  <a:gd name="T38" fmla="*/ 13 w 60"/>
                  <a:gd name="T39" fmla="*/ 5 h 60"/>
                  <a:gd name="T40" fmla="*/ 9 w 60"/>
                  <a:gd name="T41" fmla="*/ 8 h 60"/>
                  <a:gd name="T42" fmla="*/ 5 w 60"/>
                  <a:gd name="T43" fmla="*/ 14 h 60"/>
                  <a:gd name="T44" fmla="*/ 2 w 60"/>
                  <a:gd name="T45" fmla="*/ 18 h 60"/>
                  <a:gd name="T46" fmla="*/ 0 w 60"/>
                  <a:gd name="T47" fmla="*/ 24 h 60"/>
                  <a:gd name="T48" fmla="*/ 0 w 60"/>
                  <a:gd name="T49" fmla="*/ 30 h 60"/>
                  <a:gd name="T50" fmla="*/ 0 w 60"/>
                  <a:gd name="T51" fmla="*/ 36 h 60"/>
                  <a:gd name="T52" fmla="*/ 2 w 60"/>
                  <a:gd name="T53" fmla="*/ 41 h 60"/>
                  <a:gd name="T54" fmla="*/ 5 w 60"/>
                  <a:gd name="T55" fmla="*/ 47 h 60"/>
                  <a:gd name="T56" fmla="*/ 9 w 60"/>
                  <a:gd name="T57" fmla="*/ 51 h 60"/>
                  <a:gd name="T58" fmla="*/ 13 w 60"/>
                  <a:gd name="T59" fmla="*/ 54 h 60"/>
                  <a:gd name="T60" fmla="*/ 18 w 60"/>
                  <a:gd name="T61" fmla="*/ 57 h 60"/>
                  <a:gd name="T62" fmla="*/ 24 w 60"/>
                  <a:gd name="T63" fmla="*/ 60 h 60"/>
                  <a:gd name="T64" fmla="*/ 30 w 60"/>
                  <a:gd name="T6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60">
                    <a:moveTo>
                      <a:pt x="30" y="60"/>
                    </a:moveTo>
                    <a:lnTo>
                      <a:pt x="36" y="60"/>
                    </a:lnTo>
                    <a:lnTo>
                      <a:pt x="42" y="57"/>
                    </a:lnTo>
                    <a:lnTo>
                      <a:pt x="46" y="54"/>
                    </a:lnTo>
                    <a:lnTo>
                      <a:pt x="51" y="51"/>
                    </a:lnTo>
                    <a:lnTo>
                      <a:pt x="55" y="47"/>
                    </a:lnTo>
                    <a:lnTo>
                      <a:pt x="57" y="41"/>
                    </a:lnTo>
                    <a:lnTo>
                      <a:pt x="59" y="36"/>
                    </a:lnTo>
                    <a:lnTo>
                      <a:pt x="60" y="30"/>
                    </a:lnTo>
                    <a:lnTo>
                      <a:pt x="59" y="24"/>
                    </a:lnTo>
                    <a:lnTo>
                      <a:pt x="57" y="18"/>
                    </a:lnTo>
                    <a:lnTo>
                      <a:pt x="55" y="14"/>
                    </a:lnTo>
                    <a:lnTo>
                      <a:pt x="51" y="8"/>
                    </a:lnTo>
                    <a:lnTo>
                      <a:pt x="46" y="5"/>
                    </a:lnTo>
                    <a:lnTo>
                      <a:pt x="42" y="2"/>
                    </a:lnTo>
                    <a:lnTo>
                      <a:pt x="36" y="1"/>
                    </a:lnTo>
                    <a:lnTo>
                      <a:pt x="30" y="0"/>
                    </a:lnTo>
                    <a:lnTo>
                      <a:pt x="24" y="1"/>
                    </a:lnTo>
                    <a:lnTo>
                      <a:pt x="18" y="2"/>
                    </a:lnTo>
                    <a:lnTo>
                      <a:pt x="13" y="5"/>
                    </a:lnTo>
                    <a:lnTo>
                      <a:pt x="9" y="8"/>
                    </a:lnTo>
                    <a:lnTo>
                      <a:pt x="5" y="14"/>
                    </a:lnTo>
                    <a:lnTo>
                      <a:pt x="2" y="18"/>
                    </a:lnTo>
                    <a:lnTo>
                      <a:pt x="0" y="24"/>
                    </a:lnTo>
                    <a:lnTo>
                      <a:pt x="0" y="30"/>
                    </a:lnTo>
                    <a:lnTo>
                      <a:pt x="0" y="36"/>
                    </a:lnTo>
                    <a:lnTo>
                      <a:pt x="2" y="41"/>
                    </a:lnTo>
                    <a:lnTo>
                      <a:pt x="5" y="47"/>
                    </a:lnTo>
                    <a:lnTo>
                      <a:pt x="9" y="51"/>
                    </a:lnTo>
                    <a:lnTo>
                      <a:pt x="13" y="54"/>
                    </a:lnTo>
                    <a:lnTo>
                      <a:pt x="18" y="57"/>
                    </a:lnTo>
                    <a:lnTo>
                      <a:pt x="24" y="60"/>
                    </a:lnTo>
                    <a:lnTo>
                      <a:pt x="3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58" name="Picture 57">
            <a:extLst>
              <a:ext uri="{FF2B5EF4-FFF2-40B4-BE49-F238E27FC236}">
                <a16:creationId xmlns:a16="http://schemas.microsoft.com/office/drawing/2014/main" id="{6CAB38F0-A412-4E16-ACBE-38610C3DA4B3}"/>
              </a:ext>
            </a:extLst>
          </p:cNvPr>
          <p:cNvPicPr>
            <a:picLocks noChangeAspect="1"/>
          </p:cNvPicPr>
          <p:nvPr/>
        </p:nvPicPr>
        <p:blipFill>
          <a:blip r:embed="rId46" cstate="screen">
            <a:clrChange>
              <a:clrFrom>
                <a:srgbClr val="FDFDFD"/>
              </a:clrFrom>
              <a:clrTo>
                <a:srgbClr val="FDFDFD">
                  <a:alpha val="0"/>
                </a:srgbClr>
              </a:clrTo>
            </a:clrChange>
            <a:extLst>
              <a:ext uri="{28A0092B-C50C-407E-A947-70E740481C1C}">
                <a14:useLocalDpi xmlns:a14="http://schemas.microsoft.com/office/drawing/2010/main"/>
              </a:ext>
            </a:extLst>
          </a:blip>
          <a:stretch>
            <a:fillRect/>
          </a:stretch>
        </p:blipFill>
        <p:spPr>
          <a:xfrm>
            <a:off x="2893939" y="3954779"/>
            <a:ext cx="285550" cy="380702"/>
          </a:xfrm>
          <a:prstGeom prst="rect">
            <a:avLst/>
          </a:prstGeom>
        </p:spPr>
      </p:pic>
      <p:pic>
        <p:nvPicPr>
          <p:cNvPr id="59" name="Picture 58">
            <a:extLst>
              <a:ext uri="{FF2B5EF4-FFF2-40B4-BE49-F238E27FC236}">
                <a16:creationId xmlns:a16="http://schemas.microsoft.com/office/drawing/2014/main" id="{B9370483-FE57-4637-AAA8-190AC83D7DF6}"/>
              </a:ext>
            </a:extLst>
          </p:cNvPr>
          <p:cNvPicPr>
            <a:picLocks noChangeAspect="1"/>
          </p:cNvPicPr>
          <p:nvPr/>
        </p:nvPicPr>
        <p:blipFill>
          <a:blip r:embed="rId47" cstate="screen">
            <a:extLst>
              <a:ext uri="{28A0092B-C50C-407E-A947-70E740481C1C}">
                <a14:useLocalDpi xmlns:a14="http://schemas.microsoft.com/office/drawing/2010/main"/>
              </a:ext>
            </a:extLst>
          </a:blip>
          <a:stretch>
            <a:fillRect/>
          </a:stretch>
        </p:blipFill>
        <p:spPr>
          <a:xfrm>
            <a:off x="2875246" y="3475243"/>
            <a:ext cx="397807" cy="332011"/>
          </a:xfrm>
          <a:prstGeom prst="rect">
            <a:avLst/>
          </a:prstGeom>
        </p:spPr>
      </p:pic>
      <p:pic>
        <p:nvPicPr>
          <p:cNvPr id="60" name="Picture 59">
            <a:extLst>
              <a:ext uri="{FF2B5EF4-FFF2-40B4-BE49-F238E27FC236}">
                <a16:creationId xmlns:a16="http://schemas.microsoft.com/office/drawing/2014/main" id="{B052A5C7-A6FF-44B0-B874-3A0BE9237D9C}"/>
              </a:ext>
            </a:extLst>
          </p:cNvPr>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2828967" y="4516804"/>
            <a:ext cx="435922" cy="240642"/>
          </a:xfrm>
          <a:prstGeom prst="rect">
            <a:avLst/>
          </a:prstGeom>
        </p:spPr>
      </p:pic>
      <p:pic>
        <p:nvPicPr>
          <p:cNvPr id="61" name="Picture 60">
            <a:extLst>
              <a:ext uri="{FF2B5EF4-FFF2-40B4-BE49-F238E27FC236}">
                <a16:creationId xmlns:a16="http://schemas.microsoft.com/office/drawing/2014/main" id="{C5A312D8-E79F-4CCB-9561-F723EA84343C}"/>
              </a:ext>
            </a:extLst>
          </p:cNvPr>
          <p:cNvPicPr>
            <a:picLocks noChangeAspect="1"/>
          </p:cNvPicPr>
          <p:nvPr/>
        </p:nvPicPr>
        <p:blipFill>
          <a:blip r:embed="rId49" cstate="screen">
            <a:extLst>
              <a:ext uri="{28A0092B-C50C-407E-A947-70E740481C1C}">
                <a14:useLocalDpi xmlns:a14="http://schemas.microsoft.com/office/drawing/2010/main"/>
              </a:ext>
            </a:extLst>
          </a:blip>
          <a:stretch>
            <a:fillRect/>
          </a:stretch>
        </p:blipFill>
        <p:spPr>
          <a:xfrm>
            <a:off x="2872123" y="2888584"/>
            <a:ext cx="330034" cy="416875"/>
          </a:xfrm>
          <a:prstGeom prst="rect">
            <a:avLst/>
          </a:prstGeom>
        </p:spPr>
      </p:pic>
      <p:pic>
        <p:nvPicPr>
          <p:cNvPr id="62" name="Picture 61">
            <a:extLst>
              <a:ext uri="{FF2B5EF4-FFF2-40B4-BE49-F238E27FC236}">
                <a16:creationId xmlns:a16="http://schemas.microsoft.com/office/drawing/2014/main" id="{0B41A740-B38F-4E87-8912-6945AEACB1E7}"/>
              </a:ext>
            </a:extLst>
          </p:cNvPr>
          <p:cNvPicPr>
            <a:picLocks noChangeAspect="1"/>
          </p:cNvPicPr>
          <p:nvPr/>
        </p:nvPicPr>
        <p:blipFill>
          <a:blip r:embed="rId50" cstate="screen">
            <a:extLst>
              <a:ext uri="{28A0092B-C50C-407E-A947-70E740481C1C}">
                <a14:useLocalDpi xmlns:a14="http://schemas.microsoft.com/office/drawing/2010/main"/>
              </a:ext>
            </a:extLst>
          </a:blip>
          <a:stretch>
            <a:fillRect/>
          </a:stretch>
        </p:blipFill>
        <p:spPr>
          <a:xfrm>
            <a:off x="2859444" y="2374134"/>
            <a:ext cx="352734" cy="358033"/>
          </a:xfrm>
          <a:prstGeom prst="rect">
            <a:avLst/>
          </a:prstGeom>
        </p:spPr>
      </p:pic>
      <p:cxnSp>
        <p:nvCxnSpPr>
          <p:cNvPr id="190" name="Straight Arrow Connector 189">
            <a:extLst>
              <a:ext uri="{FF2B5EF4-FFF2-40B4-BE49-F238E27FC236}">
                <a16:creationId xmlns:a16="http://schemas.microsoft.com/office/drawing/2014/main" id="{4C7A6326-DDDC-4319-8DB4-B346F9F26EE4}"/>
              </a:ext>
            </a:extLst>
          </p:cNvPr>
          <p:cNvCxnSpPr>
            <a:cxnSpLocks/>
          </p:cNvCxnSpPr>
          <p:nvPr/>
        </p:nvCxnSpPr>
        <p:spPr>
          <a:xfrm>
            <a:off x="3246468" y="2546042"/>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8B556D12-93F7-42F8-8A49-0D9C55E705BA}"/>
              </a:ext>
            </a:extLst>
          </p:cNvPr>
          <p:cNvCxnSpPr>
            <a:cxnSpLocks/>
          </p:cNvCxnSpPr>
          <p:nvPr/>
        </p:nvCxnSpPr>
        <p:spPr>
          <a:xfrm>
            <a:off x="1960089" y="2543175"/>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904FD4CC-BBD1-4596-A442-98B3ED203D3E}"/>
              </a:ext>
            </a:extLst>
          </p:cNvPr>
          <p:cNvCxnSpPr>
            <a:cxnSpLocks/>
          </p:cNvCxnSpPr>
          <p:nvPr/>
        </p:nvCxnSpPr>
        <p:spPr>
          <a:xfrm>
            <a:off x="3243269" y="3082010"/>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74ED4436-A677-4C70-852D-02E919141CFA}"/>
              </a:ext>
            </a:extLst>
          </p:cNvPr>
          <p:cNvCxnSpPr>
            <a:cxnSpLocks/>
          </p:cNvCxnSpPr>
          <p:nvPr/>
        </p:nvCxnSpPr>
        <p:spPr>
          <a:xfrm>
            <a:off x="1956890" y="3079143"/>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75C0EB73-A913-4026-BF0F-F8324660535C}"/>
              </a:ext>
            </a:extLst>
          </p:cNvPr>
          <p:cNvCxnSpPr>
            <a:cxnSpLocks/>
          </p:cNvCxnSpPr>
          <p:nvPr/>
        </p:nvCxnSpPr>
        <p:spPr>
          <a:xfrm>
            <a:off x="3258332" y="3676598"/>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A0CE3E74-76AF-4EA2-A729-B39F558E733D}"/>
              </a:ext>
            </a:extLst>
          </p:cNvPr>
          <p:cNvCxnSpPr>
            <a:cxnSpLocks/>
          </p:cNvCxnSpPr>
          <p:nvPr/>
        </p:nvCxnSpPr>
        <p:spPr>
          <a:xfrm>
            <a:off x="1971953" y="3673731"/>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904A546C-10D8-49D6-902A-F7A536A58DA8}"/>
              </a:ext>
            </a:extLst>
          </p:cNvPr>
          <p:cNvCxnSpPr>
            <a:cxnSpLocks/>
          </p:cNvCxnSpPr>
          <p:nvPr/>
        </p:nvCxnSpPr>
        <p:spPr>
          <a:xfrm>
            <a:off x="3257239" y="4132199"/>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B69AB138-B442-4880-A5C8-55E2E01A6775}"/>
              </a:ext>
            </a:extLst>
          </p:cNvPr>
          <p:cNvCxnSpPr>
            <a:cxnSpLocks/>
          </p:cNvCxnSpPr>
          <p:nvPr/>
        </p:nvCxnSpPr>
        <p:spPr>
          <a:xfrm>
            <a:off x="1970860" y="4129332"/>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C8F7AD16-68ED-4914-9DFC-13A6AA73F0E9}"/>
              </a:ext>
            </a:extLst>
          </p:cNvPr>
          <p:cNvCxnSpPr>
            <a:cxnSpLocks/>
          </p:cNvCxnSpPr>
          <p:nvPr/>
        </p:nvCxnSpPr>
        <p:spPr>
          <a:xfrm>
            <a:off x="3246468" y="4593559"/>
            <a:ext cx="4533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675ECCDD-C476-49F7-A9F7-8D056E2E38F6}"/>
              </a:ext>
            </a:extLst>
          </p:cNvPr>
          <p:cNvCxnSpPr>
            <a:cxnSpLocks/>
          </p:cNvCxnSpPr>
          <p:nvPr/>
        </p:nvCxnSpPr>
        <p:spPr>
          <a:xfrm>
            <a:off x="1960089" y="4590692"/>
            <a:ext cx="866699" cy="9976"/>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88" name="Picture 187">
            <a:extLst>
              <a:ext uri="{FF2B5EF4-FFF2-40B4-BE49-F238E27FC236}">
                <a16:creationId xmlns:a16="http://schemas.microsoft.com/office/drawing/2014/main" id="{93C30D96-CC51-4DFE-BB78-3754BE9F8A65}"/>
              </a:ext>
            </a:extLst>
          </p:cNvPr>
          <p:cNvPicPr>
            <a:picLocks noChangeAspect="1"/>
          </p:cNvPicPr>
          <p:nvPr/>
        </p:nvPicPr>
        <p:blipFill>
          <a:blip r:embed="rId51" cstate="screen">
            <a:extLst>
              <a:ext uri="{28A0092B-C50C-407E-A947-70E740481C1C}">
                <a14:useLocalDpi xmlns:a14="http://schemas.microsoft.com/office/drawing/2010/main"/>
              </a:ext>
            </a:extLst>
          </a:blip>
          <a:stretch>
            <a:fillRect/>
          </a:stretch>
        </p:blipFill>
        <p:spPr>
          <a:xfrm>
            <a:off x="10263900" y="251214"/>
            <a:ext cx="1239984" cy="916963"/>
          </a:xfrm>
          <a:prstGeom prst="rect">
            <a:avLst/>
          </a:prstGeom>
        </p:spPr>
      </p:pic>
      <p:grpSp>
        <p:nvGrpSpPr>
          <p:cNvPr id="189" name="Group 188">
            <a:extLst>
              <a:ext uri="{FF2B5EF4-FFF2-40B4-BE49-F238E27FC236}">
                <a16:creationId xmlns:a16="http://schemas.microsoft.com/office/drawing/2014/main" id="{02C3B3F9-3937-4E1B-A1F9-C424A2C2C7EE}"/>
              </a:ext>
            </a:extLst>
          </p:cNvPr>
          <p:cNvGrpSpPr/>
          <p:nvPr/>
        </p:nvGrpSpPr>
        <p:grpSpPr>
          <a:xfrm>
            <a:off x="3966770" y="1793445"/>
            <a:ext cx="4157944" cy="2800000"/>
            <a:chOff x="3966770" y="1968549"/>
            <a:chExt cx="4157944" cy="2800000"/>
          </a:xfrm>
        </p:grpSpPr>
        <p:pic>
          <p:nvPicPr>
            <p:cNvPr id="200" name="Picture 199">
              <a:extLst>
                <a:ext uri="{FF2B5EF4-FFF2-40B4-BE49-F238E27FC236}">
                  <a16:creationId xmlns:a16="http://schemas.microsoft.com/office/drawing/2014/main" id="{9F2E45BA-49FF-4094-8556-F653C88B3332}"/>
                </a:ext>
              </a:extLst>
            </p:cNvPr>
            <p:cNvPicPr>
              <a:picLocks noChangeAspect="1"/>
            </p:cNvPicPr>
            <p:nvPr/>
          </p:nvPicPr>
          <p:blipFill>
            <a:blip r:embed="rId52"/>
            <a:stretch>
              <a:fillRect/>
            </a:stretch>
          </p:blipFill>
          <p:spPr>
            <a:xfrm>
              <a:off x="3966770" y="1968549"/>
              <a:ext cx="4157944" cy="2800000"/>
            </a:xfrm>
            <a:prstGeom prst="rect">
              <a:avLst/>
            </a:prstGeom>
            <a:ln>
              <a:solidFill>
                <a:schemeClr val="tx1"/>
              </a:solidFill>
            </a:ln>
          </p:spPr>
        </p:pic>
        <p:sp>
          <p:nvSpPr>
            <p:cNvPr id="201" name="TextBox 200">
              <a:extLst>
                <a:ext uri="{FF2B5EF4-FFF2-40B4-BE49-F238E27FC236}">
                  <a16:creationId xmlns:a16="http://schemas.microsoft.com/office/drawing/2014/main" id="{4907443B-CAD6-42CF-922F-D93D6540B3E4}"/>
                </a:ext>
              </a:extLst>
            </p:cNvPr>
            <p:cNvSpPr txBox="1"/>
            <p:nvPr/>
          </p:nvSpPr>
          <p:spPr>
            <a:xfrm>
              <a:off x="4229482" y="2022054"/>
              <a:ext cx="3729161" cy="2585323"/>
            </a:xfrm>
            <a:prstGeom prst="rect">
              <a:avLst/>
            </a:prstGeom>
            <a:noFill/>
          </p:spPr>
          <p:txBody>
            <a:bodyPr wrap="square" rtlCol="0">
              <a:spAutoFit/>
            </a:bodyPr>
            <a:lstStyle/>
            <a:p>
              <a:r>
                <a:rPr lang="en-US" b="1" dirty="0"/>
                <a:t>Revenue Streams</a:t>
              </a:r>
            </a:p>
            <a:p>
              <a:pPr marL="457200" indent="-457200">
                <a:buFont typeface="+mj-lt"/>
                <a:buAutoNum type="arabicPeriod"/>
              </a:pPr>
              <a:r>
                <a:rPr lang="en-US" b="1" dirty="0"/>
                <a:t>Premium Membership</a:t>
              </a:r>
            </a:p>
            <a:p>
              <a:pPr marL="457200" indent="-457200">
                <a:buFont typeface="+mj-lt"/>
                <a:buAutoNum type="arabicPeriod"/>
              </a:pPr>
              <a:r>
                <a:rPr lang="en-US" b="1" dirty="0"/>
                <a:t>Premium Virtual Sites</a:t>
              </a:r>
            </a:p>
            <a:p>
              <a:pPr marL="457200" indent="-457200">
                <a:buFont typeface="+mj-lt"/>
                <a:buAutoNum type="arabicPeriod"/>
              </a:pPr>
              <a:r>
                <a:rPr lang="en-US" b="1" dirty="0"/>
                <a:t>Fact Widgets</a:t>
              </a:r>
            </a:p>
            <a:p>
              <a:pPr marL="457200" indent="-457200">
                <a:buFont typeface="+mj-lt"/>
                <a:buAutoNum type="arabicPeriod"/>
              </a:pPr>
              <a:r>
                <a:rPr lang="en-US" b="1" dirty="0"/>
                <a:t>School/Diversity Sites</a:t>
              </a:r>
            </a:p>
            <a:p>
              <a:pPr marL="457200" indent="-457200">
                <a:buFont typeface="+mj-lt"/>
                <a:buAutoNum type="arabicPeriod"/>
              </a:pPr>
              <a:r>
                <a:rPr lang="en-US" b="1" dirty="0"/>
                <a:t>BlackFacts Legacy Sites</a:t>
              </a:r>
            </a:p>
            <a:p>
              <a:pPr marL="457200" indent="-457200">
                <a:buFont typeface="+mj-lt"/>
                <a:buAutoNum type="arabicPeriod"/>
              </a:pPr>
              <a:r>
                <a:rPr lang="en-US" b="1" dirty="0"/>
                <a:t>Corporate Sponsorship</a:t>
              </a:r>
            </a:p>
            <a:p>
              <a:pPr marL="457200" indent="-457200">
                <a:buFont typeface="+mj-lt"/>
                <a:buAutoNum type="arabicPeriod"/>
              </a:pPr>
              <a:r>
                <a:rPr lang="en-US" b="1" dirty="0"/>
                <a:t>Banner/Email/Social Advertising</a:t>
              </a:r>
            </a:p>
            <a:p>
              <a:pPr marL="457200" indent="-457200">
                <a:buFont typeface="+mj-lt"/>
                <a:buAutoNum type="arabicPeriod"/>
              </a:pPr>
              <a:r>
                <a:rPr lang="en-US" b="1" dirty="0"/>
                <a:t>Marketplace Affiliate Sales</a:t>
              </a:r>
            </a:p>
          </p:txBody>
        </p:sp>
      </p:grpSp>
      <p:pic>
        <p:nvPicPr>
          <p:cNvPr id="202" name="Picture 201">
            <a:extLst>
              <a:ext uri="{FF2B5EF4-FFF2-40B4-BE49-F238E27FC236}">
                <a16:creationId xmlns:a16="http://schemas.microsoft.com/office/drawing/2014/main" id="{B7AA461F-74CB-4429-9F32-1F6F9DE4EF36}"/>
              </a:ext>
            </a:extLst>
          </p:cNvPr>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sp>
        <p:nvSpPr>
          <p:cNvPr id="203" name="Rectangle: Rounded Corners 202">
            <a:extLst>
              <a:ext uri="{FF2B5EF4-FFF2-40B4-BE49-F238E27FC236}">
                <a16:creationId xmlns:a16="http://schemas.microsoft.com/office/drawing/2014/main" id="{8BD50CE4-3530-410C-98FE-D7FDDE120F1D}"/>
              </a:ext>
            </a:extLst>
          </p:cNvPr>
          <p:cNvSpPr/>
          <p:nvPr/>
        </p:nvSpPr>
        <p:spPr>
          <a:xfrm>
            <a:off x="3949844" y="5656888"/>
            <a:ext cx="4157944" cy="640661"/>
          </a:xfrm>
          <a:prstGeom prst="roundRect">
            <a:avLst>
              <a:gd name="adj" fmla="val 11145"/>
            </a:avLst>
          </a:prstGeom>
          <a:solidFill>
            <a:schemeClr val="accent1">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While access is free to all, Premium Memberships, the Wakanda Marketplace, Corporate/School Sponsorships and Advertising generate BlackFacts’ Revenue </a:t>
            </a:r>
          </a:p>
        </p:txBody>
      </p:sp>
      <p:sp>
        <p:nvSpPr>
          <p:cNvPr id="205" name="Slide Number Placeholder 1">
            <a:extLst>
              <a:ext uri="{FF2B5EF4-FFF2-40B4-BE49-F238E27FC236}">
                <a16:creationId xmlns:a16="http://schemas.microsoft.com/office/drawing/2014/main" id="{D0672731-D2C7-4F19-994A-EF2209544A52}"/>
              </a:ext>
            </a:extLst>
          </p:cNvPr>
          <p:cNvSpPr>
            <a:spLocks noGrp="1"/>
          </p:cNvSpPr>
          <p:nvPr>
            <p:ph type="sldNum" sz="quarter" idx="12"/>
          </p:nvPr>
        </p:nvSpPr>
        <p:spPr>
          <a:xfrm>
            <a:off x="220622" y="6297549"/>
            <a:ext cx="2743200" cy="365125"/>
          </a:xfrm>
        </p:spPr>
        <p:txBody>
          <a:bodyPr/>
          <a:lstStyle/>
          <a:p>
            <a:pPr algn="l"/>
            <a:fld id="{43E1C79E-4906-42D7-9799-8BE0AC9297B3}" type="slidenum">
              <a:rPr lang="en-US" smtClean="0"/>
              <a:pPr algn="l"/>
              <a:t>8</a:t>
            </a:fld>
            <a:endParaRPr lang="en-US"/>
          </a:p>
        </p:txBody>
      </p:sp>
    </p:spTree>
    <p:extLst>
      <p:ext uri="{BB962C8B-B14F-4D97-AF65-F5344CB8AC3E}">
        <p14:creationId xmlns:p14="http://schemas.microsoft.com/office/powerpoint/2010/main" val="1264411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94D4C3-5B92-4E52-9201-824DF01FBA39}"/>
              </a:ext>
            </a:extLst>
          </p:cNvPr>
          <p:cNvSpPr>
            <a:spLocks noGrp="1"/>
          </p:cNvSpPr>
          <p:nvPr>
            <p:ph type="sldNum" sz="quarter" idx="12"/>
          </p:nvPr>
        </p:nvSpPr>
        <p:spPr/>
        <p:txBody>
          <a:bodyPr/>
          <a:lstStyle/>
          <a:p>
            <a:fld id="{43E1C79E-4906-42D7-9799-8BE0AC9297B3}" type="slidenum">
              <a:rPr lang="en-US" smtClean="0"/>
              <a:pPr/>
              <a:t>9</a:t>
            </a:fld>
            <a:endParaRPr lang="en-US"/>
          </a:p>
        </p:txBody>
      </p:sp>
      <p:sp>
        <p:nvSpPr>
          <p:cNvPr id="96" name="Title 1">
            <a:extLst>
              <a:ext uri="{FF2B5EF4-FFF2-40B4-BE49-F238E27FC236}">
                <a16:creationId xmlns:a16="http://schemas.microsoft.com/office/drawing/2014/main" id="{8FABE8F4-4253-43A9-8486-1DE0972ED585}"/>
              </a:ext>
            </a:extLst>
          </p:cNvPr>
          <p:cNvSpPr txBox="1">
            <a:spLocks/>
          </p:cNvSpPr>
          <p:nvPr/>
        </p:nvSpPr>
        <p:spPr>
          <a:xfrm>
            <a:off x="1303421" y="757460"/>
            <a:ext cx="7419339" cy="498598"/>
          </a:xfrm>
          <a:prstGeom prst="rect">
            <a:avLst/>
          </a:prstGeom>
          <a:noFill/>
        </p:spPr>
        <p:txBody>
          <a:bodyPr vert="horz" wrap="square" lIns="0" tIns="0" rIns="0" bIns="0" rtlCol="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cs typeface="Segoe UI" panose="020B0502040204020203" pitchFamily="34" charset="0"/>
              </a:rPr>
              <a:t>BlackFacts.com Management Team</a:t>
            </a:r>
          </a:p>
        </p:txBody>
      </p:sp>
      <p:grpSp>
        <p:nvGrpSpPr>
          <p:cNvPr id="103" name="Group 102">
            <a:extLst>
              <a:ext uri="{FF2B5EF4-FFF2-40B4-BE49-F238E27FC236}">
                <a16:creationId xmlns:a16="http://schemas.microsoft.com/office/drawing/2014/main" id="{6E488EC4-AC41-4654-BBB7-A0E57B47E067}"/>
              </a:ext>
            </a:extLst>
          </p:cNvPr>
          <p:cNvGrpSpPr/>
          <p:nvPr/>
        </p:nvGrpSpPr>
        <p:grpSpPr>
          <a:xfrm>
            <a:off x="1305134" y="454257"/>
            <a:ext cx="1019175" cy="181379"/>
            <a:chOff x="4127500" y="876491"/>
            <a:chExt cx="1019175" cy="181379"/>
          </a:xfrm>
        </p:grpSpPr>
        <p:sp>
          <p:nvSpPr>
            <p:cNvPr id="104" name="Oval 103">
              <a:extLst>
                <a:ext uri="{FF2B5EF4-FFF2-40B4-BE49-F238E27FC236}">
                  <a16:creationId xmlns:a16="http://schemas.microsoft.com/office/drawing/2014/main" id="{342B3746-06B5-4467-B8DC-B7B7D0941FC2}"/>
                </a:ext>
              </a:extLst>
            </p:cNvPr>
            <p:cNvSpPr/>
            <p:nvPr/>
          </p:nvSpPr>
          <p:spPr>
            <a:xfrm>
              <a:off x="4127500" y="876491"/>
              <a:ext cx="181380" cy="181379"/>
            </a:xfrm>
            <a:prstGeom prst="ellipse">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5EDFA9F-3400-4C0C-BFD1-9811B6B085FA}"/>
                </a:ext>
              </a:extLst>
            </p:cNvPr>
            <p:cNvSpPr/>
            <p:nvPr/>
          </p:nvSpPr>
          <p:spPr>
            <a:xfrm>
              <a:off x="4965295" y="876491"/>
              <a:ext cx="181380" cy="18137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62426BF8-436A-4406-ADF9-6F8EFE2FE2F1}"/>
                </a:ext>
              </a:extLst>
            </p:cNvPr>
            <p:cNvSpPr/>
            <p:nvPr/>
          </p:nvSpPr>
          <p:spPr>
            <a:xfrm>
              <a:off x="4686030" y="876491"/>
              <a:ext cx="181380" cy="18137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68BEE18B-EFE5-45AA-B875-7172DA518B54}"/>
                </a:ext>
              </a:extLst>
            </p:cNvPr>
            <p:cNvSpPr/>
            <p:nvPr/>
          </p:nvSpPr>
          <p:spPr>
            <a:xfrm>
              <a:off x="4406765" y="876491"/>
              <a:ext cx="181380" cy="181379"/>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82E32C70-F2D4-4230-95D4-46B574B67519}"/>
              </a:ext>
            </a:extLst>
          </p:cNvPr>
          <p:cNvSpPr txBox="1"/>
          <p:nvPr/>
        </p:nvSpPr>
        <p:spPr>
          <a:xfrm>
            <a:off x="2172399" y="1557495"/>
            <a:ext cx="8181966" cy="3170099"/>
          </a:xfrm>
          <a:prstGeom prst="rect">
            <a:avLst/>
          </a:prstGeom>
          <a:noFill/>
        </p:spPr>
        <p:txBody>
          <a:bodyPr wrap="square" rtlCol="0">
            <a:spAutoFit/>
          </a:bodyPr>
          <a:lstStyle/>
          <a:p>
            <a:pPr marL="285750" indent="-285750">
              <a:buFont typeface="Arial" panose="020B0604020202020204" pitchFamily="34" charset="0"/>
              <a:buChar char="•"/>
            </a:pPr>
            <a:r>
              <a:rPr lang="en-US" sz="2000" b="1" dirty="0"/>
              <a:t>Ken Granderson </a:t>
            </a:r>
            <a:r>
              <a:rPr lang="en-US" sz="2000" dirty="0"/>
              <a:t>- Founder / Chief Technology Officer</a:t>
            </a:r>
            <a:br>
              <a:rPr lang="en-US" sz="2000" dirty="0"/>
            </a:br>
            <a:r>
              <a:rPr lang="en-US" sz="2000" dirty="0"/>
              <a:t>MIT alumnus and </a:t>
            </a:r>
            <a:r>
              <a:rPr lang="en-US" dirty="0"/>
              <a:t>Tech Visionary, Creating Ethnic Technology since 1995, Creator of BlackFacts.com, Roxbury.com, Official website of the Government of St. Lucia</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b="1" dirty="0"/>
              <a:t>Dale Dowdie </a:t>
            </a:r>
            <a:r>
              <a:rPr lang="en-US" sz="2000" dirty="0"/>
              <a:t>- Chief Executive Officer</a:t>
            </a:r>
            <a:br>
              <a:rPr lang="en-US" sz="2000" dirty="0"/>
            </a:br>
            <a:r>
              <a:rPr lang="en-US" dirty="0"/>
              <a:t>Enterprise-Level Technical Consultant / Entrepreneur </a:t>
            </a:r>
            <a:br>
              <a:rPr lang="en-US" dirty="0"/>
            </a:br>
            <a:r>
              <a:rPr lang="en-US" dirty="0"/>
              <a:t>Building Online Business Applications and facilitating Tech Transformation, Data Centers Buildouts and DR/BCP Strategies since the 1980s for Clients including, Harvard University, NASA, Multi-national Banks, Liberty Mutual, Staples, TJX, EDS, IBM, McCormick, MassHousing and the City of New York</a:t>
            </a:r>
            <a:endParaRPr lang="en-US" sz="1600" dirty="0"/>
          </a:p>
        </p:txBody>
      </p:sp>
      <p:pic>
        <p:nvPicPr>
          <p:cNvPr id="5" name="Picture 4">
            <a:extLst>
              <a:ext uri="{FF2B5EF4-FFF2-40B4-BE49-F238E27FC236}">
                <a16:creationId xmlns:a16="http://schemas.microsoft.com/office/drawing/2014/main" id="{911E494C-26EF-49E6-902F-10395A3168C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8475" y="1557495"/>
            <a:ext cx="918992" cy="1025001"/>
          </a:xfrm>
          <a:prstGeom prst="ellipse">
            <a:avLst/>
          </a:prstGeom>
          <a:ln>
            <a:noFill/>
          </a:ln>
          <a:effectLst>
            <a:softEdge rad="112500"/>
          </a:effectLst>
        </p:spPr>
      </p:pic>
      <p:pic>
        <p:nvPicPr>
          <p:cNvPr id="7" name="Picture 6">
            <a:extLst>
              <a:ext uri="{FF2B5EF4-FFF2-40B4-BE49-F238E27FC236}">
                <a16:creationId xmlns:a16="http://schemas.microsoft.com/office/drawing/2014/main" id="{E5BD62D7-0FA6-462F-A039-50E3F2549E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07601" y="304848"/>
            <a:ext cx="1043018" cy="1164299"/>
          </a:xfrm>
          <a:prstGeom prst="rect">
            <a:avLst/>
          </a:prstGeom>
        </p:spPr>
      </p:pic>
      <p:pic>
        <p:nvPicPr>
          <p:cNvPr id="3074" name="Picture 2" descr="Image may contain: 1 person">
            <a:extLst>
              <a:ext uri="{FF2B5EF4-FFF2-40B4-BE49-F238E27FC236}">
                <a16:creationId xmlns:a16="http://schemas.microsoft.com/office/drawing/2014/main" id="{A33DFD52-5525-4E1D-9D10-4F65372FFD4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8475" y="3100485"/>
            <a:ext cx="1059193" cy="10601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0D169D-E2C7-4221-8B6C-76A17D56DA09}"/>
              </a:ext>
            </a:extLst>
          </p:cNvPr>
          <p:cNvSpPr txBox="1"/>
          <p:nvPr/>
        </p:nvSpPr>
        <p:spPr>
          <a:xfrm>
            <a:off x="778475" y="4944823"/>
            <a:ext cx="10675821" cy="1200329"/>
          </a:xfrm>
          <a:prstGeom prst="rect">
            <a:avLst/>
          </a:prstGeom>
          <a:solidFill>
            <a:schemeClr val="accent1">
              <a:lumMod val="20000"/>
              <a:lumOff val="80000"/>
            </a:schemeClr>
          </a:solidFill>
        </p:spPr>
        <p:txBody>
          <a:bodyPr wrap="square" rtlCol="0">
            <a:spAutoFit/>
          </a:bodyPr>
          <a:lstStyle/>
          <a:p>
            <a:r>
              <a:rPr lang="en-US" b="1" u="sng" dirty="0">
                <a:solidFill>
                  <a:schemeClr val="accent1">
                    <a:lumMod val="50000"/>
                  </a:schemeClr>
                </a:solidFill>
              </a:rPr>
              <a:t>Other Resources in Part-Time, Paid and Unpaid Consultant Roles: </a:t>
            </a:r>
          </a:p>
          <a:p>
            <a:r>
              <a:rPr lang="en-US" dirty="0">
                <a:solidFill>
                  <a:schemeClr val="accent1">
                    <a:lumMod val="50000"/>
                  </a:schemeClr>
                </a:solidFill>
              </a:rPr>
              <a:t>Rick Van Rice (Business Development), James Mwihia (QA and Tech Support), Michelle Tutunjian (Operations Manager), Sandra Bone (Social Media), Beatriz Callejas (Social Media), Melanie Semedo (Social Media) and Offshore Development Resources (Pilots and Product Support)  </a:t>
            </a:r>
          </a:p>
        </p:txBody>
      </p:sp>
      <p:pic>
        <p:nvPicPr>
          <p:cNvPr id="15" name="Picture 14">
            <a:extLst>
              <a:ext uri="{FF2B5EF4-FFF2-40B4-BE49-F238E27FC236}">
                <a16:creationId xmlns:a16="http://schemas.microsoft.com/office/drawing/2014/main" id="{AFD40831-1BEF-47BE-AE4E-8B2D42E310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8703" y="89795"/>
            <a:ext cx="1008180" cy="916964"/>
          </a:xfrm>
          <a:prstGeom prst="rect">
            <a:avLst/>
          </a:prstGeom>
        </p:spPr>
      </p:pic>
    </p:spTree>
    <p:extLst>
      <p:ext uri="{BB962C8B-B14F-4D97-AF65-F5344CB8AC3E}">
        <p14:creationId xmlns:p14="http://schemas.microsoft.com/office/powerpoint/2010/main" val="1120420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System.Storyboarding.Icons.ExpandCollapse" Revision="1" Stencil="System.Storyboarding.Icons" StencilVersion="0.1"/>
</Control>
</file>

<file path=customXml/itemProps1.xml><?xml version="1.0" encoding="utf-8"?>
<ds:datastoreItem xmlns:ds="http://schemas.openxmlformats.org/officeDocument/2006/customXml" ds:itemID="{63CEBE95-676B-4377-A374-721C347ABA76}">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Retrospect</Template>
  <TotalTime>135285</TotalTime>
  <Words>1032</Words>
  <Application>Microsoft Office PowerPoint</Application>
  <PresentationFormat>Widescreen</PresentationFormat>
  <Paragraphs>114</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African</vt:lpstr>
      <vt:lpstr>Arial</vt:lpstr>
      <vt:lpstr>Arial Black</vt:lpstr>
      <vt:lpstr>Berlin Sans FB Demi</vt:lpstr>
      <vt:lpstr>Calibri</vt:lpstr>
      <vt:lpstr>Calibri Light</vt:lpstr>
      <vt:lpstr>Wingdings</vt:lpstr>
      <vt:lpstr>Retrospect</vt:lpstr>
      <vt:lpstr>PowerPoint Presentation</vt:lpstr>
      <vt:lpstr>PowerPoint Presentation</vt:lpstr>
      <vt:lpstr>PowerPoint Presentation</vt:lpstr>
      <vt:lpstr>PowerPoint Presentation</vt:lpstr>
      <vt:lpstr>Fact Sources</vt:lpstr>
      <vt:lpstr>Add A Fact – AI Analysis</vt:lpstr>
      <vt:lpstr>Blackfacts – Our Future is AI</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Timbuktu Content Engine</dc:title>
  <dc:creator>Ken Granderson</dc:creator>
  <cp:lastModifiedBy>Ken Granderson</cp:lastModifiedBy>
  <cp:revision>490</cp:revision>
  <cp:lastPrinted>2017-06-07T20:00:41Z</cp:lastPrinted>
  <dcterms:created xsi:type="dcterms:W3CDTF">2013-07-08T14:55:55Z</dcterms:created>
  <dcterms:modified xsi:type="dcterms:W3CDTF">2020-05-09T16:06:11Z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