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2"/>
  </p:sldMasterIdLst>
  <p:notesMasterIdLst>
    <p:notesMasterId r:id="rId33"/>
  </p:notesMasterIdLst>
  <p:sldIdLst>
    <p:sldId id="361" r:id="rId3"/>
    <p:sldId id="364" r:id="rId4"/>
    <p:sldId id="352" r:id="rId5"/>
    <p:sldId id="365" r:id="rId6"/>
    <p:sldId id="354" r:id="rId7"/>
    <p:sldId id="370" r:id="rId8"/>
    <p:sldId id="353" r:id="rId9"/>
    <p:sldId id="431" r:id="rId10"/>
    <p:sldId id="432" r:id="rId11"/>
    <p:sldId id="377" r:id="rId12"/>
    <p:sldId id="372" r:id="rId13"/>
    <p:sldId id="376" r:id="rId14"/>
    <p:sldId id="357" r:id="rId15"/>
    <p:sldId id="374" r:id="rId16"/>
    <p:sldId id="375" r:id="rId17"/>
    <p:sldId id="356" r:id="rId18"/>
    <p:sldId id="358" r:id="rId19"/>
    <p:sldId id="272" r:id="rId20"/>
    <p:sldId id="368" r:id="rId21"/>
    <p:sldId id="369" r:id="rId22"/>
    <p:sldId id="360" r:id="rId23"/>
    <p:sldId id="373" r:id="rId24"/>
    <p:sldId id="332" r:id="rId25"/>
    <p:sldId id="345" r:id="rId26"/>
    <p:sldId id="429" r:id="rId27"/>
    <p:sldId id="408" r:id="rId28"/>
    <p:sldId id="329" r:id="rId29"/>
    <p:sldId id="317" r:id="rId30"/>
    <p:sldId id="428" r:id="rId31"/>
    <p:sldId id="43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7921"/>
    <a:srgbClr val="990000"/>
    <a:srgbClr val="D6B8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61" autoAdjust="0"/>
    <p:restoredTop sz="79852" autoAdjust="0"/>
  </p:normalViewPr>
  <p:slideViewPr>
    <p:cSldViewPr snapToGrid="0">
      <p:cViewPr varScale="1">
        <p:scale>
          <a:sx n="88" d="100"/>
          <a:sy n="88" d="100"/>
        </p:scale>
        <p:origin x="1704" y="-10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C67457-09D9-4237-ADE9-9E16F6DD5E34}" type="datetimeFigureOut">
              <a:rPr lang="en-US" smtClean="0"/>
              <a:t>12/15/2021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B6698-0607-4F6F-A7BD-320E92DBD744}" type="slidenum">
              <a:rPr lang="en-US" smtClean="0"/>
              <a:t>‹#›</a:t>
            </a:fld>
            <a:endParaRPr lang="en-US"/>
          </a:p>
        </p:txBody>
      </p:sp>
    </p:spTree>
    <p:extLst>
      <p:ext uri="{BB962C8B-B14F-4D97-AF65-F5344CB8AC3E}">
        <p14:creationId xmlns:p14="http://schemas.microsoft.com/office/powerpoint/2010/main" val="1136569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1</a:t>
            </a:fld>
            <a:endParaRPr lang="en-US"/>
          </a:p>
        </p:txBody>
      </p:sp>
    </p:spTree>
    <p:extLst>
      <p:ext uri="{BB962C8B-B14F-4D97-AF65-F5344CB8AC3E}">
        <p14:creationId xmlns:p14="http://schemas.microsoft.com/office/powerpoint/2010/main" val="2121189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Inner-City Software became The Tech company in Boston’s communities of color, and we put dozens of local organizations and businesses online, from Black businesses like the New England Black Pages and the Black newspaper the Bay State Banner, to ally organizations like the Boston Foundation and Nellie Mae Education Foundation.</a:t>
            </a:r>
          </a:p>
          <a:p>
            <a:pPr marL="171450" indent="-171450">
              <a:buFont typeface="Arial" panose="020B0604020202020204" pitchFamily="34" charset="0"/>
              <a:buChar char="•"/>
            </a:pPr>
            <a:r>
              <a:rPr lang="en-US" dirty="0"/>
              <a:t>We also did the web sites for Black organizations in other areas like the Congressional Black Caucus Foundation in DC.</a:t>
            </a:r>
          </a:p>
          <a:p>
            <a:pPr marL="171450" indent="-171450">
              <a:buFont typeface="Arial" panose="020B0604020202020204" pitchFamily="34" charset="0"/>
              <a:buChar char="•"/>
            </a:pPr>
            <a:r>
              <a:rPr lang="en-US" dirty="0"/>
              <a:t>In the quasi-public and private sector, we did web sites and other tech work for a bunch of community economic development organizations and  the VC firm Bessemer Venture Partners, but unfortunately were never able to secure external financing from any of them.</a:t>
            </a:r>
          </a:p>
        </p:txBody>
      </p:sp>
      <p:sp>
        <p:nvSpPr>
          <p:cNvPr id="4" name="Slide Number Placeholder 3"/>
          <p:cNvSpPr>
            <a:spLocks noGrp="1"/>
          </p:cNvSpPr>
          <p:nvPr>
            <p:ph type="sldNum" sz="quarter" idx="5"/>
          </p:nvPr>
        </p:nvSpPr>
        <p:spPr/>
        <p:txBody>
          <a:bodyPr/>
          <a:lstStyle/>
          <a:p>
            <a:fld id="{6AFB6698-0607-4F6F-A7BD-320E92DBD744}" type="slidenum">
              <a:rPr lang="en-US" smtClean="0"/>
              <a:t>11</a:t>
            </a:fld>
            <a:endParaRPr lang="en-US"/>
          </a:p>
        </p:txBody>
      </p:sp>
    </p:spTree>
    <p:extLst>
      <p:ext uri="{BB962C8B-B14F-4D97-AF65-F5344CB8AC3E}">
        <p14:creationId xmlns:p14="http://schemas.microsoft.com/office/powerpoint/2010/main" val="1164116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1996, I saw that the Internet was going to be another game changer - not just for techies, but for everyone.</a:t>
            </a:r>
          </a:p>
          <a:p>
            <a:pPr marL="171450" indent="-171450">
              <a:buFont typeface="Arial" panose="020B0604020202020204" pitchFamily="34" charset="0"/>
              <a:buChar char="•"/>
            </a:pPr>
            <a:r>
              <a:rPr lang="en-US" dirty="0"/>
              <a:t>So I gathered up all the Black tech folks I knew to help me put together web sites for Boston’s Communities of Color, under the name ‘Inner City Access’</a:t>
            </a:r>
          </a:p>
          <a:p>
            <a:pPr marL="171450" indent="-171450">
              <a:buFont typeface="Arial" panose="020B0604020202020204" pitchFamily="34" charset="0"/>
              <a:buChar char="•"/>
            </a:pPr>
            <a:r>
              <a:rPr lang="en-US" dirty="0"/>
              <a:t>We gathered the information, we recruited some young folks to create some graphics, we built the HTML pages, hosted it with local Black networking company, and launched Inner City Access for Black History Month 1996.</a:t>
            </a:r>
          </a:p>
          <a:p>
            <a:pPr marL="171450" indent="-171450">
              <a:buFont typeface="Arial" panose="020B0604020202020204" pitchFamily="34" charset="0"/>
              <a:buChar char="•"/>
            </a:pPr>
            <a:r>
              <a:rPr lang="en-US" dirty="0"/>
              <a:t>This was the first Diversity Technology Project that Dale Dowdie, my now partner in </a:t>
            </a:r>
            <a:r>
              <a:rPr lang="en-US" dirty="0" err="1"/>
              <a:t>BlackFacts</a:t>
            </a:r>
            <a:r>
              <a:rPr lang="en-US" dirty="0"/>
              <a:t>, worked on together.</a:t>
            </a:r>
          </a:p>
        </p:txBody>
      </p:sp>
      <p:sp>
        <p:nvSpPr>
          <p:cNvPr id="4" name="Slide Number Placeholder 3"/>
          <p:cNvSpPr>
            <a:spLocks noGrp="1"/>
          </p:cNvSpPr>
          <p:nvPr>
            <p:ph type="sldNum" sz="quarter" idx="5"/>
          </p:nvPr>
        </p:nvSpPr>
        <p:spPr/>
        <p:txBody>
          <a:bodyPr/>
          <a:lstStyle/>
          <a:p>
            <a:fld id="{6AFB6698-0607-4F6F-A7BD-320E92DBD744}" type="slidenum">
              <a:rPr lang="en-US" smtClean="0"/>
              <a:t>12</a:t>
            </a:fld>
            <a:endParaRPr lang="en-US"/>
          </a:p>
        </p:txBody>
      </p:sp>
    </p:spTree>
    <p:extLst>
      <p:ext uri="{BB962C8B-B14F-4D97-AF65-F5344CB8AC3E}">
        <p14:creationId xmlns:p14="http://schemas.microsoft.com/office/powerpoint/2010/main" val="1777735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50" dirty="0"/>
              <a:t>In 1995, the Best HTML Editor was Vermeer’s FrontPage, and it was so good that Microsoft bought Vermeer. </a:t>
            </a:r>
          </a:p>
          <a:p>
            <a:pPr marL="171450" indent="-171450">
              <a:buFont typeface="Arial" panose="020B0604020202020204" pitchFamily="34" charset="0"/>
              <a:buChar char="•"/>
            </a:pPr>
            <a:r>
              <a:rPr lang="en-US" sz="1050" dirty="0"/>
              <a:t>After Microsoft bought FrontPage, I was helping so many people in the MS Developer FrontPage forums that they made me an MVP, and I have always guessed that I am probably Microsoft’s first Black MVP.</a:t>
            </a:r>
          </a:p>
          <a:p>
            <a:pPr marL="171450" indent="-171450">
              <a:buFont typeface="Arial" panose="020B0604020202020204" pitchFamily="34" charset="0"/>
              <a:buChar char="•"/>
            </a:pPr>
            <a:r>
              <a:rPr lang="en-US" sz="1050" dirty="0"/>
              <a:t>Being an MVP gave me access to all of Microsoft’s tools, including SQL Server.  So I taught myself how to do database programming, and launched Black Facts Online for Black History Month 1997 on ASP Classic and SQL 6.5, with the goal of helping the Black online community see that they were fully included in this new Internet thing.</a:t>
            </a:r>
          </a:p>
          <a:p>
            <a:endParaRPr lang="en-US" sz="1050" dirty="0"/>
          </a:p>
        </p:txBody>
      </p:sp>
      <p:sp>
        <p:nvSpPr>
          <p:cNvPr id="4" name="Slide Number Placeholder 3"/>
          <p:cNvSpPr>
            <a:spLocks noGrp="1"/>
          </p:cNvSpPr>
          <p:nvPr>
            <p:ph type="sldNum" sz="quarter" idx="5"/>
          </p:nvPr>
        </p:nvSpPr>
        <p:spPr/>
        <p:txBody>
          <a:bodyPr/>
          <a:lstStyle/>
          <a:p>
            <a:fld id="{6AFB6698-0607-4F6F-A7BD-320E92DBD744}" type="slidenum">
              <a:rPr lang="en-US" smtClean="0"/>
              <a:t>13</a:t>
            </a:fld>
            <a:endParaRPr lang="en-US"/>
          </a:p>
        </p:txBody>
      </p:sp>
    </p:spTree>
    <p:extLst>
      <p:ext uri="{BB962C8B-B14F-4D97-AF65-F5344CB8AC3E}">
        <p14:creationId xmlns:p14="http://schemas.microsoft.com/office/powerpoint/2010/main" val="3388785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50" dirty="0"/>
              <a:t>In 1997 I had the opportunity to do a presentation for the Annual Conference of the National Society of Black Engineers, where I demonstrated creating a simple Windows application in Visual Basic 4.</a:t>
            </a:r>
          </a:p>
          <a:p>
            <a:pPr marL="171450" indent="-171450">
              <a:buFont typeface="Arial" panose="020B0604020202020204" pitchFamily="34" charset="0"/>
              <a:buChar char="•"/>
            </a:pPr>
            <a:r>
              <a:rPr lang="en-US" sz="1050" dirty="0"/>
              <a:t>The folks at the local Microsoft office gave me three copies of VB Professional and Enterprise to give away as door prizes, which were some pretty nice door prizes!</a:t>
            </a:r>
          </a:p>
        </p:txBody>
      </p:sp>
      <p:sp>
        <p:nvSpPr>
          <p:cNvPr id="4" name="Slide Number Placeholder 3"/>
          <p:cNvSpPr>
            <a:spLocks noGrp="1"/>
          </p:cNvSpPr>
          <p:nvPr>
            <p:ph type="sldNum" sz="quarter" idx="5"/>
          </p:nvPr>
        </p:nvSpPr>
        <p:spPr/>
        <p:txBody>
          <a:bodyPr/>
          <a:lstStyle/>
          <a:p>
            <a:fld id="{6AFB6698-0607-4F6F-A7BD-320E92DBD744}" type="slidenum">
              <a:rPr lang="en-US" smtClean="0"/>
              <a:t>14</a:t>
            </a:fld>
            <a:endParaRPr lang="en-US"/>
          </a:p>
        </p:txBody>
      </p:sp>
    </p:spTree>
    <p:extLst>
      <p:ext uri="{BB962C8B-B14F-4D97-AF65-F5344CB8AC3E}">
        <p14:creationId xmlns:p14="http://schemas.microsoft.com/office/powerpoint/2010/main" val="545481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50" dirty="0"/>
              <a:t>Later that year, a low-cost Internet access set-top box called WebTV put people online by connecting to their phone and TV set.</a:t>
            </a:r>
          </a:p>
          <a:p>
            <a:pPr marL="171450" indent="-171450">
              <a:buFont typeface="Arial" panose="020B0604020202020204" pitchFamily="34" charset="0"/>
              <a:buChar char="•"/>
            </a:pPr>
            <a:r>
              <a:rPr lang="en-US" sz="1050" dirty="0"/>
              <a:t>We promoted it in the Boston area as an easy and inexpensive way for folks to get online without having to afford a computer.</a:t>
            </a:r>
          </a:p>
          <a:p>
            <a:pPr marL="171450" indent="-171450">
              <a:buFont typeface="Arial" panose="020B0604020202020204" pitchFamily="34" charset="0"/>
              <a:buChar char="•"/>
            </a:pPr>
            <a:r>
              <a:rPr lang="en-US" sz="1050" dirty="0"/>
              <a:t>And it became even more affordable when guess who bought the company?  Microsoft!</a:t>
            </a:r>
          </a:p>
          <a:p>
            <a:endParaRPr lang="en-US" sz="1050" dirty="0"/>
          </a:p>
        </p:txBody>
      </p:sp>
      <p:sp>
        <p:nvSpPr>
          <p:cNvPr id="4" name="Slide Number Placeholder 3"/>
          <p:cNvSpPr>
            <a:spLocks noGrp="1"/>
          </p:cNvSpPr>
          <p:nvPr>
            <p:ph type="sldNum" sz="quarter" idx="5"/>
          </p:nvPr>
        </p:nvSpPr>
        <p:spPr/>
        <p:txBody>
          <a:bodyPr/>
          <a:lstStyle/>
          <a:p>
            <a:fld id="{6AFB6698-0607-4F6F-A7BD-320E92DBD744}" type="slidenum">
              <a:rPr lang="en-US" smtClean="0"/>
              <a:t>15</a:t>
            </a:fld>
            <a:endParaRPr lang="en-US"/>
          </a:p>
        </p:txBody>
      </p:sp>
    </p:spTree>
    <p:extLst>
      <p:ext uri="{BB962C8B-B14F-4D97-AF65-F5344CB8AC3E}">
        <p14:creationId xmlns:p14="http://schemas.microsoft.com/office/powerpoint/2010/main" val="1222299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Around 1997 – 1999, I worked with Boston’s Empowerment Zone and built a Business Directory of all of the Empowerment Zone businesses.</a:t>
            </a:r>
          </a:p>
          <a:p>
            <a:pPr marL="171450" indent="-171450">
              <a:buFont typeface="Arial" panose="020B0604020202020204" pitchFamily="34" charset="0"/>
              <a:buChar char="•"/>
            </a:pPr>
            <a:r>
              <a:rPr lang="en-US" dirty="0"/>
              <a:t>The Empowerment Zones were a pet project of Vice President Al Gore, and I got to present it to him.</a:t>
            </a:r>
          </a:p>
        </p:txBody>
      </p:sp>
      <p:sp>
        <p:nvSpPr>
          <p:cNvPr id="4" name="Slide Number Placeholder 3"/>
          <p:cNvSpPr>
            <a:spLocks noGrp="1"/>
          </p:cNvSpPr>
          <p:nvPr>
            <p:ph type="sldNum" sz="quarter" idx="5"/>
          </p:nvPr>
        </p:nvSpPr>
        <p:spPr/>
        <p:txBody>
          <a:bodyPr/>
          <a:lstStyle/>
          <a:p>
            <a:fld id="{6AFB6698-0607-4F6F-A7BD-320E92DBD744}" type="slidenum">
              <a:rPr lang="en-US" smtClean="0"/>
              <a:t>16</a:t>
            </a:fld>
            <a:endParaRPr lang="en-US"/>
          </a:p>
        </p:txBody>
      </p:sp>
    </p:spTree>
    <p:extLst>
      <p:ext uri="{BB962C8B-B14F-4D97-AF65-F5344CB8AC3E}">
        <p14:creationId xmlns:p14="http://schemas.microsoft.com/office/powerpoint/2010/main" val="748731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 By 2000, I had a small staff, and taught them to do database web programming so that we could put our neighborhood online at Roxbury.com with local news, events, business listings, subject matter expert articles and community discussions.</a:t>
            </a:r>
          </a:p>
          <a:p>
            <a:pPr>
              <a:buFont typeface="Arial" panose="020B0604020202020204" pitchFamily="34" charset="0"/>
              <a:buChar char="•"/>
            </a:pPr>
            <a:r>
              <a:rPr lang="en-US" dirty="0"/>
              <a:t> Roxbury.com was the perfect solution for local Black banking executive Gail Snowden’s </a:t>
            </a:r>
            <a:r>
              <a:rPr lang="en-US" dirty="0" err="1"/>
              <a:t>CommunityLink</a:t>
            </a:r>
            <a:r>
              <a:rPr lang="en-US" dirty="0"/>
              <a:t> technology education and access project in Roxbury, as it gave graduates someplace relevant to go once they learned about computers and got a free family computer at graduation.</a:t>
            </a:r>
          </a:p>
          <a:p>
            <a:pPr>
              <a:buFont typeface="Arial" panose="020B0604020202020204" pitchFamily="34" charset="0"/>
              <a:buChar char="•"/>
            </a:pPr>
            <a:r>
              <a:rPr lang="en-US" dirty="0"/>
              <a:t> I negotiated a one-year sponsorship for Roxbury.com with Fleet Bank (now Bank Of America) for $150,000, which covered most of my payroll.</a:t>
            </a:r>
          </a:p>
          <a:p>
            <a:pPr>
              <a:buFont typeface="Arial" panose="020B0604020202020204" pitchFamily="34" charset="0"/>
              <a:buChar char="•"/>
            </a:pPr>
            <a:r>
              <a:rPr lang="en-US" dirty="0"/>
              <a:t> For local news, I built a custom newspaper publishing site for the Bay State Banner for free, in exchange for letting me pull news they posted into Roxbury.com</a:t>
            </a:r>
          </a:p>
          <a:p>
            <a:pPr>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17</a:t>
            </a:fld>
            <a:endParaRPr lang="en-US"/>
          </a:p>
        </p:txBody>
      </p:sp>
    </p:spTree>
    <p:extLst>
      <p:ext uri="{BB962C8B-B14F-4D97-AF65-F5344CB8AC3E}">
        <p14:creationId xmlns:p14="http://schemas.microsoft.com/office/powerpoint/2010/main" val="4171641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657DC228-7372-4874-BB0F-08979C9D02B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C66BB8-33F1-44C1-AB61-DACE03F294E3}" type="slidenum">
              <a:rPr lang="en-US" altLang="en-US"/>
              <a:pPr/>
              <a:t>18</a:t>
            </a:fld>
            <a:endParaRPr lang="en-US" altLang="en-US"/>
          </a:p>
        </p:txBody>
      </p:sp>
      <p:sp>
        <p:nvSpPr>
          <p:cNvPr id="7171" name="Rectangle 2">
            <a:extLst>
              <a:ext uri="{FF2B5EF4-FFF2-40B4-BE49-F238E27FC236}">
                <a16:creationId xmlns:a16="http://schemas.microsoft.com/office/drawing/2014/main" id="{380E2450-5DEB-4E00-B4BF-AFEBF370C2DA}"/>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75CCF22F-4AC9-4A32-A8FE-B8E140FCCBC8}"/>
              </a:ext>
            </a:extLst>
          </p:cNvPr>
          <p:cNvSpPr>
            <a:spLocks noGrp="1" noChangeArrowheads="1"/>
          </p:cNvSpPr>
          <p:nvPr>
            <p:ph type="body" idx="1"/>
          </p:nvPr>
        </p:nvSpPr>
        <p:spPr>
          <a:noFill/>
        </p:spPr>
        <p:txBody>
          <a:bodyPr/>
          <a:lstStyle/>
          <a:p>
            <a:pPr marL="171450" indent="-171450" eaLnBrk="1" hangingPunct="1">
              <a:buFont typeface="Arial" panose="020B0604020202020204" pitchFamily="34" charset="0"/>
              <a:buChar char="•"/>
            </a:pPr>
            <a:r>
              <a:rPr lang="en-US" altLang="en-US" dirty="0"/>
              <a:t>So here are some actual screen shots from Roxbury.com. </a:t>
            </a:r>
          </a:p>
        </p:txBody>
      </p:sp>
    </p:spTree>
    <p:extLst>
      <p:ext uri="{BB962C8B-B14F-4D97-AF65-F5344CB8AC3E}">
        <p14:creationId xmlns:p14="http://schemas.microsoft.com/office/powerpoint/2010/main" val="2545852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657DC228-7372-4874-BB0F-08979C9D02B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C66BB8-33F1-44C1-AB61-DACE03F294E3}" type="slidenum">
              <a:rPr lang="en-US" altLang="en-US"/>
              <a:pPr/>
              <a:t>19</a:t>
            </a:fld>
            <a:endParaRPr lang="en-US" altLang="en-US"/>
          </a:p>
        </p:txBody>
      </p:sp>
      <p:sp>
        <p:nvSpPr>
          <p:cNvPr id="7171" name="Rectangle 2">
            <a:extLst>
              <a:ext uri="{FF2B5EF4-FFF2-40B4-BE49-F238E27FC236}">
                <a16:creationId xmlns:a16="http://schemas.microsoft.com/office/drawing/2014/main" id="{380E2450-5DEB-4E00-B4BF-AFEBF370C2DA}"/>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75CCF22F-4AC9-4A32-A8FE-B8E140FCCBC8}"/>
              </a:ext>
            </a:extLst>
          </p:cNvPr>
          <p:cNvSpPr>
            <a:spLocks noGrp="1" noChangeArrowheads="1"/>
          </p:cNvSpPr>
          <p:nvPr>
            <p:ph type="body" idx="1"/>
          </p:nvPr>
        </p:nvSpPr>
        <p:spPr>
          <a:noFill/>
        </p:spPr>
        <p:txBody>
          <a:bodyPr/>
          <a:lstStyle/>
          <a:p>
            <a:pPr marL="171450" indent="-171450" eaLnBrk="1" hangingPunct="1">
              <a:buFont typeface="Arial" panose="020B0604020202020204" pitchFamily="34" charset="0"/>
              <a:buChar char="•"/>
            </a:pPr>
            <a:r>
              <a:rPr lang="en-US" altLang="en-US" dirty="0"/>
              <a:t>The Roxbury.com Home Page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Local News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Local Events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Event Details posted by a local organization from one of our weekly training sessions (this was 4 years before </a:t>
            </a:r>
            <a:r>
              <a:rPr lang="en-US" altLang="en-US" dirty="0" err="1"/>
              <a:t>EventBrite</a:t>
            </a:r>
            <a:r>
              <a:rPr lang="en-US" alt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Local Business Listings  - 2 years before Yelp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Business Details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Community Experts  - today would be called a Blog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Online Community Discussions – 2 years before Facebook, driven by my 6000 member strong email listserv Boston Blacks Online that I had been running since 1996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171450" indent="-171450" eaLnBrk="1" hangingPunct="1">
              <a:buFont typeface="Arial" panose="020B0604020202020204" pitchFamily="34" charset="0"/>
              <a:buChar char="•"/>
            </a:pPr>
            <a:endParaRPr lang="en-US" altLang="en-US" dirty="0"/>
          </a:p>
        </p:txBody>
      </p:sp>
    </p:spTree>
    <p:extLst>
      <p:ext uri="{BB962C8B-B14F-4D97-AF65-F5344CB8AC3E}">
        <p14:creationId xmlns:p14="http://schemas.microsoft.com/office/powerpoint/2010/main" val="166113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5CBE81A6-46B8-43E2-9E5B-C13A8B3C9DB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0FAE4C-09AF-4BB5-8BDD-F35312FCE7CB}" type="slidenum">
              <a:rPr lang="en-US" altLang="en-US"/>
              <a:pPr/>
              <a:t>20</a:t>
            </a:fld>
            <a:endParaRPr lang="en-US" altLang="en-US"/>
          </a:p>
        </p:txBody>
      </p:sp>
      <p:sp>
        <p:nvSpPr>
          <p:cNvPr id="29699" name="Rectangle 2">
            <a:extLst>
              <a:ext uri="{FF2B5EF4-FFF2-40B4-BE49-F238E27FC236}">
                <a16:creationId xmlns:a16="http://schemas.microsoft.com/office/drawing/2014/main" id="{129915E6-49B2-4E7E-8E9B-B21E3396D2FC}"/>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C6DD07B6-A3CC-454D-93B9-9C1D7BD92E41}"/>
              </a:ext>
            </a:extLst>
          </p:cNvPr>
          <p:cNvSpPr>
            <a:spLocks noGrp="1" noChangeArrowheads="1"/>
          </p:cNvSpPr>
          <p:nvPr>
            <p:ph type="body" idx="1"/>
          </p:nvPr>
        </p:nvSpPr>
        <p:spPr>
          <a:noFill/>
        </p:spPr>
        <p:txBody>
          <a:bodyPr/>
          <a:lstStyle/>
          <a:p>
            <a:pPr marL="171450" indent="-171450" eaLnBrk="1" hangingPunct="1">
              <a:buFont typeface="Arial" panose="020B0604020202020204" pitchFamily="34" charset="0"/>
              <a:buChar char="•"/>
            </a:pPr>
            <a:r>
              <a:rPr lang="en-US" altLang="en-US" dirty="0"/>
              <a:t>So this is what Boston’s Black community of Roxbury looked like online in 2002, powered by Windows NT, Internet Information Server 3.0 and SQL Server 2000, running straight </a:t>
            </a:r>
            <a:r>
              <a:rPr lang="en-US" altLang="en-US" dirty="0" err="1"/>
              <a:t>outta</a:t>
            </a:r>
            <a:r>
              <a:rPr lang="en-US" altLang="en-US" dirty="0"/>
              <a:t> the ‘hood from my office in the middle of Boston’s Dorchester neighborhood.</a:t>
            </a:r>
          </a:p>
        </p:txBody>
      </p:sp>
    </p:spTree>
    <p:extLst>
      <p:ext uri="{BB962C8B-B14F-4D97-AF65-F5344CB8AC3E}">
        <p14:creationId xmlns:p14="http://schemas.microsoft.com/office/powerpoint/2010/main" val="2120509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share a 2 minute story about something that happened in 1995, at the dawn of the Information Age</a:t>
            </a:r>
          </a:p>
        </p:txBody>
      </p:sp>
      <p:sp>
        <p:nvSpPr>
          <p:cNvPr id="4" name="Slide Number Placeholder 3"/>
          <p:cNvSpPr>
            <a:spLocks noGrp="1"/>
          </p:cNvSpPr>
          <p:nvPr>
            <p:ph type="sldNum" sz="quarter" idx="5"/>
          </p:nvPr>
        </p:nvSpPr>
        <p:spPr/>
        <p:txBody>
          <a:bodyPr/>
          <a:lstStyle/>
          <a:p>
            <a:fld id="{6AFB6698-0607-4F6F-A7BD-320E92DBD744}" type="slidenum">
              <a:rPr lang="en-US" smtClean="0"/>
              <a:t>3</a:t>
            </a:fld>
            <a:endParaRPr lang="en-US"/>
          </a:p>
        </p:txBody>
      </p:sp>
    </p:spTree>
    <p:extLst>
      <p:ext uri="{BB962C8B-B14F-4D97-AF65-F5344CB8AC3E}">
        <p14:creationId xmlns:p14="http://schemas.microsoft.com/office/powerpoint/2010/main" val="4041499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 After Inner-City Software, I stepped back from doing my own projects for a while and worked with a smoking cessation web community, built a social network site, custom SMS text messaging platform and online recommendation engine for a longtime friend and associate who has created and purchased a few tech companies.</a:t>
            </a:r>
          </a:p>
          <a:p>
            <a:pPr>
              <a:buFont typeface="Arial" panose="020B0604020202020204" pitchFamily="34" charset="0"/>
              <a:buChar char="•"/>
            </a:pPr>
            <a:r>
              <a:rPr lang="en-US" dirty="0"/>
              <a:t> I also worked with Dale on several projects including a web-based scheduling and shop management system for barber shops and beauty salons, a web-based project management system for a major insurance company.</a:t>
            </a:r>
          </a:p>
          <a:p>
            <a:pPr>
              <a:buFont typeface="Arial" panose="020B0604020202020204" pitchFamily="34" charset="0"/>
              <a:buChar char="•"/>
            </a:pPr>
            <a:r>
              <a:rPr lang="en-US" dirty="0"/>
              <a:t> Around 2013, my former developer now in the UK, who is a native of Saint Lucia, was consulting for their government.</a:t>
            </a:r>
          </a:p>
          <a:p>
            <a:pPr>
              <a:buFont typeface="Arial" panose="020B0604020202020204" pitchFamily="34" charset="0"/>
              <a:buChar char="•"/>
            </a:pPr>
            <a:r>
              <a:rPr lang="en-US" dirty="0"/>
              <a:t> She (yes, I said SHE, who was one of my 3 developers in the 90s) connected me to the government, and I architected, built and stood up the official web site for the Government of Saint Lucia, which is running unchanged today.</a:t>
            </a:r>
          </a:p>
        </p:txBody>
      </p:sp>
      <p:sp>
        <p:nvSpPr>
          <p:cNvPr id="4" name="Slide Number Placeholder 3"/>
          <p:cNvSpPr>
            <a:spLocks noGrp="1"/>
          </p:cNvSpPr>
          <p:nvPr>
            <p:ph type="sldNum" sz="quarter" idx="5"/>
          </p:nvPr>
        </p:nvSpPr>
        <p:spPr/>
        <p:txBody>
          <a:bodyPr/>
          <a:lstStyle/>
          <a:p>
            <a:fld id="{6AFB6698-0607-4F6F-A7BD-320E92DBD744}" type="slidenum">
              <a:rPr lang="en-US" smtClean="0"/>
              <a:t>21</a:t>
            </a:fld>
            <a:endParaRPr lang="en-US"/>
          </a:p>
        </p:txBody>
      </p:sp>
    </p:spTree>
    <p:extLst>
      <p:ext uri="{BB962C8B-B14F-4D97-AF65-F5344CB8AC3E}">
        <p14:creationId xmlns:p14="http://schemas.microsoft.com/office/powerpoint/2010/main" val="3175052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During this time, Black Facts was running on auto-pilot. Towards the end of every year, Dale and I would start thinking about next Black History Month and what would we do with it, and in 2017, we decided to reboot </a:t>
            </a:r>
            <a:r>
              <a:rPr lang="en-US" dirty="0" err="1"/>
              <a:t>Blackfacts</a:t>
            </a:r>
            <a:r>
              <a:rPr lang="en-US" dirty="0"/>
              <a:t> with a new look, a new platform based on SQL 2012 and </a:t>
            </a:r>
            <a:r>
              <a:rPr lang="en-US" dirty="0" err="1"/>
              <a:t>.Net</a:t>
            </a:r>
            <a:r>
              <a:rPr lang="en-US" dirty="0"/>
              <a:t> Framework, with </a:t>
            </a:r>
            <a:r>
              <a:rPr lang="en-US" dirty="0" err="1"/>
              <a:t>.Net</a:t>
            </a:r>
            <a:r>
              <a:rPr lang="en-US" dirty="0"/>
              <a:t> Core added recently,  providing new functionality, and new goals far more audacious than simply making sure that Black folks saw themselves reflected on the Internet.</a:t>
            </a:r>
          </a:p>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22</a:t>
            </a:fld>
            <a:endParaRPr lang="en-US"/>
          </a:p>
        </p:txBody>
      </p:sp>
    </p:spTree>
    <p:extLst>
      <p:ext uri="{BB962C8B-B14F-4D97-AF65-F5344CB8AC3E}">
        <p14:creationId xmlns:p14="http://schemas.microsoft.com/office/powerpoint/2010/main" val="125347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Once content is in the </a:t>
            </a:r>
            <a:r>
              <a:rPr lang="en-US" dirty="0" err="1"/>
              <a:t>Blackfacts</a:t>
            </a:r>
            <a:r>
              <a:rPr lang="en-US" dirty="0"/>
              <a:t> system, we can deliver it through a variety of channels, including: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a:t>
            </a:r>
            <a:r>
              <a:rPr lang="en-US" dirty="0" err="1"/>
              <a:t>Blackfacts</a:t>
            </a:r>
            <a:r>
              <a:rPr lang="en-US" dirty="0"/>
              <a:t> web 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Mobile devices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Widgets on Third-Party web sites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Via Email like our daily mailing called Black Facts of the Day</a:t>
            </a:r>
          </a:p>
        </p:txBody>
      </p:sp>
      <p:sp>
        <p:nvSpPr>
          <p:cNvPr id="4" name="Slide Number Placeholder 3"/>
          <p:cNvSpPr>
            <a:spLocks noGrp="1"/>
          </p:cNvSpPr>
          <p:nvPr>
            <p:ph type="sldNum" sz="quarter" idx="5"/>
          </p:nvPr>
        </p:nvSpPr>
        <p:spPr/>
        <p:txBody>
          <a:bodyPr/>
          <a:lstStyle/>
          <a:p>
            <a:fld id="{6AFB6698-0607-4F6F-A7BD-320E92DBD744}" type="slidenum">
              <a:rPr lang="en-US" smtClean="0"/>
              <a:t>24</a:t>
            </a:fld>
            <a:endParaRPr lang="en-US"/>
          </a:p>
        </p:txBody>
      </p:sp>
    </p:spTree>
    <p:extLst>
      <p:ext uri="{BB962C8B-B14F-4D97-AF65-F5344CB8AC3E}">
        <p14:creationId xmlns:p14="http://schemas.microsoft.com/office/powerpoint/2010/main" val="1056763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 high level, </a:t>
            </a:r>
            <a:r>
              <a:rPr lang="en-US" dirty="0" err="1"/>
              <a:t>BlackFacts</a:t>
            </a:r>
            <a:r>
              <a:rPr lang="en-US" dirty="0"/>
              <a:t> delivers 3 things – More and Better than anyone else:</a:t>
            </a:r>
          </a:p>
          <a:p>
            <a:pPr marL="228600" indent="-228600">
              <a:buFont typeface="+mj-lt"/>
              <a:buAutoNum type="arabicPeriod"/>
            </a:pPr>
            <a:r>
              <a:rPr lang="en-US" dirty="0"/>
              <a:t>Black History</a:t>
            </a:r>
          </a:p>
          <a:p>
            <a:pPr marL="228600" indent="-228600">
              <a:buFont typeface="+mj-lt"/>
              <a:buAutoNum type="arabicPeriod"/>
            </a:pPr>
            <a:r>
              <a:rPr lang="en-US" dirty="0"/>
              <a:t>Black News</a:t>
            </a:r>
          </a:p>
          <a:p>
            <a:pPr marL="228600" indent="-228600">
              <a:buFont typeface="+mj-lt"/>
              <a:buAutoNum type="arabicPeriod"/>
            </a:pPr>
            <a:r>
              <a:rPr lang="en-US" dirty="0"/>
              <a:t>Black History Videos</a:t>
            </a:r>
          </a:p>
        </p:txBody>
      </p:sp>
      <p:sp>
        <p:nvSpPr>
          <p:cNvPr id="4" name="Slide Number Placeholder 3"/>
          <p:cNvSpPr>
            <a:spLocks noGrp="1"/>
          </p:cNvSpPr>
          <p:nvPr>
            <p:ph type="sldNum" sz="quarter" idx="5"/>
          </p:nvPr>
        </p:nvSpPr>
        <p:spPr/>
        <p:txBody>
          <a:bodyPr/>
          <a:lstStyle/>
          <a:p>
            <a:fld id="{6AFB6698-0607-4F6F-A7BD-320E92DBD744}" type="slidenum">
              <a:rPr lang="en-US" smtClean="0"/>
              <a:t>25</a:t>
            </a:fld>
            <a:endParaRPr lang="en-US"/>
          </a:p>
        </p:txBody>
      </p:sp>
    </p:spTree>
    <p:extLst>
      <p:ext uri="{BB962C8B-B14F-4D97-AF65-F5344CB8AC3E}">
        <p14:creationId xmlns:p14="http://schemas.microsoft.com/office/powerpoint/2010/main" val="1202331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deliver Black History to a lot of folks, so if you get concerned about kids not being taught Black History in schools, or states being concerned about teaching ‘Critical Race Theory,’ don’t worry, we got this.</a:t>
            </a:r>
          </a:p>
          <a:p>
            <a:endParaRPr lang="en-US" dirty="0"/>
          </a:p>
          <a:p>
            <a:r>
              <a:rPr lang="en-US" dirty="0"/>
              <a:t>We are the Solution, because We are in Complete Control of Our Platform.</a:t>
            </a:r>
          </a:p>
        </p:txBody>
      </p:sp>
      <p:sp>
        <p:nvSpPr>
          <p:cNvPr id="4" name="Slide Number Placeholder 3"/>
          <p:cNvSpPr>
            <a:spLocks noGrp="1"/>
          </p:cNvSpPr>
          <p:nvPr>
            <p:ph type="sldNum" sz="quarter" idx="5"/>
          </p:nvPr>
        </p:nvSpPr>
        <p:spPr/>
        <p:txBody>
          <a:bodyPr/>
          <a:lstStyle/>
          <a:p>
            <a:fld id="{6AFB6698-0607-4F6F-A7BD-320E92DBD744}" type="slidenum">
              <a:rPr lang="en-US" smtClean="0"/>
              <a:t>26</a:t>
            </a:fld>
            <a:endParaRPr lang="en-US"/>
          </a:p>
        </p:txBody>
      </p:sp>
    </p:spTree>
    <p:extLst>
      <p:ext uri="{BB962C8B-B14F-4D97-AF65-F5344CB8AC3E}">
        <p14:creationId xmlns:p14="http://schemas.microsoft.com/office/powerpoint/2010/main" val="2095738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a:r>
            <a:r>
              <a:rPr lang="en-US" dirty="0" err="1"/>
              <a:t>BlackFacts</a:t>
            </a:r>
            <a:r>
              <a:rPr lang="en-US" dirty="0"/>
              <a:t> is just the start of a larger set of software services code named the Wakanda Technology Initiative</a:t>
            </a:r>
          </a:p>
        </p:txBody>
      </p:sp>
      <p:sp>
        <p:nvSpPr>
          <p:cNvPr id="4" name="Slide Number Placeholder 3"/>
          <p:cNvSpPr>
            <a:spLocks noGrp="1"/>
          </p:cNvSpPr>
          <p:nvPr>
            <p:ph type="sldNum" sz="quarter" idx="5"/>
          </p:nvPr>
        </p:nvSpPr>
        <p:spPr/>
        <p:txBody>
          <a:bodyPr/>
          <a:lstStyle/>
          <a:p>
            <a:fld id="{6AFB6698-0607-4F6F-A7BD-320E92DBD744}" type="slidenum">
              <a:rPr lang="en-US" smtClean="0"/>
              <a:t>27</a:t>
            </a:fld>
            <a:endParaRPr lang="en-US"/>
          </a:p>
        </p:txBody>
      </p:sp>
    </p:spTree>
    <p:extLst>
      <p:ext uri="{BB962C8B-B14F-4D97-AF65-F5344CB8AC3E}">
        <p14:creationId xmlns:p14="http://schemas.microsoft.com/office/powerpoint/2010/main" val="479585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Ultimately, our objective is nothing less than powering hundreds of thousands of organizations and business across the Diaspora on technologies that WE Created, Control, Own and Profit From.</a:t>
            </a:r>
          </a:p>
        </p:txBody>
      </p:sp>
      <p:sp>
        <p:nvSpPr>
          <p:cNvPr id="4" name="Slide Number Placeholder 3"/>
          <p:cNvSpPr>
            <a:spLocks noGrp="1"/>
          </p:cNvSpPr>
          <p:nvPr>
            <p:ph type="sldNum" sz="quarter" idx="5"/>
          </p:nvPr>
        </p:nvSpPr>
        <p:spPr/>
        <p:txBody>
          <a:bodyPr/>
          <a:lstStyle/>
          <a:p>
            <a:fld id="{6AFB6698-0607-4F6F-A7BD-320E92DBD744}" type="slidenum">
              <a:rPr lang="en-US" smtClean="0"/>
              <a:t>28</a:t>
            </a:fld>
            <a:endParaRPr lang="en-US"/>
          </a:p>
        </p:txBody>
      </p:sp>
    </p:spTree>
    <p:extLst>
      <p:ext uri="{BB962C8B-B14F-4D97-AF65-F5344CB8AC3E}">
        <p14:creationId xmlns:p14="http://schemas.microsoft.com/office/powerpoint/2010/main" val="4207716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At the start of this presentation, I said that I would end this with a ‘Challenge for You to Create Technologies for Black People.’ Well, here we are.</a:t>
            </a:r>
          </a:p>
          <a:p>
            <a:pPr marL="171450" indent="-171450">
              <a:buFont typeface="Arial" panose="020B0604020202020204" pitchFamily="34" charset="0"/>
              <a:buChar char="•"/>
            </a:pPr>
            <a:r>
              <a:rPr lang="en-US" sz="1100" dirty="0"/>
              <a:t>I don’t know you, but I think that I know something about you.</a:t>
            </a:r>
          </a:p>
          <a:p>
            <a:pPr marL="171450" indent="-171450">
              <a:buFont typeface="Arial" panose="020B0604020202020204" pitchFamily="34" charset="0"/>
              <a:buChar char="•"/>
            </a:pPr>
            <a:r>
              <a:rPr lang="en-US" sz="1100" dirty="0"/>
              <a:t>What I think I know about you is that you do not realize the potential you have to positively impact the Black community with the technical knowledge you already possess.  And I think that way because if more of us did realize our potential, if we realized our POWER, then more of us would use it.</a:t>
            </a:r>
          </a:p>
          <a:p>
            <a:pPr marL="171450" indent="-171450">
              <a:buFont typeface="Arial" panose="020B0604020202020204" pitchFamily="34" charset="0"/>
              <a:buChar char="•"/>
            </a:pPr>
            <a:r>
              <a:rPr lang="en-US" sz="1100" dirty="0"/>
              <a:t>And if more of us used the power our technical knowledge gives us, here’s how it might look:</a:t>
            </a:r>
          </a:p>
          <a:p>
            <a:pPr marL="628650" lvl="1" indent="-171450">
              <a:buFont typeface="Arial" panose="020B0604020202020204" pitchFamily="34" charset="0"/>
              <a:buChar char="•"/>
            </a:pPr>
            <a:r>
              <a:rPr lang="en-US" sz="1100" dirty="0"/>
              <a:t>We would see more of our schools, both K-12 and our HBCUs leveraging today’s technologies to help ensure that they operate more competitively with mainstream schools.</a:t>
            </a:r>
          </a:p>
          <a:p>
            <a:pPr marL="628650" lvl="1" indent="-171450">
              <a:buFont typeface="Arial" panose="020B0604020202020204" pitchFamily="34" charset="0"/>
              <a:buChar char="•"/>
            </a:pPr>
            <a:r>
              <a:rPr lang="en-US" sz="1100" dirty="0"/>
              <a:t>We would see more of our community-based organizations and local businesses using freely available technologies for operations, business and organizational planning, having access to lower-cost services, getting their messages out better and increasing their constituencies and customer bases.</a:t>
            </a:r>
          </a:p>
          <a:p>
            <a:pPr marL="628650" lvl="1" indent="-171450">
              <a:buFont typeface="Arial" panose="020B0604020202020204" pitchFamily="34" charset="0"/>
              <a:buChar char="•"/>
            </a:pPr>
            <a:r>
              <a:rPr lang="en-US" sz="1100" dirty="0"/>
              <a:t>We would see more of our local elected officials able to connect directly and better serve their constituents.</a:t>
            </a:r>
          </a:p>
          <a:p>
            <a:pPr marL="628650" lvl="1" indent="-171450">
              <a:buFont typeface="Arial" panose="020B0604020202020204" pitchFamily="34" charset="0"/>
              <a:buChar char="•"/>
            </a:pPr>
            <a:r>
              <a:rPr lang="en-US" sz="1100" dirty="0"/>
              <a:t>We would see more of our brothers, sisters and cousins who are not in the tech industry using the computers and devices they already have or have access to, to put themselves on tracks more likely to lead to better work opportunities.</a:t>
            </a:r>
          </a:p>
          <a:p>
            <a:pPr marL="171450" lvl="0" indent="-171450">
              <a:buFont typeface="Arial" panose="020B0604020202020204" pitchFamily="34" charset="0"/>
              <a:buChar char="•"/>
            </a:pPr>
            <a:r>
              <a:rPr lang="en-US" sz="1100" dirty="0"/>
              <a:t>(Click) 25 years ago, when I quit my tech job because I sold enough copies of a program I wrote to replace my salary, I used my technical knowledge to put many organizations and businesses in my community, then the local Black newspaper, and my entire inner-city community of Roxbury, Massachusetts online, and I did this without connections or investors.  And this was before freely available software, frameworks, high-speed internet or everyone having a mobile device.</a:t>
            </a:r>
          </a:p>
          <a:p>
            <a:pPr marL="171450" lvl="0" indent="-171450">
              <a:buFont typeface="Arial" panose="020B0604020202020204" pitchFamily="34" charset="0"/>
              <a:buChar char="•"/>
            </a:pPr>
            <a:r>
              <a:rPr lang="en-US" sz="1100" dirty="0"/>
              <a:t>Today, at least from what I see, it seems like everyone is trying to get into or better position themselves in the industry, which is important, but not enough.</a:t>
            </a:r>
          </a:p>
          <a:p>
            <a:pPr marL="171450" lvl="0" indent="-171450">
              <a:buFont typeface="Arial" panose="020B0604020202020204" pitchFamily="34" charset="0"/>
              <a:buChar char="•"/>
            </a:pPr>
            <a:r>
              <a:rPr lang="en-US" sz="1100" dirty="0"/>
              <a:t>What I mean is that while you getting a good tech job means that your grandkids will go to good schools, history suggests that’s not likely to have much impact outside of you and your immediate family.</a:t>
            </a:r>
          </a:p>
          <a:p>
            <a:pPr marL="171450" lvl="0" indent="-171450">
              <a:buFont typeface="Arial" panose="020B0604020202020204" pitchFamily="34" charset="0"/>
              <a:buChar char="•"/>
            </a:pPr>
            <a:r>
              <a:rPr lang="en-US" sz="1100" dirty="0"/>
              <a:t>Creating positive impact on a larger, community level requires conscious thought and effort at that level.  While I cannot say exactly how that might play out, and would never be so presumptuous as to suggest to anyone what they ‘should’ do, I encourage you to consider ways that you - based on who you are, what you know today, and what you can learn tomorrow, might be able to use your technological knowledge to make sure that the doors of opportunity that were opened for you remain open,  and maybe, just maybe, you can open up some new doors for those who will come after you and I.  </a:t>
            </a:r>
          </a:p>
          <a:p>
            <a:pPr marL="171450" lvl="0" indent="-171450">
              <a:buFont typeface="Arial" panose="020B0604020202020204" pitchFamily="34" charset="0"/>
              <a:buChar char="•"/>
            </a:pPr>
            <a:r>
              <a:rPr lang="en-US" sz="1100" dirty="0"/>
              <a:t>If we had not been aware before, the last several</a:t>
            </a:r>
          </a:p>
          <a:p>
            <a:pPr marL="171450" lvl="0" indent="-171450">
              <a:buFont typeface="Arial" panose="020B0604020202020204" pitchFamily="34" charset="0"/>
              <a:buChar char="•"/>
            </a:pPr>
            <a:r>
              <a:rPr lang="en-US" sz="1100" dirty="0"/>
              <a:t> years has shown us that we cannot afford to take any of the victories of the past for granted, and as we find ourselves in the most influential industry on the planet, if anyone has the potential to help improve opportunities for the Black community locally to nationally, it’s us.</a:t>
            </a:r>
          </a:p>
          <a:p>
            <a:pPr marL="171450" lvl="0" indent="-171450">
              <a:buFont typeface="Arial" panose="020B0604020202020204" pitchFamily="34" charset="0"/>
              <a:buChar char="•"/>
            </a:pPr>
            <a:r>
              <a:rPr lang="en-US" sz="1100" dirty="0"/>
              <a:t>I’m going to close with another video - a segment from the video from our crowdfunding campaign we are doing with FundBlackFounders.com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29</a:t>
            </a:fld>
            <a:endParaRPr lang="en-US"/>
          </a:p>
        </p:txBody>
      </p:sp>
    </p:spTree>
    <p:extLst>
      <p:ext uri="{BB962C8B-B14F-4D97-AF65-F5344CB8AC3E}">
        <p14:creationId xmlns:p14="http://schemas.microsoft.com/office/powerpoint/2010/main" val="4032432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350 Years was displayed at the Boston Public Library and Children’s Museums on touch screen kiosks</a:t>
            </a:r>
          </a:p>
          <a:p>
            <a:pPr marL="171450" indent="-171450">
              <a:buFont typeface="Arial" panose="020B0604020202020204" pitchFamily="34" charset="0"/>
              <a:buChar char="•"/>
            </a:pPr>
            <a:r>
              <a:rPr lang="en-US" dirty="0"/>
              <a:t>It was in the news and local television, and presented at the Schomburg Center for Research in Black Culture in Harlem</a:t>
            </a:r>
          </a:p>
          <a:p>
            <a:pPr marL="171450" indent="-171450">
              <a:buFont typeface="Arial" panose="020B0604020202020204" pitchFamily="34" charset="0"/>
              <a:buChar char="•"/>
            </a:pPr>
            <a:r>
              <a:rPr lang="en-US" dirty="0"/>
              <a:t>However, due to politics and the none of the schools in Boston’s black communities having CD-ROM capable computers, it never got into the school system.</a:t>
            </a:r>
          </a:p>
        </p:txBody>
      </p:sp>
      <p:sp>
        <p:nvSpPr>
          <p:cNvPr id="4" name="Slide Number Placeholder 3"/>
          <p:cNvSpPr>
            <a:spLocks noGrp="1"/>
          </p:cNvSpPr>
          <p:nvPr>
            <p:ph type="sldNum" sz="quarter" idx="5"/>
          </p:nvPr>
        </p:nvSpPr>
        <p:spPr/>
        <p:txBody>
          <a:bodyPr/>
          <a:lstStyle/>
          <a:p>
            <a:fld id="{6AFB6698-0607-4F6F-A7BD-320E92DBD744}" type="slidenum">
              <a:rPr lang="en-US" smtClean="0"/>
              <a:t>4</a:t>
            </a:fld>
            <a:endParaRPr lang="en-US"/>
          </a:p>
        </p:txBody>
      </p:sp>
    </p:spTree>
    <p:extLst>
      <p:ext uri="{BB962C8B-B14F-4D97-AF65-F5344CB8AC3E}">
        <p14:creationId xmlns:p14="http://schemas.microsoft.com/office/powerpoint/2010/main" val="3000195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050" b="0" dirty="0"/>
              <a:t> The story actually starts several years earlier, when I was working as a software tester at a company called Phoenix Technologies, and decided to get into programming.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dirty="0"/>
              <a:t> I purchased two books – Programming Windows 3.0 and Windows 3 – A Developer’s Guide, and taught myself to code in C and 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dirty="0"/>
              <a:t> A warning – We are about to cover a lot of activity in a very short period of time.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dirty="0"/>
              <a:t> So I am going to just mention projects briefly.  If you are interested, everything I am about to show and describe is available online in more detail.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dirty="0"/>
              <a:t> A Side Note – I recently connected to Developer’s Guide author Jeffrey Richter on LinkedIn and thanked him for helping me get started.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dirty="0"/>
          </a:p>
          <a:p>
            <a:pPr>
              <a:buFont typeface="Arial" panose="020B0604020202020204" pitchFamily="34" charset="0"/>
              <a:buChar char="•"/>
            </a:pPr>
            <a:endParaRPr lang="en-US" sz="1050" b="0" dirty="0"/>
          </a:p>
        </p:txBody>
      </p:sp>
      <p:sp>
        <p:nvSpPr>
          <p:cNvPr id="4" name="Slide Number Placeholder 3"/>
          <p:cNvSpPr>
            <a:spLocks noGrp="1"/>
          </p:cNvSpPr>
          <p:nvPr>
            <p:ph type="sldNum" sz="quarter" idx="5"/>
          </p:nvPr>
        </p:nvSpPr>
        <p:spPr/>
        <p:txBody>
          <a:bodyPr/>
          <a:lstStyle/>
          <a:p>
            <a:fld id="{6AFB6698-0607-4F6F-A7BD-320E92DBD744}" type="slidenum">
              <a:rPr lang="en-US" smtClean="0"/>
              <a:t>5</a:t>
            </a:fld>
            <a:endParaRPr lang="en-US"/>
          </a:p>
        </p:txBody>
      </p:sp>
    </p:spTree>
    <p:extLst>
      <p:ext uri="{BB962C8B-B14F-4D97-AF65-F5344CB8AC3E}">
        <p14:creationId xmlns:p14="http://schemas.microsoft.com/office/powerpoint/2010/main" val="1136228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050" b="0" dirty="0"/>
              <a:t>I started putting out programs on the dial-up bulletin board systems that preceded the Internet, in what then was called ‘Shareware’ - try it and if you like it, buy it. </a:t>
            </a:r>
          </a:p>
          <a:p>
            <a:pPr>
              <a:buFont typeface="Arial" panose="020B0604020202020204" pitchFamily="34" charset="0"/>
              <a:buChar char="•"/>
            </a:pPr>
            <a:r>
              <a:rPr lang="en-US" sz="1050" b="0" dirty="0"/>
              <a:t>I got on the map with a desktop customization utility called ‘</a:t>
            </a:r>
            <a:r>
              <a:rPr lang="en-US" sz="1050" b="0" dirty="0" err="1"/>
              <a:t>NoDOS</a:t>
            </a:r>
            <a:r>
              <a:rPr lang="en-US" sz="1050" b="0" dirty="0"/>
              <a:t>’ that made Windows easier to use, and when that feature was included in Windows 3.1, I did ‘</a:t>
            </a:r>
            <a:r>
              <a:rPr lang="en-US" sz="1050" b="0" dirty="0" err="1"/>
              <a:t>GrpIcon</a:t>
            </a:r>
            <a:r>
              <a:rPr lang="en-US" sz="1050" b="0" dirty="0"/>
              <a:t>,’ which ended up in several books in the US and at least one in France.</a:t>
            </a:r>
          </a:p>
          <a:p>
            <a:pPr>
              <a:buFont typeface="Arial" panose="020B0604020202020204" pitchFamily="34" charset="0"/>
              <a:buChar char="•"/>
            </a:pPr>
            <a:r>
              <a:rPr lang="en-US" sz="1050" b="0" dirty="0"/>
              <a:t> </a:t>
            </a:r>
            <a:r>
              <a:rPr lang="en-US" sz="1050" b="0" dirty="0" err="1"/>
              <a:t>GrpIcon</a:t>
            </a:r>
            <a:r>
              <a:rPr lang="en-US" sz="1050" b="0" dirty="0"/>
              <a:t> was included in the book ‘Windows Gizmos,’ a book sold across the country, and resulted in 2000 registered users at $20 each.</a:t>
            </a:r>
          </a:p>
          <a:p>
            <a:pPr>
              <a:buFont typeface="Arial" panose="020B0604020202020204" pitchFamily="34" charset="0"/>
              <a:buChar char="•"/>
            </a:pPr>
            <a:r>
              <a:rPr lang="en-US" sz="1050" b="0" dirty="0"/>
              <a:t> As my salary then was $43,000, I quit my job at Phoenix and started doing software full-time under my company name ‘Inner-City Software,’ which was a euphemism for ‘Black Software Company.’</a:t>
            </a:r>
          </a:p>
          <a:p>
            <a:pPr>
              <a:buFont typeface="Arial" panose="020B0604020202020204" pitchFamily="34" charset="0"/>
              <a:buNone/>
            </a:pPr>
            <a:endParaRPr lang="en-US" sz="1050" b="0" dirty="0"/>
          </a:p>
        </p:txBody>
      </p:sp>
      <p:sp>
        <p:nvSpPr>
          <p:cNvPr id="4" name="Slide Number Placeholder 3"/>
          <p:cNvSpPr>
            <a:spLocks noGrp="1"/>
          </p:cNvSpPr>
          <p:nvPr>
            <p:ph type="sldNum" sz="quarter" idx="5"/>
          </p:nvPr>
        </p:nvSpPr>
        <p:spPr/>
        <p:txBody>
          <a:bodyPr/>
          <a:lstStyle/>
          <a:p>
            <a:fld id="{6AFB6698-0607-4F6F-A7BD-320E92DBD744}" type="slidenum">
              <a:rPr lang="en-US" smtClean="0"/>
              <a:t>6</a:t>
            </a:fld>
            <a:endParaRPr lang="en-US"/>
          </a:p>
        </p:txBody>
      </p:sp>
    </p:spTree>
    <p:extLst>
      <p:ext uri="{BB962C8B-B14F-4D97-AF65-F5344CB8AC3E}">
        <p14:creationId xmlns:p14="http://schemas.microsoft.com/office/powerpoint/2010/main" val="2847030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realized that this Brave New World of technology had no ‘Old Boy Network’ to get in my way, nor did it require access to capital to pay for licenses, buildings and staff in order to get products out there, so I established Inner-City Software with the goal of broadcasting both inside and outside the Black community that the Computer Age represented the closest thing ever to a level playing field.</a:t>
            </a:r>
          </a:p>
        </p:txBody>
      </p:sp>
      <p:sp>
        <p:nvSpPr>
          <p:cNvPr id="4" name="Slide Number Placeholder 3"/>
          <p:cNvSpPr>
            <a:spLocks noGrp="1"/>
          </p:cNvSpPr>
          <p:nvPr>
            <p:ph type="sldNum" sz="quarter" idx="5"/>
          </p:nvPr>
        </p:nvSpPr>
        <p:spPr/>
        <p:txBody>
          <a:bodyPr/>
          <a:lstStyle/>
          <a:p>
            <a:fld id="{6AFB6698-0607-4F6F-A7BD-320E92DBD744}" type="slidenum">
              <a:rPr lang="en-US" smtClean="0"/>
              <a:t>7</a:t>
            </a:fld>
            <a:endParaRPr lang="en-US"/>
          </a:p>
        </p:txBody>
      </p:sp>
    </p:spTree>
    <p:extLst>
      <p:ext uri="{BB962C8B-B14F-4D97-AF65-F5344CB8AC3E}">
        <p14:creationId xmlns:p14="http://schemas.microsoft.com/office/powerpoint/2010/main" val="2762674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8</a:t>
            </a:fld>
            <a:endParaRPr lang="en-US"/>
          </a:p>
        </p:txBody>
      </p:sp>
    </p:spTree>
    <p:extLst>
      <p:ext uri="{BB962C8B-B14F-4D97-AF65-F5344CB8AC3E}">
        <p14:creationId xmlns:p14="http://schemas.microsoft.com/office/powerpoint/2010/main" val="3863663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realized that this Brave New World of technology had no ‘Old Boy Network’ to get in my way, nor did it require access to capital to pay for licenses, buildings and staff in order to get products out there, so I established Inner-City Software with the goal of broadcasting both inside and outside the Black community that the Computer Age represented the closest thing ever to a level playing field.</a:t>
            </a:r>
          </a:p>
        </p:txBody>
      </p:sp>
      <p:sp>
        <p:nvSpPr>
          <p:cNvPr id="4" name="Slide Number Placeholder 3"/>
          <p:cNvSpPr>
            <a:spLocks noGrp="1"/>
          </p:cNvSpPr>
          <p:nvPr>
            <p:ph type="sldNum" sz="quarter" idx="5"/>
          </p:nvPr>
        </p:nvSpPr>
        <p:spPr/>
        <p:txBody>
          <a:bodyPr/>
          <a:lstStyle/>
          <a:p>
            <a:fld id="{6AFB6698-0607-4F6F-A7BD-320E92DBD744}" type="slidenum">
              <a:rPr lang="en-US" smtClean="0"/>
              <a:t>9</a:t>
            </a:fld>
            <a:endParaRPr lang="en-US"/>
          </a:p>
        </p:txBody>
      </p:sp>
    </p:spTree>
    <p:extLst>
      <p:ext uri="{BB962C8B-B14F-4D97-AF65-F5344CB8AC3E}">
        <p14:creationId xmlns:p14="http://schemas.microsoft.com/office/powerpoint/2010/main" val="1275958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350 Years of History program was powered by Microsoft MediaView, a subset of the Encarta libraries that Microsoft made available for free to developers.</a:t>
            </a:r>
          </a:p>
          <a:p>
            <a:pPr marL="171450" indent="-171450">
              <a:buFont typeface="Arial" panose="020B0604020202020204" pitchFamily="34" charset="0"/>
              <a:buChar char="•"/>
            </a:pPr>
            <a:r>
              <a:rPr lang="en-US" dirty="0"/>
              <a:t>The API was C-based, so to simplify things for VB developers, I created a Visual Basic VBX control, which I then sold to other developers for $200 via the bulletin board systems.</a:t>
            </a:r>
          </a:p>
          <a:p>
            <a:pPr marL="171450" indent="-171450">
              <a:buFont typeface="Arial" panose="020B0604020202020204" pitchFamily="34" charset="0"/>
              <a:buChar char="•"/>
            </a:pPr>
            <a:r>
              <a:rPr lang="en-US" dirty="0"/>
              <a:t>One of our customers was </a:t>
            </a:r>
            <a:r>
              <a:rPr lang="en-US" dirty="0" err="1"/>
              <a:t>LiveLink</a:t>
            </a:r>
            <a:r>
              <a:rPr lang="en-US" dirty="0"/>
              <a:t> systems in Jerusalem, who used the VBX control for a CD-ROM version of the Encyclopedia Judaica.</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10</a:t>
            </a:fld>
            <a:endParaRPr lang="en-US"/>
          </a:p>
        </p:txBody>
      </p:sp>
    </p:spTree>
    <p:extLst>
      <p:ext uri="{BB962C8B-B14F-4D97-AF65-F5344CB8AC3E}">
        <p14:creationId xmlns:p14="http://schemas.microsoft.com/office/powerpoint/2010/main" val="5694428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0" name="TextBox 9"/>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https://kengranderson.com</a:t>
            </a:r>
          </a:p>
        </p:txBody>
      </p:sp>
      <p:sp>
        <p:nvSpPr>
          <p:cNvPr id="14" name="Slide Number Placeholder 5">
            <a:extLst>
              <a:ext uri="{FF2B5EF4-FFF2-40B4-BE49-F238E27FC236}">
                <a16:creationId xmlns:a16="http://schemas.microsoft.com/office/drawing/2014/main" id="{92785F76-F61E-41F2-B522-825536D65539}"/>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
        <p:nvSpPr>
          <p:cNvPr id="13" name="TextBox 12">
            <a:extLst>
              <a:ext uri="{FF2B5EF4-FFF2-40B4-BE49-F238E27FC236}">
                <a16:creationId xmlns:a16="http://schemas.microsoft.com/office/drawing/2014/main" id="{36AF0963-E82E-47DA-8EEC-168CA9C568E8}"/>
              </a:ext>
            </a:extLst>
          </p:cNvPr>
          <p:cNvSpPr txBox="1"/>
          <p:nvPr userDrawn="1"/>
        </p:nvSpPr>
        <p:spPr>
          <a:xfrm>
            <a:off x="4289988" y="6457453"/>
            <a:ext cx="54522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I Create Technologies that Uplift Black People</a:t>
            </a:r>
          </a:p>
        </p:txBody>
      </p:sp>
      <p:pic>
        <p:nvPicPr>
          <p:cNvPr id="5" name="Picture 4">
            <a:extLst>
              <a:ext uri="{FF2B5EF4-FFF2-40B4-BE49-F238E27FC236}">
                <a16:creationId xmlns:a16="http://schemas.microsoft.com/office/drawing/2014/main" id="{7CAD1AC1-9CA0-4369-BF72-3B5F7E7E45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2532" y="6398367"/>
            <a:ext cx="426586" cy="4161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5763347"/>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43E1C79E-4906-42D7-9799-8BE0AC9297B3}" type="slidenum">
              <a:rPr lang="en-US" smtClean="0"/>
              <a:t>‹#›</a:t>
            </a:fld>
            <a:endParaRPr lang="en-US"/>
          </a:p>
        </p:txBody>
      </p:sp>
    </p:spTree>
    <p:extLst>
      <p:ext uri="{BB962C8B-B14F-4D97-AF65-F5344CB8AC3E}">
        <p14:creationId xmlns:p14="http://schemas.microsoft.com/office/powerpoint/2010/main" val="2367808619"/>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43E1C79E-4906-42D7-9799-8BE0AC9297B3}" type="slidenum">
              <a:rPr lang="en-US" smtClean="0"/>
              <a:t>‹#›</a:t>
            </a:fld>
            <a:endParaRPr lang="en-US"/>
          </a:p>
        </p:txBody>
      </p:sp>
    </p:spTree>
    <p:extLst>
      <p:ext uri="{BB962C8B-B14F-4D97-AF65-F5344CB8AC3E}">
        <p14:creationId xmlns:p14="http://schemas.microsoft.com/office/powerpoint/2010/main" val="307706778"/>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1079397737"/>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D7EBF85-8746-4A81-875D-F9E7B6E9FAC7}"/>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
        <p:nvSpPr>
          <p:cNvPr id="11" name="TextBox 10">
            <a:extLst>
              <a:ext uri="{FF2B5EF4-FFF2-40B4-BE49-F238E27FC236}">
                <a16:creationId xmlns:a16="http://schemas.microsoft.com/office/drawing/2014/main" id="{1DDDDB8C-F55E-4B5D-B70B-974EC4B7601E}"/>
              </a:ext>
            </a:extLst>
          </p:cNvPr>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https://kengranderson.com</a:t>
            </a:r>
          </a:p>
        </p:txBody>
      </p:sp>
      <p:pic>
        <p:nvPicPr>
          <p:cNvPr id="15" name="Picture 14">
            <a:extLst>
              <a:ext uri="{FF2B5EF4-FFF2-40B4-BE49-F238E27FC236}">
                <a16:creationId xmlns:a16="http://schemas.microsoft.com/office/drawing/2014/main" id="{2E0D28A9-DC96-40B7-B523-EE5795FDF7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2532" y="6398367"/>
            <a:ext cx="426586" cy="416181"/>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B09B3B9E-CE88-4E10-A418-6B48BF746634}"/>
              </a:ext>
            </a:extLst>
          </p:cNvPr>
          <p:cNvSpPr txBox="1"/>
          <p:nvPr userDrawn="1"/>
        </p:nvSpPr>
        <p:spPr>
          <a:xfrm>
            <a:off x="4289988" y="6457453"/>
            <a:ext cx="54522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I Create Technologies that Uplift Black People</a:t>
            </a:r>
          </a:p>
        </p:txBody>
      </p:sp>
    </p:spTree>
    <p:extLst>
      <p:ext uri="{BB962C8B-B14F-4D97-AF65-F5344CB8AC3E}">
        <p14:creationId xmlns:p14="http://schemas.microsoft.com/office/powerpoint/2010/main" val="3029170674"/>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27382492-34B6-438C-B45A-2F0B1597C351}"/>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1747881474"/>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C0B25334-5044-47AF-9648-70C650FB99BC}"/>
              </a:ext>
            </a:extLst>
          </p:cNvPr>
          <p:cNvSpPr>
            <a:spLocks noGrp="1"/>
          </p:cNvSpPr>
          <p:nvPr>
            <p:ph type="sldNum" sz="quarter" idx="12"/>
          </p:nvPr>
        </p:nvSpPr>
        <p:spPr>
          <a:xfrm>
            <a:off x="9900458" y="6459785"/>
            <a:ext cx="1312025" cy="365125"/>
          </a:xfrm>
          <a:prstGeom prst="rect">
            <a:avLst/>
          </a:prstGeom>
        </p:spPr>
        <p:txBody>
          <a:bodyPr/>
          <a:lstStyle>
            <a:lvl1pPr algn="ct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2989211084"/>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8867BF28-3864-4206-8E49-F5A8F2569E82}"/>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586308091"/>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lide Number Placeholder 5">
            <a:extLst>
              <a:ext uri="{FF2B5EF4-FFF2-40B4-BE49-F238E27FC236}">
                <a16:creationId xmlns:a16="http://schemas.microsoft.com/office/drawing/2014/main" id="{B58675A2-FB59-4A21-BE02-5EA8117FB6DA}"/>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
        <p:nvSpPr>
          <p:cNvPr id="11" name="TextBox 10">
            <a:extLst>
              <a:ext uri="{FF2B5EF4-FFF2-40B4-BE49-F238E27FC236}">
                <a16:creationId xmlns:a16="http://schemas.microsoft.com/office/drawing/2014/main" id="{4CAC466F-7651-4E92-B98F-71C54ED856FA}"/>
              </a:ext>
            </a:extLst>
          </p:cNvPr>
          <p:cNvSpPr txBox="1"/>
          <p:nvPr userDrawn="1"/>
        </p:nvSpPr>
        <p:spPr>
          <a:xfrm>
            <a:off x="4289988" y="6457453"/>
            <a:ext cx="54522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I Create Technologies that Uplift Black People</a:t>
            </a:r>
          </a:p>
        </p:txBody>
      </p:sp>
      <p:sp>
        <p:nvSpPr>
          <p:cNvPr id="13" name="TextBox 12">
            <a:extLst>
              <a:ext uri="{FF2B5EF4-FFF2-40B4-BE49-F238E27FC236}">
                <a16:creationId xmlns:a16="http://schemas.microsoft.com/office/drawing/2014/main" id="{62EEF8F6-2CB1-4C9F-890A-E4EBE1B3A930}"/>
              </a:ext>
            </a:extLst>
          </p:cNvPr>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https://kengranderson.com</a:t>
            </a:r>
          </a:p>
        </p:txBody>
      </p:sp>
      <p:pic>
        <p:nvPicPr>
          <p:cNvPr id="14" name="Picture 13">
            <a:extLst>
              <a:ext uri="{FF2B5EF4-FFF2-40B4-BE49-F238E27FC236}">
                <a16:creationId xmlns:a16="http://schemas.microsoft.com/office/drawing/2014/main" id="{B8212D5E-0D09-48D3-938C-2FF9F5ED30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2532" y="6398367"/>
            <a:ext cx="426586" cy="4161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7646312"/>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lvl1pPr>
              <a:defRPr>
                <a:solidFill>
                  <a:schemeClr val="tx2"/>
                </a:solidFill>
              </a:defRPr>
            </a:lvl1pPr>
          </a:lstStyle>
          <a:p>
            <a:fld id="{43E1C79E-4906-42D7-9799-8BE0AC9297B3}" type="slidenum">
              <a:rPr lang="en-US" smtClean="0"/>
              <a:t>‹#›</a:t>
            </a:fld>
            <a:endParaRPr lang="en-US"/>
          </a:p>
        </p:txBody>
      </p:sp>
    </p:spTree>
    <p:extLst>
      <p:ext uri="{BB962C8B-B14F-4D97-AF65-F5344CB8AC3E}">
        <p14:creationId xmlns:p14="http://schemas.microsoft.com/office/powerpoint/2010/main" val="1985014551"/>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97280" y="6459785"/>
            <a:ext cx="2472271" cy="365125"/>
          </a:xfrm>
          <a:prstGeom prst="rect">
            <a:avLst/>
          </a:prstGeom>
        </p:spPr>
        <p:txBody>
          <a:bodyPr/>
          <a:lstStyle/>
          <a:p>
            <a:endParaRPr lang="en-US"/>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p>
            <a:fld id="{43E1C79E-4906-42D7-9799-8BE0AC9297B3}" type="slidenum">
              <a:rPr lang="en-US" smtClean="0"/>
              <a:t>‹#›</a:t>
            </a:fld>
            <a:endParaRPr lang="en-US"/>
          </a:p>
        </p:txBody>
      </p:sp>
    </p:spTree>
    <p:extLst>
      <p:ext uri="{BB962C8B-B14F-4D97-AF65-F5344CB8AC3E}">
        <p14:creationId xmlns:p14="http://schemas.microsoft.com/office/powerpoint/2010/main" val="2885576243"/>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1219199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73006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075653"/>
            <a:ext cx="10058400" cy="479344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52055A22-EAEB-44F4-B1EC-21AED4E41721}"/>
              </a:ext>
            </a:extLst>
          </p:cNvPr>
          <p:cNvSpPr>
            <a:spLocks noGrp="1"/>
          </p:cNvSpPr>
          <p:nvPr>
            <p:ph type="sldNum" sz="quarter" idx="4"/>
          </p:nvPr>
        </p:nvSpPr>
        <p:spPr>
          <a:xfrm>
            <a:off x="9900458" y="6459785"/>
            <a:ext cx="1312025" cy="365125"/>
          </a:xfrm>
          <a:prstGeom prst="rect">
            <a:avLst/>
          </a:prstGeom>
        </p:spPr>
        <p:txBody>
          <a:bodyPr/>
          <a:lstStyle>
            <a:lvl1pPr algn="ctr">
              <a:defRPr>
                <a:solidFill>
                  <a:schemeClr val="bg1"/>
                </a:solidFill>
              </a:defRPr>
            </a:lvl1pPr>
          </a:lstStyle>
          <a:p>
            <a:fld id="{43E1C79E-4906-42D7-9799-8BE0AC9297B3}" type="slidenum">
              <a:rPr lang="en-US" smtClean="0"/>
              <a:pPr/>
              <a:t>‹#›</a:t>
            </a:fld>
            <a:endParaRPr lang="en-US" dirty="0"/>
          </a:p>
        </p:txBody>
      </p:sp>
      <p:sp>
        <p:nvSpPr>
          <p:cNvPr id="13" name="TextBox 12">
            <a:extLst>
              <a:ext uri="{FF2B5EF4-FFF2-40B4-BE49-F238E27FC236}">
                <a16:creationId xmlns:a16="http://schemas.microsoft.com/office/drawing/2014/main" id="{4C99C7DE-57B6-48DD-935E-72195BBE5C5E}"/>
              </a:ext>
            </a:extLst>
          </p:cNvPr>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https://kengranderson.com</a:t>
            </a:r>
          </a:p>
        </p:txBody>
      </p:sp>
      <p:pic>
        <p:nvPicPr>
          <p:cNvPr id="14" name="Picture 13">
            <a:extLst>
              <a:ext uri="{FF2B5EF4-FFF2-40B4-BE49-F238E27FC236}">
                <a16:creationId xmlns:a16="http://schemas.microsoft.com/office/drawing/2014/main" id="{8F987153-73C0-4014-BBE1-FDBE2CF64AFE}"/>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882532" y="6398367"/>
            <a:ext cx="426586" cy="416181"/>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2ED3B72A-37F7-48C7-A3B1-CA6151EC0FB7}"/>
              </a:ext>
            </a:extLst>
          </p:cNvPr>
          <p:cNvSpPr txBox="1"/>
          <p:nvPr userDrawn="1"/>
        </p:nvSpPr>
        <p:spPr>
          <a:xfrm>
            <a:off x="4289988" y="6457453"/>
            <a:ext cx="54522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I Create Technologies that Uplift Black People</a:t>
            </a:r>
          </a:p>
        </p:txBody>
      </p:sp>
    </p:spTree>
    <p:extLst>
      <p:ext uri="{BB962C8B-B14F-4D97-AF65-F5344CB8AC3E}">
        <p14:creationId xmlns:p14="http://schemas.microsoft.com/office/powerpoint/2010/main" val="38765286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hyperlink" Target="https://kengranderson.com/" TargetMode="External"/><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39.jpeg"/><Relationship Id="rId18" Type="http://schemas.openxmlformats.org/officeDocument/2006/relationships/image" Target="../media/image44.jpeg"/><Relationship Id="rId3" Type="http://schemas.openxmlformats.org/officeDocument/2006/relationships/image" Target="../media/image31.jpeg"/><Relationship Id="rId21" Type="http://schemas.openxmlformats.org/officeDocument/2006/relationships/image" Target="../media/image47.jpeg"/><Relationship Id="rId7" Type="http://schemas.openxmlformats.org/officeDocument/2006/relationships/image" Target="../media/image35.jpeg"/><Relationship Id="rId12" Type="http://schemas.openxmlformats.org/officeDocument/2006/relationships/image" Target="../media/image38.jpeg"/><Relationship Id="rId17" Type="http://schemas.openxmlformats.org/officeDocument/2006/relationships/image" Target="../media/image43.jpeg"/><Relationship Id="rId2" Type="http://schemas.openxmlformats.org/officeDocument/2006/relationships/notesSlide" Target="../notesSlides/notesSlide10.xml"/><Relationship Id="rId16" Type="http://schemas.openxmlformats.org/officeDocument/2006/relationships/image" Target="../media/image42.jpeg"/><Relationship Id="rId20"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hyperlink" Target="https://bit.ly/inner-city-software" TargetMode="External"/><Relationship Id="rId5" Type="http://schemas.openxmlformats.org/officeDocument/2006/relationships/image" Target="../media/image33.jpeg"/><Relationship Id="rId15" Type="http://schemas.openxmlformats.org/officeDocument/2006/relationships/image" Target="../media/image41.jpeg"/><Relationship Id="rId23" Type="http://schemas.openxmlformats.org/officeDocument/2006/relationships/image" Target="../media/image5.png"/><Relationship Id="rId10" Type="http://schemas.openxmlformats.org/officeDocument/2006/relationships/hyperlink" Target="https://kengranderson.com/" TargetMode="External"/><Relationship Id="rId19" Type="http://schemas.openxmlformats.org/officeDocument/2006/relationships/image" Target="../media/image45.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0.jpeg"/><Relationship Id="rId22" Type="http://schemas.openxmlformats.org/officeDocument/2006/relationships/image" Target="../media/image48.jpeg"/></Relationships>
</file>

<file path=ppt/slides/_rels/slide12.xml.rels><?xml version="1.0" encoding="UTF-8" standalone="yes"?>
<Relationships xmlns="http://schemas.openxmlformats.org/package/2006/relationships"><Relationship Id="rId8" Type="http://schemas.openxmlformats.org/officeDocument/2006/relationships/hyperlink" Target="https://bit.ly/inner-city-software" TargetMode="External"/><Relationship Id="rId3" Type="http://schemas.openxmlformats.org/officeDocument/2006/relationships/image" Target="../media/image49.png"/><Relationship Id="rId7" Type="http://schemas.openxmlformats.org/officeDocument/2006/relationships/hyperlink" Target="https://kengranderson.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3.png"/><Relationship Id="rId4" Type="http://schemas.openxmlformats.org/officeDocument/2006/relationships/image" Target="../media/image50.gif"/><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4.gif"/><Relationship Id="rId7"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hyperlink" Target="https://bit.ly/inner-city-software" TargetMode="External"/><Relationship Id="rId4" Type="http://schemas.openxmlformats.org/officeDocument/2006/relationships/hyperlink" Target="https://kengranderson.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9.png"/><Relationship Id="rId4" Type="http://schemas.openxmlformats.org/officeDocument/2006/relationships/image" Target="../media/image58.emf"/></Relationships>
</file>

<file path=ppt/slides/_rels/slide1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g"/><Relationship Id="rId7"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image" Target="../media/image5.png"/><Relationship Id="rId4" Type="http://schemas.openxmlformats.org/officeDocument/2006/relationships/image" Target="../media/image61.png"/><Relationship Id="rId9" Type="http://schemas.openxmlformats.org/officeDocument/2006/relationships/image" Target="../media/image66.jpeg"/></Relationships>
</file>

<file path=ppt/slides/_rels/slide16.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7.jpg"/><Relationship Id="rId7" Type="http://schemas.openxmlformats.org/officeDocument/2006/relationships/hyperlink" Target="https://bit.ly/inner-city-softwar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kengranderson.com/" TargetMode="External"/><Relationship Id="rId5" Type="http://schemas.openxmlformats.org/officeDocument/2006/relationships/image" Target="../media/image69.png"/><Relationship Id="rId4" Type="http://schemas.openxmlformats.org/officeDocument/2006/relationships/image" Target="../media/image68.jpeg"/></Relationships>
</file>

<file path=ppt/slides/_rels/slide17.xml.rels><?xml version="1.0" encoding="UTF-8" standalone="yes"?>
<Relationships xmlns="http://schemas.openxmlformats.org/package/2006/relationships"><Relationship Id="rId8" Type="http://schemas.openxmlformats.org/officeDocument/2006/relationships/hyperlink" Target="https://kengranderson.com/" TargetMode="External"/><Relationship Id="rId3" Type="http://schemas.openxmlformats.org/officeDocument/2006/relationships/image" Target="../media/image71.jpg"/><Relationship Id="rId7" Type="http://schemas.openxmlformats.org/officeDocument/2006/relationships/image" Target="../media/image75.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69.png"/><Relationship Id="rId4" Type="http://schemas.openxmlformats.org/officeDocument/2006/relationships/image" Target="../media/image72.jpeg"/><Relationship Id="rId9" Type="http://schemas.openxmlformats.org/officeDocument/2006/relationships/hyperlink" Target="https://bit.ly/inner-city-softwar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bit.ly/inner-city-software" TargetMode="External"/><Relationship Id="rId5" Type="http://schemas.openxmlformats.org/officeDocument/2006/relationships/hyperlink" Target="https://kengranderson.com/" TargetMode="External"/><Relationship Id="rId4" Type="http://schemas.openxmlformats.org/officeDocument/2006/relationships/image" Target="../media/image76.jpeg"/></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69.png"/><Relationship Id="rId9" Type="http://schemas.openxmlformats.org/officeDocument/2006/relationships/image" Target="../media/image8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jpeg"/></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69.png"/><Relationship Id="rId7" Type="http://schemas.openxmlformats.org/officeDocument/2006/relationships/image" Target="../media/image93.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2.emf"/><Relationship Id="rId5" Type="http://schemas.openxmlformats.org/officeDocument/2006/relationships/image" Target="../media/image91.png"/><Relationship Id="rId4" Type="http://schemas.openxmlformats.org/officeDocument/2006/relationships/image" Target="../media/image90.emf"/></Relationships>
</file>

<file path=ppt/slides/_rels/slide23.xml.rels><?xml version="1.0" encoding="UTF-8" standalone="yes"?>
<Relationships xmlns="http://schemas.openxmlformats.org/package/2006/relationships"><Relationship Id="rId13" Type="http://schemas.openxmlformats.org/officeDocument/2006/relationships/image" Target="../media/image106.svg"/><Relationship Id="rId18" Type="http://schemas.openxmlformats.org/officeDocument/2006/relationships/image" Target="../media/image111.emf"/><Relationship Id="rId26" Type="http://schemas.openxmlformats.org/officeDocument/2006/relationships/image" Target="../media/image119.svg"/><Relationship Id="rId39" Type="http://schemas.openxmlformats.org/officeDocument/2006/relationships/image" Target="../media/image132.png"/><Relationship Id="rId3" Type="http://schemas.openxmlformats.org/officeDocument/2006/relationships/image" Target="../media/image96.svg"/><Relationship Id="rId21" Type="http://schemas.openxmlformats.org/officeDocument/2006/relationships/image" Target="../media/image114.png"/><Relationship Id="rId34" Type="http://schemas.openxmlformats.org/officeDocument/2006/relationships/image" Target="../media/image127.svg"/><Relationship Id="rId42" Type="http://schemas.openxmlformats.org/officeDocument/2006/relationships/image" Target="../media/image135.svg"/><Relationship Id="rId47" Type="http://schemas.openxmlformats.org/officeDocument/2006/relationships/image" Target="../media/image140.emf"/><Relationship Id="rId50" Type="http://schemas.openxmlformats.org/officeDocument/2006/relationships/image" Target="../media/image143.emf"/><Relationship Id="rId7" Type="http://schemas.openxmlformats.org/officeDocument/2006/relationships/image" Target="../media/image100.svg"/><Relationship Id="rId12" Type="http://schemas.openxmlformats.org/officeDocument/2006/relationships/image" Target="../media/image105.png"/><Relationship Id="rId17" Type="http://schemas.openxmlformats.org/officeDocument/2006/relationships/image" Target="../media/image110.emf"/><Relationship Id="rId25" Type="http://schemas.openxmlformats.org/officeDocument/2006/relationships/image" Target="../media/image118.png"/><Relationship Id="rId33" Type="http://schemas.openxmlformats.org/officeDocument/2006/relationships/image" Target="../media/image126.png"/><Relationship Id="rId38" Type="http://schemas.openxmlformats.org/officeDocument/2006/relationships/image" Target="../media/image131.svg"/><Relationship Id="rId46" Type="http://schemas.openxmlformats.org/officeDocument/2006/relationships/image" Target="../media/image139.emf"/><Relationship Id="rId2" Type="http://schemas.openxmlformats.org/officeDocument/2006/relationships/image" Target="../media/image95.png"/><Relationship Id="rId16" Type="http://schemas.openxmlformats.org/officeDocument/2006/relationships/image" Target="../media/image109.emf"/><Relationship Id="rId20" Type="http://schemas.openxmlformats.org/officeDocument/2006/relationships/image" Target="../media/image113.emf"/><Relationship Id="rId29" Type="http://schemas.openxmlformats.org/officeDocument/2006/relationships/image" Target="../media/image122.png"/><Relationship Id="rId41"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4.svg"/><Relationship Id="rId24" Type="http://schemas.openxmlformats.org/officeDocument/2006/relationships/image" Target="../media/image117.svg"/><Relationship Id="rId32" Type="http://schemas.openxmlformats.org/officeDocument/2006/relationships/image" Target="../media/image125.svg"/><Relationship Id="rId37" Type="http://schemas.openxmlformats.org/officeDocument/2006/relationships/image" Target="../media/image130.png"/><Relationship Id="rId40" Type="http://schemas.openxmlformats.org/officeDocument/2006/relationships/image" Target="../media/image133.svg"/><Relationship Id="rId45" Type="http://schemas.openxmlformats.org/officeDocument/2006/relationships/image" Target="../media/image138.png"/><Relationship Id="rId53" Type="http://schemas.openxmlformats.org/officeDocument/2006/relationships/image" Target="../media/image146.png"/><Relationship Id="rId5" Type="http://schemas.openxmlformats.org/officeDocument/2006/relationships/image" Target="../media/image98.svg"/><Relationship Id="rId15" Type="http://schemas.openxmlformats.org/officeDocument/2006/relationships/image" Target="../media/image108.svg"/><Relationship Id="rId23" Type="http://schemas.openxmlformats.org/officeDocument/2006/relationships/image" Target="../media/image116.png"/><Relationship Id="rId28" Type="http://schemas.openxmlformats.org/officeDocument/2006/relationships/image" Target="../media/image121.svg"/><Relationship Id="rId36" Type="http://schemas.openxmlformats.org/officeDocument/2006/relationships/image" Target="../media/image129.svg"/><Relationship Id="rId49" Type="http://schemas.openxmlformats.org/officeDocument/2006/relationships/image" Target="../media/image142.emf"/><Relationship Id="rId10" Type="http://schemas.openxmlformats.org/officeDocument/2006/relationships/image" Target="../media/image103.png"/><Relationship Id="rId19" Type="http://schemas.openxmlformats.org/officeDocument/2006/relationships/image" Target="../media/image112.emf"/><Relationship Id="rId31" Type="http://schemas.openxmlformats.org/officeDocument/2006/relationships/image" Target="../media/image124.png"/><Relationship Id="rId44" Type="http://schemas.openxmlformats.org/officeDocument/2006/relationships/image" Target="../media/image137.svg"/><Relationship Id="rId52" Type="http://schemas.openxmlformats.org/officeDocument/2006/relationships/image" Target="../media/image145.emf"/><Relationship Id="rId4" Type="http://schemas.openxmlformats.org/officeDocument/2006/relationships/image" Target="../media/image97.png"/><Relationship Id="rId9" Type="http://schemas.openxmlformats.org/officeDocument/2006/relationships/image" Target="../media/image102.svg"/><Relationship Id="rId14" Type="http://schemas.openxmlformats.org/officeDocument/2006/relationships/image" Target="../media/image107.png"/><Relationship Id="rId22" Type="http://schemas.openxmlformats.org/officeDocument/2006/relationships/image" Target="../media/image115.svg"/><Relationship Id="rId27" Type="http://schemas.openxmlformats.org/officeDocument/2006/relationships/image" Target="../media/image120.png"/><Relationship Id="rId30" Type="http://schemas.openxmlformats.org/officeDocument/2006/relationships/image" Target="../media/image123.svg"/><Relationship Id="rId35" Type="http://schemas.openxmlformats.org/officeDocument/2006/relationships/image" Target="../media/image128.png"/><Relationship Id="rId43" Type="http://schemas.openxmlformats.org/officeDocument/2006/relationships/image" Target="../media/image136.png"/><Relationship Id="rId48" Type="http://schemas.openxmlformats.org/officeDocument/2006/relationships/image" Target="../media/image141.emf"/><Relationship Id="rId8" Type="http://schemas.openxmlformats.org/officeDocument/2006/relationships/image" Target="../media/image101.png"/><Relationship Id="rId51" Type="http://schemas.openxmlformats.org/officeDocument/2006/relationships/image" Target="../media/image144.png"/></Relationships>
</file>

<file path=ppt/slides/_rels/slide24.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6.png"/><Relationship Id="rId7" Type="http://schemas.openxmlformats.org/officeDocument/2006/relationships/image" Target="../media/image93.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2.emf"/><Relationship Id="rId5" Type="http://schemas.openxmlformats.org/officeDocument/2006/relationships/image" Target="../media/image147.png"/><Relationship Id="rId4" Type="http://schemas.openxmlformats.org/officeDocument/2006/relationships/image" Target="../media/image90.emf"/></Relationships>
</file>

<file path=ppt/slides/_rels/slide25.xml.rels><?xml version="1.0" encoding="UTF-8" standalone="yes"?>
<Relationships xmlns="http://schemas.openxmlformats.org/package/2006/relationships"><Relationship Id="rId8" Type="http://schemas.openxmlformats.org/officeDocument/2006/relationships/hyperlink" Target="https://blackfacts.com/videos" TargetMode="External"/><Relationship Id="rId3" Type="http://schemas.openxmlformats.org/officeDocument/2006/relationships/image" Target="../media/image146.png"/><Relationship Id="rId7" Type="http://schemas.openxmlformats.org/officeDocument/2006/relationships/hyperlink" Target="https://blackfacts.com/"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51.gif"/><Relationship Id="rId5" Type="http://schemas.openxmlformats.org/officeDocument/2006/relationships/image" Target="../media/image150.gif"/><Relationship Id="rId10" Type="http://schemas.openxmlformats.org/officeDocument/2006/relationships/hyperlink" Target="https://blackfacts.com/diversity" TargetMode="External"/><Relationship Id="rId4" Type="http://schemas.openxmlformats.org/officeDocument/2006/relationships/image" Target="../media/image149.gif"/><Relationship Id="rId9" Type="http://schemas.openxmlformats.org/officeDocument/2006/relationships/hyperlink" Target="https://blackfacts.com/new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56.emf"/><Relationship Id="rId3" Type="http://schemas.openxmlformats.org/officeDocument/2006/relationships/image" Target="../media/image146.png"/><Relationship Id="rId7" Type="http://schemas.openxmlformats.org/officeDocument/2006/relationships/image" Target="../media/image155.em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54.emf"/><Relationship Id="rId5" Type="http://schemas.openxmlformats.org/officeDocument/2006/relationships/image" Target="../media/image153.emf"/><Relationship Id="rId10" Type="http://schemas.openxmlformats.org/officeDocument/2006/relationships/image" Target="../media/image158.emf"/><Relationship Id="rId4" Type="http://schemas.openxmlformats.org/officeDocument/2006/relationships/image" Target="../media/image152.emf"/><Relationship Id="rId9" Type="http://schemas.openxmlformats.org/officeDocument/2006/relationships/image" Target="../media/image157.emf"/></Relationships>
</file>

<file path=ppt/slides/_rels/slide27.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8.png"/><Relationship Id="rId7"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17.svg"/><Relationship Id="rId11" Type="http://schemas.openxmlformats.org/officeDocument/2006/relationships/image" Target="../media/image160.png"/><Relationship Id="rId5" Type="http://schemas.openxmlformats.org/officeDocument/2006/relationships/image" Target="../media/image116.png"/><Relationship Id="rId10" Type="http://schemas.openxmlformats.org/officeDocument/2006/relationships/image" Target="../media/image159.png"/><Relationship Id="rId4" Type="http://schemas.openxmlformats.org/officeDocument/2006/relationships/image" Target="../media/image119.svg"/><Relationship Id="rId9" Type="http://schemas.openxmlformats.org/officeDocument/2006/relationships/image" Target="../media/image69.png"/></Relationships>
</file>

<file path=ppt/slides/_rels/slide28.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19.svg"/><Relationship Id="rId11" Type="http://schemas.openxmlformats.org/officeDocument/2006/relationships/hyperlink" Target="http://bit.ly/lessons-from-wakanda" TargetMode="External"/><Relationship Id="rId5" Type="http://schemas.openxmlformats.org/officeDocument/2006/relationships/image" Target="../media/image118.png"/><Relationship Id="rId10" Type="http://schemas.openxmlformats.org/officeDocument/2006/relationships/image" Target="../media/image161.png"/><Relationship Id="rId4" Type="http://schemas.openxmlformats.org/officeDocument/2006/relationships/image" Target="../media/image117.svg"/><Relationship Id="rId9"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54.gif"/><Relationship Id="rId13" Type="http://schemas.openxmlformats.org/officeDocument/2006/relationships/image" Target="../media/image170.jpeg"/><Relationship Id="rId3" Type="http://schemas.openxmlformats.org/officeDocument/2006/relationships/image" Target="../media/image162.emf"/><Relationship Id="rId7" Type="http://schemas.openxmlformats.org/officeDocument/2006/relationships/image" Target="../media/image166.jpeg"/><Relationship Id="rId12"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65.jpeg"/><Relationship Id="rId11" Type="http://schemas.openxmlformats.org/officeDocument/2006/relationships/image" Target="../media/image169.jpeg"/><Relationship Id="rId5" Type="http://schemas.openxmlformats.org/officeDocument/2006/relationships/image" Target="../media/image164.png"/><Relationship Id="rId15" Type="http://schemas.openxmlformats.org/officeDocument/2006/relationships/image" Target="../media/image172.jpeg"/><Relationship Id="rId10" Type="http://schemas.openxmlformats.org/officeDocument/2006/relationships/image" Target="../media/image168.png"/><Relationship Id="rId4" Type="http://schemas.openxmlformats.org/officeDocument/2006/relationships/image" Target="../media/image163.jpeg"/><Relationship Id="rId9" Type="http://schemas.openxmlformats.org/officeDocument/2006/relationships/image" Target="../media/image167.jpeg"/><Relationship Id="rId14" Type="http://schemas.openxmlformats.org/officeDocument/2006/relationships/image" Target="../media/image171.emf"/></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bit.ly/inner-city-software" TargetMode="External"/><Relationship Id="rId5" Type="http://schemas.openxmlformats.org/officeDocument/2006/relationships/hyperlink" Target="https://kengranderson.com/" TargetMode="External"/><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73.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jpeg"/><Relationship Id="rId7"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kengranderson.com/" TargetMode="External"/><Relationship Id="rId5" Type="http://schemas.openxmlformats.org/officeDocument/2006/relationships/image" Target="../media/image9.jpeg"/><Relationship Id="rId4" Type="http://schemas.openxmlformats.org/officeDocument/2006/relationships/image" Target="../media/image8.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jpeg"/><Relationship Id="rId7" Type="http://schemas.openxmlformats.org/officeDocument/2006/relationships/hyperlink" Target="https://bit.ly/inner-city-softwar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kengranderson.com/" TargetMode="Externa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bit.ly/inner-city-software" TargetMode="External"/><Relationship Id="rId5" Type="http://schemas.openxmlformats.org/officeDocument/2006/relationships/hyperlink" Target="https://kengranderson.com/" TargetMode="Externa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hyperlink" Target="https://kengranderson.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hyperlink" Target="https://bit.ly/inner-city-software"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s://kengranderson.com/" TargetMode="External"/><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hyperlink" Target="https://bit.ly/inner-city-software" TargetMode="External"/><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F5FEDD-5D3D-47ED-B7E2-683E2892BCF1}"/>
              </a:ext>
            </a:extLst>
          </p:cNvPr>
          <p:cNvSpPr>
            <a:spLocks noGrp="1"/>
          </p:cNvSpPr>
          <p:nvPr>
            <p:ph type="sldNum" sz="quarter" idx="12"/>
          </p:nvPr>
        </p:nvSpPr>
        <p:spPr/>
        <p:txBody>
          <a:bodyPr/>
          <a:lstStyle/>
          <a:p>
            <a:fld id="{43E1C79E-4906-42D7-9799-8BE0AC9297B3}" type="slidenum">
              <a:rPr lang="en-US" smtClean="0"/>
              <a:pPr/>
              <a:t>1</a:t>
            </a:fld>
            <a:endParaRPr lang="en-US"/>
          </a:p>
        </p:txBody>
      </p:sp>
      <p:pic>
        <p:nvPicPr>
          <p:cNvPr id="10" name="Picture 9">
            <a:extLst>
              <a:ext uri="{FF2B5EF4-FFF2-40B4-BE49-F238E27FC236}">
                <a16:creationId xmlns:a16="http://schemas.microsoft.com/office/drawing/2014/main" id="{F1B72A1A-AD57-4F56-ABAC-9C209D9F88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1996" cy="6858000"/>
          </a:xfrm>
          <a:prstGeom prst="rect">
            <a:avLst/>
          </a:prstGeom>
        </p:spPr>
      </p:pic>
    </p:spTree>
    <p:extLst>
      <p:ext uri="{BB962C8B-B14F-4D97-AF65-F5344CB8AC3E}">
        <p14:creationId xmlns:p14="http://schemas.microsoft.com/office/powerpoint/2010/main" val="229866524"/>
      </p:ext>
    </p:extLst>
  </p:cSld>
  <p:clrMapOvr>
    <a:masterClrMapping/>
  </p:clrMapOvr>
  <mc:AlternateContent xmlns:mc="http://schemas.openxmlformats.org/markup-compatibility/2006">
    <mc:Choice xmlns:p14="http://schemas.microsoft.com/office/powerpoint/2010/main" Requires="p14">
      <p:transition p14:dur="250">
        <p:pull/>
      </p:transition>
    </mc:Choice>
    <mc:Fallback>
      <p:transition>
        <p:pull/>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EBC187-C475-4C73-A52D-066FDCED5707}"/>
              </a:ext>
            </a:extLst>
          </p:cNvPr>
          <p:cNvSpPr>
            <a:spLocks noGrp="1"/>
          </p:cNvSpPr>
          <p:nvPr>
            <p:ph type="sldNum" sz="quarter" idx="12"/>
          </p:nvPr>
        </p:nvSpPr>
        <p:spPr/>
        <p:txBody>
          <a:bodyPr/>
          <a:lstStyle/>
          <a:p>
            <a:fld id="{43E1C79E-4906-42D7-9799-8BE0AC9297B3}" type="slidenum">
              <a:rPr lang="en-US" smtClean="0"/>
              <a:pPr/>
              <a:t>10</a:t>
            </a:fld>
            <a:endParaRPr lang="en-US"/>
          </a:p>
        </p:txBody>
      </p:sp>
      <p:sp>
        <p:nvSpPr>
          <p:cNvPr id="22" name="TextBox 21">
            <a:extLst>
              <a:ext uri="{FF2B5EF4-FFF2-40B4-BE49-F238E27FC236}">
                <a16:creationId xmlns:a16="http://schemas.microsoft.com/office/drawing/2014/main" id="{432D6F86-D768-4F04-AF83-16BF3973E87A}"/>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1995</a:t>
            </a:r>
          </a:p>
        </p:txBody>
      </p:sp>
      <p:sp>
        <p:nvSpPr>
          <p:cNvPr id="23" name="TextBox 22">
            <a:extLst>
              <a:ext uri="{FF2B5EF4-FFF2-40B4-BE49-F238E27FC236}">
                <a16:creationId xmlns:a16="http://schemas.microsoft.com/office/drawing/2014/main" id="{73D8E1E3-045C-4693-8414-63A432457777}"/>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3">
                  <a:extLst>
                    <a:ext uri="{A12FA001-AC4F-418D-AE19-62706E023703}">
                      <ahyp:hlinkClr xmlns:ahyp="http://schemas.microsoft.com/office/drawing/2018/hyperlinkcolor" val="tx"/>
                    </a:ext>
                  </a:extLst>
                </a:hlinkClick>
              </a:rPr>
              <a:t>https://kengranderson.com</a:t>
            </a:r>
            <a:r>
              <a:rPr lang="en-US" sz="1400" dirty="0"/>
              <a:t> - Videos on YouTube, available at https://links.blackfacts.com/inner-city-software</a:t>
            </a:r>
          </a:p>
        </p:txBody>
      </p:sp>
      <p:pic>
        <p:nvPicPr>
          <p:cNvPr id="5" name="Picture 4">
            <a:extLst>
              <a:ext uri="{FF2B5EF4-FFF2-40B4-BE49-F238E27FC236}">
                <a16:creationId xmlns:a16="http://schemas.microsoft.com/office/drawing/2014/main" id="{0491B137-229F-4C8F-B944-F6C4A7C51E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1238" y="1078633"/>
            <a:ext cx="3019815" cy="2800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585816A0-15CD-4766-8CDA-638A24ED19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5089" y="1078633"/>
            <a:ext cx="3008588" cy="28008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FDFFB98D-EEEC-4768-95FE-A56D71CD901F}"/>
              </a:ext>
            </a:extLst>
          </p:cNvPr>
          <p:cNvPicPr>
            <a:picLocks noChangeAspect="1"/>
          </p:cNvPicPr>
          <p:nvPr/>
        </p:nvPicPr>
        <p:blipFill>
          <a:blip r:embed="rId6"/>
          <a:stretch>
            <a:fillRect/>
          </a:stretch>
        </p:blipFill>
        <p:spPr>
          <a:xfrm>
            <a:off x="8078915" y="1078633"/>
            <a:ext cx="3643086" cy="3375212"/>
          </a:xfrm>
          <a:prstGeom prst="rect">
            <a:avLst/>
          </a:prstGeom>
        </p:spPr>
      </p:pic>
      <p:pic>
        <p:nvPicPr>
          <p:cNvPr id="26" name="Picture 25">
            <a:extLst>
              <a:ext uri="{FF2B5EF4-FFF2-40B4-BE49-F238E27FC236}">
                <a16:creationId xmlns:a16="http://schemas.microsoft.com/office/drawing/2014/main" id="{5A0EAEE5-E54B-4D0A-AF69-8FDED993468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1828" y="2469700"/>
            <a:ext cx="4554071" cy="3415553"/>
          </a:xfrm>
          <a:prstGeom prst="rect">
            <a:avLst/>
          </a:prstGeom>
        </p:spPr>
      </p:pic>
      <p:pic>
        <p:nvPicPr>
          <p:cNvPr id="24" name="Picture 23">
            <a:extLst>
              <a:ext uri="{FF2B5EF4-FFF2-40B4-BE49-F238E27FC236}">
                <a16:creationId xmlns:a16="http://schemas.microsoft.com/office/drawing/2014/main" id="{435D3E4B-E1BF-4D81-B6C1-76AA5E637CBB}"/>
              </a:ext>
            </a:extLst>
          </p:cNvPr>
          <p:cNvPicPr>
            <a:picLocks noChangeAspect="1"/>
          </p:cNvPicPr>
          <p:nvPr/>
        </p:nvPicPr>
        <p:blipFill>
          <a:blip r:embed="rId8"/>
          <a:stretch>
            <a:fillRect/>
          </a:stretch>
        </p:blipFill>
        <p:spPr>
          <a:xfrm>
            <a:off x="4428929" y="2695321"/>
            <a:ext cx="3956957" cy="3189932"/>
          </a:xfrm>
          <a:prstGeom prst="rect">
            <a:avLst/>
          </a:prstGeom>
        </p:spPr>
      </p:pic>
      <p:sp>
        <p:nvSpPr>
          <p:cNvPr id="21" name="Title 1">
            <a:extLst>
              <a:ext uri="{FF2B5EF4-FFF2-40B4-BE49-F238E27FC236}">
                <a16:creationId xmlns:a16="http://schemas.microsoft.com/office/drawing/2014/main" id="{1017EF35-769E-446A-A8E4-277DB967FF19}"/>
              </a:ext>
            </a:extLst>
          </p:cNvPr>
          <p:cNvSpPr>
            <a:spLocks noGrp="1"/>
          </p:cNvSpPr>
          <p:nvPr>
            <p:ph type="title"/>
          </p:nvPr>
        </p:nvSpPr>
        <p:spPr>
          <a:xfrm>
            <a:off x="2034865" y="203531"/>
            <a:ext cx="9053503" cy="640408"/>
          </a:xfrm>
        </p:spPr>
        <p:txBody>
          <a:bodyPr>
            <a:normAutofit fontScale="90000"/>
          </a:bodyPr>
          <a:lstStyle/>
          <a:p>
            <a:r>
              <a:rPr lang="en-US" dirty="0"/>
              <a:t>Selling Internationally</a:t>
            </a:r>
          </a:p>
        </p:txBody>
      </p:sp>
      <p:grpSp>
        <p:nvGrpSpPr>
          <p:cNvPr id="25" name="Group 24">
            <a:extLst>
              <a:ext uri="{FF2B5EF4-FFF2-40B4-BE49-F238E27FC236}">
                <a16:creationId xmlns:a16="http://schemas.microsoft.com/office/drawing/2014/main" id="{63DF740A-E786-4704-980D-171FE0964A10}"/>
              </a:ext>
            </a:extLst>
          </p:cNvPr>
          <p:cNvGrpSpPr/>
          <p:nvPr/>
        </p:nvGrpSpPr>
        <p:grpSpPr>
          <a:xfrm>
            <a:off x="824367" y="433046"/>
            <a:ext cx="1019175" cy="181379"/>
            <a:chOff x="4127500" y="876491"/>
            <a:chExt cx="1019175" cy="181379"/>
          </a:xfrm>
        </p:grpSpPr>
        <p:sp>
          <p:nvSpPr>
            <p:cNvPr id="27" name="Oval 26">
              <a:extLst>
                <a:ext uri="{FF2B5EF4-FFF2-40B4-BE49-F238E27FC236}">
                  <a16:creationId xmlns:a16="http://schemas.microsoft.com/office/drawing/2014/main" id="{B9E26FAF-68DC-4CDB-9086-F15F6AAFE8BA}"/>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73D48A5-DDAA-4075-9EC8-688F2B51B4B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B5A2B05-87F6-4982-BD9B-4D589E0A13E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86413CD-D106-43E8-B4E6-795E172EBBE5}"/>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id="{4B9DE1B9-8D3A-48D4-A711-789CFDB2E86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91911"/>
            <a:ext cx="906069" cy="906069"/>
          </a:xfrm>
          <a:prstGeom prst="rect">
            <a:avLst/>
          </a:prstGeom>
        </p:spPr>
      </p:pic>
    </p:spTree>
    <p:extLst>
      <p:ext uri="{BB962C8B-B14F-4D97-AF65-F5344CB8AC3E}">
        <p14:creationId xmlns:p14="http://schemas.microsoft.com/office/powerpoint/2010/main" val="155961463"/>
      </p:ext>
    </p:extLst>
  </p:cSld>
  <p:clrMapOvr>
    <a:masterClrMapping/>
  </p:clrMapOvr>
  <mc:AlternateContent xmlns:mc="http://schemas.openxmlformats.org/markup-compatibility/2006">
    <mc:Choice xmlns:p14="http://schemas.microsoft.com/office/powerpoint/2010/main" Requires="p14">
      <p:transition p14:dur="250">
        <p:pull/>
      </p:transition>
    </mc:Choice>
    <mc:Fallback>
      <p:transition>
        <p:pull/>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09CA3D-4C92-4D74-8B66-9EBC6DA408CB}"/>
              </a:ext>
            </a:extLst>
          </p:cNvPr>
          <p:cNvSpPr>
            <a:spLocks noGrp="1"/>
          </p:cNvSpPr>
          <p:nvPr>
            <p:ph type="sldNum" sz="quarter" idx="12"/>
          </p:nvPr>
        </p:nvSpPr>
        <p:spPr/>
        <p:txBody>
          <a:bodyPr/>
          <a:lstStyle/>
          <a:p>
            <a:fld id="{43E1C79E-4906-42D7-9799-8BE0AC9297B3}" type="slidenum">
              <a:rPr lang="en-US" smtClean="0"/>
              <a:pPr/>
              <a:t>11</a:t>
            </a:fld>
            <a:endParaRPr lang="en-US"/>
          </a:p>
        </p:txBody>
      </p:sp>
      <p:pic>
        <p:nvPicPr>
          <p:cNvPr id="8" name="Picture 7">
            <a:extLst>
              <a:ext uri="{FF2B5EF4-FFF2-40B4-BE49-F238E27FC236}">
                <a16:creationId xmlns:a16="http://schemas.microsoft.com/office/drawing/2014/main" id="{C2CE89CA-FDBB-4616-9D5B-460841EEED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8850" y="3083587"/>
            <a:ext cx="3840494" cy="2793086"/>
          </a:xfrm>
          <a:prstGeom prst="rect">
            <a:avLst/>
          </a:prstGeom>
        </p:spPr>
      </p:pic>
      <p:pic>
        <p:nvPicPr>
          <p:cNvPr id="10" name="Picture 9">
            <a:extLst>
              <a:ext uri="{FF2B5EF4-FFF2-40B4-BE49-F238E27FC236}">
                <a16:creationId xmlns:a16="http://schemas.microsoft.com/office/drawing/2014/main" id="{1D369EE0-2B6A-4DE2-8200-207A07B681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03967" y="2709769"/>
            <a:ext cx="4293489" cy="3122538"/>
          </a:xfrm>
          <a:prstGeom prst="rect">
            <a:avLst/>
          </a:prstGeom>
        </p:spPr>
      </p:pic>
      <p:pic>
        <p:nvPicPr>
          <p:cNvPr id="24" name="Picture 23">
            <a:extLst>
              <a:ext uri="{FF2B5EF4-FFF2-40B4-BE49-F238E27FC236}">
                <a16:creationId xmlns:a16="http://schemas.microsoft.com/office/drawing/2014/main" id="{A5C9DDE3-0689-4EA4-AB5F-57F0A44A9F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84040" y="1025693"/>
            <a:ext cx="3949107" cy="2872078"/>
          </a:xfrm>
          <a:prstGeom prst="rect">
            <a:avLst/>
          </a:prstGeom>
        </p:spPr>
      </p:pic>
      <p:pic>
        <p:nvPicPr>
          <p:cNvPr id="30" name="Picture 29">
            <a:extLst>
              <a:ext uri="{FF2B5EF4-FFF2-40B4-BE49-F238E27FC236}">
                <a16:creationId xmlns:a16="http://schemas.microsoft.com/office/drawing/2014/main" id="{8BB3196D-65B9-498F-82D6-B60BCD8513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65237" y="1384171"/>
            <a:ext cx="2799081" cy="3309552"/>
          </a:xfrm>
          <a:prstGeom prst="rect">
            <a:avLst/>
          </a:prstGeom>
        </p:spPr>
      </p:pic>
      <p:pic>
        <p:nvPicPr>
          <p:cNvPr id="34" name="Picture 33">
            <a:extLst>
              <a:ext uri="{FF2B5EF4-FFF2-40B4-BE49-F238E27FC236}">
                <a16:creationId xmlns:a16="http://schemas.microsoft.com/office/drawing/2014/main" id="{6E368A96-6B14-48C6-8D02-F19A8A1B8A4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4211" y="2744035"/>
            <a:ext cx="3469278" cy="2770604"/>
          </a:xfrm>
          <a:prstGeom prst="rect">
            <a:avLst/>
          </a:prstGeom>
        </p:spPr>
      </p:pic>
      <p:pic>
        <p:nvPicPr>
          <p:cNvPr id="38" name="Picture 37">
            <a:extLst>
              <a:ext uri="{FF2B5EF4-FFF2-40B4-BE49-F238E27FC236}">
                <a16:creationId xmlns:a16="http://schemas.microsoft.com/office/drawing/2014/main" id="{76E5079D-4B2A-45E5-91E0-5DD73E9BD5D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1711" y="1320853"/>
            <a:ext cx="3469277" cy="2446845"/>
          </a:xfrm>
          <a:prstGeom prst="rect">
            <a:avLst/>
          </a:prstGeom>
        </p:spPr>
      </p:pic>
      <p:pic>
        <p:nvPicPr>
          <p:cNvPr id="40" name="Picture 39">
            <a:extLst>
              <a:ext uri="{FF2B5EF4-FFF2-40B4-BE49-F238E27FC236}">
                <a16:creationId xmlns:a16="http://schemas.microsoft.com/office/drawing/2014/main" id="{F3760DA5-79D8-4361-966F-01173EDA50E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32390" y="1320853"/>
            <a:ext cx="4388661" cy="2416359"/>
          </a:xfrm>
          <a:prstGeom prst="rect">
            <a:avLst/>
          </a:prstGeom>
        </p:spPr>
      </p:pic>
      <p:sp>
        <p:nvSpPr>
          <p:cNvPr id="47" name="TextBox 46">
            <a:extLst>
              <a:ext uri="{FF2B5EF4-FFF2-40B4-BE49-F238E27FC236}">
                <a16:creationId xmlns:a16="http://schemas.microsoft.com/office/drawing/2014/main" id="{8C59D7E3-AD44-4F89-BCAC-181D1DE385DB}"/>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10">
                  <a:extLst>
                    <a:ext uri="{A12FA001-AC4F-418D-AE19-62706E023703}">
                      <ahyp:hlinkClr xmlns:ahyp="http://schemas.microsoft.com/office/drawing/2018/hyperlinkcolor" val="tx"/>
                    </a:ext>
                  </a:extLst>
                </a:hlinkClick>
              </a:rPr>
              <a:t>https://kengranderson.com</a:t>
            </a:r>
            <a:r>
              <a:rPr lang="en-US" sz="1400" dirty="0"/>
              <a:t> - Videos on YouTube, available at </a:t>
            </a:r>
            <a:r>
              <a:rPr lang="en-US" sz="1400" dirty="0">
                <a:hlinkClick r:id="rId11">
                  <a:extLst>
                    <a:ext uri="{A12FA001-AC4F-418D-AE19-62706E023703}">
                      <ahyp:hlinkClr xmlns:ahyp="http://schemas.microsoft.com/office/drawing/2018/hyperlinkcolor" val="tx"/>
                    </a:ext>
                  </a:extLst>
                </a:hlinkClick>
              </a:rPr>
              <a:t>https://links.blackfacts.com/inner-city-software</a:t>
            </a:r>
            <a:r>
              <a:rPr lang="en-US" sz="1400" dirty="0"/>
              <a:t> </a:t>
            </a:r>
          </a:p>
        </p:txBody>
      </p:sp>
      <p:pic>
        <p:nvPicPr>
          <p:cNvPr id="32" name="Picture 31">
            <a:extLst>
              <a:ext uri="{FF2B5EF4-FFF2-40B4-BE49-F238E27FC236}">
                <a16:creationId xmlns:a16="http://schemas.microsoft.com/office/drawing/2014/main" id="{3388A018-7081-449F-98B5-84EA5A8EEAC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528670" y="2544275"/>
            <a:ext cx="3103392" cy="3011320"/>
          </a:xfrm>
          <a:prstGeom prst="rect">
            <a:avLst/>
          </a:prstGeom>
        </p:spPr>
      </p:pic>
      <p:pic>
        <p:nvPicPr>
          <p:cNvPr id="36" name="Picture 35">
            <a:extLst>
              <a:ext uri="{FF2B5EF4-FFF2-40B4-BE49-F238E27FC236}">
                <a16:creationId xmlns:a16="http://schemas.microsoft.com/office/drawing/2014/main" id="{7F7FC029-16DD-456B-93FE-3347280944B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505061" y="3062988"/>
            <a:ext cx="3558879" cy="2535030"/>
          </a:xfrm>
          <a:prstGeom prst="rect">
            <a:avLst/>
          </a:prstGeom>
        </p:spPr>
      </p:pic>
      <p:pic>
        <p:nvPicPr>
          <p:cNvPr id="28" name="Picture 27">
            <a:extLst>
              <a:ext uri="{FF2B5EF4-FFF2-40B4-BE49-F238E27FC236}">
                <a16:creationId xmlns:a16="http://schemas.microsoft.com/office/drawing/2014/main" id="{6E2BAF0C-949D-4283-B4CD-CB883376120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089956" y="1968276"/>
            <a:ext cx="3469279" cy="2773568"/>
          </a:xfrm>
          <a:prstGeom prst="rect">
            <a:avLst/>
          </a:prstGeom>
        </p:spPr>
      </p:pic>
      <p:pic>
        <p:nvPicPr>
          <p:cNvPr id="26" name="Picture 25">
            <a:extLst>
              <a:ext uri="{FF2B5EF4-FFF2-40B4-BE49-F238E27FC236}">
                <a16:creationId xmlns:a16="http://schemas.microsoft.com/office/drawing/2014/main" id="{84B5DE6A-7A83-47B9-9B10-2859A30E519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69545" y="3253506"/>
            <a:ext cx="3097521" cy="2445669"/>
          </a:xfrm>
          <a:prstGeom prst="rect">
            <a:avLst/>
          </a:prstGeom>
        </p:spPr>
      </p:pic>
      <p:pic>
        <p:nvPicPr>
          <p:cNvPr id="22" name="Picture 21">
            <a:extLst>
              <a:ext uri="{FF2B5EF4-FFF2-40B4-BE49-F238E27FC236}">
                <a16:creationId xmlns:a16="http://schemas.microsoft.com/office/drawing/2014/main" id="{B0ABE9D7-5BEF-45A4-81FB-B28E1D26B51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064129" y="2559499"/>
            <a:ext cx="2972856" cy="2593641"/>
          </a:xfrm>
          <a:prstGeom prst="rect">
            <a:avLst/>
          </a:prstGeom>
        </p:spPr>
      </p:pic>
      <p:pic>
        <p:nvPicPr>
          <p:cNvPr id="20" name="Picture 19">
            <a:extLst>
              <a:ext uri="{FF2B5EF4-FFF2-40B4-BE49-F238E27FC236}">
                <a16:creationId xmlns:a16="http://schemas.microsoft.com/office/drawing/2014/main" id="{8A9CACBD-F6DF-4F66-8D88-E968FC4B6D9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057268" y="1943251"/>
            <a:ext cx="3380019" cy="2606699"/>
          </a:xfrm>
          <a:prstGeom prst="rect">
            <a:avLst/>
          </a:prstGeom>
        </p:spPr>
      </p:pic>
      <p:pic>
        <p:nvPicPr>
          <p:cNvPr id="18" name="Picture 17">
            <a:extLst>
              <a:ext uri="{FF2B5EF4-FFF2-40B4-BE49-F238E27FC236}">
                <a16:creationId xmlns:a16="http://schemas.microsoft.com/office/drawing/2014/main" id="{831F2F3C-A90A-45D7-8C1F-F688F3F2D15B}"/>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207352" y="1065957"/>
            <a:ext cx="2890321" cy="2416359"/>
          </a:xfrm>
          <a:prstGeom prst="rect">
            <a:avLst/>
          </a:prstGeom>
        </p:spPr>
      </p:pic>
      <p:pic>
        <p:nvPicPr>
          <p:cNvPr id="16" name="Picture 15">
            <a:extLst>
              <a:ext uri="{FF2B5EF4-FFF2-40B4-BE49-F238E27FC236}">
                <a16:creationId xmlns:a16="http://schemas.microsoft.com/office/drawing/2014/main" id="{2FACC5F6-213F-460F-92FE-DF2DC2ABB751}"/>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572196" y="1041693"/>
            <a:ext cx="3105611" cy="2387307"/>
          </a:xfrm>
          <a:prstGeom prst="rect">
            <a:avLst/>
          </a:prstGeom>
        </p:spPr>
      </p:pic>
      <p:pic>
        <p:nvPicPr>
          <p:cNvPr id="14" name="Picture 13">
            <a:extLst>
              <a:ext uri="{FF2B5EF4-FFF2-40B4-BE49-F238E27FC236}">
                <a16:creationId xmlns:a16="http://schemas.microsoft.com/office/drawing/2014/main" id="{D1B24BA4-AECD-40FD-A3DD-28DADF51FB83}"/>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265668" y="2643855"/>
            <a:ext cx="3301671" cy="2548213"/>
          </a:xfrm>
          <a:prstGeom prst="rect">
            <a:avLst/>
          </a:prstGeom>
        </p:spPr>
      </p:pic>
      <p:pic>
        <p:nvPicPr>
          <p:cNvPr id="6" name="Content Placeholder 5">
            <a:extLst>
              <a:ext uri="{FF2B5EF4-FFF2-40B4-BE49-F238E27FC236}">
                <a16:creationId xmlns:a16="http://schemas.microsoft.com/office/drawing/2014/main" id="{F02EA949-8BCC-4BCD-BFB2-D44DDE6161F1}"/>
              </a:ext>
            </a:extLst>
          </p:cNvPr>
          <p:cNvPicPr>
            <a:picLocks noGrp="1" noChangeAspect="1"/>
          </p:cNvPicPr>
          <p:nvPr>
            <p:ph idx="1"/>
          </p:nvPr>
        </p:nvPicPr>
        <p:blipFill>
          <a:blip r:embed="rId21" cstate="screen">
            <a:extLst>
              <a:ext uri="{28A0092B-C50C-407E-A947-70E740481C1C}">
                <a14:useLocalDpi xmlns:a14="http://schemas.microsoft.com/office/drawing/2010/main"/>
              </a:ext>
            </a:extLst>
          </a:blip>
          <a:stretch>
            <a:fillRect/>
          </a:stretch>
        </p:blipFill>
        <p:spPr>
          <a:xfrm>
            <a:off x="7091351" y="2822657"/>
            <a:ext cx="3823230" cy="3075671"/>
          </a:xfrm>
        </p:spPr>
      </p:pic>
      <p:pic>
        <p:nvPicPr>
          <p:cNvPr id="12" name="Picture 11">
            <a:extLst>
              <a:ext uri="{FF2B5EF4-FFF2-40B4-BE49-F238E27FC236}">
                <a16:creationId xmlns:a16="http://schemas.microsoft.com/office/drawing/2014/main" id="{28CF228D-2352-4158-B961-604DB1537EF6}"/>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026050" y="2235346"/>
            <a:ext cx="3618955" cy="3709964"/>
          </a:xfrm>
          <a:prstGeom prst="rect">
            <a:avLst/>
          </a:prstGeom>
        </p:spPr>
      </p:pic>
      <p:sp>
        <p:nvSpPr>
          <p:cNvPr id="31" name="Title 1">
            <a:extLst>
              <a:ext uri="{FF2B5EF4-FFF2-40B4-BE49-F238E27FC236}">
                <a16:creationId xmlns:a16="http://schemas.microsoft.com/office/drawing/2014/main" id="{E4081AD5-02D2-4CEF-A9E4-EB151004103A}"/>
              </a:ext>
            </a:extLst>
          </p:cNvPr>
          <p:cNvSpPr>
            <a:spLocks noGrp="1"/>
          </p:cNvSpPr>
          <p:nvPr>
            <p:ph type="title"/>
          </p:nvPr>
        </p:nvSpPr>
        <p:spPr>
          <a:xfrm>
            <a:off x="2034865" y="203531"/>
            <a:ext cx="9053503" cy="640408"/>
          </a:xfrm>
        </p:spPr>
        <p:txBody>
          <a:bodyPr>
            <a:normAutofit fontScale="90000"/>
          </a:bodyPr>
          <a:lstStyle/>
          <a:p>
            <a:r>
              <a:rPr lang="en-US" dirty="0"/>
              <a:t>Putting Black Interests Online</a:t>
            </a:r>
          </a:p>
        </p:txBody>
      </p:sp>
      <p:grpSp>
        <p:nvGrpSpPr>
          <p:cNvPr id="33" name="Group 32">
            <a:extLst>
              <a:ext uri="{FF2B5EF4-FFF2-40B4-BE49-F238E27FC236}">
                <a16:creationId xmlns:a16="http://schemas.microsoft.com/office/drawing/2014/main" id="{A3EDFA4F-1C43-4B63-86A0-20DA3CF73A11}"/>
              </a:ext>
            </a:extLst>
          </p:cNvPr>
          <p:cNvGrpSpPr/>
          <p:nvPr/>
        </p:nvGrpSpPr>
        <p:grpSpPr>
          <a:xfrm>
            <a:off x="824367" y="433046"/>
            <a:ext cx="1019175" cy="181379"/>
            <a:chOff x="4127500" y="876491"/>
            <a:chExt cx="1019175" cy="181379"/>
          </a:xfrm>
        </p:grpSpPr>
        <p:sp>
          <p:nvSpPr>
            <p:cNvPr id="35" name="Oval 34">
              <a:extLst>
                <a:ext uri="{FF2B5EF4-FFF2-40B4-BE49-F238E27FC236}">
                  <a16:creationId xmlns:a16="http://schemas.microsoft.com/office/drawing/2014/main" id="{50A3512A-47C8-477A-935D-E747A2CA79C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4AA5D9C-7166-44FF-ADC6-A37085263CFB}"/>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A289CB7-F77F-4116-9AA2-056F4C69E761}"/>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0D89E40-F5CD-4021-B323-F82BECE6AE68}"/>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9" name="Picture 48">
            <a:extLst>
              <a:ext uri="{FF2B5EF4-FFF2-40B4-BE49-F238E27FC236}">
                <a16:creationId xmlns:a16="http://schemas.microsoft.com/office/drawing/2014/main" id="{A6C83D25-5A0F-4179-954D-B3D9FADE3722}"/>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0" y="91911"/>
            <a:ext cx="906069" cy="906069"/>
          </a:xfrm>
          <a:prstGeom prst="rect">
            <a:avLst/>
          </a:prstGeom>
        </p:spPr>
      </p:pic>
    </p:spTree>
    <p:extLst>
      <p:ext uri="{BB962C8B-B14F-4D97-AF65-F5344CB8AC3E}">
        <p14:creationId xmlns:p14="http://schemas.microsoft.com/office/powerpoint/2010/main" val="1723538973"/>
      </p:ext>
    </p:extLst>
  </p:cSld>
  <p:clrMapOvr>
    <a:masterClrMapping/>
  </p:clrMapOvr>
  <mc:AlternateContent xmlns:mc="http://schemas.openxmlformats.org/markup-compatibility/2006">
    <mc:Choice xmlns:p14="http://schemas.microsoft.com/office/powerpoint/2010/main" Requires="p14">
      <p:transition p14:dur="250">
        <p:pull/>
      </p:transition>
    </mc:Choice>
    <mc:Fallback>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500" fill="hold"/>
                                        <p:tgtEl>
                                          <p:spTgt spid="36"/>
                                        </p:tgtEl>
                                        <p:attrNameLst>
                                          <p:attrName>ppt_x</p:attrName>
                                        </p:attrNameLst>
                                      </p:cBhvr>
                                      <p:tavLst>
                                        <p:tav tm="0">
                                          <p:val>
                                            <p:strVal val="#ppt_x"/>
                                          </p:val>
                                        </p:tav>
                                        <p:tav tm="100000">
                                          <p:val>
                                            <p:strVal val="#ppt_x"/>
                                          </p:val>
                                        </p:tav>
                                      </p:tavLst>
                                    </p:anim>
                                    <p:anim calcmode="lin" valueType="num">
                                      <p:cBhvr additive="base">
                                        <p:cTn id="23" dur="500" fill="hold"/>
                                        <p:tgtEl>
                                          <p:spTgt spid="3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additive="base">
                                        <p:cTn id="32" dur="500" fill="hold"/>
                                        <p:tgtEl>
                                          <p:spTgt spid="38"/>
                                        </p:tgtEl>
                                        <p:attrNameLst>
                                          <p:attrName>ppt_x</p:attrName>
                                        </p:attrNameLst>
                                      </p:cBhvr>
                                      <p:tavLst>
                                        <p:tav tm="0">
                                          <p:val>
                                            <p:strVal val="#ppt_x"/>
                                          </p:val>
                                        </p:tav>
                                        <p:tav tm="100000">
                                          <p:val>
                                            <p:strVal val="#ppt_x"/>
                                          </p:val>
                                        </p:tav>
                                      </p:tavLst>
                                    </p:anim>
                                    <p:anim calcmode="lin" valueType="num">
                                      <p:cBhvr additive="base">
                                        <p:cTn id="33" dur="500" fill="hold"/>
                                        <p:tgtEl>
                                          <p:spTgt spid="38"/>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ppt_x"/>
                                          </p:val>
                                        </p:tav>
                                        <p:tav tm="100000">
                                          <p:val>
                                            <p:strVal val="#ppt_x"/>
                                          </p:val>
                                        </p:tav>
                                      </p:tavLst>
                                    </p:anim>
                                    <p:anim calcmode="lin" valueType="num">
                                      <p:cBhvr additive="base">
                                        <p:cTn id="63" dur="500" fill="hold"/>
                                        <p:tgtEl>
                                          <p:spTgt spid="14"/>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nodeType="afterEffect">
                                  <p:stCondLst>
                                    <p:cond delay="0"/>
                                  </p:stCondLst>
                                  <p:childTnLst>
                                    <p:set>
                                      <p:cBhvr>
                                        <p:cTn id="71" dur="1" fill="hold">
                                          <p:stCondLst>
                                            <p:cond delay="0"/>
                                          </p:stCondLst>
                                        </p:cTn>
                                        <p:tgtEl>
                                          <p:spTgt spid="40"/>
                                        </p:tgtEl>
                                        <p:attrNameLst>
                                          <p:attrName>style.visibility</p:attrName>
                                        </p:attrNameLst>
                                      </p:cBhvr>
                                      <p:to>
                                        <p:strVal val="visible"/>
                                      </p:to>
                                    </p:set>
                                    <p:anim calcmode="lin" valueType="num">
                                      <p:cBhvr additive="base">
                                        <p:cTn id="72" dur="500" fill="hold"/>
                                        <p:tgtEl>
                                          <p:spTgt spid="40"/>
                                        </p:tgtEl>
                                        <p:attrNameLst>
                                          <p:attrName>ppt_x</p:attrName>
                                        </p:attrNameLst>
                                      </p:cBhvr>
                                      <p:tavLst>
                                        <p:tav tm="0">
                                          <p:val>
                                            <p:strVal val="#ppt_x"/>
                                          </p:val>
                                        </p:tav>
                                        <p:tav tm="100000">
                                          <p:val>
                                            <p:strVal val="#ppt_x"/>
                                          </p:val>
                                        </p:tav>
                                      </p:tavLst>
                                    </p:anim>
                                    <p:anim calcmode="lin" valueType="num">
                                      <p:cBhvr additive="base">
                                        <p:cTn id="73" dur="500" fill="hold"/>
                                        <p:tgtEl>
                                          <p:spTgt spid="40"/>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fill="hold" nodeType="after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additive="base">
                                        <p:cTn id="77" dur="500" fill="hold"/>
                                        <p:tgtEl>
                                          <p:spTgt spid="32"/>
                                        </p:tgtEl>
                                        <p:attrNameLst>
                                          <p:attrName>ppt_x</p:attrName>
                                        </p:attrNameLst>
                                      </p:cBhvr>
                                      <p:tavLst>
                                        <p:tav tm="0">
                                          <p:val>
                                            <p:strVal val="#ppt_x"/>
                                          </p:val>
                                        </p:tav>
                                        <p:tav tm="100000">
                                          <p:val>
                                            <p:strVal val="#ppt_x"/>
                                          </p:val>
                                        </p:tav>
                                      </p:tavLst>
                                    </p:anim>
                                    <p:anim calcmode="lin" valueType="num">
                                      <p:cBhvr additive="base">
                                        <p:cTn id="78" dur="500" fill="hold"/>
                                        <p:tgtEl>
                                          <p:spTgt spid="32"/>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2" presetClass="entr" presetSubtype="4" fill="hold" nodeType="after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additive="base">
                                        <p:cTn id="82" dur="500" fill="hold"/>
                                        <p:tgtEl>
                                          <p:spTgt spid="20"/>
                                        </p:tgtEl>
                                        <p:attrNameLst>
                                          <p:attrName>ppt_x</p:attrName>
                                        </p:attrNameLst>
                                      </p:cBhvr>
                                      <p:tavLst>
                                        <p:tav tm="0">
                                          <p:val>
                                            <p:strVal val="#ppt_x"/>
                                          </p:val>
                                        </p:tav>
                                        <p:tav tm="100000">
                                          <p:val>
                                            <p:strVal val="#ppt_x"/>
                                          </p:val>
                                        </p:tav>
                                      </p:tavLst>
                                    </p:anim>
                                    <p:anim calcmode="lin" valueType="num">
                                      <p:cBhvr additive="base">
                                        <p:cTn id="83" dur="500" fill="hold"/>
                                        <p:tgtEl>
                                          <p:spTgt spid="20"/>
                                        </p:tgtEl>
                                        <p:attrNameLst>
                                          <p:attrName>ppt_y</p:attrName>
                                        </p:attrNameLst>
                                      </p:cBhvr>
                                      <p:tavLst>
                                        <p:tav tm="0">
                                          <p:val>
                                            <p:strVal val="1+#ppt_h/2"/>
                                          </p:val>
                                        </p:tav>
                                        <p:tav tm="100000">
                                          <p:val>
                                            <p:strVal val="#ppt_y"/>
                                          </p:val>
                                        </p:tav>
                                      </p:tavLst>
                                    </p:anim>
                                  </p:childTnLst>
                                </p:cTn>
                              </p:par>
                            </p:childTnLst>
                          </p:cTn>
                        </p:par>
                        <p:par>
                          <p:cTn id="84" fill="hold">
                            <p:stCondLst>
                              <p:cond delay="8000"/>
                            </p:stCondLst>
                            <p:childTnLst>
                              <p:par>
                                <p:cTn id="85" presetID="2" presetClass="entr" presetSubtype="4" fill="hold" nodeType="afterEffect">
                                  <p:stCondLst>
                                    <p:cond delay="0"/>
                                  </p:stCondLst>
                                  <p:childTnLst>
                                    <p:set>
                                      <p:cBhvr>
                                        <p:cTn id="86" dur="1" fill="hold">
                                          <p:stCondLst>
                                            <p:cond delay="0"/>
                                          </p:stCondLst>
                                        </p:cTn>
                                        <p:tgtEl>
                                          <p:spTgt spid="6"/>
                                        </p:tgtEl>
                                        <p:attrNameLst>
                                          <p:attrName>style.visibility</p:attrName>
                                        </p:attrNameLst>
                                      </p:cBhvr>
                                      <p:to>
                                        <p:strVal val="visible"/>
                                      </p:to>
                                    </p:set>
                                    <p:anim calcmode="lin" valueType="num">
                                      <p:cBhvr additive="base">
                                        <p:cTn id="87" dur="500" fill="hold"/>
                                        <p:tgtEl>
                                          <p:spTgt spid="6"/>
                                        </p:tgtEl>
                                        <p:attrNameLst>
                                          <p:attrName>ppt_x</p:attrName>
                                        </p:attrNameLst>
                                      </p:cBhvr>
                                      <p:tavLst>
                                        <p:tav tm="0">
                                          <p:val>
                                            <p:strVal val="#ppt_x"/>
                                          </p:val>
                                        </p:tav>
                                        <p:tav tm="100000">
                                          <p:val>
                                            <p:strVal val="#ppt_x"/>
                                          </p:val>
                                        </p:tav>
                                      </p:tavLst>
                                    </p:anim>
                                    <p:anim calcmode="lin" valueType="num">
                                      <p:cBhvr additive="base">
                                        <p:cTn id="88" dur="500" fill="hold"/>
                                        <p:tgtEl>
                                          <p:spTgt spid="6"/>
                                        </p:tgtEl>
                                        <p:attrNameLst>
                                          <p:attrName>ppt_y</p:attrName>
                                        </p:attrNameLst>
                                      </p:cBhvr>
                                      <p:tavLst>
                                        <p:tav tm="0">
                                          <p:val>
                                            <p:strVal val="1+#ppt_h/2"/>
                                          </p:val>
                                        </p:tav>
                                        <p:tav tm="100000">
                                          <p:val>
                                            <p:strVal val="#ppt_y"/>
                                          </p:val>
                                        </p:tav>
                                      </p:tavLst>
                                    </p:anim>
                                  </p:childTnLst>
                                </p:cTn>
                              </p:par>
                            </p:childTnLst>
                          </p:cTn>
                        </p:par>
                        <p:par>
                          <p:cTn id="89" fill="hold">
                            <p:stCondLst>
                              <p:cond delay="8500"/>
                            </p:stCondLst>
                            <p:childTnLst>
                              <p:par>
                                <p:cTn id="90" presetID="2" presetClass="entr" presetSubtype="4" fill="hold" nodeType="afterEffect">
                                  <p:stCondLst>
                                    <p:cond delay="0"/>
                                  </p:stCondLst>
                                  <p:childTnLst>
                                    <p:set>
                                      <p:cBhvr>
                                        <p:cTn id="91" dur="1" fill="hold">
                                          <p:stCondLst>
                                            <p:cond delay="0"/>
                                          </p:stCondLst>
                                        </p:cTn>
                                        <p:tgtEl>
                                          <p:spTgt spid="16"/>
                                        </p:tgtEl>
                                        <p:attrNameLst>
                                          <p:attrName>style.visibility</p:attrName>
                                        </p:attrNameLst>
                                      </p:cBhvr>
                                      <p:to>
                                        <p:strVal val="visible"/>
                                      </p:to>
                                    </p:set>
                                    <p:anim calcmode="lin" valueType="num">
                                      <p:cBhvr additive="base">
                                        <p:cTn id="92" dur="500" fill="hold"/>
                                        <p:tgtEl>
                                          <p:spTgt spid="16"/>
                                        </p:tgtEl>
                                        <p:attrNameLst>
                                          <p:attrName>ppt_x</p:attrName>
                                        </p:attrNameLst>
                                      </p:cBhvr>
                                      <p:tavLst>
                                        <p:tav tm="0">
                                          <p:val>
                                            <p:strVal val="#ppt_x"/>
                                          </p:val>
                                        </p:tav>
                                        <p:tav tm="100000">
                                          <p:val>
                                            <p:strVal val="#ppt_x"/>
                                          </p:val>
                                        </p:tav>
                                      </p:tavLst>
                                    </p:anim>
                                    <p:anim calcmode="lin" valueType="num">
                                      <p:cBhvr additive="base">
                                        <p:cTn id="9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8B0BAD-876B-42BE-974C-3E80E71DEC14}"/>
              </a:ext>
            </a:extLst>
          </p:cNvPr>
          <p:cNvSpPr>
            <a:spLocks noGrp="1"/>
          </p:cNvSpPr>
          <p:nvPr>
            <p:ph type="sldNum" sz="quarter" idx="12"/>
          </p:nvPr>
        </p:nvSpPr>
        <p:spPr/>
        <p:txBody>
          <a:bodyPr/>
          <a:lstStyle/>
          <a:p>
            <a:fld id="{43E1C79E-4906-42D7-9799-8BE0AC9297B3}" type="slidenum">
              <a:rPr lang="en-US" smtClean="0"/>
              <a:pPr/>
              <a:t>12</a:t>
            </a:fld>
            <a:endParaRPr lang="en-US"/>
          </a:p>
        </p:txBody>
      </p:sp>
      <p:pic>
        <p:nvPicPr>
          <p:cNvPr id="6" name="Picture 5">
            <a:extLst>
              <a:ext uri="{FF2B5EF4-FFF2-40B4-BE49-F238E27FC236}">
                <a16:creationId xmlns:a16="http://schemas.microsoft.com/office/drawing/2014/main" id="{CC4B8980-3C1D-4017-A669-28AF1254C7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5349" y="1506992"/>
            <a:ext cx="3209636" cy="2310938"/>
          </a:xfrm>
          <a:prstGeom prst="rect">
            <a:avLst/>
          </a:prstGeom>
        </p:spPr>
      </p:pic>
      <p:pic>
        <p:nvPicPr>
          <p:cNvPr id="8" name="Picture 7">
            <a:extLst>
              <a:ext uri="{FF2B5EF4-FFF2-40B4-BE49-F238E27FC236}">
                <a16:creationId xmlns:a16="http://schemas.microsoft.com/office/drawing/2014/main" id="{84272AC5-5C42-46CC-83AF-013BCE5B1B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5711" y="3896044"/>
            <a:ext cx="2132902" cy="2063613"/>
          </a:xfrm>
          <a:prstGeom prst="rect">
            <a:avLst/>
          </a:prstGeom>
        </p:spPr>
      </p:pic>
      <p:pic>
        <p:nvPicPr>
          <p:cNvPr id="12" name="Picture 11">
            <a:extLst>
              <a:ext uri="{FF2B5EF4-FFF2-40B4-BE49-F238E27FC236}">
                <a16:creationId xmlns:a16="http://schemas.microsoft.com/office/drawing/2014/main" id="{0CBD31C4-4065-4DC1-9C13-6E63EF7CCD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0497" y="1054878"/>
            <a:ext cx="3239496" cy="4455259"/>
          </a:xfrm>
          <a:prstGeom prst="rect">
            <a:avLst/>
          </a:prstGeom>
        </p:spPr>
      </p:pic>
      <p:pic>
        <p:nvPicPr>
          <p:cNvPr id="18" name="Picture 17">
            <a:extLst>
              <a:ext uri="{FF2B5EF4-FFF2-40B4-BE49-F238E27FC236}">
                <a16:creationId xmlns:a16="http://schemas.microsoft.com/office/drawing/2014/main" id="{A5AC62A0-A7DC-4BBB-BE1E-23E69A243D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82094" y="4042652"/>
            <a:ext cx="3471469" cy="1967437"/>
          </a:xfrm>
          <a:prstGeom prst="rect">
            <a:avLst/>
          </a:prstGeom>
        </p:spPr>
      </p:pic>
      <p:sp>
        <p:nvSpPr>
          <p:cNvPr id="25" name="TextBox 24">
            <a:extLst>
              <a:ext uri="{FF2B5EF4-FFF2-40B4-BE49-F238E27FC236}">
                <a16:creationId xmlns:a16="http://schemas.microsoft.com/office/drawing/2014/main" id="{FC7EEF97-9501-4742-B487-A7DE9649173C}"/>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7">
                  <a:extLst>
                    <a:ext uri="{A12FA001-AC4F-418D-AE19-62706E023703}">
                      <ahyp:hlinkClr xmlns:ahyp="http://schemas.microsoft.com/office/drawing/2018/hyperlinkcolor" val="tx"/>
                    </a:ext>
                  </a:extLst>
                </a:hlinkClick>
              </a:rPr>
              <a:t>https://kengranderson.com</a:t>
            </a:r>
            <a:r>
              <a:rPr lang="en-US" sz="1400" dirty="0"/>
              <a:t> - Videos on YouTube, available at </a:t>
            </a:r>
            <a:r>
              <a:rPr lang="en-US" sz="1400" dirty="0">
                <a:hlinkClick r:id="rId8">
                  <a:extLst>
                    <a:ext uri="{A12FA001-AC4F-418D-AE19-62706E023703}">
                      <ahyp:hlinkClr xmlns:ahyp="http://schemas.microsoft.com/office/drawing/2018/hyperlinkcolor" val="tx"/>
                    </a:ext>
                  </a:extLst>
                </a:hlinkClick>
              </a:rPr>
              <a:t>https://links.blackfacts.com/inner-city-software</a:t>
            </a:r>
            <a:r>
              <a:rPr lang="en-US" sz="1400" dirty="0"/>
              <a:t> </a:t>
            </a:r>
          </a:p>
        </p:txBody>
      </p:sp>
      <p:sp>
        <p:nvSpPr>
          <p:cNvPr id="26" name="TextBox 25">
            <a:extLst>
              <a:ext uri="{FF2B5EF4-FFF2-40B4-BE49-F238E27FC236}">
                <a16:creationId xmlns:a16="http://schemas.microsoft.com/office/drawing/2014/main" id="{67F9E9F6-0C70-4F7F-95A5-FCD0FA00CC85}"/>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1996</a:t>
            </a:r>
          </a:p>
        </p:txBody>
      </p:sp>
      <p:sp>
        <p:nvSpPr>
          <p:cNvPr id="27" name="Title 1">
            <a:extLst>
              <a:ext uri="{FF2B5EF4-FFF2-40B4-BE49-F238E27FC236}">
                <a16:creationId xmlns:a16="http://schemas.microsoft.com/office/drawing/2014/main" id="{C2A9DD26-082E-4AF7-8F15-A3F0F6CC6FA4}"/>
              </a:ext>
            </a:extLst>
          </p:cNvPr>
          <p:cNvSpPr>
            <a:spLocks noGrp="1"/>
          </p:cNvSpPr>
          <p:nvPr>
            <p:ph type="title"/>
          </p:nvPr>
        </p:nvSpPr>
        <p:spPr>
          <a:xfrm>
            <a:off x="2034865" y="203531"/>
            <a:ext cx="9053503" cy="640408"/>
          </a:xfrm>
        </p:spPr>
        <p:txBody>
          <a:bodyPr>
            <a:normAutofit fontScale="90000"/>
          </a:bodyPr>
          <a:lstStyle/>
          <a:p>
            <a:r>
              <a:rPr lang="en-US" dirty="0"/>
              <a:t>Putting Black Communities Online</a:t>
            </a:r>
          </a:p>
        </p:txBody>
      </p:sp>
      <p:grpSp>
        <p:nvGrpSpPr>
          <p:cNvPr id="28" name="Group 27">
            <a:extLst>
              <a:ext uri="{FF2B5EF4-FFF2-40B4-BE49-F238E27FC236}">
                <a16:creationId xmlns:a16="http://schemas.microsoft.com/office/drawing/2014/main" id="{D62A3995-F5D6-4DE1-8B5A-03F4069F5ECF}"/>
              </a:ext>
            </a:extLst>
          </p:cNvPr>
          <p:cNvGrpSpPr/>
          <p:nvPr/>
        </p:nvGrpSpPr>
        <p:grpSpPr>
          <a:xfrm>
            <a:off x="824367" y="433046"/>
            <a:ext cx="1019175" cy="181379"/>
            <a:chOff x="4127500" y="876491"/>
            <a:chExt cx="1019175" cy="181379"/>
          </a:xfrm>
        </p:grpSpPr>
        <p:sp>
          <p:nvSpPr>
            <p:cNvPr id="29" name="Oval 28">
              <a:extLst>
                <a:ext uri="{FF2B5EF4-FFF2-40B4-BE49-F238E27FC236}">
                  <a16:creationId xmlns:a16="http://schemas.microsoft.com/office/drawing/2014/main" id="{2B950047-AD9A-4F60-A075-DA3F63483CA0}"/>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B2886BA-BB0E-4FCE-B2D5-2C1FCC841199}"/>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851E854-0555-4D01-9F1C-62464998C64F}"/>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3770A04-FB54-43B5-8C3C-CA32B443F3B5}"/>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a:extLst>
              <a:ext uri="{FF2B5EF4-FFF2-40B4-BE49-F238E27FC236}">
                <a16:creationId xmlns:a16="http://schemas.microsoft.com/office/drawing/2014/main" id="{621FC6FA-5762-4D43-BE16-50BFC7B340E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91911"/>
            <a:ext cx="906069" cy="906069"/>
          </a:xfrm>
          <a:prstGeom prst="rect">
            <a:avLst/>
          </a:prstGeom>
        </p:spPr>
      </p:pic>
      <p:pic>
        <p:nvPicPr>
          <p:cNvPr id="34" name="Picture 33">
            <a:extLst>
              <a:ext uri="{FF2B5EF4-FFF2-40B4-BE49-F238E27FC236}">
                <a16:creationId xmlns:a16="http://schemas.microsoft.com/office/drawing/2014/main" id="{64CFB40F-DEB3-472A-94CD-0E9FFB382A04}"/>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165421" y="917939"/>
            <a:ext cx="4776428" cy="4729136"/>
          </a:xfrm>
          <a:prstGeom prst="rect">
            <a:avLst/>
          </a:prstGeom>
        </p:spPr>
      </p:pic>
    </p:spTree>
    <p:extLst>
      <p:ext uri="{BB962C8B-B14F-4D97-AF65-F5344CB8AC3E}">
        <p14:creationId xmlns:p14="http://schemas.microsoft.com/office/powerpoint/2010/main" val="42684033"/>
      </p:ext>
    </p:extLst>
  </p:cSld>
  <p:clrMapOvr>
    <a:masterClrMapping/>
  </p:clrMapOvr>
  <mc:AlternateContent xmlns:mc="http://schemas.openxmlformats.org/markup-compatibility/2006">
    <mc:Choice xmlns:p14="http://schemas.microsoft.com/office/powerpoint/2010/main" Requires="p14">
      <p:transition p14:dur="250">
        <p:pull/>
      </p:transition>
    </mc:Choice>
    <mc:Fallback>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3000"/>
                            </p:stCondLst>
                            <p:childTnLst>
                              <p:par>
                                <p:cTn id="13" presetID="53" presetClass="entr" presetSubtype="16"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par>
                          <p:cTn id="18" fill="hold">
                            <p:stCondLst>
                              <p:cond delay="4000"/>
                            </p:stCondLst>
                            <p:childTnLst>
                              <p:par>
                                <p:cTn id="19" presetID="10" presetClass="entr" presetSubtype="0" fill="hold" nodeType="afterEffect">
                                  <p:stCondLst>
                                    <p:cond delay="5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100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5E1547-7877-4471-A0DA-E33325393B72}"/>
              </a:ext>
            </a:extLst>
          </p:cNvPr>
          <p:cNvSpPr>
            <a:spLocks noGrp="1"/>
          </p:cNvSpPr>
          <p:nvPr>
            <p:ph type="sldNum" sz="quarter" idx="12"/>
          </p:nvPr>
        </p:nvSpPr>
        <p:spPr/>
        <p:txBody>
          <a:bodyPr/>
          <a:lstStyle/>
          <a:p>
            <a:fld id="{43E1C79E-4906-42D7-9799-8BE0AC9297B3}" type="slidenum">
              <a:rPr lang="en-US" smtClean="0"/>
              <a:pPr/>
              <a:t>13</a:t>
            </a:fld>
            <a:endParaRPr lang="en-US"/>
          </a:p>
        </p:txBody>
      </p:sp>
      <p:pic>
        <p:nvPicPr>
          <p:cNvPr id="10" name="Picture 9">
            <a:extLst>
              <a:ext uri="{FF2B5EF4-FFF2-40B4-BE49-F238E27FC236}">
                <a16:creationId xmlns:a16="http://schemas.microsoft.com/office/drawing/2014/main" id="{D65AA63F-5157-4E0D-8E6D-6DF04B80F2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16976" y="932879"/>
            <a:ext cx="6168425" cy="4992242"/>
          </a:xfrm>
          <a:prstGeom prst="rect">
            <a:avLst/>
          </a:prstGeom>
        </p:spPr>
      </p:pic>
      <p:sp>
        <p:nvSpPr>
          <p:cNvPr id="19" name="TextBox 18">
            <a:extLst>
              <a:ext uri="{FF2B5EF4-FFF2-40B4-BE49-F238E27FC236}">
                <a16:creationId xmlns:a16="http://schemas.microsoft.com/office/drawing/2014/main" id="{6BF8E4A1-0FDD-4B48-8CDA-4B1BB5CE6BA9}"/>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4">
                  <a:extLst>
                    <a:ext uri="{A12FA001-AC4F-418D-AE19-62706E023703}">
                      <ahyp:hlinkClr xmlns:ahyp="http://schemas.microsoft.com/office/drawing/2018/hyperlinkcolor" val="tx"/>
                    </a:ext>
                  </a:extLst>
                </a:hlinkClick>
              </a:rPr>
              <a:t>https://kengranderson.com</a:t>
            </a:r>
            <a:r>
              <a:rPr lang="en-US" sz="1400" dirty="0"/>
              <a:t> - Videos on YouTube, available at </a:t>
            </a:r>
            <a:r>
              <a:rPr lang="en-US" sz="1400" dirty="0">
                <a:hlinkClick r:id="rId5">
                  <a:extLst>
                    <a:ext uri="{A12FA001-AC4F-418D-AE19-62706E023703}">
                      <ahyp:hlinkClr xmlns:ahyp="http://schemas.microsoft.com/office/drawing/2018/hyperlinkcolor" val="tx"/>
                    </a:ext>
                  </a:extLst>
                </a:hlinkClick>
              </a:rPr>
              <a:t>https://links.blackfacts.com/inner-city-software</a:t>
            </a:r>
            <a:r>
              <a:rPr lang="en-US" sz="1400" dirty="0"/>
              <a:t> </a:t>
            </a:r>
          </a:p>
        </p:txBody>
      </p:sp>
      <p:sp>
        <p:nvSpPr>
          <p:cNvPr id="20" name="TextBox 19">
            <a:extLst>
              <a:ext uri="{FF2B5EF4-FFF2-40B4-BE49-F238E27FC236}">
                <a16:creationId xmlns:a16="http://schemas.microsoft.com/office/drawing/2014/main" id="{500CD543-130A-4FB1-B346-FB6709BF3086}"/>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1997</a:t>
            </a:r>
          </a:p>
        </p:txBody>
      </p:sp>
      <p:pic>
        <p:nvPicPr>
          <p:cNvPr id="21" name="Picture 20">
            <a:extLst>
              <a:ext uri="{FF2B5EF4-FFF2-40B4-BE49-F238E27FC236}">
                <a16:creationId xmlns:a16="http://schemas.microsoft.com/office/drawing/2014/main" id="{1D52E400-40F4-4C27-96A8-C030CED2E1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8955" y="2339734"/>
            <a:ext cx="2061994" cy="2516190"/>
          </a:xfrm>
          <a:prstGeom prst="rect">
            <a:avLst/>
          </a:prstGeom>
        </p:spPr>
      </p:pic>
      <p:pic>
        <p:nvPicPr>
          <p:cNvPr id="12" name="Picture 11">
            <a:extLst>
              <a:ext uri="{FF2B5EF4-FFF2-40B4-BE49-F238E27FC236}">
                <a16:creationId xmlns:a16="http://schemas.microsoft.com/office/drawing/2014/main" id="{1EDB362B-FD2C-4125-BE35-329EB4A0800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89634" y="2706433"/>
            <a:ext cx="1823342" cy="1919086"/>
          </a:xfrm>
          <a:prstGeom prst="rect">
            <a:avLst/>
          </a:prstGeom>
        </p:spPr>
      </p:pic>
      <p:sp>
        <p:nvSpPr>
          <p:cNvPr id="22" name="Title 1">
            <a:extLst>
              <a:ext uri="{FF2B5EF4-FFF2-40B4-BE49-F238E27FC236}">
                <a16:creationId xmlns:a16="http://schemas.microsoft.com/office/drawing/2014/main" id="{45660FD9-955F-456C-9189-A98222A0F947}"/>
              </a:ext>
            </a:extLst>
          </p:cNvPr>
          <p:cNvSpPr>
            <a:spLocks noGrp="1"/>
          </p:cNvSpPr>
          <p:nvPr>
            <p:ph type="title"/>
          </p:nvPr>
        </p:nvSpPr>
        <p:spPr>
          <a:xfrm>
            <a:off x="2034865" y="203531"/>
            <a:ext cx="9053503" cy="640408"/>
          </a:xfrm>
        </p:spPr>
        <p:txBody>
          <a:bodyPr>
            <a:normAutofit fontScale="90000"/>
          </a:bodyPr>
          <a:lstStyle/>
          <a:p>
            <a:r>
              <a:rPr lang="en-US" dirty="0"/>
              <a:t>Putting Black History Online</a:t>
            </a:r>
          </a:p>
        </p:txBody>
      </p:sp>
      <p:grpSp>
        <p:nvGrpSpPr>
          <p:cNvPr id="23" name="Group 22">
            <a:extLst>
              <a:ext uri="{FF2B5EF4-FFF2-40B4-BE49-F238E27FC236}">
                <a16:creationId xmlns:a16="http://schemas.microsoft.com/office/drawing/2014/main" id="{0C20C8E3-8DBB-44A4-8183-322887C5AA0B}"/>
              </a:ext>
            </a:extLst>
          </p:cNvPr>
          <p:cNvGrpSpPr/>
          <p:nvPr/>
        </p:nvGrpSpPr>
        <p:grpSpPr>
          <a:xfrm>
            <a:off x="824367" y="433046"/>
            <a:ext cx="1019175" cy="181379"/>
            <a:chOff x="4127500" y="876491"/>
            <a:chExt cx="1019175" cy="181379"/>
          </a:xfrm>
        </p:grpSpPr>
        <p:sp>
          <p:nvSpPr>
            <p:cNvPr id="24" name="Oval 23">
              <a:extLst>
                <a:ext uri="{FF2B5EF4-FFF2-40B4-BE49-F238E27FC236}">
                  <a16:creationId xmlns:a16="http://schemas.microsoft.com/office/drawing/2014/main" id="{255900A4-267C-4FE9-A599-A3FCF062F52A}"/>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C1AD32-163E-4A35-9375-6D0EAB937850}"/>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8E3EC97-4E0B-48C5-98D2-8DEAE3D6B786}"/>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32BCA82-E7FB-4EB8-A5BE-2D8A4FAF5BF4}"/>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id="{0881E34E-C89F-4AF3-93A0-98A38258C8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91911"/>
            <a:ext cx="906069" cy="906069"/>
          </a:xfrm>
          <a:prstGeom prst="rect">
            <a:avLst/>
          </a:prstGeom>
        </p:spPr>
      </p:pic>
    </p:spTree>
    <p:extLst>
      <p:ext uri="{BB962C8B-B14F-4D97-AF65-F5344CB8AC3E}">
        <p14:creationId xmlns:p14="http://schemas.microsoft.com/office/powerpoint/2010/main" val="3197459036"/>
      </p:ext>
    </p:extLst>
  </p:cSld>
  <p:clrMapOvr>
    <a:masterClrMapping/>
  </p:clrMapOvr>
  <mc:AlternateContent xmlns:mc="http://schemas.openxmlformats.org/markup-compatibility/2006">
    <mc:Choice xmlns:p14="http://schemas.microsoft.com/office/powerpoint/2010/main" Requires="p14">
      <p:transition p14:dur="250">
        <p:pull/>
      </p:transition>
    </mc:Choice>
    <mc:Fallback>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100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5E1547-7877-4471-A0DA-E33325393B72}"/>
              </a:ext>
            </a:extLst>
          </p:cNvPr>
          <p:cNvSpPr>
            <a:spLocks noGrp="1"/>
          </p:cNvSpPr>
          <p:nvPr>
            <p:ph type="sldNum" sz="quarter" idx="12"/>
          </p:nvPr>
        </p:nvSpPr>
        <p:spPr/>
        <p:txBody>
          <a:bodyPr/>
          <a:lstStyle/>
          <a:p>
            <a:fld id="{43E1C79E-4906-42D7-9799-8BE0AC9297B3}" type="slidenum">
              <a:rPr lang="en-US" smtClean="0"/>
              <a:pPr/>
              <a:t>14</a:t>
            </a:fld>
            <a:endParaRPr lang="en-US"/>
          </a:p>
        </p:txBody>
      </p:sp>
      <p:sp>
        <p:nvSpPr>
          <p:cNvPr id="19" name="TextBox 18">
            <a:extLst>
              <a:ext uri="{FF2B5EF4-FFF2-40B4-BE49-F238E27FC236}">
                <a16:creationId xmlns:a16="http://schemas.microsoft.com/office/drawing/2014/main" id="{6BF8E4A1-0FDD-4B48-8CDA-4B1BB5CE6BA9}"/>
              </a:ext>
            </a:extLst>
          </p:cNvPr>
          <p:cNvSpPr txBox="1"/>
          <p:nvPr/>
        </p:nvSpPr>
        <p:spPr>
          <a:xfrm>
            <a:off x="266638" y="5959657"/>
            <a:ext cx="11719683" cy="307777"/>
          </a:xfrm>
          <a:prstGeom prst="rect">
            <a:avLst/>
          </a:prstGeom>
          <a:noFill/>
        </p:spPr>
        <p:txBody>
          <a:bodyPr wrap="square" rtlCol="0">
            <a:spAutoFit/>
          </a:bodyPr>
          <a:lstStyle/>
          <a:p>
            <a:pPr algn="ctr"/>
            <a:r>
              <a:rPr lang="en-US" sz="1400" dirty="0"/>
              <a:t>Presentation available as YouTube video at https://links.blackfacts.com/nsbe-1997 or as ppt from ken@blackfacts.com</a:t>
            </a:r>
          </a:p>
        </p:txBody>
      </p:sp>
      <p:sp>
        <p:nvSpPr>
          <p:cNvPr id="20" name="TextBox 19">
            <a:extLst>
              <a:ext uri="{FF2B5EF4-FFF2-40B4-BE49-F238E27FC236}">
                <a16:creationId xmlns:a16="http://schemas.microsoft.com/office/drawing/2014/main" id="{500CD543-130A-4FB1-B346-FB6709BF3086}"/>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1997</a:t>
            </a:r>
          </a:p>
        </p:txBody>
      </p:sp>
      <p:pic>
        <p:nvPicPr>
          <p:cNvPr id="5" name="Picture 4">
            <a:extLst>
              <a:ext uri="{FF2B5EF4-FFF2-40B4-BE49-F238E27FC236}">
                <a16:creationId xmlns:a16="http://schemas.microsoft.com/office/drawing/2014/main" id="{62F511D6-3360-4E74-BF05-EEF0100310C0}"/>
              </a:ext>
            </a:extLst>
          </p:cNvPr>
          <p:cNvPicPr>
            <a:picLocks noChangeAspect="1"/>
          </p:cNvPicPr>
          <p:nvPr/>
        </p:nvPicPr>
        <p:blipFill>
          <a:blip r:embed="rId3"/>
          <a:stretch>
            <a:fillRect/>
          </a:stretch>
        </p:blipFill>
        <p:spPr>
          <a:xfrm>
            <a:off x="2594334" y="1037432"/>
            <a:ext cx="4834880" cy="3602039"/>
          </a:xfrm>
          <a:prstGeom prst="rect">
            <a:avLst/>
          </a:prstGeom>
        </p:spPr>
      </p:pic>
      <p:pic>
        <p:nvPicPr>
          <p:cNvPr id="7" name="Picture 6">
            <a:extLst>
              <a:ext uri="{FF2B5EF4-FFF2-40B4-BE49-F238E27FC236}">
                <a16:creationId xmlns:a16="http://schemas.microsoft.com/office/drawing/2014/main" id="{E8678A7A-DB69-4E52-9D87-BAEAD8040AA2}"/>
              </a:ext>
            </a:extLst>
          </p:cNvPr>
          <p:cNvPicPr>
            <a:picLocks noChangeAspect="1"/>
          </p:cNvPicPr>
          <p:nvPr/>
        </p:nvPicPr>
        <p:blipFill>
          <a:blip r:embed="rId4"/>
          <a:stretch>
            <a:fillRect/>
          </a:stretch>
        </p:blipFill>
        <p:spPr>
          <a:xfrm>
            <a:off x="6619164" y="2471455"/>
            <a:ext cx="4536515" cy="3379755"/>
          </a:xfrm>
          <a:prstGeom prst="rect">
            <a:avLst/>
          </a:prstGeom>
        </p:spPr>
      </p:pic>
      <p:pic>
        <p:nvPicPr>
          <p:cNvPr id="11" name="Picture 10">
            <a:extLst>
              <a:ext uri="{FF2B5EF4-FFF2-40B4-BE49-F238E27FC236}">
                <a16:creationId xmlns:a16="http://schemas.microsoft.com/office/drawing/2014/main" id="{94F40FEB-1499-4C6C-A546-DF3F413AD1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8700" y="1635730"/>
            <a:ext cx="2268794" cy="1683870"/>
          </a:xfrm>
          <a:prstGeom prst="rect">
            <a:avLst/>
          </a:prstGeom>
        </p:spPr>
      </p:pic>
      <p:sp>
        <p:nvSpPr>
          <p:cNvPr id="21" name="Title 1">
            <a:extLst>
              <a:ext uri="{FF2B5EF4-FFF2-40B4-BE49-F238E27FC236}">
                <a16:creationId xmlns:a16="http://schemas.microsoft.com/office/drawing/2014/main" id="{CEDFA7F6-A448-4D84-9F64-9F10FE3BC601}"/>
              </a:ext>
            </a:extLst>
          </p:cNvPr>
          <p:cNvSpPr>
            <a:spLocks noGrp="1"/>
          </p:cNvSpPr>
          <p:nvPr>
            <p:ph type="title"/>
          </p:nvPr>
        </p:nvSpPr>
        <p:spPr>
          <a:xfrm>
            <a:off x="2034865" y="203531"/>
            <a:ext cx="9053503" cy="640408"/>
          </a:xfrm>
        </p:spPr>
        <p:txBody>
          <a:bodyPr>
            <a:normAutofit fontScale="90000"/>
          </a:bodyPr>
          <a:lstStyle/>
          <a:p>
            <a:r>
              <a:rPr lang="en-US" dirty="0"/>
              <a:t>Encouraging Black Developers</a:t>
            </a:r>
          </a:p>
        </p:txBody>
      </p:sp>
      <p:grpSp>
        <p:nvGrpSpPr>
          <p:cNvPr id="22" name="Group 21">
            <a:extLst>
              <a:ext uri="{FF2B5EF4-FFF2-40B4-BE49-F238E27FC236}">
                <a16:creationId xmlns:a16="http://schemas.microsoft.com/office/drawing/2014/main" id="{3B29E1E6-1C7B-40A1-BFBF-96F5B9287157}"/>
              </a:ext>
            </a:extLst>
          </p:cNvPr>
          <p:cNvGrpSpPr/>
          <p:nvPr/>
        </p:nvGrpSpPr>
        <p:grpSpPr>
          <a:xfrm>
            <a:off x="824367" y="433046"/>
            <a:ext cx="1019175" cy="181379"/>
            <a:chOff x="4127500" y="876491"/>
            <a:chExt cx="1019175" cy="181379"/>
          </a:xfrm>
        </p:grpSpPr>
        <p:sp>
          <p:nvSpPr>
            <p:cNvPr id="23" name="Oval 22">
              <a:extLst>
                <a:ext uri="{FF2B5EF4-FFF2-40B4-BE49-F238E27FC236}">
                  <a16:creationId xmlns:a16="http://schemas.microsoft.com/office/drawing/2014/main" id="{EBFBBE57-7422-4314-A7BF-F2B2F5D4C90E}"/>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AF2EFEA-9F20-4A90-930D-AF044A89F28E}"/>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2417BE8-148D-46F9-B3FB-D102140DBEF0}"/>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2ECFA49-C017-4AE4-9424-A64072C4E4E2}"/>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a:extLst>
              <a:ext uri="{FF2B5EF4-FFF2-40B4-BE49-F238E27FC236}">
                <a16:creationId xmlns:a16="http://schemas.microsoft.com/office/drawing/2014/main" id="{FAD9F0C2-F546-46BB-BE85-A9240F588E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91911"/>
            <a:ext cx="906069" cy="906069"/>
          </a:xfrm>
          <a:prstGeom prst="rect">
            <a:avLst/>
          </a:prstGeom>
        </p:spPr>
      </p:pic>
    </p:spTree>
    <p:extLst>
      <p:ext uri="{BB962C8B-B14F-4D97-AF65-F5344CB8AC3E}">
        <p14:creationId xmlns:p14="http://schemas.microsoft.com/office/powerpoint/2010/main" val="1068924799"/>
      </p:ext>
    </p:extLst>
  </p:cSld>
  <p:clrMapOvr>
    <a:masterClrMapping/>
  </p:clrMapOvr>
  <mc:AlternateContent xmlns:mc="http://schemas.openxmlformats.org/markup-compatibility/2006">
    <mc:Choice xmlns:p14="http://schemas.microsoft.com/office/powerpoint/2010/main" Requires="p14">
      <p:transition p14:dur="250">
        <p:pull/>
      </p:transition>
    </mc:Choice>
    <mc:Fallback>
      <p:transition>
        <p:pull/>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9CB15AA7-8AC4-4C28-9CB5-00E155CD4FA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01373" y="818402"/>
            <a:ext cx="6727406" cy="5194373"/>
          </a:xfrm>
          <a:prstGeom prst="rect">
            <a:avLst/>
          </a:prstGeom>
        </p:spPr>
      </p:pic>
      <p:sp>
        <p:nvSpPr>
          <p:cNvPr id="4" name="Slide Number Placeholder 3">
            <a:extLst>
              <a:ext uri="{FF2B5EF4-FFF2-40B4-BE49-F238E27FC236}">
                <a16:creationId xmlns:a16="http://schemas.microsoft.com/office/drawing/2014/main" id="{5C5E1547-7877-4471-A0DA-E33325393B72}"/>
              </a:ext>
            </a:extLst>
          </p:cNvPr>
          <p:cNvSpPr>
            <a:spLocks noGrp="1"/>
          </p:cNvSpPr>
          <p:nvPr>
            <p:ph type="sldNum" sz="quarter" idx="12"/>
          </p:nvPr>
        </p:nvSpPr>
        <p:spPr/>
        <p:txBody>
          <a:bodyPr/>
          <a:lstStyle/>
          <a:p>
            <a:fld id="{43E1C79E-4906-42D7-9799-8BE0AC9297B3}" type="slidenum">
              <a:rPr lang="en-US" smtClean="0"/>
              <a:pPr/>
              <a:t>15</a:t>
            </a:fld>
            <a:endParaRPr lang="en-US"/>
          </a:p>
        </p:txBody>
      </p:sp>
      <p:sp>
        <p:nvSpPr>
          <p:cNvPr id="19" name="TextBox 18">
            <a:extLst>
              <a:ext uri="{FF2B5EF4-FFF2-40B4-BE49-F238E27FC236}">
                <a16:creationId xmlns:a16="http://schemas.microsoft.com/office/drawing/2014/main" id="{6BF8E4A1-0FDD-4B48-8CDA-4B1BB5CE6BA9}"/>
              </a:ext>
            </a:extLst>
          </p:cNvPr>
          <p:cNvSpPr txBox="1"/>
          <p:nvPr/>
        </p:nvSpPr>
        <p:spPr>
          <a:xfrm>
            <a:off x="266638" y="5959657"/>
            <a:ext cx="11719683" cy="307777"/>
          </a:xfrm>
          <a:prstGeom prst="rect">
            <a:avLst/>
          </a:prstGeom>
          <a:noFill/>
        </p:spPr>
        <p:txBody>
          <a:bodyPr wrap="square" rtlCol="0">
            <a:spAutoFit/>
          </a:bodyPr>
          <a:lstStyle/>
          <a:p>
            <a:pPr algn="ctr"/>
            <a:r>
              <a:rPr lang="en-US" sz="1400" dirty="0"/>
              <a:t>Our WebTV HTML Presentation is available on the </a:t>
            </a:r>
            <a:r>
              <a:rPr lang="en-US" sz="1400" dirty="0" err="1"/>
              <a:t>Wayback</a:t>
            </a:r>
            <a:r>
              <a:rPr lang="en-US" sz="1400" dirty="0"/>
              <a:t> Machine at https://links.blackfacts.com/webtv</a:t>
            </a:r>
          </a:p>
        </p:txBody>
      </p:sp>
      <p:sp>
        <p:nvSpPr>
          <p:cNvPr id="20" name="TextBox 19">
            <a:extLst>
              <a:ext uri="{FF2B5EF4-FFF2-40B4-BE49-F238E27FC236}">
                <a16:creationId xmlns:a16="http://schemas.microsoft.com/office/drawing/2014/main" id="{500CD543-130A-4FB1-B346-FB6709BF3086}"/>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1998</a:t>
            </a:r>
          </a:p>
        </p:txBody>
      </p:sp>
      <p:pic>
        <p:nvPicPr>
          <p:cNvPr id="8" name="Picture 7">
            <a:extLst>
              <a:ext uri="{FF2B5EF4-FFF2-40B4-BE49-F238E27FC236}">
                <a16:creationId xmlns:a16="http://schemas.microsoft.com/office/drawing/2014/main" id="{371DD09E-EC3C-4C25-9F9D-64989B55E1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5648" y="1877850"/>
            <a:ext cx="3661474" cy="1717242"/>
          </a:xfrm>
          <a:prstGeom prst="rect">
            <a:avLst/>
          </a:prstGeom>
          <a:ln>
            <a:solidFill>
              <a:schemeClr val="tx1"/>
            </a:solidFill>
          </a:ln>
        </p:spPr>
      </p:pic>
      <p:pic>
        <p:nvPicPr>
          <p:cNvPr id="35" name="Picture 34">
            <a:extLst>
              <a:ext uri="{FF2B5EF4-FFF2-40B4-BE49-F238E27FC236}">
                <a16:creationId xmlns:a16="http://schemas.microsoft.com/office/drawing/2014/main" id="{92F207D5-40F5-487C-A200-18F552ACE0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7089" y="1650946"/>
            <a:ext cx="2939978" cy="1914176"/>
          </a:xfrm>
          <a:prstGeom prst="rect">
            <a:avLst/>
          </a:prstGeom>
        </p:spPr>
      </p:pic>
      <p:pic>
        <p:nvPicPr>
          <p:cNvPr id="37" name="Picture 36">
            <a:extLst>
              <a:ext uri="{FF2B5EF4-FFF2-40B4-BE49-F238E27FC236}">
                <a16:creationId xmlns:a16="http://schemas.microsoft.com/office/drawing/2014/main" id="{209573DC-043F-4C53-92D5-4EA882B97E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3082" y="2572686"/>
            <a:ext cx="2939976" cy="1914175"/>
          </a:xfrm>
          <a:prstGeom prst="rect">
            <a:avLst/>
          </a:prstGeom>
        </p:spPr>
      </p:pic>
      <p:pic>
        <p:nvPicPr>
          <p:cNvPr id="29" name="Picture 28">
            <a:extLst>
              <a:ext uri="{FF2B5EF4-FFF2-40B4-BE49-F238E27FC236}">
                <a16:creationId xmlns:a16="http://schemas.microsoft.com/office/drawing/2014/main" id="{3993C397-A146-46E9-A1A9-988D9E89479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63645" y="3123742"/>
            <a:ext cx="2939978" cy="1914176"/>
          </a:xfrm>
          <a:prstGeom prst="rect">
            <a:avLst/>
          </a:prstGeom>
        </p:spPr>
      </p:pic>
      <p:pic>
        <p:nvPicPr>
          <p:cNvPr id="25" name="Picture 24">
            <a:extLst>
              <a:ext uri="{FF2B5EF4-FFF2-40B4-BE49-F238E27FC236}">
                <a16:creationId xmlns:a16="http://schemas.microsoft.com/office/drawing/2014/main" id="{152F0C50-FFEA-445B-AEE8-2565BA1BCA7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4410" y="3674798"/>
            <a:ext cx="2939978" cy="1914176"/>
          </a:xfrm>
          <a:prstGeom prst="rect">
            <a:avLst/>
          </a:prstGeom>
        </p:spPr>
      </p:pic>
      <p:pic>
        <p:nvPicPr>
          <p:cNvPr id="39" name="Picture 38">
            <a:extLst>
              <a:ext uri="{FF2B5EF4-FFF2-40B4-BE49-F238E27FC236}">
                <a16:creationId xmlns:a16="http://schemas.microsoft.com/office/drawing/2014/main" id="{8D56CD10-77B9-4970-B492-9B505147302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59017" y="4066442"/>
            <a:ext cx="2939978" cy="1914176"/>
          </a:xfrm>
          <a:prstGeom prst="rect">
            <a:avLst/>
          </a:prstGeom>
        </p:spPr>
      </p:pic>
      <p:sp>
        <p:nvSpPr>
          <p:cNvPr id="21" name="Title 1">
            <a:extLst>
              <a:ext uri="{FF2B5EF4-FFF2-40B4-BE49-F238E27FC236}">
                <a16:creationId xmlns:a16="http://schemas.microsoft.com/office/drawing/2014/main" id="{3C7BC3D5-0A59-4C6C-8BF8-4A74E22558AF}"/>
              </a:ext>
            </a:extLst>
          </p:cNvPr>
          <p:cNvSpPr>
            <a:spLocks noGrp="1"/>
          </p:cNvSpPr>
          <p:nvPr>
            <p:ph type="title"/>
          </p:nvPr>
        </p:nvSpPr>
        <p:spPr>
          <a:xfrm>
            <a:off x="2034865" y="203531"/>
            <a:ext cx="9053503" cy="640408"/>
          </a:xfrm>
        </p:spPr>
        <p:txBody>
          <a:bodyPr>
            <a:noAutofit/>
          </a:bodyPr>
          <a:lstStyle/>
          <a:p>
            <a:r>
              <a:rPr lang="en-US" sz="4000" dirty="0"/>
              <a:t>Putting Black Communities Online (for $100)</a:t>
            </a:r>
          </a:p>
        </p:txBody>
      </p:sp>
      <p:grpSp>
        <p:nvGrpSpPr>
          <p:cNvPr id="22" name="Group 21">
            <a:extLst>
              <a:ext uri="{FF2B5EF4-FFF2-40B4-BE49-F238E27FC236}">
                <a16:creationId xmlns:a16="http://schemas.microsoft.com/office/drawing/2014/main" id="{BCFEBA32-2FF4-43BE-81B1-C91B793918B4}"/>
              </a:ext>
            </a:extLst>
          </p:cNvPr>
          <p:cNvGrpSpPr/>
          <p:nvPr/>
        </p:nvGrpSpPr>
        <p:grpSpPr>
          <a:xfrm>
            <a:off x="824367" y="433046"/>
            <a:ext cx="1019175" cy="181379"/>
            <a:chOff x="4127500" y="876491"/>
            <a:chExt cx="1019175" cy="181379"/>
          </a:xfrm>
        </p:grpSpPr>
        <p:sp>
          <p:nvSpPr>
            <p:cNvPr id="23" name="Oval 22">
              <a:extLst>
                <a:ext uri="{FF2B5EF4-FFF2-40B4-BE49-F238E27FC236}">
                  <a16:creationId xmlns:a16="http://schemas.microsoft.com/office/drawing/2014/main" id="{2D0F3A58-BCCE-43DA-996B-0409C94AB6FA}"/>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DD2701F-2886-470B-8FFD-67D0469C228A}"/>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52F0012-14D9-4749-B260-592647725481}"/>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EE43BCE-EE76-45B4-A80B-F4EB9BA8D714}"/>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id="{2354DA97-0801-4430-99FC-959573A35BF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91911"/>
            <a:ext cx="906069" cy="906069"/>
          </a:xfrm>
          <a:prstGeom prst="rect">
            <a:avLst/>
          </a:prstGeom>
        </p:spPr>
      </p:pic>
    </p:spTree>
    <p:extLst>
      <p:ext uri="{BB962C8B-B14F-4D97-AF65-F5344CB8AC3E}">
        <p14:creationId xmlns:p14="http://schemas.microsoft.com/office/powerpoint/2010/main" val="1704751508"/>
      </p:ext>
    </p:extLst>
  </p:cSld>
  <p:clrMapOvr>
    <a:masterClrMapping/>
  </p:clrMapOvr>
  <mc:AlternateContent xmlns:mc="http://schemas.openxmlformats.org/markup-compatibility/2006">
    <mc:Choice xmlns:p14="http://schemas.microsoft.com/office/powerpoint/2010/main" Requires="p14">
      <p:transition p14:dur="250">
        <p:pull/>
      </p:transition>
    </mc:Choice>
    <mc:Fallback>
      <p:transition>
        <p:pull/>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EA0CE-F763-4667-83EE-F2B7B8BD6FB5}"/>
              </a:ext>
            </a:extLst>
          </p:cNvPr>
          <p:cNvSpPr>
            <a:spLocks noGrp="1"/>
          </p:cNvSpPr>
          <p:nvPr>
            <p:ph type="title"/>
          </p:nvPr>
        </p:nvSpPr>
        <p:spPr>
          <a:xfrm>
            <a:off x="2422194" y="286604"/>
            <a:ext cx="8733486" cy="611740"/>
          </a:xfrm>
        </p:spPr>
        <p:txBody>
          <a:bodyPr>
            <a:normAutofit fontScale="90000"/>
          </a:bodyPr>
          <a:lstStyle/>
          <a:p>
            <a:r>
              <a:rPr lang="en-US" dirty="0"/>
              <a:t>Putting Black Businesses Online</a:t>
            </a:r>
          </a:p>
        </p:txBody>
      </p:sp>
      <p:sp>
        <p:nvSpPr>
          <p:cNvPr id="4" name="Slide Number Placeholder 3">
            <a:extLst>
              <a:ext uri="{FF2B5EF4-FFF2-40B4-BE49-F238E27FC236}">
                <a16:creationId xmlns:a16="http://schemas.microsoft.com/office/drawing/2014/main" id="{1C836659-2C31-4234-98E8-BC78C00DD2D6}"/>
              </a:ext>
            </a:extLst>
          </p:cNvPr>
          <p:cNvSpPr>
            <a:spLocks noGrp="1"/>
          </p:cNvSpPr>
          <p:nvPr>
            <p:ph type="sldNum" sz="quarter" idx="12"/>
          </p:nvPr>
        </p:nvSpPr>
        <p:spPr/>
        <p:txBody>
          <a:bodyPr/>
          <a:lstStyle/>
          <a:p>
            <a:fld id="{43E1C79E-4906-42D7-9799-8BE0AC9297B3}" type="slidenum">
              <a:rPr lang="en-US" smtClean="0"/>
              <a:pPr/>
              <a:t>16</a:t>
            </a:fld>
            <a:endParaRPr lang="en-US"/>
          </a:p>
        </p:txBody>
      </p:sp>
      <p:pic>
        <p:nvPicPr>
          <p:cNvPr id="8" name="Picture 7">
            <a:extLst>
              <a:ext uri="{FF2B5EF4-FFF2-40B4-BE49-F238E27FC236}">
                <a16:creationId xmlns:a16="http://schemas.microsoft.com/office/drawing/2014/main" id="{7A17C5C2-8F92-4409-AE18-8A0617816B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6933" y="1741267"/>
            <a:ext cx="4633295" cy="3650086"/>
          </a:xfrm>
          <a:prstGeom prst="rect">
            <a:avLst/>
          </a:prstGeom>
          <a:ln>
            <a:solidFill>
              <a:schemeClr val="tx1"/>
            </a:solidFill>
          </a:ln>
        </p:spPr>
      </p:pic>
      <p:pic>
        <p:nvPicPr>
          <p:cNvPr id="10" name="Picture 9">
            <a:extLst>
              <a:ext uri="{FF2B5EF4-FFF2-40B4-BE49-F238E27FC236}">
                <a16:creationId xmlns:a16="http://schemas.microsoft.com/office/drawing/2014/main" id="{92606B94-AE90-436A-9772-6CC5BD9A62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1579" y="1172963"/>
            <a:ext cx="3870937" cy="4069193"/>
          </a:xfrm>
          <a:prstGeom prst="rect">
            <a:avLst/>
          </a:prstGeom>
          <a:ln>
            <a:solidFill>
              <a:schemeClr val="tx1"/>
            </a:solidFill>
          </a:ln>
        </p:spPr>
      </p:pic>
      <p:grpSp>
        <p:nvGrpSpPr>
          <p:cNvPr id="11" name="Group 10">
            <a:extLst>
              <a:ext uri="{FF2B5EF4-FFF2-40B4-BE49-F238E27FC236}">
                <a16:creationId xmlns:a16="http://schemas.microsoft.com/office/drawing/2014/main" id="{C37388D1-F4D5-4944-8DC1-888858917538}"/>
              </a:ext>
            </a:extLst>
          </p:cNvPr>
          <p:cNvGrpSpPr/>
          <p:nvPr/>
        </p:nvGrpSpPr>
        <p:grpSpPr>
          <a:xfrm>
            <a:off x="1305134" y="454257"/>
            <a:ext cx="1019175" cy="181379"/>
            <a:chOff x="4127500" y="876491"/>
            <a:chExt cx="1019175" cy="181379"/>
          </a:xfrm>
        </p:grpSpPr>
        <p:sp>
          <p:nvSpPr>
            <p:cNvPr id="12" name="Oval 11">
              <a:extLst>
                <a:ext uri="{FF2B5EF4-FFF2-40B4-BE49-F238E27FC236}">
                  <a16:creationId xmlns:a16="http://schemas.microsoft.com/office/drawing/2014/main" id="{EAB1F933-4BEA-4674-971D-929CDC5312FF}"/>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2C6084B-47A2-4914-A96E-657CCAF4EC9F}"/>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F04D27D-F386-488A-9125-55ADF8DC2824}"/>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5EBEDE-E5AF-4A1D-B148-A2CB827E4B4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descr="A close up of a sign&#10;&#10;Description generated with high confidence">
            <a:extLst>
              <a:ext uri="{FF2B5EF4-FFF2-40B4-BE49-F238E27FC236}">
                <a16:creationId xmlns:a16="http://schemas.microsoft.com/office/drawing/2014/main" id="{A89C2FC0-AA1A-4217-A725-D4AB65D1135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sp>
        <p:nvSpPr>
          <p:cNvPr id="17" name="TextBox 16">
            <a:extLst>
              <a:ext uri="{FF2B5EF4-FFF2-40B4-BE49-F238E27FC236}">
                <a16:creationId xmlns:a16="http://schemas.microsoft.com/office/drawing/2014/main" id="{BD2AAD3E-BF16-477E-B742-42F07FF72F37}"/>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6">
                  <a:extLst>
                    <a:ext uri="{A12FA001-AC4F-418D-AE19-62706E023703}">
                      <ahyp:hlinkClr xmlns:ahyp="http://schemas.microsoft.com/office/drawing/2018/hyperlinkcolor" val="tx"/>
                    </a:ext>
                  </a:extLst>
                </a:hlinkClick>
              </a:rPr>
              <a:t>https://kengranderson.com</a:t>
            </a:r>
            <a:r>
              <a:rPr lang="en-US" sz="1400" dirty="0"/>
              <a:t> - Videos on YouTube, available at </a:t>
            </a:r>
            <a:r>
              <a:rPr lang="en-US" sz="1400" dirty="0">
                <a:hlinkClick r:id="rId7">
                  <a:extLst>
                    <a:ext uri="{A12FA001-AC4F-418D-AE19-62706E023703}">
                      <ahyp:hlinkClr xmlns:ahyp="http://schemas.microsoft.com/office/drawing/2018/hyperlinkcolor" val="tx"/>
                    </a:ext>
                  </a:extLst>
                </a:hlinkClick>
              </a:rPr>
              <a:t>https://links.blackfacts.com/inner-city-software</a:t>
            </a:r>
            <a:r>
              <a:rPr lang="en-US" sz="1400" dirty="0"/>
              <a:t> </a:t>
            </a:r>
          </a:p>
        </p:txBody>
      </p:sp>
      <p:sp>
        <p:nvSpPr>
          <p:cNvPr id="18" name="TextBox 17">
            <a:extLst>
              <a:ext uri="{FF2B5EF4-FFF2-40B4-BE49-F238E27FC236}">
                <a16:creationId xmlns:a16="http://schemas.microsoft.com/office/drawing/2014/main" id="{F9BA0D1A-9734-4A17-83FE-878D81B65058}"/>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1999</a:t>
            </a:r>
          </a:p>
        </p:txBody>
      </p:sp>
      <p:pic>
        <p:nvPicPr>
          <p:cNvPr id="6" name="Picture 5">
            <a:extLst>
              <a:ext uri="{FF2B5EF4-FFF2-40B4-BE49-F238E27FC236}">
                <a16:creationId xmlns:a16="http://schemas.microsoft.com/office/drawing/2014/main" id="{874239BD-0981-4D97-B87F-07578269449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373866" y="2497017"/>
            <a:ext cx="4612455" cy="3188020"/>
          </a:xfrm>
          <a:prstGeom prst="rect">
            <a:avLst/>
          </a:prstGeom>
        </p:spPr>
      </p:pic>
    </p:spTree>
    <p:extLst>
      <p:ext uri="{BB962C8B-B14F-4D97-AF65-F5344CB8AC3E}">
        <p14:creationId xmlns:p14="http://schemas.microsoft.com/office/powerpoint/2010/main" val="397654900"/>
      </p:ext>
    </p:extLst>
  </p:cSld>
  <p:clrMapOvr>
    <a:masterClrMapping/>
  </p:clrMapOvr>
  <mc:AlternateContent xmlns:mc="http://schemas.openxmlformats.org/markup-compatibility/2006">
    <mc:Choice xmlns:p14="http://schemas.microsoft.com/office/powerpoint/2010/main" Requires="p14">
      <p:transition p14:dur="250">
        <p:pull/>
      </p:transition>
    </mc:Choice>
    <mc:Fallback>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1500"/>
                            </p:stCondLst>
                            <p:childTnLst>
                              <p:par>
                                <p:cTn id="12" presetID="10" presetClass="entr" presetSubtype="0" fill="hold" nodeType="afterEffect">
                                  <p:stCondLst>
                                    <p:cond delay="15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F9342-24DE-4193-8421-8DFF9E3FAE85}"/>
              </a:ext>
            </a:extLst>
          </p:cNvPr>
          <p:cNvSpPr>
            <a:spLocks noGrp="1"/>
          </p:cNvSpPr>
          <p:nvPr>
            <p:ph type="title"/>
          </p:nvPr>
        </p:nvSpPr>
        <p:spPr>
          <a:xfrm>
            <a:off x="2560320" y="286604"/>
            <a:ext cx="8595360" cy="611740"/>
          </a:xfrm>
        </p:spPr>
        <p:txBody>
          <a:bodyPr>
            <a:noAutofit/>
          </a:bodyPr>
          <a:lstStyle/>
          <a:p>
            <a:r>
              <a:rPr lang="en-US" sz="3200" dirty="0"/>
              <a:t>Roxbury.com (Boston’s Largest Black Community)</a:t>
            </a:r>
          </a:p>
        </p:txBody>
      </p:sp>
      <p:sp>
        <p:nvSpPr>
          <p:cNvPr id="4" name="Slide Number Placeholder 3">
            <a:extLst>
              <a:ext uri="{FF2B5EF4-FFF2-40B4-BE49-F238E27FC236}">
                <a16:creationId xmlns:a16="http://schemas.microsoft.com/office/drawing/2014/main" id="{4CC4BCA7-CDA5-43B1-B266-2C73357287CC}"/>
              </a:ext>
            </a:extLst>
          </p:cNvPr>
          <p:cNvSpPr>
            <a:spLocks noGrp="1"/>
          </p:cNvSpPr>
          <p:nvPr>
            <p:ph type="sldNum" sz="quarter" idx="12"/>
          </p:nvPr>
        </p:nvSpPr>
        <p:spPr/>
        <p:txBody>
          <a:bodyPr/>
          <a:lstStyle/>
          <a:p>
            <a:fld id="{43E1C79E-4906-42D7-9799-8BE0AC9297B3}" type="slidenum">
              <a:rPr lang="en-US" smtClean="0"/>
              <a:pPr/>
              <a:t>17</a:t>
            </a:fld>
            <a:endParaRPr lang="en-US"/>
          </a:p>
        </p:txBody>
      </p:sp>
      <p:pic>
        <p:nvPicPr>
          <p:cNvPr id="6" name="Picture 5">
            <a:extLst>
              <a:ext uri="{FF2B5EF4-FFF2-40B4-BE49-F238E27FC236}">
                <a16:creationId xmlns:a16="http://schemas.microsoft.com/office/drawing/2014/main" id="{033C1B0A-4409-44DE-94DC-CFA5A9FD1C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51730" y="2811635"/>
            <a:ext cx="4904740" cy="2767565"/>
          </a:xfrm>
          <a:prstGeom prst="rect">
            <a:avLst/>
          </a:prstGeom>
        </p:spPr>
      </p:pic>
      <p:pic>
        <p:nvPicPr>
          <p:cNvPr id="8" name="Picture 7">
            <a:extLst>
              <a:ext uri="{FF2B5EF4-FFF2-40B4-BE49-F238E27FC236}">
                <a16:creationId xmlns:a16="http://schemas.microsoft.com/office/drawing/2014/main" id="{B8B912BE-BF39-4258-A967-0ED37662BB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699" y="1584972"/>
            <a:ext cx="3081020" cy="2281880"/>
          </a:xfrm>
          <a:prstGeom prst="rect">
            <a:avLst/>
          </a:prstGeom>
          <a:ln>
            <a:solidFill>
              <a:schemeClr val="tx1"/>
            </a:solidFill>
          </a:ln>
        </p:spPr>
      </p:pic>
      <p:pic>
        <p:nvPicPr>
          <p:cNvPr id="10" name="Picture 9">
            <a:extLst>
              <a:ext uri="{FF2B5EF4-FFF2-40B4-BE49-F238E27FC236}">
                <a16:creationId xmlns:a16="http://schemas.microsoft.com/office/drawing/2014/main" id="{574004A2-C432-4AFB-8BEF-EB88AEBADE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0452" y="3059806"/>
            <a:ext cx="3661414" cy="2860760"/>
          </a:xfrm>
          <a:prstGeom prst="rect">
            <a:avLst/>
          </a:prstGeom>
          <a:ln>
            <a:solidFill>
              <a:schemeClr val="tx1"/>
            </a:solidFill>
          </a:ln>
        </p:spPr>
      </p:pic>
      <p:pic>
        <p:nvPicPr>
          <p:cNvPr id="12" name="Picture 11">
            <a:extLst>
              <a:ext uri="{FF2B5EF4-FFF2-40B4-BE49-F238E27FC236}">
                <a16:creationId xmlns:a16="http://schemas.microsoft.com/office/drawing/2014/main" id="{4ADC68AE-AEED-4E0E-97A7-77B39E6A2E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80824" y="1278800"/>
            <a:ext cx="3639761" cy="4487991"/>
          </a:xfrm>
          <a:prstGeom prst="rect">
            <a:avLst/>
          </a:prstGeom>
          <a:ln>
            <a:solidFill>
              <a:schemeClr val="tx1"/>
            </a:solidFill>
          </a:ln>
        </p:spPr>
      </p:pic>
      <p:pic>
        <p:nvPicPr>
          <p:cNvPr id="14" name="Picture 13">
            <a:extLst>
              <a:ext uri="{FF2B5EF4-FFF2-40B4-BE49-F238E27FC236}">
                <a16:creationId xmlns:a16="http://schemas.microsoft.com/office/drawing/2014/main" id="{709E8906-B7DD-4172-8125-B3BFA8A2EEF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53752" y="1175806"/>
            <a:ext cx="3987796" cy="3344603"/>
          </a:xfrm>
          <a:prstGeom prst="rect">
            <a:avLst/>
          </a:prstGeom>
        </p:spPr>
      </p:pic>
      <p:sp>
        <p:nvSpPr>
          <p:cNvPr id="15" name="TextBox 14">
            <a:extLst>
              <a:ext uri="{FF2B5EF4-FFF2-40B4-BE49-F238E27FC236}">
                <a16:creationId xmlns:a16="http://schemas.microsoft.com/office/drawing/2014/main" id="{E5C59061-C3EA-4671-AFD2-C76EB456F00C}"/>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8">
                  <a:extLst>
                    <a:ext uri="{A12FA001-AC4F-418D-AE19-62706E023703}">
                      <ahyp:hlinkClr xmlns:ahyp="http://schemas.microsoft.com/office/drawing/2018/hyperlinkcolor" val="tx"/>
                    </a:ext>
                  </a:extLst>
                </a:hlinkClick>
              </a:rPr>
              <a:t>https://kengranderson.com</a:t>
            </a:r>
            <a:r>
              <a:rPr lang="en-US" sz="1400" dirty="0"/>
              <a:t> - Videos on YouTube, available at </a:t>
            </a:r>
            <a:r>
              <a:rPr lang="en-US" sz="1400" dirty="0">
                <a:hlinkClick r:id="rId9">
                  <a:extLst>
                    <a:ext uri="{A12FA001-AC4F-418D-AE19-62706E023703}">
                      <ahyp:hlinkClr xmlns:ahyp="http://schemas.microsoft.com/office/drawing/2018/hyperlinkcolor" val="tx"/>
                    </a:ext>
                  </a:extLst>
                </a:hlinkClick>
              </a:rPr>
              <a:t>https://links.blackfacts.com/inner-city-software</a:t>
            </a:r>
            <a:r>
              <a:rPr lang="en-US" sz="1400" dirty="0"/>
              <a:t> </a:t>
            </a:r>
          </a:p>
        </p:txBody>
      </p:sp>
      <p:sp>
        <p:nvSpPr>
          <p:cNvPr id="16" name="TextBox 15">
            <a:extLst>
              <a:ext uri="{FF2B5EF4-FFF2-40B4-BE49-F238E27FC236}">
                <a16:creationId xmlns:a16="http://schemas.microsoft.com/office/drawing/2014/main" id="{08CE06FB-84CC-4781-89E3-84AF3F5879FE}"/>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2002</a:t>
            </a:r>
          </a:p>
        </p:txBody>
      </p:sp>
      <p:grpSp>
        <p:nvGrpSpPr>
          <p:cNvPr id="17" name="Group 16">
            <a:extLst>
              <a:ext uri="{FF2B5EF4-FFF2-40B4-BE49-F238E27FC236}">
                <a16:creationId xmlns:a16="http://schemas.microsoft.com/office/drawing/2014/main" id="{E6BD9E84-BD53-436B-B3B3-618813E32195}"/>
              </a:ext>
            </a:extLst>
          </p:cNvPr>
          <p:cNvGrpSpPr/>
          <p:nvPr/>
        </p:nvGrpSpPr>
        <p:grpSpPr>
          <a:xfrm>
            <a:off x="1305134" y="454257"/>
            <a:ext cx="1019175" cy="181379"/>
            <a:chOff x="4127500" y="876491"/>
            <a:chExt cx="1019175" cy="181379"/>
          </a:xfrm>
        </p:grpSpPr>
        <p:sp>
          <p:nvSpPr>
            <p:cNvPr id="18" name="Oval 17">
              <a:extLst>
                <a:ext uri="{FF2B5EF4-FFF2-40B4-BE49-F238E27FC236}">
                  <a16:creationId xmlns:a16="http://schemas.microsoft.com/office/drawing/2014/main" id="{BA41EDE1-486C-4E77-A719-692FFC04521B}"/>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CA079DD-3DAA-4998-8F01-2735B101FCD9}"/>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734E93E-2344-4F4C-AFCE-21ED83173B3E}"/>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E817886-7A0D-4050-9692-9166F6EED1F9}"/>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descr="A close up of a sign&#10;&#10;Description generated with high confidence">
            <a:extLst>
              <a:ext uri="{FF2B5EF4-FFF2-40B4-BE49-F238E27FC236}">
                <a16:creationId xmlns:a16="http://schemas.microsoft.com/office/drawing/2014/main" id="{E461E3CE-6D1F-439C-A974-A1F969C71F0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spTree>
    <p:extLst>
      <p:ext uri="{BB962C8B-B14F-4D97-AF65-F5344CB8AC3E}">
        <p14:creationId xmlns:p14="http://schemas.microsoft.com/office/powerpoint/2010/main" val="4047854472"/>
      </p:ext>
    </p:extLst>
  </p:cSld>
  <p:clrMapOvr>
    <a:masterClrMapping/>
  </p:clrMapOvr>
  <mc:AlternateContent xmlns:mc="http://schemas.openxmlformats.org/markup-compatibility/2006">
    <mc:Choice xmlns:p14="http://schemas.microsoft.com/office/powerpoint/2010/main" Requires="p14">
      <p:transition p14:dur="250">
        <p:pull/>
      </p:transition>
    </mc:Choice>
    <mc:Fallback>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4000"/>
                            </p:stCondLst>
                            <p:childTnLst>
                              <p:par>
                                <p:cTn id="21" presetID="10" presetClass="entr" presetSubtype="0" fill="hold" nodeType="afterEffect">
                                  <p:stCondLst>
                                    <p:cond delay="5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81EE98-C2CE-437B-81C3-ABB42FB2BC62}"/>
              </a:ext>
            </a:extLst>
          </p:cNvPr>
          <p:cNvSpPr txBox="1">
            <a:spLocks/>
          </p:cNvSpPr>
          <p:nvPr/>
        </p:nvSpPr>
        <p:spPr>
          <a:xfrm>
            <a:off x="2560320" y="286604"/>
            <a:ext cx="8595360" cy="611740"/>
          </a:xfrm>
          <a:prstGeom prst="rect">
            <a:avLst/>
          </a:prstGeom>
        </p:spPr>
        <p:txBody>
          <a:bodyPr>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Roxbury.com</a:t>
            </a:r>
          </a:p>
        </p:txBody>
      </p:sp>
      <p:sp>
        <p:nvSpPr>
          <p:cNvPr id="6" name="TextBox 5">
            <a:extLst>
              <a:ext uri="{FF2B5EF4-FFF2-40B4-BE49-F238E27FC236}">
                <a16:creationId xmlns:a16="http://schemas.microsoft.com/office/drawing/2014/main" id="{83154AB4-089E-4B86-A1B4-F4B732B9B87E}"/>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2002</a:t>
            </a:r>
          </a:p>
        </p:txBody>
      </p:sp>
      <p:grpSp>
        <p:nvGrpSpPr>
          <p:cNvPr id="7" name="Group 6">
            <a:extLst>
              <a:ext uri="{FF2B5EF4-FFF2-40B4-BE49-F238E27FC236}">
                <a16:creationId xmlns:a16="http://schemas.microsoft.com/office/drawing/2014/main" id="{B3BEDA4C-46A4-42B0-BB5E-F5C3300EA7A9}"/>
              </a:ext>
            </a:extLst>
          </p:cNvPr>
          <p:cNvGrpSpPr/>
          <p:nvPr/>
        </p:nvGrpSpPr>
        <p:grpSpPr>
          <a:xfrm>
            <a:off x="1305134" y="454257"/>
            <a:ext cx="1019175" cy="181379"/>
            <a:chOff x="4127500" y="876491"/>
            <a:chExt cx="1019175" cy="181379"/>
          </a:xfrm>
        </p:grpSpPr>
        <p:sp>
          <p:nvSpPr>
            <p:cNvPr id="8" name="Oval 7">
              <a:extLst>
                <a:ext uri="{FF2B5EF4-FFF2-40B4-BE49-F238E27FC236}">
                  <a16:creationId xmlns:a16="http://schemas.microsoft.com/office/drawing/2014/main" id="{79D57382-5A5F-41AD-8620-AA7BC99F9D75}"/>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44004D0-619B-423A-9259-13153C4A6BAD}"/>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92218CA-E19A-4397-91FA-2F3691C4F3C6}"/>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29D7B6-6EB8-4C33-BA5A-A78871876A47}"/>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close up of a sign&#10;&#10;Description generated with high confidence">
            <a:extLst>
              <a:ext uri="{FF2B5EF4-FFF2-40B4-BE49-F238E27FC236}">
                <a16:creationId xmlns:a16="http://schemas.microsoft.com/office/drawing/2014/main" id="{5F58B9CA-B8B6-4F34-A590-BB32679E63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pic>
        <p:nvPicPr>
          <p:cNvPr id="14" name="Picture 6" descr="roxbanner">
            <a:extLst>
              <a:ext uri="{FF2B5EF4-FFF2-40B4-BE49-F238E27FC236}">
                <a16:creationId xmlns:a16="http://schemas.microsoft.com/office/drawing/2014/main" id="{B73899F7-4FC8-407B-BE22-CF750316FB2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82910" y="1017045"/>
            <a:ext cx="7323090" cy="457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4D75CE8D-50F4-405D-A69D-5B2CE4C89090}"/>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5">
                  <a:extLst>
                    <a:ext uri="{A12FA001-AC4F-418D-AE19-62706E023703}">
                      <ahyp:hlinkClr xmlns:ahyp="http://schemas.microsoft.com/office/drawing/2018/hyperlinkcolor" val="tx"/>
                    </a:ext>
                  </a:extLst>
                </a:hlinkClick>
              </a:rPr>
              <a:t>https://kengranderson.com</a:t>
            </a:r>
            <a:r>
              <a:rPr lang="en-US" sz="1400" dirty="0"/>
              <a:t> - Videos on YouTube, available at </a:t>
            </a:r>
            <a:r>
              <a:rPr lang="en-US" sz="1400" dirty="0">
                <a:hlinkClick r:id="rId6">
                  <a:extLst>
                    <a:ext uri="{A12FA001-AC4F-418D-AE19-62706E023703}">
                      <ahyp:hlinkClr xmlns:ahyp="http://schemas.microsoft.com/office/drawing/2018/hyperlinkcolor" val="tx"/>
                    </a:ext>
                  </a:extLst>
                </a:hlinkClick>
              </a:rPr>
              <a:t>https://links.blackfacts.com/inner-city-software</a:t>
            </a:r>
            <a:r>
              <a:rPr lang="en-US" sz="1400" dirty="0"/>
              <a:t> </a:t>
            </a:r>
          </a:p>
        </p:txBody>
      </p:sp>
    </p:spTree>
    <p:extLst>
      <p:ext uri="{BB962C8B-B14F-4D97-AF65-F5344CB8AC3E}">
        <p14:creationId xmlns:p14="http://schemas.microsoft.com/office/powerpoint/2010/main" val="279726584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9">
            <a:extLst>
              <a:ext uri="{FF2B5EF4-FFF2-40B4-BE49-F238E27FC236}">
                <a16:creationId xmlns:a16="http://schemas.microsoft.com/office/drawing/2014/main" id="{36FBC735-DCEE-44AE-A1AF-D9B89E3FE5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1710" y="898344"/>
            <a:ext cx="5116290" cy="52263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a:extLst>
              <a:ext uri="{FF2B5EF4-FFF2-40B4-BE49-F238E27FC236}">
                <a16:creationId xmlns:a16="http://schemas.microsoft.com/office/drawing/2014/main" id="{9881EE98-C2CE-437B-81C3-ABB42FB2BC62}"/>
              </a:ext>
            </a:extLst>
          </p:cNvPr>
          <p:cNvSpPr txBox="1">
            <a:spLocks/>
          </p:cNvSpPr>
          <p:nvPr/>
        </p:nvSpPr>
        <p:spPr>
          <a:xfrm>
            <a:off x="2560320" y="286604"/>
            <a:ext cx="8595360" cy="611740"/>
          </a:xfrm>
          <a:prstGeom prst="rect">
            <a:avLst/>
          </a:prstGeom>
        </p:spPr>
        <p:txBody>
          <a:bodyPr>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Roxbury.com</a:t>
            </a:r>
          </a:p>
        </p:txBody>
      </p:sp>
      <p:sp>
        <p:nvSpPr>
          <p:cNvPr id="6" name="TextBox 5">
            <a:extLst>
              <a:ext uri="{FF2B5EF4-FFF2-40B4-BE49-F238E27FC236}">
                <a16:creationId xmlns:a16="http://schemas.microsoft.com/office/drawing/2014/main" id="{83154AB4-089E-4B86-A1B4-F4B732B9B87E}"/>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2002</a:t>
            </a:r>
          </a:p>
        </p:txBody>
      </p:sp>
      <p:grpSp>
        <p:nvGrpSpPr>
          <p:cNvPr id="7" name="Group 6">
            <a:extLst>
              <a:ext uri="{FF2B5EF4-FFF2-40B4-BE49-F238E27FC236}">
                <a16:creationId xmlns:a16="http://schemas.microsoft.com/office/drawing/2014/main" id="{B3BEDA4C-46A4-42B0-BB5E-F5C3300EA7A9}"/>
              </a:ext>
            </a:extLst>
          </p:cNvPr>
          <p:cNvGrpSpPr/>
          <p:nvPr/>
        </p:nvGrpSpPr>
        <p:grpSpPr>
          <a:xfrm>
            <a:off x="1305134" y="454257"/>
            <a:ext cx="1019175" cy="181379"/>
            <a:chOff x="4127500" y="876491"/>
            <a:chExt cx="1019175" cy="181379"/>
          </a:xfrm>
        </p:grpSpPr>
        <p:sp>
          <p:nvSpPr>
            <p:cNvPr id="8" name="Oval 7">
              <a:extLst>
                <a:ext uri="{FF2B5EF4-FFF2-40B4-BE49-F238E27FC236}">
                  <a16:creationId xmlns:a16="http://schemas.microsoft.com/office/drawing/2014/main" id="{79D57382-5A5F-41AD-8620-AA7BC99F9D75}"/>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44004D0-619B-423A-9259-13153C4A6BAD}"/>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92218CA-E19A-4397-91FA-2F3691C4F3C6}"/>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29D7B6-6EB8-4C33-BA5A-A78871876A47}"/>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close up of a sign&#10;&#10;Description generated with high confidence">
            <a:extLst>
              <a:ext uri="{FF2B5EF4-FFF2-40B4-BE49-F238E27FC236}">
                <a16:creationId xmlns:a16="http://schemas.microsoft.com/office/drawing/2014/main" id="{5F58B9CA-B8B6-4F34-A590-BB32679E63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pic>
        <p:nvPicPr>
          <p:cNvPr id="14" name="Picture 5">
            <a:extLst>
              <a:ext uri="{FF2B5EF4-FFF2-40B4-BE49-F238E27FC236}">
                <a16:creationId xmlns:a16="http://schemas.microsoft.com/office/drawing/2014/main" id="{5032B1B8-0A36-4BD2-B8DB-7C7B06F9155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40107" y="938641"/>
            <a:ext cx="4840942" cy="5238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a:extLst>
              <a:ext uri="{FF2B5EF4-FFF2-40B4-BE49-F238E27FC236}">
                <a16:creationId xmlns:a16="http://schemas.microsoft.com/office/drawing/2014/main" id="{C7F999BB-B8E9-46D7-9F74-E58EFDCD74E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62645" y="830172"/>
            <a:ext cx="5444195" cy="51976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a:extLst>
              <a:ext uri="{FF2B5EF4-FFF2-40B4-BE49-F238E27FC236}">
                <a16:creationId xmlns:a16="http://schemas.microsoft.com/office/drawing/2014/main" id="{42784FE5-37A5-4265-9ABB-929661FEB51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299855" y="1135145"/>
            <a:ext cx="5346550" cy="51553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7CCE89AE-DD56-4DD0-A196-CD9769D1ADA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704600" y="846178"/>
            <a:ext cx="6224919" cy="50776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1B31ACCD-A05F-4EAA-B317-43E59CBAAE6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560320" y="1003963"/>
            <a:ext cx="6101649" cy="49358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6">
            <a:extLst>
              <a:ext uri="{FF2B5EF4-FFF2-40B4-BE49-F238E27FC236}">
                <a16:creationId xmlns:a16="http://schemas.microsoft.com/office/drawing/2014/main" id="{6843701F-CB5B-48FC-8B60-A393C8C6EDE9}"/>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648663" y="971869"/>
            <a:ext cx="5272158" cy="507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a:extLst>
              <a:ext uri="{FF2B5EF4-FFF2-40B4-BE49-F238E27FC236}">
                <a16:creationId xmlns:a16="http://schemas.microsoft.com/office/drawing/2014/main" id="{283F1C79-A23C-4F5D-A8DF-0D0AC35AAE79}"/>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677414" y="1090591"/>
            <a:ext cx="5944369" cy="50744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8146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AC222-0012-4387-BA14-9480838ADB77}"/>
              </a:ext>
            </a:extLst>
          </p:cNvPr>
          <p:cNvSpPr>
            <a:spLocks noGrp="1"/>
          </p:cNvSpPr>
          <p:nvPr>
            <p:ph type="title"/>
          </p:nvPr>
        </p:nvSpPr>
        <p:spPr>
          <a:xfrm>
            <a:off x="2034865" y="203531"/>
            <a:ext cx="9053503" cy="640408"/>
          </a:xfrm>
        </p:spPr>
        <p:txBody>
          <a:bodyPr>
            <a:normAutofit fontScale="90000"/>
          </a:bodyPr>
          <a:lstStyle/>
          <a:p>
            <a:r>
              <a:rPr lang="en-US" dirty="0"/>
              <a:t>Agenda / Objectives</a:t>
            </a:r>
          </a:p>
        </p:txBody>
      </p:sp>
      <p:sp>
        <p:nvSpPr>
          <p:cNvPr id="3" name="Content Placeholder 2">
            <a:extLst>
              <a:ext uri="{FF2B5EF4-FFF2-40B4-BE49-F238E27FC236}">
                <a16:creationId xmlns:a16="http://schemas.microsoft.com/office/drawing/2014/main" id="{826CE07F-DCC4-4A4B-8FC8-EC6F369F2F75}"/>
              </a:ext>
            </a:extLst>
          </p:cNvPr>
          <p:cNvSpPr>
            <a:spLocks noGrp="1"/>
          </p:cNvSpPr>
          <p:nvPr>
            <p:ph idx="1"/>
          </p:nvPr>
        </p:nvSpPr>
        <p:spPr>
          <a:xfrm>
            <a:off x="1097280" y="1292352"/>
            <a:ext cx="10058400" cy="4576742"/>
          </a:xfrm>
        </p:spPr>
        <p:txBody>
          <a:bodyPr>
            <a:normAutofit lnSpcReduction="10000"/>
          </a:bodyPr>
          <a:lstStyle/>
          <a:p>
            <a:pPr marL="0" indent="0">
              <a:lnSpc>
                <a:spcPct val="110000"/>
              </a:lnSpc>
              <a:spcBef>
                <a:spcPts val="0"/>
              </a:spcBef>
              <a:buNone/>
            </a:pPr>
            <a:r>
              <a:rPr lang="en-US" sz="3600" b="1" dirty="0"/>
              <a:t>Agenda</a:t>
            </a:r>
          </a:p>
          <a:p>
            <a:pPr lvl="1">
              <a:lnSpc>
                <a:spcPct val="110000"/>
              </a:lnSpc>
              <a:spcBef>
                <a:spcPts val="0"/>
              </a:spcBef>
              <a:buFont typeface="Arial" panose="020B0604020202020204" pitchFamily="34" charset="0"/>
              <a:buChar char="•"/>
            </a:pPr>
            <a:r>
              <a:rPr lang="en-US" sz="2400" b="1" dirty="0"/>
              <a:t>Introduce the Concept of Black Self-Determination thru Technology</a:t>
            </a:r>
          </a:p>
          <a:p>
            <a:pPr lvl="1">
              <a:lnSpc>
                <a:spcPct val="110000"/>
              </a:lnSpc>
              <a:spcBef>
                <a:spcPts val="0"/>
              </a:spcBef>
              <a:buFont typeface="Arial" panose="020B0604020202020204" pitchFamily="34" charset="0"/>
              <a:buChar char="•"/>
            </a:pPr>
            <a:r>
              <a:rPr lang="en-US" sz="2400" b="1" dirty="0"/>
              <a:t>25 Years of Being an Unapologetically Black Technologist</a:t>
            </a:r>
          </a:p>
          <a:p>
            <a:pPr lvl="1">
              <a:lnSpc>
                <a:spcPct val="110000"/>
              </a:lnSpc>
              <a:spcBef>
                <a:spcPts val="0"/>
              </a:spcBef>
            </a:pPr>
            <a:r>
              <a:rPr lang="en-US" sz="2400" b="1" dirty="0"/>
              <a:t>What Tech Looks Like When WE Are In Charge</a:t>
            </a:r>
          </a:p>
          <a:p>
            <a:pPr lvl="1">
              <a:lnSpc>
                <a:spcPct val="110000"/>
              </a:lnSpc>
              <a:spcBef>
                <a:spcPts val="0"/>
              </a:spcBef>
            </a:pPr>
            <a:r>
              <a:rPr lang="en-US" sz="2400" b="1" dirty="0"/>
              <a:t>Q &amp; A</a:t>
            </a:r>
          </a:p>
          <a:p>
            <a:pPr marL="0" indent="0">
              <a:lnSpc>
                <a:spcPct val="110000"/>
              </a:lnSpc>
              <a:spcBef>
                <a:spcPts val="0"/>
              </a:spcBef>
              <a:buNone/>
            </a:pPr>
            <a:r>
              <a:rPr lang="en-US" sz="3600" b="1" dirty="0"/>
              <a:t>Objectives</a:t>
            </a:r>
          </a:p>
          <a:p>
            <a:pPr lvl="1">
              <a:lnSpc>
                <a:spcPct val="110000"/>
              </a:lnSpc>
              <a:spcBef>
                <a:spcPts val="0"/>
              </a:spcBef>
            </a:pPr>
            <a:r>
              <a:rPr lang="en-US" sz="2400" b="1" dirty="0"/>
              <a:t>Interrupt Status Quo Thinking</a:t>
            </a:r>
          </a:p>
          <a:p>
            <a:pPr lvl="1">
              <a:lnSpc>
                <a:spcPct val="110000"/>
              </a:lnSpc>
              <a:spcBef>
                <a:spcPts val="0"/>
              </a:spcBef>
            </a:pPr>
            <a:r>
              <a:rPr lang="en-US" sz="2400" b="1" dirty="0"/>
              <a:t>Encourage You to Find Your Greatness</a:t>
            </a:r>
          </a:p>
          <a:p>
            <a:pPr lvl="1">
              <a:lnSpc>
                <a:spcPct val="110000"/>
              </a:lnSpc>
              <a:spcBef>
                <a:spcPts val="0"/>
              </a:spcBef>
            </a:pPr>
            <a:r>
              <a:rPr lang="en-US" sz="2400" b="1" dirty="0"/>
              <a:t>Inspire You to Consider Using Your </a:t>
            </a:r>
            <a:br>
              <a:rPr lang="en-US" sz="2400" b="1" dirty="0"/>
            </a:br>
            <a:r>
              <a:rPr lang="en-US" sz="2400" b="1" dirty="0"/>
              <a:t>Tech Skills to Empower Black People</a:t>
            </a:r>
          </a:p>
          <a:p>
            <a:pPr marL="201168" lvl="1" indent="0">
              <a:buNone/>
            </a:pPr>
            <a:endParaRPr lang="en-US" sz="2400" b="1" dirty="0"/>
          </a:p>
          <a:p>
            <a:endParaRPr lang="en-US" sz="2800" dirty="0"/>
          </a:p>
        </p:txBody>
      </p:sp>
      <p:sp>
        <p:nvSpPr>
          <p:cNvPr id="4" name="Slide Number Placeholder 3">
            <a:extLst>
              <a:ext uri="{FF2B5EF4-FFF2-40B4-BE49-F238E27FC236}">
                <a16:creationId xmlns:a16="http://schemas.microsoft.com/office/drawing/2014/main" id="{4C55635A-FED6-4D92-88EE-87A40D0E3A86}"/>
              </a:ext>
            </a:extLst>
          </p:cNvPr>
          <p:cNvSpPr>
            <a:spLocks noGrp="1"/>
          </p:cNvSpPr>
          <p:nvPr>
            <p:ph type="sldNum" sz="quarter" idx="12"/>
          </p:nvPr>
        </p:nvSpPr>
        <p:spPr/>
        <p:txBody>
          <a:bodyPr/>
          <a:lstStyle/>
          <a:p>
            <a:fld id="{43E1C79E-4906-42D7-9799-8BE0AC9297B3}" type="slidenum">
              <a:rPr lang="en-US" smtClean="0"/>
              <a:pPr/>
              <a:t>2</a:t>
            </a:fld>
            <a:endParaRPr lang="en-US"/>
          </a:p>
        </p:txBody>
      </p:sp>
      <p:grpSp>
        <p:nvGrpSpPr>
          <p:cNvPr id="5" name="Group 4">
            <a:extLst>
              <a:ext uri="{FF2B5EF4-FFF2-40B4-BE49-F238E27FC236}">
                <a16:creationId xmlns:a16="http://schemas.microsoft.com/office/drawing/2014/main" id="{BC6D318E-2094-4265-82FF-E36B1C0E4668}"/>
              </a:ext>
            </a:extLst>
          </p:cNvPr>
          <p:cNvGrpSpPr/>
          <p:nvPr/>
        </p:nvGrpSpPr>
        <p:grpSpPr>
          <a:xfrm>
            <a:off x="824367" y="433046"/>
            <a:ext cx="1019175" cy="181379"/>
            <a:chOff x="4127500" y="876491"/>
            <a:chExt cx="1019175" cy="181379"/>
          </a:xfrm>
        </p:grpSpPr>
        <p:sp>
          <p:nvSpPr>
            <p:cNvPr id="6" name="Oval 5">
              <a:extLst>
                <a:ext uri="{FF2B5EF4-FFF2-40B4-BE49-F238E27FC236}">
                  <a16:creationId xmlns:a16="http://schemas.microsoft.com/office/drawing/2014/main" id="{5FEC783F-27C0-4F28-AC2E-88AAA69F42C7}"/>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00C9378-5130-4655-AF73-ADEBA6BC9722}"/>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F3B4C8-3AB3-4810-8C35-8C0D4EF865C6}"/>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3F9ABE2-31EC-4352-B302-2525C7355BAB}"/>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C1D546E9-5CE9-4CEB-9395-6E19F90DC0CF}"/>
              </a:ext>
            </a:extLst>
          </p:cNvPr>
          <p:cNvSpPr txBox="1"/>
          <p:nvPr/>
        </p:nvSpPr>
        <p:spPr>
          <a:xfrm>
            <a:off x="7006430" y="4553584"/>
            <a:ext cx="2894028" cy="1200329"/>
          </a:xfrm>
          <a:prstGeom prst="rect">
            <a:avLst/>
          </a:prstGeom>
          <a:noFill/>
        </p:spPr>
        <p:txBody>
          <a:bodyPr wrap="square" rtlCol="0">
            <a:spAutoFit/>
          </a:bodyPr>
          <a:lstStyle/>
          <a:p>
            <a:r>
              <a:rPr lang="en-US" sz="2400" b="1" dirty="0"/>
              <a:t>Ken Granderson</a:t>
            </a:r>
          </a:p>
          <a:p>
            <a:r>
              <a:rPr lang="en-US" sz="2400" dirty="0"/>
              <a:t>Black Technology Visionary</a:t>
            </a:r>
            <a:endParaRPr lang="en-US" dirty="0"/>
          </a:p>
        </p:txBody>
      </p:sp>
      <p:pic>
        <p:nvPicPr>
          <p:cNvPr id="12" name="Picture 11">
            <a:extLst>
              <a:ext uri="{FF2B5EF4-FFF2-40B4-BE49-F238E27FC236}">
                <a16:creationId xmlns:a16="http://schemas.microsoft.com/office/drawing/2014/main" id="{E101190A-B6B0-46E9-BEBC-8A23E860A3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11191" y="3662006"/>
            <a:ext cx="1989510" cy="25863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a:extLst>
              <a:ext uri="{FF2B5EF4-FFF2-40B4-BE49-F238E27FC236}">
                <a16:creationId xmlns:a16="http://schemas.microsoft.com/office/drawing/2014/main" id="{FB4BBA8C-852F-43D8-BAF1-FBB55169D1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1911"/>
            <a:ext cx="906069" cy="906069"/>
          </a:xfrm>
          <a:prstGeom prst="rect">
            <a:avLst/>
          </a:prstGeom>
        </p:spPr>
      </p:pic>
    </p:spTree>
    <p:extLst>
      <p:ext uri="{BB962C8B-B14F-4D97-AF65-F5344CB8AC3E}">
        <p14:creationId xmlns:p14="http://schemas.microsoft.com/office/powerpoint/2010/main" val="1820534840"/>
      </p:ext>
    </p:extLst>
  </p:cSld>
  <p:clrMapOvr>
    <a:masterClrMapping/>
  </p:clrMapOvr>
  <mc:AlternateContent xmlns:mc="http://schemas.openxmlformats.org/markup-compatibility/2006">
    <mc:Choice xmlns:p14="http://schemas.microsoft.com/office/powerpoint/2010/main" Requires="p14">
      <p:transition p14:dur="250">
        <p:pull/>
      </p:transition>
    </mc:Choice>
    <mc:Fallback>
      <p:transition>
        <p:pull/>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E821666-253F-4F2B-86D0-7B2D8F486991}"/>
              </a:ext>
            </a:extLst>
          </p:cNvPr>
          <p:cNvSpPr txBox="1">
            <a:spLocks/>
          </p:cNvSpPr>
          <p:nvPr/>
        </p:nvSpPr>
        <p:spPr>
          <a:xfrm>
            <a:off x="2560320" y="286604"/>
            <a:ext cx="8595360" cy="611740"/>
          </a:xfrm>
          <a:prstGeom prst="rect">
            <a:avLst/>
          </a:prstGeom>
        </p:spPr>
        <p:txBody>
          <a:bodyPr>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t>Roxbury.com</a:t>
            </a:r>
            <a:endParaRPr lang="en-US" dirty="0"/>
          </a:p>
        </p:txBody>
      </p:sp>
      <p:sp>
        <p:nvSpPr>
          <p:cNvPr id="6" name="TextBox 5">
            <a:extLst>
              <a:ext uri="{FF2B5EF4-FFF2-40B4-BE49-F238E27FC236}">
                <a16:creationId xmlns:a16="http://schemas.microsoft.com/office/drawing/2014/main" id="{723A9830-DE84-4EDA-964A-33F7CCFD11D5}"/>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2002</a:t>
            </a:r>
          </a:p>
        </p:txBody>
      </p:sp>
      <p:grpSp>
        <p:nvGrpSpPr>
          <p:cNvPr id="7" name="Group 6">
            <a:extLst>
              <a:ext uri="{FF2B5EF4-FFF2-40B4-BE49-F238E27FC236}">
                <a16:creationId xmlns:a16="http://schemas.microsoft.com/office/drawing/2014/main" id="{50D86F61-40E4-4E27-AAFB-D55913873CE2}"/>
              </a:ext>
            </a:extLst>
          </p:cNvPr>
          <p:cNvGrpSpPr/>
          <p:nvPr/>
        </p:nvGrpSpPr>
        <p:grpSpPr>
          <a:xfrm>
            <a:off x="1305134" y="454257"/>
            <a:ext cx="1019175" cy="181379"/>
            <a:chOff x="4127500" y="876491"/>
            <a:chExt cx="1019175" cy="181379"/>
          </a:xfrm>
        </p:grpSpPr>
        <p:sp>
          <p:nvSpPr>
            <p:cNvPr id="8" name="Oval 7">
              <a:extLst>
                <a:ext uri="{FF2B5EF4-FFF2-40B4-BE49-F238E27FC236}">
                  <a16:creationId xmlns:a16="http://schemas.microsoft.com/office/drawing/2014/main" id="{3BC8E851-1ECF-4A87-B5FD-E887A59902D3}"/>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20D225F-983E-4146-9C74-1D39A1DAEB5A}"/>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4CDD405-57A7-4DFB-A665-A5D86928478E}"/>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41ACBC-F677-4577-B3EF-6A3FE333F589}"/>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close up of a sign&#10;&#10;Description generated with high confidence">
            <a:extLst>
              <a:ext uri="{FF2B5EF4-FFF2-40B4-BE49-F238E27FC236}">
                <a16:creationId xmlns:a16="http://schemas.microsoft.com/office/drawing/2014/main" id="{01EF23C2-BCFA-4CB6-B905-90044F7F0F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pic>
        <p:nvPicPr>
          <p:cNvPr id="14" name="Picture 9" descr="my">
            <a:extLst>
              <a:ext uri="{FF2B5EF4-FFF2-40B4-BE49-F238E27FC236}">
                <a16:creationId xmlns:a16="http://schemas.microsoft.com/office/drawing/2014/main" id="{459DC9C0-898A-4CFB-99F1-A96F3C29B8F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05727" y="1050095"/>
            <a:ext cx="3214947" cy="2925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F4E1A0B6-BA06-43C9-9D6D-776B6F7910D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24309" y="1068021"/>
            <a:ext cx="3263900" cy="3059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descr="discussions2">
            <a:extLst>
              <a:ext uri="{FF2B5EF4-FFF2-40B4-BE49-F238E27FC236}">
                <a16:creationId xmlns:a16="http://schemas.microsoft.com/office/drawing/2014/main" id="{8804D141-1062-43A0-BEA5-E98C79D1258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8798" y="3488889"/>
            <a:ext cx="3034403" cy="27601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7">
            <a:extLst>
              <a:ext uri="{FF2B5EF4-FFF2-40B4-BE49-F238E27FC236}">
                <a16:creationId xmlns:a16="http://schemas.microsoft.com/office/drawing/2014/main" id="{595DFE69-0D72-45D4-BAE5-582FADD74B1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407509" y="2016267"/>
            <a:ext cx="3536330" cy="3317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36572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F7139-6709-4BA0-A699-A0E0357F53DA}"/>
              </a:ext>
            </a:extLst>
          </p:cNvPr>
          <p:cNvSpPr>
            <a:spLocks noGrp="1"/>
          </p:cNvSpPr>
          <p:nvPr>
            <p:ph type="title"/>
          </p:nvPr>
        </p:nvSpPr>
        <p:spPr>
          <a:xfrm>
            <a:off x="2422193" y="361910"/>
            <a:ext cx="9443491" cy="528760"/>
          </a:xfrm>
        </p:spPr>
        <p:txBody>
          <a:bodyPr>
            <a:normAutofit fontScale="90000"/>
          </a:bodyPr>
          <a:lstStyle/>
          <a:p>
            <a:r>
              <a:rPr lang="en-US" dirty="0"/>
              <a:t>Putting a Caribbean Government Online</a:t>
            </a:r>
          </a:p>
        </p:txBody>
      </p:sp>
      <p:sp>
        <p:nvSpPr>
          <p:cNvPr id="4" name="Slide Number Placeholder 3">
            <a:extLst>
              <a:ext uri="{FF2B5EF4-FFF2-40B4-BE49-F238E27FC236}">
                <a16:creationId xmlns:a16="http://schemas.microsoft.com/office/drawing/2014/main" id="{2ABF35F3-C05B-42AB-8968-236CBEAAF125}"/>
              </a:ext>
            </a:extLst>
          </p:cNvPr>
          <p:cNvSpPr>
            <a:spLocks noGrp="1"/>
          </p:cNvSpPr>
          <p:nvPr>
            <p:ph type="sldNum" sz="quarter" idx="12"/>
          </p:nvPr>
        </p:nvSpPr>
        <p:spPr/>
        <p:txBody>
          <a:bodyPr/>
          <a:lstStyle/>
          <a:p>
            <a:fld id="{43E1C79E-4906-42D7-9799-8BE0AC9297B3}" type="slidenum">
              <a:rPr lang="en-US" smtClean="0"/>
              <a:pPr/>
              <a:t>21</a:t>
            </a:fld>
            <a:endParaRPr lang="en-US"/>
          </a:p>
        </p:txBody>
      </p:sp>
      <p:pic>
        <p:nvPicPr>
          <p:cNvPr id="6" name="Picture 5">
            <a:extLst>
              <a:ext uri="{FF2B5EF4-FFF2-40B4-BE49-F238E27FC236}">
                <a16:creationId xmlns:a16="http://schemas.microsoft.com/office/drawing/2014/main" id="{F5DA0C66-B467-4628-A365-BEB609D35A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31042" y="1261806"/>
            <a:ext cx="6790875" cy="4780831"/>
          </a:xfrm>
          <a:prstGeom prst="rect">
            <a:avLst/>
          </a:prstGeom>
          <a:ln>
            <a:solidFill>
              <a:schemeClr val="tx1"/>
            </a:solidFill>
          </a:ln>
        </p:spPr>
      </p:pic>
      <p:grpSp>
        <p:nvGrpSpPr>
          <p:cNvPr id="7" name="Group 6">
            <a:extLst>
              <a:ext uri="{FF2B5EF4-FFF2-40B4-BE49-F238E27FC236}">
                <a16:creationId xmlns:a16="http://schemas.microsoft.com/office/drawing/2014/main" id="{E02B50CB-44E2-4759-8568-8A7B34D0511C}"/>
              </a:ext>
            </a:extLst>
          </p:cNvPr>
          <p:cNvGrpSpPr/>
          <p:nvPr/>
        </p:nvGrpSpPr>
        <p:grpSpPr>
          <a:xfrm>
            <a:off x="1305134" y="454257"/>
            <a:ext cx="1019175" cy="181379"/>
            <a:chOff x="4127500" y="876491"/>
            <a:chExt cx="1019175" cy="181379"/>
          </a:xfrm>
        </p:grpSpPr>
        <p:sp>
          <p:nvSpPr>
            <p:cNvPr id="8" name="Oval 7">
              <a:extLst>
                <a:ext uri="{FF2B5EF4-FFF2-40B4-BE49-F238E27FC236}">
                  <a16:creationId xmlns:a16="http://schemas.microsoft.com/office/drawing/2014/main" id="{74269DFE-BCFC-48F1-8489-397531E61F9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B27EB65-40D3-44E8-9616-305DD80CD2F4}"/>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59C9E36-B467-4F07-A39F-0443CDC27C5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213B786-BDAA-4591-9EC4-DB5C0E12B1F7}"/>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close up of a sign&#10;&#10;Description generated with high confidence">
            <a:extLst>
              <a:ext uri="{FF2B5EF4-FFF2-40B4-BE49-F238E27FC236}">
                <a16:creationId xmlns:a16="http://schemas.microsoft.com/office/drawing/2014/main" id="{CFEEC9CA-2058-4403-845C-A638C9619A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sp>
        <p:nvSpPr>
          <p:cNvPr id="13" name="TextBox 12">
            <a:extLst>
              <a:ext uri="{FF2B5EF4-FFF2-40B4-BE49-F238E27FC236}">
                <a16:creationId xmlns:a16="http://schemas.microsoft.com/office/drawing/2014/main" id="{22A2D58E-6237-42F7-9173-1060917FEEF1}"/>
              </a:ext>
            </a:extLst>
          </p:cNvPr>
          <p:cNvSpPr txBox="1"/>
          <p:nvPr/>
        </p:nvSpPr>
        <p:spPr>
          <a:xfrm>
            <a:off x="420637" y="1237841"/>
            <a:ext cx="2001556" cy="769441"/>
          </a:xfrm>
          <a:prstGeom prst="rect">
            <a:avLst/>
          </a:prstGeom>
          <a:noFill/>
        </p:spPr>
        <p:txBody>
          <a:bodyPr wrap="square" rtlCol="0">
            <a:spAutoFit/>
          </a:bodyPr>
          <a:lstStyle/>
          <a:p>
            <a:r>
              <a:rPr lang="en-US" sz="4400" dirty="0">
                <a:latin typeface="Arial Black" panose="020B0A04020102020204" pitchFamily="34" charset="0"/>
              </a:rPr>
              <a:t>2013</a:t>
            </a:r>
          </a:p>
        </p:txBody>
      </p:sp>
    </p:spTree>
    <p:extLst>
      <p:ext uri="{BB962C8B-B14F-4D97-AF65-F5344CB8AC3E}">
        <p14:creationId xmlns:p14="http://schemas.microsoft.com/office/powerpoint/2010/main" val="3939022489"/>
      </p:ext>
    </p:extLst>
  </p:cSld>
  <p:clrMapOvr>
    <a:masterClrMapping/>
  </p:clrMapOvr>
  <mc:AlternateContent xmlns:mc="http://schemas.openxmlformats.org/markup-compatibility/2006">
    <mc:Choice xmlns:p14="http://schemas.microsoft.com/office/powerpoint/2010/main" Requires="p14">
      <p:transition p14:dur="250">
        <p:pull/>
      </p:transition>
    </mc:Choice>
    <mc:Fallback>
      <p:transition>
        <p:pull/>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08363-0778-431A-B583-11A653C3ED2E}"/>
              </a:ext>
            </a:extLst>
          </p:cNvPr>
          <p:cNvSpPr>
            <a:spLocks noGrp="1"/>
          </p:cNvSpPr>
          <p:nvPr>
            <p:ph type="title"/>
          </p:nvPr>
        </p:nvSpPr>
        <p:spPr>
          <a:xfrm>
            <a:off x="2422194" y="286604"/>
            <a:ext cx="8733486" cy="640408"/>
          </a:xfrm>
        </p:spPr>
        <p:txBody>
          <a:bodyPr>
            <a:normAutofit fontScale="90000"/>
          </a:bodyPr>
          <a:lstStyle/>
          <a:p>
            <a:r>
              <a:rPr lang="en-US" dirty="0" err="1"/>
              <a:t>Blackfacts</a:t>
            </a:r>
            <a:r>
              <a:rPr lang="en-US" dirty="0"/>
              <a:t> Reboot</a:t>
            </a:r>
          </a:p>
        </p:txBody>
      </p:sp>
      <p:sp>
        <p:nvSpPr>
          <p:cNvPr id="3" name="Content Placeholder 2">
            <a:extLst>
              <a:ext uri="{FF2B5EF4-FFF2-40B4-BE49-F238E27FC236}">
                <a16:creationId xmlns:a16="http://schemas.microsoft.com/office/drawing/2014/main" id="{80641D5D-6621-4B56-AB19-7ECB5DE4F08C}"/>
              </a:ext>
            </a:extLst>
          </p:cNvPr>
          <p:cNvSpPr>
            <a:spLocks noGrp="1"/>
          </p:cNvSpPr>
          <p:nvPr>
            <p:ph idx="1"/>
          </p:nvPr>
        </p:nvSpPr>
        <p:spPr>
          <a:xfrm>
            <a:off x="870416" y="2881424"/>
            <a:ext cx="5225584" cy="2569978"/>
          </a:xfrm>
        </p:spPr>
        <p:txBody>
          <a:bodyPr>
            <a:normAutofit/>
          </a:bodyPr>
          <a:lstStyle/>
          <a:p>
            <a:pPr>
              <a:buFont typeface="Wingdings" panose="05000000000000000000" pitchFamily="2" charset="2"/>
              <a:buChar char="q"/>
            </a:pPr>
            <a:r>
              <a:rPr lang="en-US" sz="3200" dirty="0"/>
              <a:t>New Look</a:t>
            </a:r>
          </a:p>
          <a:p>
            <a:pPr>
              <a:buFont typeface="Wingdings" panose="05000000000000000000" pitchFamily="2" charset="2"/>
              <a:buChar char="q"/>
            </a:pPr>
            <a:r>
              <a:rPr lang="en-US" sz="3200" dirty="0"/>
              <a:t>New Platform</a:t>
            </a:r>
          </a:p>
          <a:p>
            <a:pPr>
              <a:buFont typeface="Wingdings" panose="05000000000000000000" pitchFamily="2" charset="2"/>
              <a:buChar char="q"/>
            </a:pPr>
            <a:r>
              <a:rPr lang="en-US" sz="3200" dirty="0"/>
              <a:t>New Features</a:t>
            </a:r>
          </a:p>
          <a:p>
            <a:pPr>
              <a:buFont typeface="Wingdings" panose="05000000000000000000" pitchFamily="2" charset="2"/>
              <a:buChar char="q"/>
            </a:pPr>
            <a:r>
              <a:rPr lang="en-US" sz="3200" dirty="0"/>
              <a:t>New Goals</a:t>
            </a:r>
          </a:p>
        </p:txBody>
      </p:sp>
      <p:sp>
        <p:nvSpPr>
          <p:cNvPr id="4" name="Slide Number Placeholder 3">
            <a:extLst>
              <a:ext uri="{FF2B5EF4-FFF2-40B4-BE49-F238E27FC236}">
                <a16:creationId xmlns:a16="http://schemas.microsoft.com/office/drawing/2014/main" id="{F43E5A02-655A-486C-8529-29D081698731}"/>
              </a:ext>
            </a:extLst>
          </p:cNvPr>
          <p:cNvSpPr>
            <a:spLocks noGrp="1"/>
          </p:cNvSpPr>
          <p:nvPr>
            <p:ph type="sldNum" sz="quarter" idx="12"/>
          </p:nvPr>
        </p:nvSpPr>
        <p:spPr/>
        <p:txBody>
          <a:bodyPr/>
          <a:lstStyle/>
          <a:p>
            <a:fld id="{43E1C79E-4906-42D7-9799-8BE0AC9297B3}" type="slidenum">
              <a:rPr lang="en-US" smtClean="0"/>
              <a:pPr/>
              <a:t>22</a:t>
            </a:fld>
            <a:endParaRPr lang="en-US"/>
          </a:p>
        </p:txBody>
      </p:sp>
      <p:grpSp>
        <p:nvGrpSpPr>
          <p:cNvPr id="5" name="Group 4">
            <a:extLst>
              <a:ext uri="{FF2B5EF4-FFF2-40B4-BE49-F238E27FC236}">
                <a16:creationId xmlns:a16="http://schemas.microsoft.com/office/drawing/2014/main" id="{842A2668-1E97-416C-9C84-F37682B50550}"/>
              </a:ext>
            </a:extLst>
          </p:cNvPr>
          <p:cNvGrpSpPr/>
          <p:nvPr/>
        </p:nvGrpSpPr>
        <p:grpSpPr>
          <a:xfrm>
            <a:off x="1305134" y="454257"/>
            <a:ext cx="1019175" cy="181379"/>
            <a:chOff x="4127500" y="876491"/>
            <a:chExt cx="1019175" cy="181379"/>
          </a:xfrm>
        </p:grpSpPr>
        <p:sp>
          <p:nvSpPr>
            <p:cNvPr id="6" name="Oval 5">
              <a:extLst>
                <a:ext uri="{FF2B5EF4-FFF2-40B4-BE49-F238E27FC236}">
                  <a16:creationId xmlns:a16="http://schemas.microsoft.com/office/drawing/2014/main" id="{F5F6ACD5-E204-4A26-A8E4-42599C312141}"/>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B0DAEB6-8227-4B10-BBE5-3F6A426A4106}"/>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9EF2ED7-DDAE-48EF-8399-524E069317E4}"/>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2629F1-1709-4A1D-9F72-00E61AADDD19}"/>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close up of a sign&#10;&#10;Description generated with high confidence">
            <a:extLst>
              <a:ext uri="{FF2B5EF4-FFF2-40B4-BE49-F238E27FC236}">
                <a16:creationId xmlns:a16="http://schemas.microsoft.com/office/drawing/2014/main" id="{9197C686-F3DC-44E8-913E-06345885F3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sp>
        <p:nvSpPr>
          <p:cNvPr id="11" name="TextBox 10">
            <a:extLst>
              <a:ext uri="{FF2B5EF4-FFF2-40B4-BE49-F238E27FC236}">
                <a16:creationId xmlns:a16="http://schemas.microsoft.com/office/drawing/2014/main" id="{DEEBFE25-664E-4581-BDF6-E2EBC8B4FD9B}"/>
              </a:ext>
            </a:extLst>
          </p:cNvPr>
          <p:cNvSpPr txBox="1"/>
          <p:nvPr/>
        </p:nvSpPr>
        <p:spPr>
          <a:xfrm>
            <a:off x="719656" y="1464130"/>
            <a:ext cx="2279576" cy="830997"/>
          </a:xfrm>
          <a:prstGeom prst="rect">
            <a:avLst/>
          </a:prstGeom>
          <a:noFill/>
        </p:spPr>
        <p:txBody>
          <a:bodyPr wrap="square" rtlCol="0">
            <a:spAutoFit/>
          </a:bodyPr>
          <a:lstStyle/>
          <a:p>
            <a:r>
              <a:rPr lang="en-US" sz="4800" dirty="0">
                <a:latin typeface="Arial Black" panose="020B0A04020102020204" pitchFamily="34" charset="0"/>
              </a:rPr>
              <a:t>2017</a:t>
            </a:r>
          </a:p>
        </p:txBody>
      </p:sp>
      <p:pic>
        <p:nvPicPr>
          <p:cNvPr id="13" name="Picture 12">
            <a:extLst>
              <a:ext uri="{FF2B5EF4-FFF2-40B4-BE49-F238E27FC236}">
                <a16:creationId xmlns:a16="http://schemas.microsoft.com/office/drawing/2014/main" id="{43A5ACCB-702A-4F77-94DD-C3B03E9F36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04958" y="1352550"/>
            <a:ext cx="5067090" cy="2541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B9D2C70D-479B-4D83-84B7-7A421BE52D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36229" y="3353715"/>
            <a:ext cx="1360042" cy="28351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7C397D20-1F44-45BF-95FF-8AB282046D7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57214" y="3259742"/>
            <a:ext cx="2142535" cy="28351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86851D8E-9DEC-449F-B6B8-485F7291402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71132" y="3200400"/>
            <a:ext cx="2520923" cy="2988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873D3D27-DDAE-4AE9-B02F-A2CFCFDCFE8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65219" y="1352550"/>
            <a:ext cx="933664" cy="1919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9720836"/>
      </p:ext>
    </p:extLst>
  </p:cSld>
  <p:clrMapOvr>
    <a:masterClrMapping/>
  </p:clrMapOvr>
  <mc:AlternateContent xmlns:mc="http://schemas.openxmlformats.org/markup-compatibility/2006">
    <mc:Choice xmlns:p14="http://schemas.microsoft.com/office/powerpoint/2010/main" Requires="p14">
      <p:transition p14:dur="250">
        <p:pull/>
      </p:transition>
    </mc:Choice>
    <mc:Fallback>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9" name="Straight Arrow Connector 78">
            <a:extLst>
              <a:ext uri="{FF2B5EF4-FFF2-40B4-BE49-F238E27FC236}">
                <a16:creationId xmlns:a16="http://schemas.microsoft.com/office/drawing/2014/main" id="{171EBF87-BA26-4D81-A85E-8C0EF12B812C}"/>
              </a:ext>
            </a:extLst>
          </p:cNvPr>
          <p:cNvCxnSpPr>
            <a:cxnSpLocks/>
          </p:cNvCxnSpPr>
          <p:nvPr/>
        </p:nvCxnSpPr>
        <p:spPr>
          <a:xfrm flipV="1">
            <a:off x="4616143" y="4668683"/>
            <a:ext cx="133498" cy="20716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1CEC3615-40C1-418E-87F5-B06403612FAA}"/>
              </a:ext>
            </a:extLst>
          </p:cNvPr>
          <p:cNvCxnSpPr>
            <a:cxnSpLocks/>
          </p:cNvCxnSpPr>
          <p:nvPr/>
        </p:nvCxnSpPr>
        <p:spPr>
          <a:xfrm flipV="1">
            <a:off x="5183355" y="4664991"/>
            <a:ext cx="151429" cy="228594"/>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38099523-9C86-4C1E-964C-AD12F5F66225}"/>
              </a:ext>
            </a:extLst>
          </p:cNvPr>
          <p:cNvCxnSpPr>
            <a:cxnSpLocks/>
          </p:cNvCxnSpPr>
          <p:nvPr/>
        </p:nvCxnSpPr>
        <p:spPr>
          <a:xfrm flipV="1">
            <a:off x="5999194" y="4697627"/>
            <a:ext cx="1" cy="19595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68CC13AB-6380-4FC8-B477-7A9DE9B92CE2}"/>
              </a:ext>
            </a:extLst>
          </p:cNvPr>
          <p:cNvCxnSpPr>
            <a:cxnSpLocks/>
          </p:cNvCxnSpPr>
          <p:nvPr/>
        </p:nvCxnSpPr>
        <p:spPr>
          <a:xfrm flipH="1" flipV="1">
            <a:off x="6659781" y="4653913"/>
            <a:ext cx="97251" cy="23967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228911C-74F7-4D48-A2CA-74E667A903A5}"/>
              </a:ext>
            </a:extLst>
          </p:cNvPr>
          <p:cNvCxnSpPr>
            <a:cxnSpLocks/>
          </p:cNvCxnSpPr>
          <p:nvPr/>
        </p:nvCxnSpPr>
        <p:spPr>
          <a:xfrm flipH="1" flipV="1">
            <a:off x="7228602" y="4616918"/>
            <a:ext cx="24648" cy="276667"/>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Rounded Corners 115">
            <a:extLst>
              <a:ext uri="{FF2B5EF4-FFF2-40B4-BE49-F238E27FC236}">
                <a16:creationId xmlns:a16="http://schemas.microsoft.com/office/drawing/2014/main" id="{00866D8D-545A-45F9-AFBC-B878DF473CFB}"/>
              </a:ext>
            </a:extLst>
          </p:cNvPr>
          <p:cNvSpPr/>
          <p:nvPr/>
        </p:nvSpPr>
        <p:spPr>
          <a:xfrm>
            <a:off x="389864" y="5161770"/>
            <a:ext cx="3281732" cy="1059952"/>
          </a:xfrm>
          <a:prstGeom prst="roundRect">
            <a:avLst>
              <a:gd name="adj" fmla="val 11145"/>
            </a:avLst>
          </a:prstGeom>
          <a:solidFill>
            <a:schemeClr val="accent1">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Content is submitted by BlackFacts Users, Griots and our proprietary web crawlers, from online pages, social media sharing, uploaded documents and (in Year 2) media.</a:t>
            </a:r>
          </a:p>
        </p:txBody>
      </p:sp>
      <p:pic>
        <p:nvPicPr>
          <p:cNvPr id="128" name="Graphic 127" descr="Film reel">
            <a:extLst>
              <a:ext uri="{FF2B5EF4-FFF2-40B4-BE49-F238E27FC236}">
                <a16:creationId xmlns:a16="http://schemas.microsoft.com/office/drawing/2014/main" id="{F367C26A-FC68-4AD0-800F-3C32048897F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07914" y="4874178"/>
            <a:ext cx="449692" cy="449692"/>
          </a:xfrm>
          <a:prstGeom prst="rect">
            <a:avLst/>
          </a:prstGeom>
        </p:spPr>
      </p:pic>
      <p:pic>
        <p:nvPicPr>
          <p:cNvPr id="130" name="Graphic 129" descr="Music">
            <a:extLst>
              <a:ext uri="{FF2B5EF4-FFF2-40B4-BE49-F238E27FC236}">
                <a16:creationId xmlns:a16="http://schemas.microsoft.com/office/drawing/2014/main" id="{58A5AA50-AE9A-44AD-BA68-AAEF00188DD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13563" y="4872128"/>
            <a:ext cx="453792" cy="453792"/>
          </a:xfrm>
          <a:prstGeom prst="rect">
            <a:avLst/>
          </a:prstGeom>
        </p:spPr>
      </p:pic>
      <p:pic>
        <p:nvPicPr>
          <p:cNvPr id="132" name="Graphic 131" descr="Clapper board">
            <a:extLst>
              <a:ext uri="{FF2B5EF4-FFF2-40B4-BE49-F238E27FC236}">
                <a16:creationId xmlns:a16="http://schemas.microsoft.com/office/drawing/2014/main" id="{179505FB-5F62-441E-B381-1A5FD3355B1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180106" y="4902576"/>
            <a:ext cx="392897" cy="392897"/>
          </a:xfrm>
          <a:prstGeom prst="rect">
            <a:avLst/>
          </a:prstGeom>
        </p:spPr>
      </p:pic>
      <p:pic>
        <p:nvPicPr>
          <p:cNvPr id="136" name="Graphic 135" descr="Downhill skiing">
            <a:extLst>
              <a:ext uri="{FF2B5EF4-FFF2-40B4-BE49-F238E27FC236}">
                <a16:creationId xmlns:a16="http://schemas.microsoft.com/office/drawing/2014/main" id="{1AA0E7DD-A8CE-4020-BD50-4BB7DA4D5EF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89546" y="4912950"/>
            <a:ext cx="450000" cy="450000"/>
          </a:xfrm>
          <a:prstGeom prst="rect">
            <a:avLst/>
          </a:prstGeom>
        </p:spPr>
      </p:pic>
      <p:pic>
        <p:nvPicPr>
          <p:cNvPr id="138" name="Graphic 137" descr="Baseball">
            <a:extLst>
              <a:ext uri="{FF2B5EF4-FFF2-40B4-BE49-F238E27FC236}">
                <a16:creationId xmlns:a16="http://schemas.microsoft.com/office/drawing/2014/main" id="{D697B04D-8E39-49F5-8BFA-CE9D7B4FA2C4}"/>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223914" y="4886488"/>
            <a:ext cx="425072" cy="425072"/>
          </a:xfrm>
          <a:prstGeom prst="rect">
            <a:avLst/>
          </a:prstGeom>
        </p:spPr>
      </p:pic>
      <p:pic>
        <p:nvPicPr>
          <p:cNvPr id="140" name="Graphic 139" descr="Football">
            <a:extLst>
              <a:ext uri="{FF2B5EF4-FFF2-40B4-BE49-F238E27FC236}">
                <a16:creationId xmlns:a16="http://schemas.microsoft.com/office/drawing/2014/main" id="{BDCD844A-278F-41EF-B4D2-8A55D040EBDE}"/>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02040" y="4858367"/>
            <a:ext cx="481315" cy="481315"/>
          </a:xfrm>
          <a:prstGeom prst="rect">
            <a:avLst/>
          </a:prstGeom>
        </p:spPr>
      </p:pic>
      <p:pic>
        <p:nvPicPr>
          <p:cNvPr id="142" name="Graphic 141" descr="Basketball">
            <a:extLst>
              <a:ext uri="{FF2B5EF4-FFF2-40B4-BE49-F238E27FC236}">
                <a16:creationId xmlns:a16="http://schemas.microsoft.com/office/drawing/2014/main" id="{0D2222D4-F938-471F-81F7-A6B87AA8F30B}"/>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221778" y="4879173"/>
            <a:ext cx="439703" cy="439703"/>
          </a:xfrm>
          <a:prstGeom prst="rect">
            <a:avLst/>
          </a:prstGeom>
        </p:spPr>
      </p:pic>
      <p:sp>
        <p:nvSpPr>
          <p:cNvPr id="101" name="TextBox 100">
            <a:extLst>
              <a:ext uri="{FF2B5EF4-FFF2-40B4-BE49-F238E27FC236}">
                <a16:creationId xmlns:a16="http://schemas.microsoft.com/office/drawing/2014/main" id="{7ECADAEA-345B-4BFB-BCAB-3382E62B6163}"/>
              </a:ext>
            </a:extLst>
          </p:cNvPr>
          <p:cNvSpPr txBox="1"/>
          <p:nvPr/>
        </p:nvSpPr>
        <p:spPr>
          <a:xfrm>
            <a:off x="3949844" y="5288524"/>
            <a:ext cx="4157944" cy="400110"/>
          </a:xfrm>
          <a:prstGeom prst="rect">
            <a:avLst/>
          </a:prstGeom>
          <a:noFill/>
        </p:spPr>
        <p:txBody>
          <a:bodyPr wrap="square" rtlCol="0">
            <a:spAutoFit/>
          </a:bodyPr>
          <a:lstStyle/>
          <a:p>
            <a:pPr algn="ctr"/>
            <a:r>
              <a:rPr lang="en-US" sz="2000" b="1" dirty="0"/>
              <a:t>Sponsors / Advertisers / Vendors</a:t>
            </a:r>
          </a:p>
        </p:txBody>
      </p:sp>
      <p:sp>
        <p:nvSpPr>
          <p:cNvPr id="102" name="Rectangle: Rounded Corners 101">
            <a:extLst>
              <a:ext uri="{FF2B5EF4-FFF2-40B4-BE49-F238E27FC236}">
                <a16:creationId xmlns:a16="http://schemas.microsoft.com/office/drawing/2014/main" id="{7108D37E-F542-4A1E-B565-00B0761DBCA1}"/>
              </a:ext>
            </a:extLst>
          </p:cNvPr>
          <p:cNvSpPr/>
          <p:nvPr/>
        </p:nvSpPr>
        <p:spPr>
          <a:xfrm>
            <a:off x="8291816" y="4916366"/>
            <a:ext cx="3510319" cy="1348950"/>
          </a:xfrm>
          <a:prstGeom prst="roundRect">
            <a:avLst>
              <a:gd name="adj" fmla="val 11145"/>
            </a:avLst>
          </a:prstGeom>
          <a:solidFill>
            <a:schemeClr val="accent1">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Consumers get BlackFacts content on any platform by visiting BlackFacts or Affiliate websites or receiving notifications via Email/Text/Social Media.</a:t>
            </a:r>
          </a:p>
          <a:p>
            <a:endParaRPr lang="en-US" sz="1200" dirty="0">
              <a:solidFill>
                <a:schemeClr val="tx1"/>
              </a:solidFill>
            </a:endParaRPr>
          </a:p>
          <a:p>
            <a:r>
              <a:rPr lang="en-US" sz="1200" dirty="0">
                <a:solidFill>
                  <a:schemeClr val="tx1"/>
                </a:solidFill>
              </a:rPr>
              <a:t>BlackFacts content is syndicated via BlackFacts Widgets hosted on affiliate sites and entire custom BlackFacts-driven partner sites.</a:t>
            </a:r>
          </a:p>
        </p:txBody>
      </p:sp>
      <p:sp>
        <p:nvSpPr>
          <p:cNvPr id="105" name="TextBox 104">
            <a:extLst>
              <a:ext uri="{FF2B5EF4-FFF2-40B4-BE49-F238E27FC236}">
                <a16:creationId xmlns:a16="http://schemas.microsoft.com/office/drawing/2014/main" id="{0B94CE15-1D07-42C5-A2D7-7C389071DB3C}"/>
              </a:ext>
            </a:extLst>
          </p:cNvPr>
          <p:cNvSpPr txBox="1"/>
          <p:nvPr/>
        </p:nvSpPr>
        <p:spPr>
          <a:xfrm>
            <a:off x="3938029" y="1275685"/>
            <a:ext cx="4138660" cy="461665"/>
          </a:xfrm>
          <a:prstGeom prst="rect">
            <a:avLst/>
          </a:prstGeom>
          <a:noFill/>
        </p:spPr>
        <p:txBody>
          <a:bodyPr wrap="square" rtlCol="0">
            <a:spAutoFit/>
          </a:bodyPr>
          <a:lstStyle/>
          <a:p>
            <a:pPr algn="ctr"/>
            <a:r>
              <a:rPr lang="en-US" sz="2400" b="1" i="1" dirty="0"/>
              <a:t>BlackFacts.com</a:t>
            </a:r>
          </a:p>
        </p:txBody>
      </p:sp>
      <p:pic>
        <p:nvPicPr>
          <p:cNvPr id="31" name="Picture 30">
            <a:extLst>
              <a:ext uri="{FF2B5EF4-FFF2-40B4-BE49-F238E27FC236}">
                <a16:creationId xmlns:a16="http://schemas.microsoft.com/office/drawing/2014/main" id="{A034C938-94BA-418C-8F9F-8538F4F79F8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417181" y="2106645"/>
            <a:ext cx="352517" cy="356171"/>
          </a:xfrm>
          <a:prstGeom prst="rect">
            <a:avLst/>
          </a:prstGeom>
        </p:spPr>
      </p:pic>
      <p:cxnSp>
        <p:nvCxnSpPr>
          <p:cNvPr id="35" name="Straight Arrow Connector 34">
            <a:extLst>
              <a:ext uri="{FF2B5EF4-FFF2-40B4-BE49-F238E27FC236}">
                <a16:creationId xmlns:a16="http://schemas.microsoft.com/office/drawing/2014/main" id="{B960E05C-534E-4209-B426-8981D7217839}"/>
              </a:ext>
            </a:extLst>
          </p:cNvPr>
          <p:cNvCxnSpPr>
            <a:cxnSpLocks/>
          </p:cNvCxnSpPr>
          <p:nvPr/>
        </p:nvCxnSpPr>
        <p:spPr>
          <a:xfrm flipV="1">
            <a:off x="1956890" y="2274072"/>
            <a:ext cx="456407" cy="1065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D47EF87-F75B-4FD5-BB5E-F3FC526C44ED}"/>
              </a:ext>
            </a:extLst>
          </p:cNvPr>
          <p:cNvCxnSpPr>
            <a:stCxn id="31" idx="3"/>
          </p:cNvCxnSpPr>
          <p:nvPr/>
        </p:nvCxnSpPr>
        <p:spPr>
          <a:xfrm flipV="1">
            <a:off x="2769698" y="2284730"/>
            <a:ext cx="941935" cy="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99A5603A-FD2C-4542-BC4A-82713E6144A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397153" y="2599227"/>
            <a:ext cx="369335" cy="368923"/>
          </a:xfrm>
          <a:prstGeom prst="rect">
            <a:avLst/>
          </a:prstGeom>
        </p:spPr>
      </p:pic>
      <p:cxnSp>
        <p:nvCxnSpPr>
          <p:cNvPr id="36" name="Straight Arrow Connector 35">
            <a:extLst>
              <a:ext uri="{FF2B5EF4-FFF2-40B4-BE49-F238E27FC236}">
                <a16:creationId xmlns:a16="http://schemas.microsoft.com/office/drawing/2014/main" id="{6DCFA5AC-F7DA-40D4-952B-23E61BF02D8D}"/>
              </a:ext>
            </a:extLst>
          </p:cNvPr>
          <p:cNvCxnSpPr>
            <a:cxnSpLocks/>
            <a:endCxn id="32" idx="1"/>
          </p:cNvCxnSpPr>
          <p:nvPr/>
        </p:nvCxnSpPr>
        <p:spPr>
          <a:xfrm>
            <a:off x="1943852" y="2783689"/>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15DA36A-A874-4126-9F8D-52F811362D25}"/>
              </a:ext>
            </a:extLst>
          </p:cNvPr>
          <p:cNvCxnSpPr>
            <a:stCxn id="32" idx="3"/>
          </p:cNvCxnSpPr>
          <p:nvPr/>
        </p:nvCxnSpPr>
        <p:spPr>
          <a:xfrm flipV="1">
            <a:off x="2766488" y="2781718"/>
            <a:ext cx="945145" cy="197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FC35009F-4EBD-4E24-8382-DC37BA78DA0F}"/>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417181" y="3729712"/>
            <a:ext cx="352516" cy="360126"/>
          </a:xfrm>
          <a:prstGeom prst="rect">
            <a:avLst/>
          </a:prstGeom>
        </p:spPr>
      </p:pic>
      <p:cxnSp>
        <p:nvCxnSpPr>
          <p:cNvPr id="38" name="Straight Arrow Connector 37">
            <a:extLst>
              <a:ext uri="{FF2B5EF4-FFF2-40B4-BE49-F238E27FC236}">
                <a16:creationId xmlns:a16="http://schemas.microsoft.com/office/drawing/2014/main" id="{FAF8047B-48B3-4705-AEE6-AC854BBEE753}"/>
              </a:ext>
            </a:extLst>
          </p:cNvPr>
          <p:cNvCxnSpPr>
            <a:cxnSpLocks/>
            <a:endCxn id="33" idx="1"/>
          </p:cNvCxnSpPr>
          <p:nvPr/>
        </p:nvCxnSpPr>
        <p:spPr>
          <a:xfrm>
            <a:off x="1943852" y="3909775"/>
            <a:ext cx="473329"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F1A93BB-EBBB-4853-9231-1F00D36D1D4B}"/>
              </a:ext>
            </a:extLst>
          </p:cNvPr>
          <p:cNvCxnSpPr>
            <a:stCxn id="33" idx="3"/>
          </p:cNvCxnSpPr>
          <p:nvPr/>
        </p:nvCxnSpPr>
        <p:spPr>
          <a:xfrm>
            <a:off x="2769697" y="3909775"/>
            <a:ext cx="941936"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090D0421-6A2B-458B-B3AC-C7B9B4C3238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453664" y="4204335"/>
            <a:ext cx="312824" cy="319658"/>
          </a:xfrm>
          <a:prstGeom prst="rect">
            <a:avLst/>
          </a:prstGeom>
        </p:spPr>
      </p:pic>
      <p:cxnSp>
        <p:nvCxnSpPr>
          <p:cNvPr id="39" name="Straight Arrow Connector 38">
            <a:extLst>
              <a:ext uri="{FF2B5EF4-FFF2-40B4-BE49-F238E27FC236}">
                <a16:creationId xmlns:a16="http://schemas.microsoft.com/office/drawing/2014/main" id="{86FEDB71-1AC8-49D7-9DA5-5A39FCDF4A53}"/>
              </a:ext>
            </a:extLst>
          </p:cNvPr>
          <p:cNvCxnSpPr>
            <a:cxnSpLocks/>
            <a:endCxn id="34" idx="1"/>
          </p:cNvCxnSpPr>
          <p:nvPr/>
        </p:nvCxnSpPr>
        <p:spPr>
          <a:xfrm>
            <a:off x="1943852" y="4364123"/>
            <a:ext cx="509812" cy="4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9D206A7-3B70-49A8-9FDC-D19698D8E068}"/>
              </a:ext>
            </a:extLst>
          </p:cNvPr>
          <p:cNvCxnSpPr>
            <a:stCxn id="34" idx="3"/>
          </p:cNvCxnSpPr>
          <p:nvPr/>
        </p:nvCxnSpPr>
        <p:spPr>
          <a:xfrm>
            <a:off x="2766488" y="4364164"/>
            <a:ext cx="945145"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C4FBD721-971F-4812-BA32-0AFA310B25C6}"/>
              </a:ext>
            </a:extLst>
          </p:cNvPr>
          <p:cNvPicPr>
            <a:picLocks noChangeAspect="1"/>
          </p:cNvPicPr>
          <p:nvPr/>
        </p:nvPicPr>
        <p:blipFill>
          <a:blip r:embed="rId20"/>
          <a:stretch>
            <a:fillRect/>
          </a:stretch>
        </p:blipFill>
        <p:spPr>
          <a:xfrm>
            <a:off x="2399842" y="3241862"/>
            <a:ext cx="366646" cy="380887"/>
          </a:xfrm>
          <a:prstGeom prst="rect">
            <a:avLst/>
          </a:prstGeom>
        </p:spPr>
      </p:pic>
      <p:cxnSp>
        <p:nvCxnSpPr>
          <p:cNvPr id="45" name="Straight Arrow Connector 44">
            <a:extLst>
              <a:ext uri="{FF2B5EF4-FFF2-40B4-BE49-F238E27FC236}">
                <a16:creationId xmlns:a16="http://schemas.microsoft.com/office/drawing/2014/main" id="{45D909DC-3967-4858-A728-B1885BEB7EE5}"/>
              </a:ext>
            </a:extLst>
          </p:cNvPr>
          <p:cNvCxnSpPr>
            <a:cxnSpLocks/>
            <a:endCxn id="44" idx="1"/>
          </p:cNvCxnSpPr>
          <p:nvPr/>
        </p:nvCxnSpPr>
        <p:spPr>
          <a:xfrm flipV="1">
            <a:off x="1943852" y="3432306"/>
            <a:ext cx="455990" cy="642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48268A8-5790-47C8-AFBB-4F85288A9B31}"/>
              </a:ext>
            </a:extLst>
          </p:cNvPr>
          <p:cNvCxnSpPr>
            <a:cxnSpLocks/>
            <a:stCxn id="44" idx="3"/>
          </p:cNvCxnSpPr>
          <p:nvPr/>
        </p:nvCxnSpPr>
        <p:spPr>
          <a:xfrm>
            <a:off x="2766488" y="3432306"/>
            <a:ext cx="945145"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0998FA8-DFFA-4BAA-BA31-CA0D6C1AB4A7}"/>
              </a:ext>
            </a:extLst>
          </p:cNvPr>
          <p:cNvCxnSpPr>
            <a:cxnSpLocks/>
          </p:cNvCxnSpPr>
          <p:nvPr/>
        </p:nvCxnSpPr>
        <p:spPr>
          <a:xfrm>
            <a:off x="8253973" y="2006169"/>
            <a:ext cx="626398" cy="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E4048DD-8571-4599-92E1-7ADE588C7897}"/>
              </a:ext>
            </a:extLst>
          </p:cNvPr>
          <p:cNvCxnSpPr>
            <a:cxnSpLocks/>
          </p:cNvCxnSpPr>
          <p:nvPr/>
        </p:nvCxnSpPr>
        <p:spPr>
          <a:xfrm flipV="1">
            <a:off x="8253973" y="3133141"/>
            <a:ext cx="626398" cy="299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10F8D89-4AE1-4B00-9441-47BD310D9DBB}"/>
              </a:ext>
            </a:extLst>
          </p:cNvPr>
          <p:cNvCxnSpPr>
            <a:cxnSpLocks/>
          </p:cNvCxnSpPr>
          <p:nvPr/>
        </p:nvCxnSpPr>
        <p:spPr>
          <a:xfrm>
            <a:off x="8253973" y="4325479"/>
            <a:ext cx="626398"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9D16D90-0FEF-4987-8B62-9E137C3E231B}"/>
              </a:ext>
            </a:extLst>
          </p:cNvPr>
          <p:cNvCxnSpPr/>
          <p:nvPr/>
        </p:nvCxnSpPr>
        <p:spPr>
          <a:xfrm>
            <a:off x="8253973" y="2583306"/>
            <a:ext cx="198754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84F456E-2D8C-4A58-83A9-CC597E1B3228}"/>
              </a:ext>
            </a:extLst>
          </p:cNvPr>
          <p:cNvCxnSpPr>
            <a:cxnSpLocks/>
          </p:cNvCxnSpPr>
          <p:nvPr/>
        </p:nvCxnSpPr>
        <p:spPr>
          <a:xfrm>
            <a:off x="8253973" y="3729307"/>
            <a:ext cx="198754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DB9B20B9-C8F9-4B40-BAFE-B5AA57DB8AE5}"/>
              </a:ext>
            </a:extLst>
          </p:cNvPr>
          <p:cNvSpPr txBox="1"/>
          <p:nvPr/>
        </p:nvSpPr>
        <p:spPr>
          <a:xfrm rot="16200000">
            <a:off x="-653955" y="2982104"/>
            <a:ext cx="2317483" cy="400110"/>
          </a:xfrm>
          <a:prstGeom prst="rect">
            <a:avLst/>
          </a:prstGeom>
          <a:noFill/>
        </p:spPr>
        <p:txBody>
          <a:bodyPr wrap="square" rtlCol="0">
            <a:spAutoFit/>
          </a:bodyPr>
          <a:lstStyle/>
          <a:p>
            <a:pPr algn="ctr"/>
            <a:r>
              <a:rPr lang="en-US" sz="2000" b="1" dirty="0"/>
              <a:t>Content Creators</a:t>
            </a:r>
          </a:p>
        </p:txBody>
      </p:sp>
      <p:pic>
        <p:nvPicPr>
          <p:cNvPr id="87" name="Graphic 86" descr="Man">
            <a:extLst>
              <a:ext uri="{FF2B5EF4-FFF2-40B4-BE49-F238E27FC236}">
                <a16:creationId xmlns:a16="http://schemas.microsoft.com/office/drawing/2014/main" id="{1E890323-2C0A-472E-92C5-ADA405A4290A}"/>
              </a:ext>
            </a:extLst>
          </p:cNvPr>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0236289" y="2296411"/>
            <a:ext cx="588578" cy="588578"/>
          </a:xfrm>
          <a:prstGeom prst="rect">
            <a:avLst/>
          </a:prstGeom>
        </p:spPr>
      </p:pic>
      <p:grpSp>
        <p:nvGrpSpPr>
          <p:cNvPr id="52" name="Group 51">
            <a:extLst>
              <a:ext uri="{FF2B5EF4-FFF2-40B4-BE49-F238E27FC236}">
                <a16:creationId xmlns:a16="http://schemas.microsoft.com/office/drawing/2014/main" id="{BF018336-1109-4968-A99D-9B6616AA835D}"/>
              </a:ext>
            </a:extLst>
          </p:cNvPr>
          <p:cNvGrpSpPr/>
          <p:nvPr/>
        </p:nvGrpSpPr>
        <p:grpSpPr>
          <a:xfrm>
            <a:off x="748199" y="2343356"/>
            <a:ext cx="947741" cy="700622"/>
            <a:chOff x="748199" y="2518460"/>
            <a:chExt cx="947741" cy="700622"/>
          </a:xfrm>
        </p:grpSpPr>
        <p:pic>
          <p:nvPicPr>
            <p:cNvPr id="93" name="Graphic 92" descr="Group">
              <a:extLst>
                <a:ext uri="{FF2B5EF4-FFF2-40B4-BE49-F238E27FC236}">
                  <a16:creationId xmlns:a16="http://schemas.microsoft.com/office/drawing/2014/main" id="{AC5D6CEE-A8FF-440C-B5E6-22FAE4EFA52A}"/>
                </a:ext>
              </a:extLst>
            </p:cNvPr>
            <p:cNvPicPr>
              <a:picLocks noChangeAspect="1"/>
            </p:cNvPicPr>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02747" y="2518460"/>
              <a:ext cx="630820" cy="630820"/>
            </a:xfrm>
            <a:prstGeom prst="rect">
              <a:avLst/>
            </a:prstGeom>
          </p:spPr>
        </p:pic>
        <p:sp>
          <p:nvSpPr>
            <p:cNvPr id="111" name="TextBox 110">
              <a:extLst>
                <a:ext uri="{FF2B5EF4-FFF2-40B4-BE49-F238E27FC236}">
                  <a16:creationId xmlns:a16="http://schemas.microsoft.com/office/drawing/2014/main" id="{C58A61A9-701B-403A-8C5D-650DB1457DDF}"/>
                </a:ext>
              </a:extLst>
            </p:cNvPr>
            <p:cNvSpPr txBox="1"/>
            <p:nvPr/>
          </p:nvSpPr>
          <p:spPr>
            <a:xfrm>
              <a:off x="748199" y="2957472"/>
              <a:ext cx="947741" cy="261610"/>
            </a:xfrm>
            <a:prstGeom prst="rect">
              <a:avLst/>
            </a:prstGeom>
            <a:noFill/>
          </p:spPr>
          <p:txBody>
            <a:bodyPr wrap="square" rtlCol="0">
              <a:spAutoFit/>
            </a:bodyPr>
            <a:lstStyle/>
            <a:p>
              <a:pPr algn="ctr"/>
              <a:r>
                <a:rPr lang="en-US" sz="1050" dirty="0"/>
                <a:t>Consumers</a:t>
              </a:r>
            </a:p>
          </p:txBody>
        </p:sp>
      </p:grpSp>
      <p:grpSp>
        <p:nvGrpSpPr>
          <p:cNvPr id="63" name="Group 62">
            <a:extLst>
              <a:ext uri="{FF2B5EF4-FFF2-40B4-BE49-F238E27FC236}">
                <a16:creationId xmlns:a16="http://schemas.microsoft.com/office/drawing/2014/main" id="{A6A326B0-DB50-49D9-ADDA-AE4B2366B132}"/>
              </a:ext>
            </a:extLst>
          </p:cNvPr>
          <p:cNvGrpSpPr/>
          <p:nvPr/>
        </p:nvGrpSpPr>
        <p:grpSpPr>
          <a:xfrm>
            <a:off x="732162" y="3048436"/>
            <a:ext cx="947741" cy="831714"/>
            <a:chOff x="732162" y="3223540"/>
            <a:chExt cx="947741" cy="831714"/>
          </a:xfrm>
        </p:grpSpPr>
        <p:pic>
          <p:nvPicPr>
            <p:cNvPr id="89" name="Graphic 88" descr="Team">
              <a:extLst>
                <a:ext uri="{FF2B5EF4-FFF2-40B4-BE49-F238E27FC236}">
                  <a16:creationId xmlns:a16="http://schemas.microsoft.com/office/drawing/2014/main" id="{EEA1764D-38A1-4C53-A2C0-060CAA1F28C7}"/>
                </a:ext>
              </a:extLst>
            </p:cNvPr>
            <p:cNvPicPr>
              <a:picLocks noChangeAspect="1"/>
            </p:cNvPicPr>
            <p:nvPr/>
          </p:nvPicPr>
          <p:blipFill>
            <a:blip r:embed="rId25" cstate="print">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861706" y="3223540"/>
              <a:ext cx="688654" cy="688654"/>
            </a:xfrm>
            <a:prstGeom prst="rect">
              <a:avLst/>
            </a:prstGeom>
          </p:spPr>
        </p:pic>
        <p:sp>
          <p:nvSpPr>
            <p:cNvPr id="112" name="TextBox 111">
              <a:extLst>
                <a:ext uri="{FF2B5EF4-FFF2-40B4-BE49-F238E27FC236}">
                  <a16:creationId xmlns:a16="http://schemas.microsoft.com/office/drawing/2014/main" id="{65841AD0-FBE8-4F36-96DA-24C3A5E0A028}"/>
                </a:ext>
              </a:extLst>
            </p:cNvPr>
            <p:cNvSpPr txBox="1"/>
            <p:nvPr/>
          </p:nvSpPr>
          <p:spPr>
            <a:xfrm>
              <a:off x="732162" y="3793644"/>
              <a:ext cx="947741" cy="261610"/>
            </a:xfrm>
            <a:prstGeom prst="rect">
              <a:avLst/>
            </a:prstGeom>
            <a:noFill/>
          </p:spPr>
          <p:txBody>
            <a:bodyPr wrap="square" rtlCol="0">
              <a:spAutoFit/>
            </a:bodyPr>
            <a:lstStyle/>
            <a:p>
              <a:pPr algn="ctr"/>
              <a:r>
                <a:rPr lang="en-US" sz="1050" dirty="0"/>
                <a:t>Associations</a:t>
              </a:r>
            </a:p>
          </p:txBody>
        </p:sp>
      </p:grpSp>
      <p:grpSp>
        <p:nvGrpSpPr>
          <p:cNvPr id="64" name="Group 63">
            <a:extLst>
              <a:ext uri="{FF2B5EF4-FFF2-40B4-BE49-F238E27FC236}">
                <a16:creationId xmlns:a16="http://schemas.microsoft.com/office/drawing/2014/main" id="{C589C899-BD43-493E-B343-84F12FBC7DA8}"/>
              </a:ext>
            </a:extLst>
          </p:cNvPr>
          <p:cNvGrpSpPr/>
          <p:nvPr/>
        </p:nvGrpSpPr>
        <p:grpSpPr>
          <a:xfrm>
            <a:off x="730523" y="3903894"/>
            <a:ext cx="947741" cy="754514"/>
            <a:chOff x="730523" y="4078998"/>
            <a:chExt cx="947741" cy="754514"/>
          </a:xfrm>
        </p:grpSpPr>
        <p:pic>
          <p:nvPicPr>
            <p:cNvPr id="95" name="Graphic 94" descr="Woman">
              <a:extLst>
                <a:ext uri="{FF2B5EF4-FFF2-40B4-BE49-F238E27FC236}">
                  <a16:creationId xmlns:a16="http://schemas.microsoft.com/office/drawing/2014/main" id="{35F7E127-3A1E-4A63-A978-D2A77927C7AF}"/>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939195" y="4078998"/>
              <a:ext cx="535486" cy="535486"/>
            </a:xfrm>
            <a:prstGeom prst="rect">
              <a:avLst/>
            </a:prstGeom>
          </p:spPr>
        </p:pic>
        <p:sp>
          <p:nvSpPr>
            <p:cNvPr id="113" name="TextBox 112">
              <a:extLst>
                <a:ext uri="{FF2B5EF4-FFF2-40B4-BE49-F238E27FC236}">
                  <a16:creationId xmlns:a16="http://schemas.microsoft.com/office/drawing/2014/main" id="{AFE2F8BD-9477-4D6D-8341-30E59839C444}"/>
                </a:ext>
              </a:extLst>
            </p:cNvPr>
            <p:cNvSpPr txBox="1"/>
            <p:nvPr/>
          </p:nvSpPr>
          <p:spPr>
            <a:xfrm>
              <a:off x="730523" y="4571902"/>
              <a:ext cx="947741" cy="261610"/>
            </a:xfrm>
            <a:prstGeom prst="rect">
              <a:avLst/>
            </a:prstGeom>
            <a:noFill/>
          </p:spPr>
          <p:txBody>
            <a:bodyPr wrap="square" rtlCol="0">
              <a:spAutoFit/>
            </a:bodyPr>
            <a:lstStyle/>
            <a:p>
              <a:pPr algn="ctr"/>
              <a:r>
                <a:rPr lang="en-US" sz="1050" dirty="0"/>
                <a:t>Historians</a:t>
              </a:r>
            </a:p>
          </p:txBody>
        </p:sp>
      </p:grpSp>
      <p:pic>
        <p:nvPicPr>
          <p:cNvPr id="120" name="Graphic 119" descr="Smart Phone">
            <a:extLst>
              <a:ext uri="{FF2B5EF4-FFF2-40B4-BE49-F238E27FC236}">
                <a16:creationId xmlns:a16="http://schemas.microsoft.com/office/drawing/2014/main" id="{2F712CEC-3D6D-4D06-80CB-323B1DA5C40C}"/>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9487530" y="1971153"/>
            <a:ext cx="487466" cy="487466"/>
          </a:xfrm>
          <a:prstGeom prst="rect">
            <a:avLst/>
          </a:prstGeom>
        </p:spPr>
      </p:pic>
      <p:pic>
        <p:nvPicPr>
          <p:cNvPr id="122" name="Graphic 121" descr="Tablet">
            <a:extLst>
              <a:ext uri="{FF2B5EF4-FFF2-40B4-BE49-F238E27FC236}">
                <a16:creationId xmlns:a16="http://schemas.microsoft.com/office/drawing/2014/main" id="{B99FA95F-AF3C-4BCC-A8D6-F39004D1F533}"/>
              </a:ext>
            </a:extLst>
          </p:cNvPr>
          <p:cNvPicPr>
            <a:picLocks noChangeAspect="1"/>
          </p:cNvPicPr>
          <p:nvPr/>
        </p:nvPicPr>
        <p:blipFill>
          <a:blip r:embed="rId31" cstate="print">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8931025" y="1709546"/>
            <a:ext cx="593245" cy="593245"/>
          </a:xfrm>
          <a:prstGeom prst="rect">
            <a:avLst/>
          </a:prstGeom>
        </p:spPr>
      </p:pic>
      <p:pic>
        <p:nvPicPr>
          <p:cNvPr id="124" name="Graphic 123" descr="Meeting">
            <a:extLst>
              <a:ext uri="{FF2B5EF4-FFF2-40B4-BE49-F238E27FC236}">
                <a16:creationId xmlns:a16="http://schemas.microsoft.com/office/drawing/2014/main" id="{43756C6F-B4E4-464F-958A-19377E8F7ABF}"/>
              </a:ext>
            </a:extLst>
          </p:cNvPr>
          <p:cNvPicPr>
            <a:picLocks noChangeAspect="1"/>
          </p:cNvPicPr>
          <p:nvPr/>
        </p:nvPicPr>
        <p:blipFill>
          <a:blip r:embed="rId33" cstate="print">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10273131" y="3346709"/>
            <a:ext cx="747626" cy="747626"/>
          </a:xfrm>
          <a:prstGeom prst="rect">
            <a:avLst/>
          </a:prstGeom>
        </p:spPr>
      </p:pic>
      <p:sp>
        <p:nvSpPr>
          <p:cNvPr id="150" name="TextBox 149">
            <a:extLst>
              <a:ext uri="{FF2B5EF4-FFF2-40B4-BE49-F238E27FC236}">
                <a16:creationId xmlns:a16="http://schemas.microsoft.com/office/drawing/2014/main" id="{8018EE77-47CE-4D2C-8462-89CC9F2A8C34}"/>
              </a:ext>
            </a:extLst>
          </p:cNvPr>
          <p:cNvSpPr txBox="1"/>
          <p:nvPr/>
        </p:nvSpPr>
        <p:spPr>
          <a:xfrm rot="5400000">
            <a:off x="10271611" y="2993187"/>
            <a:ext cx="2317483" cy="400110"/>
          </a:xfrm>
          <a:prstGeom prst="rect">
            <a:avLst/>
          </a:prstGeom>
          <a:noFill/>
        </p:spPr>
        <p:txBody>
          <a:bodyPr wrap="square" rtlCol="0">
            <a:spAutoFit/>
          </a:bodyPr>
          <a:lstStyle/>
          <a:p>
            <a:pPr algn="ctr"/>
            <a:r>
              <a:rPr lang="en-US" sz="2000" b="1" dirty="0"/>
              <a:t>Content Consumers</a:t>
            </a:r>
          </a:p>
        </p:txBody>
      </p:sp>
      <p:sp>
        <p:nvSpPr>
          <p:cNvPr id="151" name="TextBox 150">
            <a:extLst>
              <a:ext uri="{FF2B5EF4-FFF2-40B4-BE49-F238E27FC236}">
                <a16:creationId xmlns:a16="http://schemas.microsoft.com/office/drawing/2014/main" id="{88875F1C-9AF3-4CD2-AEB0-025B2FE9BC85}"/>
              </a:ext>
            </a:extLst>
          </p:cNvPr>
          <p:cNvSpPr txBox="1"/>
          <p:nvPr/>
        </p:nvSpPr>
        <p:spPr>
          <a:xfrm>
            <a:off x="8708709" y="2188150"/>
            <a:ext cx="947741" cy="253916"/>
          </a:xfrm>
          <a:prstGeom prst="rect">
            <a:avLst/>
          </a:prstGeom>
          <a:noFill/>
        </p:spPr>
        <p:txBody>
          <a:bodyPr wrap="square" rtlCol="0">
            <a:spAutoFit/>
          </a:bodyPr>
          <a:lstStyle/>
          <a:p>
            <a:pPr algn="ctr"/>
            <a:r>
              <a:rPr lang="en-US" sz="1050" dirty="0"/>
              <a:t>Mobile Web</a:t>
            </a:r>
          </a:p>
        </p:txBody>
      </p:sp>
      <p:sp>
        <p:nvSpPr>
          <p:cNvPr id="152" name="TextBox 151">
            <a:extLst>
              <a:ext uri="{FF2B5EF4-FFF2-40B4-BE49-F238E27FC236}">
                <a16:creationId xmlns:a16="http://schemas.microsoft.com/office/drawing/2014/main" id="{B267D39F-D218-41EF-BBB2-9F0754B1C649}"/>
              </a:ext>
            </a:extLst>
          </p:cNvPr>
          <p:cNvSpPr txBox="1"/>
          <p:nvPr/>
        </p:nvSpPr>
        <p:spPr>
          <a:xfrm>
            <a:off x="8738947" y="3324252"/>
            <a:ext cx="947741" cy="415498"/>
          </a:xfrm>
          <a:prstGeom prst="rect">
            <a:avLst/>
          </a:prstGeom>
          <a:noFill/>
        </p:spPr>
        <p:txBody>
          <a:bodyPr wrap="square" rtlCol="0">
            <a:spAutoFit/>
          </a:bodyPr>
          <a:lstStyle/>
          <a:p>
            <a:pPr algn="ctr"/>
            <a:r>
              <a:rPr lang="en-US" sz="1050" dirty="0"/>
              <a:t>Polls &amp; Quizzes</a:t>
            </a:r>
          </a:p>
        </p:txBody>
      </p:sp>
      <p:sp>
        <p:nvSpPr>
          <p:cNvPr id="153" name="TextBox 152">
            <a:extLst>
              <a:ext uri="{FF2B5EF4-FFF2-40B4-BE49-F238E27FC236}">
                <a16:creationId xmlns:a16="http://schemas.microsoft.com/office/drawing/2014/main" id="{36BBF1A9-364F-409E-BCCD-43EC48781D5F}"/>
              </a:ext>
            </a:extLst>
          </p:cNvPr>
          <p:cNvSpPr txBox="1"/>
          <p:nvPr/>
        </p:nvSpPr>
        <p:spPr>
          <a:xfrm>
            <a:off x="8773872" y="4460354"/>
            <a:ext cx="947741" cy="415498"/>
          </a:xfrm>
          <a:prstGeom prst="rect">
            <a:avLst/>
          </a:prstGeom>
          <a:noFill/>
        </p:spPr>
        <p:txBody>
          <a:bodyPr wrap="square" rtlCol="0">
            <a:spAutoFit/>
          </a:bodyPr>
          <a:lstStyle/>
          <a:p>
            <a:pPr algn="ctr"/>
            <a:r>
              <a:rPr lang="en-US" sz="1050" dirty="0"/>
              <a:t>Push Notification</a:t>
            </a:r>
          </a:p>
        </p:txBody>
      </p:sp>
      <p:pic>
        <p:nvPicPr>
          <p:cNvPr id="155" name="Graphic 154" descr="Chat">
            <a:extLst>
              <a:ext uri="{FF2B5EF4-FFF2-40B4-BE49-F238E27FC236}">
                <a16:creationId xmlns:a16="http://schemas.microsoft.com/office/drawing/2014/main" id="{9D070C8E-FC47-4D65-9601-39FF967983EA}"/>
              </a:ext>
            </a:extLst>
          </p:cNvPr>
          <p:cNvPicPr>
            <a:picLocks noChangeAspect="1"/>
          </p:cNvPicPr>
          <p:nvPr/>
        </p:nvPicPr>
        <p:blipFill>
          <a:blip r:embed="rId35" cstate="print">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8952555" y="3978039"/>
            <a:ext cx="611618" cy="611618"/>
          </a:xfrm>
          <a:prstGeom prst="rect">
            <a:avLst/>
          </a:prstGeom>
        </p:spPr>
      </p:pic>
      <p:pic>
        <p:nvPicPr>
          <p:cNvPr id="157" name="Graphic 156" descr="Checklist">
            <a:extLst>
              <a:ext uri="{FF2B5EF4-FFF2-40B4-BE49-F238E27FC236}">
                <a16:creationId xmlns:a16="http://schemas.microsoft.com/office/drawing/2014/main" id="{52B26FD8-AD34-4513-84CB-56A80FD167D7}"/>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8901745" y="2782588"/>
            <a:ext cx="580296" cy="580296"/>
          </a:xfrm>
          <a:prstGeom prst="rect">
            <a:avLst/>
          </a:prstGeom>
        </p:spPr>
      </p:pic>
      <p:pic>
        <p:nvPicPr>
          <p:cNvPr id="161" name="Graphic 160" descr="Shooting star">
            <a:extLst>
              <a:ext uri="{FF2B5EF4-FFF2-40B4-BE49-F238E27FC236}">
                <a16:creationId xmlns:a16="http://schemas.microsoft.com/office/drawing/2014/main" id="{4BD681CB-F991-4085-B4B1-F5C058E5D793}"/>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9550340" y="4088669"/>
            <a:ext cx="440834" cy="440834"/>
          </a:xfrm>
          <a:prstGeom prst="rect">
            <a:avLst/>
          </a:prstGeom>
        </p:spPr>
      </p:pic>
      <p:pic>
        <p:nvPicPr>
          <p:cNvPr id="163" name="Graphic 162" descr="Podium">
            <a:extLst>
              <a:ext uri="{FF2B5EF4-FFF2-40B4-BE49-F238E27FC236}">
                <a16:creationId xmlns:a16="http://schemas.microsoft.com/office/drawing/2014/main" id="{89F75CCD-E6AC-4805-86E6-2CF11BD565EB}"/>
              </a:ext>
            </a:extLst>
          </p:cNvPr>
          <p:cNvPicPr>
            <a:picLocks noChangeAspect="1"/>
          </p:cNvPicPr>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9568205" y="3070226"/>
            <a:ext cx="551289" cy="551289"/>
          </a:xfrm>
          <a:prstGeom prst="rect">
            <a:avLst/>
          </a:prstGeom>
        </p:spPr>
      </p:pic>
      <p:pic>
        <p:nvPicPr>
          <p:cNvPr id="165" name="Graphic 164" descr="Medal">
            <a:extLst>
              <a:ext uri="{FF2B5EF4-FFF2-40B4-BE49-F238E27FC236}">
                <a16:creationId xmlns:a16="http://schemas.microsoft.com/office/drawing/2014/main" id="{6C8BC156-3CDA-4AC2-8285-68F77BD2E1F2}"/>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9377272" y="2752460"/>
            <a:ext cx="425573" cy="425573"/>
          </a:xfrm>
          <a:prstGeom prst="rect">
            <a:avLst/>
          </a:prstGeom>
        </p:spPr>
      </p:pic>
      <p:sp>
        <p:nvSpPr>
          <p:cNvPr id="99" name="TextBox 98">
            <a:extLst>
              <a:ext uri="{FF2B5EF4-FFF2-40B4-BE49-F238E27FC236}">
                <a16:creationId xmlns:a16="http://schemas.microsoft.com/office/drawing/2014/main" id="{55684144-4792-4CB9-BB3F-E15BA416B45F}"/>
              </a:ext>
            </a:extLst>
          </p:cNvPr>
          <p:cNvSpPr txBox="1"/>
          <p:nvPr/>
        </p:nvSpPr>
        <p:spPr>
          <a:xfrm>
            <a:off x="10073016" y="2891157"/>
            <a:ext cx="947741" cy="415498"/>
          </a:xfrm>
          <a:prstGeom prst="rect">
            <a:avLst/>
          </a:prstGeom>
          <a:noFill/>
        </p:spPr>
        <p:txBody>
          <a:bodyPr wrap="square" rtlCol="0">
            <a:spAutoFit/>
          </a:bodyPr>
          <a:lstStyle/>
          <a:p>
            <a:pPr algn="ctr"/>
            <a:r>
              <a:rPr lang="en-US" sz="1050" dirty="0"/>
              <a:t>Any Site Visitor</a:t>
            </a:r>
          </a:p>
        </p:txBody>
      </p:sp>
      <p:sp>
        <p:nvSpPr>
          <p:cNvPr id="100" name="TextBox 99">
            <a:extLst>
              <a:ext uri="{FF2B5EF4-FFF2-40B4-BE49-F238E27FC236}">
                <a16:creationId xmlns:a16="http://schemas.microsoft.com/office/drawing/2014/main" id="{F2E5BFA4-82C0-4E3A-8333-354B5E317165}"/>
              </a:ext>
            </a:extLst>
          </p:cNvPr>
          <p:cNvSpPr txBox="1"/>
          <p:nvPr/>
        </p:nvSpPr>
        <p:spPr>
          <a:xfrm>
            <a:off x="10162057" y="3947452"/>
            <a:ext cx="947741" cy="415498"/>
          </a:xfrm>
          <a:prstGeom prst="rect">
            <a:avLst/>
          </a:prstGeom>
          <a:noFill/>
        </p:spPr>
        <p:txBody>
          <a:bodyPr wrap="square" rtlCol="0">
            <a:spAutoFit/>
          </a:bodyPr>
          <a:lstStyle/>
          <a:p>
            <a:pPr algn="ctr"/>
            <a:r>
              <a:rPr lang="en-US" sz="1050" dirty="0"/>
              <a:t>Associations and Schools</a:t>
            </a:r>
          </a:p>
        </p:txBody>
      </p:sp>
      <p:pic>
        <p:nvPicPr>
          <p:cNvPr id="1026" name="Picture 2" descr="Image result for images of robot icon">
            <a:extLst>
              <a:ext uri="{FF2B5EF4-FFF2-40B4-BE49-F238E27FC236}">
                <a16:creationId xmlns:a16="http://schemas.microsoft.com/office/drawing/2014/main" id="{0EB818F2-F2EF-4AD0-B141-E9847355AE78}"/>
              </a:ext>
            </a:extLst>
          </p:cNvPr>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2372056" y="1523222"/>
            <a:ext cx="438168" cy="438168"/>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id="{7952BE1D-DD9F-49EF-B751-20C3996622D8}"/>
              </a:ext>
            </a:extLst>
          </p:cNvPr>
          <p:cNvSpPr txBox="1"/>
          <p:nvPr/>
        </p:nvSpPr>
        <p:spPr>
          <a:xfrm>
            <a:off x="2672595" y="1605573"/>
            <a:ext cx="947741" cy="415498"/>
          </a:xfrm>
          <a:prstGeom prst="rect">
            <a:avLst/>
          </a:prstGeom>
          <a:noFill/>
        </p:spPr>
        <p:txBody>
          <a:bodyPr wrap="square" rtlCol="0">
            <a:spAutoFit/>
          </a:bodyPr>
          <a:lstStyle/>
          <a:p>
            <a:pPr algn="ctr"/>
            <a:r>
              <a:rPr lang="en-US" sz="1050" dirty="0"/>
              <a:t>BlackFacts</a:t>
            </a:r>
          </a:p>
          <a:p>
            <a:pPr algn="ctr"/>
            <a:r>
              <a:rPr lang="en-US" sz="1050" dirty="0"/>
              <a:t>Content Bots</a:t>
            </a:r>
          </a:p>
        </p:txBody>
      </p:sp>
      <p:sp>
        <p:nvSpPr>
          <p:cNvPr id="96" name="Title 1">
            <a:extLst>
              <a:ext uri="{FF2B5EF4-FFF2-40B4-BE49-F238E27FC236}">
                <a16:creationId xmlns:a16="http://schemas.microsoft.com/office/drawing/2014/main" id="{8FABE8F4-4253-43A9-8486-1DE0972ED585}"/>
              </a:ext>
            </a:extLst>
          </p:cNvPr>
          <p:cNvSpPr txBox="1">
            <a:spLocks/>
          </p:cNvSpPr>
          <p:nvPr/>
        </p:nvSpPr>
        <p:spPr>
          <a:xfrm>
            <a:off x="1303422" y="757460"/>
            <a:ext cx="7405288" cy="498598"/>
          </a:xfrm>
          <a:prstGeom prst="rect">
            <a:avLst/>
          </a:prstGeom>
          <a:solidFill>
            <a:schemeClr val="accent1">
              <a:lumMod val="60000"/>
              <a:lumOff val="4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Segoe UI" panose="020B0502040204020203" pitchFamily="34" charset="0"/>
              </a:rPr>
              <a:t>BlackFacts.com Core Business Model</a:t>
            </a:r>
          </a:p>
        </p:txBody>
      </p:sp>
      <p:grpSp>
        <p:nvGrpSpPr>
          <p:cNvPr id="103" name="Group 102">
            <a:extLst>
              <a:ext uri="{FF2B5EF4-FFF2-40B4-BE49-F238E27FC236}">
                <a16:creationId xmlns:a16="http://schemas.microsoft.com/office/drawing/2014/main" id="{6E488EC4-AC41-4654-BBB7-A0E57B47E067}"/>
              </a:ext>
            </a:extLst>
          </p:cNvPr>
          <p:cNvGrpSpPr/>
          <p:nvPr/>
        </p:nvGrpSpPr>
        <p:grpSpPr>
          <a:xfrm>
            <a:off x="1305134" y="454257"/>
            <a:ext cx="1019175" cy="181379"/>
            <a:chOff x="4127500" y="876491"/>
            <a:chExt cx="1019175" cy="181379"/>
          </a:xfrm>
        </p:grpSpPr>
        <p:sp>
          <p:nvSpPr>
            <p:cNvPr id="104" name="Oval 103">
              <a:extLst>
                <a:ext uri="{FF2B5EF4-FFF2-40B4-BE49-F238E27FC236}">
                  <a16:creationId xmlns:a16="http://schemas.microsoft.com/office/drawing/2014/main" id="{342B3746-06B5-4467-B8DC-B7B7D0941FC2}"/>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A5EDFA9F-3400-4C0C-BFD1-9811B6B085FA}"/>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2426BF8-436A-4406-ADF9-6F8EFE2FE2F1}"/>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68BEE18B-EFE5-45AA-B875-7172DA518B54}"/>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5" name="Straight Arrow Connector 114">
            <a:extLst>
              <a:ext uri="{FF2B5EF4-FFF2-40B4-BE49-F238E27FC236}">
                <a16:creationId xmlns:a16="http://schemas.microsoft.com/office/drawing/2014/main" id="{DD757AAD-AC1E-4BB3-AD38-31C059A731A9}"/>
              </a:ext>
            </a:extLst>
          </p:cNvPr>
          <p:cNvCxnSpPr>
            <a:cxnSpLocks/>
          </p:cNvCxnSpPr>
          <p:nvPr/>
        </p:nvCxnSpPr>
        <p:spPr>
          <a:xfrm>
            <a:off x="1592222" y="1815993"/>
            <a:ext cx="801047" cy="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A966C1BF-DE0A-4EA8-B7C6-CB6FF2A35837}"/>
              </a:ext>
            </a:extLst>
          </p:cNvPr>
          <p:cNvCxnSpPr>
            <a:cxnSpLocks/>
          </p:cNvCxnSpPr>
          <p:nvPr/>
        </p:nvCxnSpPr>
        <p:spPr>
          <a:xfrm flipV="1">
            <a:off x="2749670" y="1826653"/>
            <a:ext cx="941935" cy="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47631E01-32EA-4427-B6A0-FD0F66FCBBAA}"/>
              </a:ext>
            </a:extLst>
          </p:cNvPr>
          <p:cNvGrpSpPr/>
          <p:nvPr/>
        </p:nvGrpSpPr>
        <p:grpSpPr>
          <a:xfrm>
            <a:off x="950010" y="1505439"/>
            <a:ext cx="544359" cy="544359"/>
            <a:chOff x="205918" y="1349332"/>
            <a:chExt cx="796925" cy="796925"/>
          </a:xfrm>
        </p:grpSpPr>
        <p:sp>
          <p:nvSpPr>
            <p:cNvPr id="119" name="Oval 5">
              <a:extLst>
                <a:ext uri="{FF2B5EF4-FFF2-40B4-BE49-F238E27FC236}">
                  <a16:creationId xmlns:a16="http://schemas.microsoft.com/office/drawing/2014/main" id="{50911D5B-6DF2-4157-AABF-F064CA2C870A}"/>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21" name="Group 120">
              <a:extLst>
                <a:ext uri="{FF2B5EF4-FFF2-40B4-BE49-F238E27FC236}">
                  <a16:creationId xmlns:a16="http://schemas.microsoft.com/office/drawing/2014/main" id="{C413A1F0-2C68-4390-998B-2BAA4CD827BF}"/>
                </a:ext>
              </a:extLst>
            </p:cNvPr>
            <p:cNvGrpSpPr/>
            <p:nvPr/>
          </p:nvGrpSpPr>
          <p:grpSpPr>
            <a:xfrm>
              <a:off x="398799" y="1576478"/>
              <a:ext cx="411162" cy="342634"/>
              <a:chOff x="11601450" y="1943100"/>
              <a:chExt cx="285750" cy="238125"/>
            </a:xfrm>
            <a:solidFill>
              <a:schemeClr val="bg1"/>
            </a:solidFill>
          </p:grpSpPr>
          <p:sp>
            <p:nvSpPr>
              <p:cNvPr id="123" name="Freeform 300">
                <a:extLst>
                  <a:ext uri="{FF2B5EF4-FFF2-40B4-BE49-F238E27FC236}">
                    <a16:creationId xmlns:a16="http://schemas.microsoft.com/office/drawing/2014/main" id="{1FC99CC4-021C-4A64-9744-CB47499787E3}"/>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301">
                <a:extLst>
                  <a:ext uri="{FF2B5EF4-FFF2-40B4-BE49-F238E27FC236}">
                    <a16:creationId xmlns:a16="http://schemas.microsoft.com/office/drawing/2014/main" id="{502AB9D4-77DC-4110-B00E-2F80FF69325A}"/>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302">
                <a:extLst>
                  <a:ext uri="{FF2B5EF4-FFF2-40B4-BE49-F238E27FC236}">
                    <a16:creationId xmlns:a16="http://schemas.microsoft.com/office/drawing/2014/main" id="{BB70B1AB-54F1-4D24-AA00-FC1579F8EAD8}"/>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303">
                <a:extLst>
                  <a:ext uri="{FF2B5EF4-FFF2-40B4-BE49-F238E27FC236}">
                    <a16:creationId xmlns:a16="http://schemas.microsoft.com/office/drawing/2014/main" id="{71094AE1-4DAB-42FB-AEC8-BAA3D473BAB3}"/>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31" name="TextBox 130">
            <a:extLst>
              <a:ext uri="{FF2B5EF4-FFF2-40B4-BE49-F238E27FC236}">
                <a16:creationId xmlns:a16="http://schemas.microsoft.com/office/drawing/2014/main" id="{C6967338-E310-445E-8A5D-04345DA0D112}"/>
              </a:ext>
            </a:extLst>
          </p:cNvPr>
          <p:cNvSpPr txBox="1"/>
          <p:nvPr/>
        </p:nvSpPr>
        <p:spPr>
          <a:xfrm>
            <a:off x="705158" y="2067768"/>
            <a:ext cx="947741" cy="261610"/>
          </a:xfrm>
          <a:prstGeom prst="rect">
            <a:avLst/>
          </a:prstGeom>
          <a:noFill/>
        </p:spPr>
        <p:txBody>
          <a:bodyPr wrap="square" rtlCol="0">
            <a:spAutoFit/>
          </a:bodyPr>
          <a:lstStyle/>
          <a:p>
            <a:pPr algn="ctr"/>
            <a:r>
              <a:rPr lang="en-US" sz="1050" dirty="0"/>
              <a:t>Digital Griots</a:t>
            </a:r>
          </a:p>
        </p:txBody>
      </p:sp>
      <p:grpSp>
        <p:nvGrpSpPr>
          <p:cNvPr id="133" name="Group 132">
            <a:extLst>
              <a:ext uri="{FF2B5EF4-FFF2-40B4-BE49-F238E27FC236}">
                <a16:creationId xmlns:a16="http://schemas.microsoft.com/office/drawing/2014/main" id="{FE4C9352-B2D2-4886-BDCA-1011D856E590}"/>
              </a:ext>
            </a:extLst>
          </p:cNvPr>
          <p:cNvGrpSpPr/>
          <p:nvPr/>
        </p:nvGrpSpPr>
        <p:grpSpPr>
          <a:xfrm>
            <a:off x="9658169" y="2161293"/>
            <a:ext cx="146187" cy="146187"/>
            <a:chOff x="205918" y="1349332"/>
            <a:chExt cx="796925" cy="796925"/>
          </a:xfrm>
        </p:grpSpPr>
        <p:sp>
          <p:nvSpPr>
            <p:cNvPr id="134" name="Oval 5">
              <a:extLst>
                <a:ext uri="{FF2B5EF4-FFF2-40B4-BE49-F238E27FC236}">
                  <a16:creationId xmlns:a16="http://schemas.microsoft.com/office/drawing/2014/main" id="{EBABF2AD-393E-4377-9689-616F1C1FBD89}"/>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35" name="Group 134">
              <a:extLst>
                <a:ext uri="{FF2B5EF4-FFF2-40B4-BE49-F238E27FC236}">
                  <a16:creationId xmlns:a16="http://schemas.microsoft.com/office/drawing/2014/main" id="{273733F9-BAE4-4532-B1A2-D8D81B8D1986}"/>
                </a:ext>
              </a:extLst>
            </p:cNvPr>
            <p:cNvGrpSpPr/>
            <p:nvPr/>
          </p:nvGrpSpPr>
          <p:grpSpPr>
            <a:xfrm>
              <a:off x="398799" y="1576478"/>
              <a:ext cx="411162" cy="342634"/>
              <a:chOff x="11601450" y="1943100"/>
              <a:chExt cx="285750" cy="238125"/>
            </a:xfrm>
            <a:solidFill>
              <a:schemeClr val="bg1"/>
            </a:solidFill>
          </p:grpSpPr>
          <p:sp>
            <p:nvSpPr>
              <p:cNvPr id="137" name="Freeform 300">
                <a:extLst>
                  <a:ext uri="{FF2B5EF4-FFF2-40B4-BE49-F238E27FC236}">
                    <a16:creationId xmlns:a16="http://schemas.microsoft.com/office/drawing/2014/main" id="{51DDB000-E240-4F29-B612-296833DD9C21}"/>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301">
                <a:extLst>
                  <a:ext uri="{FF2B5EF4-FFF2-40B4-BE49-F238E27FC236}">
                    <a16:creationId xmlns:a16="http://schemas.microsoft.com/office/drawing/2014/main" id="{6F041C27-6B4E-4506-AC03-AEAD45C9A0F0}"/>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302">
                <a:extLst>
                  <a:ext uri="{FF2B5EF4-FFF2-40B4-BE49-F238E27FC236}">
                    <a16:creationId xmlns:a16="http://schemas.microsoft.com/office/drawing/2014/main" id="{CA0BD583-F55B-4F0A-9D0D-FEC7A74E9E05}"/>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303">
                <a:extLst>
                  <a:ext uri="{FF2B5EF4-FFF2-40B4-BE49-F238E27FC236}">
                    <a16:creationId xmlns:a16="http://schemas.microsoft.com/office/drawing/2014/main" id="{557D3C71-C51A-49E9-AF81-278C9D6843D7}"/>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44" name="Group 143">
            <a:extLst>
              <a:ext uri="{FF2B5EF4-FFF2-40B4-BE49-F238E27FC236}">
                <a16:creationId xmlns:a16="http://schemas.microsoft.com/office/drawing/2014/main" id="{7F826E42-F072-464A-B5DB-DAB0D1C055BB}"/>
              </a:ext>
            </a:extLst>
          </p:cNvPr>
          <p:cNvGrpSpPr/>
          <p:nvPr/>
        </p:nvGrpSpPr>
        <p:grpSpPr>
          <a:xfrm>
            <a:off x="9163480" y="1928292"/>
            <a:ext cx="146187" cy="146187"/>
            <a:chOff x="205918" y="1349332"/>
            <a:chExt cx="796925" cy="796925"/>
          </a:xfrm>
        </p:grpSpPr>
        <p:sp>
          <p:nvSpPr>
            <p:cNvPr id="145" name="Oval 5">
              <a:extLst>
                <a:ext uri="{FF2B5EF4-FFF2-40B4-BE49-F238E27FC236}">
                  <a16:creationId xmlns:a16="http://schemas.microsoft.com/office/drawing/2014/main" id="{F514B95E-6E33-4E41-8C37-9B17335E9D77}"/>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46" name="Group 145">
              <a:extLst>
                <a:ext uri="{FF2B5EF4-FFF2-40B4-BE49-F238E27FC236}">
                  <a16:creationId xmlns:a16="http://schemas.microsoft.com/office/drawing/2014/main" id="{0AA49D4C-41A5-4B29-8861-FE9A9BD64FD6}"/>
                </a:ext>
              </a:extLst>
            </p:cNvPr>
            <p:cNvGrpSpPr/>
            <p:nvPr/>
          </p:nvGrpSpPr>
          <p:grpSpPr>
            <a:xfrm>
              <a:off x="398799" y="1576478"/>
              <a:ext cx="411162" cy="342634"/>
              <a:chOff x="11601450" y="1943100"/>
              <a:chExt cx="285750" cy="238125"/>
            </a:xfrm>
            <a:solidFill>
              <a:schemeClr val="bg1"/>
            </a:solidFill>
          </p:grpSpPr>
          <p:sp>
            <p:nvSpPr>
              <p:cNvPr id="147" name="Freeform 300">
                <a:extLst>
                  <a:ext uri="{FF2B5EF4-FFF2-40B4-BE49-F238E27FC236}">
                    <a16:creationId xmlns:a16="http://schemas.microsoft.com/office/drawing/2014/main" id="{9A13CADC-48F8-4705-BA74-9C6C508C952B}"/>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301">
                <a:extLst>
                  <a:ext uri="{FF2B5EF4-FFF2-40B4-BE49-F238E27FC236}">
                    <a16:creationId xmlns:a16="http://schemas.microsoft.com/office/drawing/2014/main" id="{A0179C95-E7A8-46F5-B12C-A905A4105239}"/>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302">
                <a:extLst>
                  <a:ext uri="{FF2B5EF4-FFF2-40B4-BE49-F238E27FC236}">
                    <a16:creationId xmlns:a16="http://schemas.microsoft.com/office/drawing/2014/main" id="{68391886-C0DC-4050-AF35-B7694C8FB3CE}"/>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303">
                <a:extLst>
                  <a:ext uri="{FF2B5EF4-FFF2-40B4-BE49-F238E27FC236}">
                    <a16:creationId xmlns:a16="http://schemas.microsoft.com/office/drawing/2014/main" id="{F9F84205-BA1B-41BF-B4E4-310567DB2D1C}"/>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56" name="Group 155">
            <a:extLst>
              <a:ext uri="{FF2B5EF4-FFF2-40B4-BE49-F238E27FC236}">
                <a16:creationId xmlns:a16="http://schemas.microsoft.com/office/drawing/2014/main" id="{AFE81F17-AFC4-47CB-B4FF-6B8228508563}"/>
              </a:ext>
            </a:extLst>
          </p:cNvPr>
          <p:cNvGrpSpPr/>
          <p:nvPr/>
        </p:nvGrpSpPr>
        <p:grpSpPr>
          <a:xfrm>
            <a:off x="10635927" y="2549448"/>
            <a:ext cx="146187" cy="146187"/>
            <a:chOff x="205918" y="1349332"/>
            <a:chExt cx="796925" cy="796925"/>
          </a:xfrm>
        </p:grpSpPr>
        <p:sp>
          <p:nvSpPr>
            <p:cNvPr id="158" name="Oval 5">
              <a:extLst>
                <a:ext uri="{FF2B5EF4-FFF2-40B4-BE49-F238E27FC236}">
                  <a16:creationId xmlns:a16="http://schemas.microsoft.com/office/drawing/2014/main" id="{673CA033-89DF-4E1D-8946-B77ED85B9819}"/>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59" name="Group 158">
              <a:extLst>
                <a:ext uri="{FF2B5EF4-FFF2-40B4-BE49-F238E27FC236}">
                  <a16:creationId xmlns:a16="http://schemas.microsoft.com/office/drawing/2014/main" id="{E54DB481-A61B-4E43-8A79-BC497B92E08D}"/>
                </a:ext>
              </a:extLst>
            </p:cNvPr>
            <p:cNvGrpSpPr/>
            <p:nvPr/>
          </p:nvGrpSpPr>
          <p:grpSpPr>
            <a:xfrm>
              <a:off x="398799" y="1576478"/>
              <a:ext cx="411162" cy="342634"/>
              <a:chOff x="11601450" y="1943100"/>
              <a:chExt cx="285750" cy="238125"/>
            </a:xfrm>
            <a:solidFill>
              <a:schemeClr val="bg1"/>
            </a:solidFill>
          </p:grpSpPr>
          <p:sp>
            <p:nvSpPr>
              <p:cNvPr id="160" name="Freeform 300">
                <a:extLst>
                  <a:ext uri="{FF2B5EF4-FFF2-40B4-BE49-F238E27FC236}">
                    <a16:creationId xmlns:a16="http://schemas.microsoft.com/office/drawing/2014/main" id="{F6EF76F4-8074-4491-B75F-9EC3D1406F39}"/>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301">
                <a:extLst>
                  <a:ext uri="{FF2B5EF4-FFF2-40B4-BE49-F238E27FC236}">
                    <a16:creationId xmlns:a16="http://schemas.microsoft.com/office/drawing/2014/main" id="{272065CE-2F34-448A-8881-EA7DF2BDC8E0}"/>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302">
                <a:extLst>
                  <a:ext uri="{FF2B5EF4-FFF2-40B4-BE49-F238E27FC236}">
                    <a16:creationId xmlns:a16="http://schemas.microsoft.com/office/drawing/2014/main" id="{428CCE56-49B5-40ED-A2B3-4D7341D41871}"/>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303">
                <a:extLst>
                  <a:ext uri="{FF2B5EF4-FFF2-40B4-BE49-F238E27FC236}">
                    <a16:creationId xmlns:a16="http://schemas.microsoft.com/office/drawing/2014/main" id="{0A361970-02C6-44F3-AA03-2737DC698D8E}"/>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67" name="Group 166">
            <a:extLst>
              <a:ext uri="{FF2B5EF4-FFF2-40B4-BE49-F238E27FC236}">
                <a16:creationId xmlns:a16="http://schemas.microsoft.com/office/drawing/2014/main" id="{72106BFB-D1FE-49C6-B82F-06227A412CDF}"/>
              </a:ext>
            </a:extLst>
          </p:cNvPr>
          <p:cNvGrpSpPr/>
          <p:nvPr/>
        </p:nvGrpSpPr>
        <p:grpSpPr>
          <a:xfrm>
            <a:off x="10947663" y="3635878"/>
            <a:ext cx="146187" cy="146187"/>
            <a:chOff x="205918" y="1349332"/>
            <a:chExt cx="796925" cy="796925"/>
          </a:xfrm>
        </p:grpSpPr>
        <p:sp>
          <p:nvSpPr>
            <p:cNvPr id="168" name="Oval 5">
              <a:extLst>
                <a:ext uri="{FF2B5EF4-FFF2-40B4-BE49-F238E27FC236}">
                  <a16:creationId xmlns:a16="http://schemas.microsoft.com/office/drawing/2014/main" id="{8990CAB8-7CEE-4883-B54A-FB6D4972CBB9}"/>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69" name="Group 168">
              <a:extLst>
                <a:ext uri="{FF2B5EF4-FFF2-40B4-BE49-F238E27FC236}">
                  <a16:creationId xmlns:a16="http://schemas.microsoft.com/office/drawing/2014/main" id="{4B81CB78-5B5A-4F6A-8F85-36D579CE9803}"/>
                </a:ext>
              </a:extLst>
            </p:cNvPr>
            <p:cNvGrpSpPr/>
            <p:nvPr/>
          </p:nvGrpSpPr>
          <p:grpSpPr>
            <a:xfrm>
              <a:off x="398799" y="1576478"/>
              <a:ext cx="411162" cy="342634"/>
              <a:chOff x="11601450" y="1943100"/>
              <a:chExt cx="285750" cy="238125"/>
            </a:xfrm>
            <a:solidFill>
              <a:schemeClr val="bg1"/>
            </a:solidFill>
          </p:grpSpPr>
          <p:sp>
            <p:nvSpPr>
              <p:cNvPr id="170" name="Freeform 300">
                <a:extLst>
                  <a:ext uri="{FF2B5EF4-FFF2-40B4-BE49-F238E27FC236}">
                    <a16:creationId xmlns:a16="http://schemas.microsoft.com/office/drawing/2014/main" id="{C40CCF57-304C-4E56-BC7B-0BA988985317}"/>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301">
                <a:extLst>
                  <a:ext uri="{FF2B5EF4-FFF2-40B4-BE49-F238E27FC236}">
                    <a16:creationId xmlns:a16="http://schemas.microsoft.com/office/drawing/2014/main" id="{BD5B71D1-C536-4252-AE40-EDD6B7F6B853}"/>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302">
                <a:extLst>
                  <a:ext uri="{FF2B5EF4-FFF2-40B4-BE49-F238E27FC236}">
                    <a16:creationId xmlns:a16="http://schemas.microsoft.com/office/drawing/2014/main" id="{9E184D52-8ACC-4D08-8E8A-0DF13DA8C57B}"/>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3">
                <a:extLst>
                  <a:ext uri="{FF2B5EF4-FFF2-40B4-BE49-F238E27FC236}">
                    <a16:creationId xmlns:a16="http://schemas.microsoft.com/office/drawing/2014/main" id="{57428014-29ED-4141-B457-C088EB811CF2}"/>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74" name="Group 173">
            <a:extLst>
              <a:ext uri="{FF2B5EF4-FFF2-40B4-BE49-F238E27FC236}">
                <a16:creationId xmlns:a16="http://schemas.microsoft.com/office/drawing/2014/main" id="{CA014729-2177-4177-A317-88AFAA4C9A77}"/>
              </a:ext>
            </a:extLst>
          </p:cNvPr>
          <p:cNvGrpSpPr/>
          <p:nvPr/>
        </p:nvGrpSpPr>
        <p:grpSpPr>
          <a:xfrm>
            <a:off x="9118799" y="3005959"/>
            <a:ext cx="146187" cy="146187"/>
            <a:chOff x="205918" y="1349332"/>
            <a:chExt cx="796925" cy="796925"/>
          </a:xfrm>
        </p:grpSpPr>
        <p:sp>
          <p:nvSpPr>
            <p:cNvPr id="175" name="Oval 5">
              <a:extLst>
                <a:ext uri="{FF2B5EF4-FFF2-40B4-BE49-F238E27FC236}">
                  <a16:creationId xmlns:a16="http://schemas.microsoft.com/office/drawing/2014/main" id="{E49F5300-396F-481A-A8A8-F7125613C29D}"/>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76" name="Group 175">
              <a:extLst>
                <a:ext uri="{FF2B5EF4-FFF2-40B4-BE49-F238E27FC236}">
                  <a16:creationId xmlns:a16="http://schemas.microsoft.com/office/drawing/2014/main" id="{EE646314-63F8-47C8-9E87-3CEC3BA25FC9}"/>
                </a:ext>
              </a:extLst>
            </p:cNvPr>
            <p:cNvGrpSpPr/>
            <p:nvPr/>
          </p:nvGrpSpPr>
          <p:grpSpPr>
            <a:xfrm>
              <a:off x="398799" y="1576478"/>
              <a:ext cx="411162" cy="342634"/>
              <a:chOff x="11601450" y="1943100"/>
              <a:chExt cx="285750" cy="238125"/>
            </a:xfrm>
            <a:solidFill>
              <a:schemeClr val="bg1"/>
            </a:solidFill>
          </p:grpSpPr>
          <p:sp>
            <p:nvSpPr>
              <p:cNvPr id="177" name="Freeform 300">
                <a:extLst>
                  <a:ext uri="{FF2B5EF4-FFF2-40B4-BE49-F238E27FC236}">
                    <a16:creationId xmlns:a16="http://schemas.microsoft.com/office/drawing/2014/main" id="{4B788DF5-C0AF-42B3-9925-75342789645B}"/>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01">
                <a:extLst>
                  <a:ext uri="{FF2B5EF4-FFF2-40B4-BE49-F238E27FC236}">
                    <a16:creationId xmlns:a16="http://schemas.microsoft.com/office/drawing/2014/main" id="{8431EF7C-82FA-405A-BAF6-9510FDBD3411}"/>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02">
                <a:extLst>
                  <a:ext uri="{FF2B5EF4-FFF2-40B4-BE49-F238E27FC236}">
                    <a16:creationId xmlns:a16="http://schemas.microsoft.com/office/drawing/2014/main" id="{A44332A5-F458-4E9D-AEF2-572930F0FB9F}"/>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03">
                <a:extLst>
                  <a:ext uri="{FF2B5EF4-FFF2-40B4-BE49-F238E27FC236}">
                    <a16:creationId xmlns:a16="http://schemas.microsoft.com/office/drawing/2014/main" id="{3BFCDFD5-16A2-41D4-BC22-58BDB92C8DD7}"/>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81" name="Group 180">
            <a:extLst>
              <a:ext uri="{FF2B5EF4-FFF2-40B4-BE49-F238E27FC236}">
                <a16:creationId xmlns:a16="http://schemas.microsoft.com/office/drawing/2014/main" id="{F11BBCFB-3CC1-4CCE-A00F-61760334AFF4}"/>
              </a:ext>
            </a:extLst>
          </p:cNvPr>
          <p:cNvGrpSpPr/>
          <p:nvPr/>
        </p:nvGrpSpPr>
        <p:grpSpPr>
          <a:xfrm>
            <a:off x="9258413" y="4199273"/>
            <a:ext cx="146187" cy="146187"/>
            <a:chOff x="205918" y="1349332"/>
            <a:chExt cx="796925" cy="796925"/>
          </a:xfrm>
        </p:grpSpPr>
        <p:sp>
          <p:nvSpPr>
            <p:cNvPr id="182" name="Oval 5">
              <a:extLst>
                <a:ext uri="{FF2B5EF4-FFF2-40B4-BE49-F238E27FC236}">
                  <a16:creationId xmlns:a16="http://schemas.microsoft.com/office/drawing/2014/main" id="{3AF40AFA-53E9-4A2B-815D-8FDFA95F7C81}"/>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83" name="Group 182">
              <a:extLst>
                <a:ext uri="{FF2B5EF4-FFF2-40B4-BE49-F238E27FC236}">
                  <a16:creationId xmlns:a16="http://schemas.microsoft.com/office/drawing/2014/main" id="{6858BF04-F26C-4997-AD1D-7CCB77E0E9B2}"/>
                </a:ext>
              </a:extLst>
            </p:cNvPr>
            <p:cNvGrpSpPr/>
            <p:nvPr/>
          </p:nvGrpSpPr>
          <p:grpSpPr>
            <a:xfrm>
              <a:off x="398799" y="1576478"/>
              <a:ext cx="411162" cy="342634"/>
              <a:chOff x="11601450" y="1943100"/>
              <a:chExt cx="285750" cy="238125"/>
            </a:xfrm>
            <a:solidFill>
              <a:schemeClr val="bg1"/>
            </a:solidFill>
          </p:grpSpPr>
          <p:sp>
            <p:nvSpPr>
              <p:cNvPr id="184" name="Freeform 300">
                <a:extLst>
                  <a:ext uri="{FF2B5EF4-FFF2-40B4-BE49-F238E27FC236}">
                    <a16:creationId xmlns:a16="http://schemas.microsoft.com/office/drawing/2014/main" id="{5BCB3C27-2E71-4B69-A754-0C9F9BC0BC8C}"/>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301">
                <a:extLst>
                  <a:ext uri="{FF2B5EF4-FFF2-40B4-BE49-F238E27FC236}">
                    <a16:creationId xmlns:a16="http://schemas.microsoft.com/office/drawing/2014/main" id="{D41EB77E-0463-4FD1-A094-9225F50D803F}"/>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302">
                <a:extLst>
                  <a:ext uri="{FF2B5EF4-FFF2-40B4-BE49-F238E27FC236}">
                    <a16:creationId xmlns:a16="http://schemas.microsoft.com/office/drawing/2014/main" id="{EB4AC3BB-B8B9-44BC-B003-CA7D1BF1CACD}"/>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303">
                <a:extLst>
                  <a:ext uri="{FF2B5EF4-FFF2-40B4-BE49-F238E27FC236}">
                    <a16:creationId xmlns:a16="http://schemas.microsoft.com/office/drawing/2014/main" id="{017BC6F9-D1AA-4017-A4BA-25D225591768}"/>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58" name="Picture 57">
            <a:extLst>
              <a:ext uri="{FF2B5EF4-FFF2-40B4-BE49-F238E27FC236}">
                <a16:creationId xmlns:a16="http://schemas.microsoft.com/office/drawing/2014/main" id="{6CAB38F0-A412-4E16-ACBE-38610C3DA4B3}"/>
              </a:ext>
            </a:extLst>
          </p:cNvPr>
          <p:cNvPicPr>
            <a:picLocks noChangeAspect="1"/>
          </p:cNvPicPr>
          <p:nvPr/>
        </p:nvPicPr>
        <p:blipFill>
          <a:blip r:embed="rId46"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2893939" y="3954779"/>
            <a:ext cx="285550" cy="380702"/>
          </a:xfrm>
          <a:prstGeom prst="rect">
            <a:avLst/>
          </a:prstGeom>
        </p:spPr>
      </p:pic>
      <p:pic>
        <p:nvPicPr>
          <p:cNvPr id="59" name="Picture 58">
            <a:extLst>
              <a:ext uri="{FF2B5EF4-FFF2-40B4-BE49-F238E27FC236}">
                <a16:creationId xmlns:a16="http://schemas.microsoft.com/office/drawing/2014/main" id="{B9370483-FE57-4637-AAA8-190AC83D7DF6}"/>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2875246" y="3475243"/>
            <a:ext cx="397807" cy="332011"/>
          </a:xfrm>
          <a:prstGeom prst="rect">
            <a:avLst/>
          </a:prstGeom>
        </p:spPr>
      </p:pic>
      <p:pic>
        <p:nvPicPr>
          <p:cNvPr id="60" name="Picture 59">
            <a:extLst>
              <a:ext uri="{FF2B5EF4-FFF2-40B4-BE49-F238E27FC236}">
                <a16:creationId xmlns:a16="http://schemas.microsoft.com/office/drawing/2014/main" id="{B052A5C7-A6FF-44B0-B874-3A0BE9237D9C}"/>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2828967" y="4516804"/>
            <a:ext cx="435922" cy="240642"/>
          </a:xfrm>
          <a:prstGeom prst="rect">
            <a:avLst/>
          </a:prstGeom>
        </p:spPr>
      </p:pic>
      <p:pic>
        <p:nvPicPr>
          <p:cNvPr id="61" name="Picture 60">
            <a:extLst>
              <a:ext uri="{FF2B5EF4-FFF2-40B4-BE49-F238E27FC236}">
                <a16:creationId xmlns:a16="http://schemas.microsoft.com/office/drawing/2014/main" id="{C5A312D8-E79F-4CCB-9561-F723EA84343C}"/>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2872123" y="2888584"/>
            <a:ext cx="330034" cy="416875"/>
          </a:xfrm>
          <a:prstGeom prst="rect">
            <a:avLst/>
          </a:prstGeom>
        </p:spPr>
      </p:pic>
      <p:pic>
        <p:nvPicPr>
          <p:cNvPr id="62" name="Picture 61">
            <a:extLst>
              <a:ext uri="{FF2B5EF4-FFF2-40B4-BE49-F238E27FC236}">
                <a16:creationId xmlns:a16="http://schemas.microsoft.com/office/drawing/2014/main" id="{0B41A740-B38F-4E87-8912-6945AEACB1E7}"/>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2859444" y="2374134"/>
            <a:ext cx="352734" cy="358033"/>
          </a:xfrm>
          <a:prstGeom prst="rect">
            <a:avLst/>
          </a:prstGeom>
        </p:spPr>
      </p:pic>
      <p:cxnSp>
        <p:nvCxnSpPr>
          <p:cNvPr id="190" name="Straight Arrow Connector 189">
            <a:extLst>
              <a:ext uri="{FF2B5EF4-FFF2-40B4-BE49-F238E27FC236}">
                <a16:creationId xmlns:a16="http://schemas.microsoft.com/office/drawing/2014/main" id="{4C7A6326-DDDC-4319-8DB4-B346F9F26EE4}"/>
              </a:ext>
            </a:extLst>
          </p:cNvPr>
          <p:cNvCxnSpPr>
            <a:cxnSpLocks/>
          </p:cNvCxnSpPr>
          <p:nvPr/>
        </p:nvCxnSpPr>
        <p:spPr>
          <a:xfrm>
            <a:off x="3246468" y="2546042"/>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8B556D12-93F7-42F8-8A49-0D9C55E705BA}"/>
              </a:ext>
            </a:extLst>
          </p:cNvPr>
          <p:cNvCxnSpPr>
            <a:cxnSpLocks/>
          </p:cNvCxnSpPr>
          <p:nvPr/>
        </p:nvCxnSpPr>
        <p:spPr>
          <a:xfrm>
            <a:off x="1960089" y="2543175"/>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904FD4CC-BBD1-4596-A442-98B3ED203D3E}"/>
              </a:ext>
            </a:extLst>
          </p:cNvPr>
          <p:cNvCxnSpPr>
            <a:cxnSpLocks/>
          </p:cNvCxnSpPr>
          <p:nvPr/>
        </p:nvCxnSpPr>
        <p:spPr>
          <a:xfrm>
            <a:off x="3243269" y="3082010"/>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74ED4436-A677-4C70-852D-02E919141CFA}"/>
              </a:ext>
            </a:extLst>
          </p:cNvPr>
          <p:cNvCxnSpPr>
            <a:cxnSpLocks/>
          </p:cNvCxnSpPr>
          <p:nvPr/>
        </p:nvCxnSpPr>
        <p:spPr>
          <a:xfrm>
            <a:off x="1956890" y="3079143"/>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75C0EB73-A913-4026-BF0F-F8324660535C}"/>
              </a:ext>
            </a:extLst>
          </p:cNvPr>
          <p:cNvCxnSpPr>
            <a:cxnSpLocks/>
          </p:cNvCxnSpPr>
          <p:nvPr/>
        </p:nvCxnSpPr>
        <p:spPr>
          <a:xfrm>
            <a:off x="3258332" y="3676598"/>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A0CE3E74-76AF-4EA2-A729-B39F558E733D}"/>
              </a:ext>
            </a:extLst>
          </p:cNvPr>
          <p:cNvCxnSpPr>
            <a:cxnSpLocks/>
          </p:cNvCxnSpPr>
          <p:nvPr/>
        </p:nvCxnSpPr>
        <p:spPr>
          <a:xfrm>
            <a:off x="1971953" y="3673731"/>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904A546C-10D8-49D6-902A-F7A536A58DA8}"/>
              </a:ext>
            </a:extLst>
          </p:cNvPr>
          <p:cNvCxnSpPr>
            <a:cxnSpLocks/>
          </p:cNvCxnSpPr>
          <p:nvPr/>
        </p:nvCxnSpPr>
        <p:spPr>
          <a:xfrm>
            <a:off x="3257239" y="4132199"/>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B69AB138-B442-4880-A5C8-55E2E01A6775}"/>
              </a:ext>
            </a:extLst>
          </p:cNvPr>
          <p:cNvCxnSpPr>
            <a:cxnSpLocks/>
          </p:cNvCxnSpPr>
          <p:nvPr/>
        </p:nvCxnSpPr>
        <p:spPr>
          <a:xfrm>
            <a:off x="1970860" y="4129332"/>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C8F7AD16-68ED-4914-9DFC-13A6AA73F0E9}"/>
              </a:ext>
            </a:extLst>
          </p:cNvPr>
          <p:cNvCxnSpPr>
            <a:cxnSpLocks/>
          </p:cNvCxnSpPr>
          <p:nvPr/>
        </p:nvCxnSpPr>
        <p:spPr>
          <a:xfrm>
            <a:off x="3246468" y="4593559"/>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675ECCDD-C476-49F7-A9F7-8D056E2E38F6}"/>
              </a:ext>
            </a:extLst>
          </p:cNvPr>
          <p:cNvCxnSpPr>
            <a:cxnSpLocks/>
          </p:cNvCxnSpPr>
          <p:nvPr/>
        </p:nvCxnSpPr>
        <p:spPr>
          <a:xfrm>
            <a:off x="1960089" y="4590692"/>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88" name="Picture 187">
            <a:extLst>
              <a:ext uri="{FF2B5EF4-FFF2-40B4-BE49-F238E27FC236}">
                <a16:creationId xmlns:a16="http://schemas.microsoft.com/office/drawing/2014/main" id="{93C30D96-CC51-4DFE-BB78-3754BE9F8A65}"/>
              </a:ext>
            </a:extLst>
          </p:cNvPr>
          <p:cNvPicPr>
            <a:picLocks noChangeAspect="1"/>
          </p:cNvPicPr>
          <p:nvPr/>
        </p:nvPicPr>
        <p:blipFill>
          <a:blip r:embed="rId51"/>
          <a:stretch>
            <a:fillRect/>
          </a:stretch>
        </p:blipFill>
        <p:spPr>
          <a:xfrm>
            <a:off x="9272427" y="195406"/>
            <a:ext cx="2203807" cy="1629706"/>
          </a:xfrm>
          <a:prstGeom prst="rect">
            <a:avLst/>
          </a:prstGeom>
        </p:spPr>
      </p:pic>
      <p:grpSp>
        <p:nvGrpSpPr>
          <p:cNvPr id="189" name="Group 188">
            <a:extLst>
              <a:ext uri="{FF2B5EF4-FFF2-40B4-BE49-F238E27FC236}">
                <a16:creationId xmlns:a16="http://schemas.microsoft.com/office/drawing/2014/main" id="{02C3B3F9-3937-4E1B-A1F9-C424A2C2C7EE}"/>
              </a:ext>
            </a:extLst>
          </p:cNvPr>
          <p:cNvGrpSpPr/>
          <p:nvPr/>
        </p:nvGrpSpPr>
        <p:grpSpPr>
          <a:xfrm>
            <a:off x="3949844" y="2222900"/>
            <a:ext cx="4157944" cy="2408643"/>
            <a:chOff x="3949844" y="2398004"/>
            <a:chExt cx="4157944" cy="2408643"/>
          </a:xfrm>
        </p:grpSpPr>
        <p:pic>
          <p:nvPicPr>
            <p:cNvPr id="200" name="Picture 199">
              <a:extLst>
                <a:ext uri="{FF2B5EF4-FFF2-40B4-BE49-F238E27FC236}">
                  <a16:creationId xmlns:a16="http://schemas.microsoft.com/office/drawing/2014/main" id="{9F2E45BA-49FF-4094-8556-F653C88B3332}"/>
                </a:ext>
              </a:extLst>
            </p:cNvPr>
            <p:cNvPicPr>
              <a:picLocks noChangeAspect="1"/>
            </p:cNvPicPr>
            <p:nvPr/>
          </p:nvPicPr>
          <p:blipFill>
            <a:blip r:embed="rId52"/>
            <a:stretch>
              <a:fillRect/>
            </a:stretch>
          </p:blipFill>
          <p:spPr>
            <a:xfrm>
              <a:off x="3949844" y="2398004"/>
              <a:ext cx="4157944" cy="2408643"/>
            </a:xfrm>
            <a:prstGeom prst="rect">
              <a:avLst/>
            </a:prstGeom>
            <a:ln>
              <a:solidFill>
                <a:schemeClr val="tx1"/>
              </a:solidFill>
            </a:ln>
          </p:spPr>
        </p:pic>
        <p:sp>
          <p:nvSpPr>
            <p:cNvPr id="201" name="TextBox 200">
              <a:extLst>
                <a:ext uri="{FF2B5EF4-FFF2-40B4-BE49-F238E27FC236}">
                  <a16:creationId xmlns:a16="http://schemas.microsoft.com/office/drawing/2014/main" id="{4907443B-CAD6-42CF-922F-D93D6540B3E4}"/>
                </a:ext>
              </a:extLst>
            </p:cNvPr>
            <p:cNvSpPr txBox="1"/>
            <p:nvPr/>
          </p:nvSpPr>
          <p:spPr>
            <a:xfrm>
              <a:off x="4422796" y="2402049"/>
              <a:ext cx="3302187" cy="2062103"/>
            </a:xfrm>
            <a:prstGeom prst="rect">
              <a:avLst/>
            </a:prstGeom>
            <a:noFill/>
          </p:spPr>
          <p:txBody>
            <a:bodyPr wrap="square" rtlCol="0">
              <a:spAutoFit/>
            </a:bodyPr>
            <a:lstStyle/>
            <a:p>
              <a:r>
                <a:rPr lang="en-US" sz="1600" b="1" dirty="0"/>
                <a:t>Revenue Streams</a:t>
              </a:r>
            </a:p>
            <a:p>
              <a:pPr marL="457200" indent="-457200">
                <a:buFont typeface="+mj-lt"/>
                <a:buAutoNum type="arabicPeriod"/>
              </a:pPr>
              <a:r>
                <a:rPr lang="en-US" sz="1600" b="1" dirty="0"/>
                <a:t>Diversity Content Widgets</a:t>
              </a:r>
            </a:p>
            <a:p>
              <a:pPr marL="457200" indent="-457200">
                <a:buFont typeface="+mj-lt"/>
                <a:buAutoNum type="arabicPeriod"/>
              </a:pPr>
              <a:r>
                <a:rPr lang="en-US" sz="1600" b="1" dirty="0"/>
                <a:t>Corporate Sponsorships</a:t>
              </a:r>
            </a:p>
            <a:p>
              <a:pPr marL="457200" indent="-457200">
                <a:buFont typeface="+mj-lt"/>
                <a:buAutoNum type="arabicPeriod"/>
              </a:pPr>
              <a:r>
                <a:rPr lang="en-US" sz="1600" b="1" dirty="0"/>
                <a:t>Banner Advertising</a:t>
              </a:r>
            </a:p>
            <a:p>
              <a:pPr marL="457200" indent="-457200">
                <a:buFont typeface="+mj-lt"/>
                <a:buAutoNum type="arabicPeriod"/>
              </a:pPr>
              <a:r>
                <a:rPr lang="en-US" sz="1600" b="1" dirty="0"/>
                <a:t>Premium Membership</a:t>
              </a:r>
            </a:p>
            <a:p>
              <a:pPr marL="457200" indent="-457200">
                <a:buFont typeface="+mj-lt"/>
                <a:buAutoNum type="arabicPeriod"/>
              </a:pPr>
              <a:r>
                <a:rPr lang="en-US" sz="1600" b="1" dirty="0"/>
                <a:t>Diversity Showcase Sites</a:t>
              </a:r>
            </a:p>
            <a:p>
              <a:pPr marL="457200" indent="-457200">
                <a:buFont typeface="+mj-lt"/>
                <a:buAutoNum type="arabicPeriod"/>
              </a:pPr>
              <a:r>
                <a:rPr lang="en-US" sz="1600" b="1" dirty="0"/>
                <a:t>BlackFacts Legacy Sites</a:t>
              </a:r>
            </a:p>
            <a:p>
              <a:pPr marL="457200" indent="-457200">
                <a:buFont typeface="+mj-lt"/>
                <a:buAutoNum type="arabicPeriod"/>
              </a:pPr>
              <a:r>
                <a:rPr lang="en-US" sz="1600" b="1" dirty="0"/>
                <a:t>Marketplace Affiliate Sales</a:t>
              </a:r>
            </a:p>
          </p:txBody>
        </p:sp>
      </p:grpSp>
      <p:pic>
        <p:nvPicPr>
          <p:cNvPr id="202" name="Picture 201">
            <a:extLst>
              <a:ext uri="{FF2B5EF4-FFF2-40B4-BE49-F238E27FC236}">
                <a16:creationId xmlns:a16="http://schemas.microsoft.com/office/drawing/2014/main" id="{B7AA461F-74CB-4429-9F32-1F6F9DE4EF36}"/>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203" name="Rectangle: Rounded Corners 202">
            <a:extLst>
              <a:ext uri="{FF2B5EF4-FFF2-40B4-BE49-F238E27FC236}">
                <a16:creationId xmlns:a16="http://schemas.microsoft.com/office/drawing/2014/main" id="{8BD50CE4-3530-410C-98FE-D7FDDE120F1D}"/>
              </a:ext>
            </a:extLst>
          </p:cNvPr>
          <p:cNvSpPr/>
          <p:nvPr/>
        </p:nvSpPr>
        <p:spPr>
          <a:xfrm>
            <a:off x="3949844" y="5656888"/>
            <a:ext cx="4157944" cy="640661"/>
          </a:xfrm>
          <a:prstGeom prst="roundRect">
            <a:avLst>
              <a:gd name="adj" fmla="val 11145"/>
            </a:avLst>
          </a:prstGeom>
          <a:solidFill>
            <a:schemeClr val="accent1">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While access is free to all, Premium Memberships, the Wakanda Marketplace and Banner Advertising generate BlackFacts’ Revenue </a:t>
            </a:r>
          </a:p>
        </p:txBody>
      </p:sp>
      <p:sp>
        <p:nvSpPr>
          <p:cNvPr id="205" name="Slide Number Placeholder 1">
            <a:extLst>
              <a:ext uri="{FF2B5EF4-FFF2-40B4-BE49-F238E27FC236}">
                <a16:creationId xmlns:a16="http://schemas.microsoft.com/office/drawing/2014/main" id="{D0672731-D2C7-4F19-994A-EF2209544A52}"/>
              </a:ext>
            </a:extLst>
          </p:cNvPr>
          <p:cNvSpPr>
            <a:spLocks noGrp="1"/>
          </p:cNvSpPr>
          <p:nvPr>
            <p:ph type="sldNum" sz="quarter" idx="12"/>
          </p:nvPr>
        </p:nvSpPr>
        <p:spPr>
          <a:xfrm>
            <a:off x="220622" y="6297549"/>
            <a:ext cx="2743200" cy="365125"/>
          </a:xfrm>
        </p:spPr>
        <p:txBody>
          <a:bodyPr/>
          <a:lstStyle/>
          <a:p>
            <a:pPr algn="l"/>
            <a:fld id="{43E1C79E-4906-42D7-9799-8BE0AC9297B3}" type="slidenum">
              <a:rPr lang="en-US" smtClean="0"/>
              <a:pPr algn="l"/>
              <a:t>23</a:t>
            </a:fld>
            <a:endParaRPr lang="en-US"/>
          </a:p>
        </p:txBody>
      </p:sp>
      <p:sp>
        <p:nvSpPr>
          <p:cNvPr id="204" name="Rectangle: Rounded Corners 203">
            <a:extLst>
              <a:ext uri="{FF2B5EF4-FFF2-40B4-BE49-F238E27FC236}">
                <a16:creationId xmlns:a16="http://schemas.microsoft.com/office/drawing/2014/main" id="{80C9FE38-7656-4010-90FB-C566F5C5EA2F}"/>
              </a:ext>
            </a:extLst>
          </p:cNvPr>
          <p:cNvSpPr/>
          <p:nvPr/>
        </p:nvSpPr>
        <p:spPr>
          <a:xfrm>
            <a:off x="3938028" y="1709546"/>
            <a:ext cx="4157944" cy="405983"/>
          </a:xfrm>
          <a:prstGeom prst="roundRect">
            <a:avLst>
              <a:gd name="adj" fmla="val 11145"/>
            </a:avLst>
          </a:prstGeom>
          <a:solidFill>
            <a:schemeClr val="accent1">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Content is organized via our proprietary Timbuktu™ Content Management System and external Artificial Intelligence APIs</a:t>
            </a:r>
          </a:p>
        </p:txBody>
      </p:sp>
    </p:spTree>
    <p:extLst>
      <p:ext uri="{BB962C8B-B14F-4D97-AF65-F5344CB8AC3E}">
        <p14:creationId xmlns:p14="http://schemas.microsoft.com/office/powerpoint/2010/main" val="257073288"/>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24</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183" name="TextBox 182">
            <a:extLst>
              <a:ext uri="{FF2B5EF4-FFF2-40B4-BE49-F238E27FC236}">
                <a16:creationId xmlns:a16="http://schemas.microsoft.com/office/drawing/2014/main" id="{867C07D2-4A42-4045-AAE2-AA90740F4784}"/>
              </a:ext>
            </a:extLst>
          </p:cNvPr>
          <p:cNvSpPr txBox="1"/>
          <p:nvPr/>
        </p:nvSpPr>
        <p:spPr>
          <a:xfrm>
            <a:off x="2503655" y="221780"/>
            <a:ext cx="8940369" cy="646331"/>
          </a:xfrm>
          <a:prstGeom prst="rect">
            <a:avLst/>
          </a:prstGeom>
          <a:noFill/>
        </p:spPr>
        <p:txBody>
          <a:bodyPr wrap="square" rtlCol="0">
            <a:spAutoFit/>
          </a:bodyPr>
          <a:lstStyle/>
          <a:p>
            <a:r>
              <a:rPr lang="en-US" sz="3600" b="1" dirty="0">
                <a:solidFill>
                  <a:schemeClr val="accent6"/>
                </a:solidFill>
              </a:rPr>
              <a:t>Publishing Our Stories to Any Device</a:t>
            </a:r>
            <a:endParaRPr lang="id-ID" sz="3600" b="1" dirty="0">
              <a:solidFill>
                <a:schemeClr val="accent6"/>
              </a:solidFill>
            </a:endParaRPr>
          </a:p>
        </p:txBody>
      </p:sp>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24</a:t>
            </a:fld>
            <a:endParaRPr lang="en-US"/>
          </a:p>
        </p:txBody>
      </p:sp>
      <p:pic>
        <p:nvPicPr>
          <p:cNvPr id="3" name="Picture 2">
            <a:extLst>
              <a:ext uri="{FF2B5EF4-FFF2-40B4-BE49-F238E27FC236}">
                <a16:creationId xmlns:a16="http://schemas.microsoft.com/office/drawing/2014/main" id="{7C15D1D4-C72C-418D-9535-AC11DDEA6BBF}"/>
              </a:ext>
            </a:extLst>
          </p:cNvPr>
          <p:cNvPicPr>
            <a:picLocks noChangeAspect="1"/>
          </p:cNvPicPr>
          <p:nvPr/>
        </p:nvPicPr>
        <p:blipFill>
          <a:blip r:embed="rId4"/>
          <a:stretch>
            <a:fillRect/>
          </a:stretch>
        </p:blipFill>
        <p:spPr>
          <a:xfrm>
            <a:off x="3558792" y="1006759"/>
            <a:ext cx="6485126" cy="3252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6E031366-EBF6-4C66-BD9C-3495ADD942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14301" y="3137142"/>
            <a:ext cx="1378273" cy="2873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86AE4F1D-86E8-4767-9FA3-5DFA9934B8C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08542" y="2551802"/>
            <a:ext cx="2580604" cy="3414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9ED397D3-66D4-4BE1-B9C8-C6CD39DE7828}"/>
              </a:ext>
            </a:extLst>
          </p:cNvPr>
          <p:cNvSpPr txBox="1"/>
          <p:nvPr/>
        </p:nvSpPr>
        <p:spPr>
          <a:xfrm>
            <a:off x="247403" y="1006759"/>
            <a:ext cx="3426294" cy="4924425"/>
          </a:xfrm>
          <a:prstGeom prst="rect">
            <a:avLst/>
          </a:prstGeom>
          <a:noFill/>
        </p:spPr>
        <p:txBody>
          <a:bodyPr wrap="square" rtlCol="0">
            <a:spAutoFit/>
          </a:bodyPr>
          <a:lstStyle/>
          <a:p>
            <a:r>
              <a:rPr lang="en-US" sz="2000" b="1" u="sng" dirty="0"/>
              <a:t>BlackFacts Today:</a:t>
            </a:r>
          </a:p>
          <a:p>
            <a:pPr marL="285750" indent="-285750">
              <a:buFont typeface="Arial" panose="020B0604020202020204" pitchFamily="34" charset="0"/>
              <a:buChar char="•"/>
            </a:pPr>
            <a:r>
              <a:rPr lang="en-US" sz="1400" dirty="0"/>
              <a:t>Internet’s First (1997) Searchable Black History Website</a:t>
            </a:r>
          </a:p>
          <a:p>
            <a:pPr marL="285750" indent="-285750">
              <a:buFont typeface="Arial" panose="020B0604020202020204" pitchFamily="34" charset="0"/>
              <a:buChar char="•"/>
            </a:pPr>
            <a:r>
              <a:rPr lang="en-US" sz="1400" dirty="0"/>
              <a:t>Blackfacts.com (Mobile /  Tablet / Desktop)</a:t>
            </a:r>
          </a:p>
          <a:p>
            <a:pPr marL="285750" indent="-285750">
              <a:buFont typeface="Arial" panose="020B0604020202020204" pitchFamily="34" charset="0"/>
              <a:buChar char="•"/>
            </a:pPr>
            <a:r>
              <a:rPr lang="en-US" sz="1400" dirty="0"/>
              <a:t>#1 Google / Bing / Yahoo Search Result</a:t>
            </a:r>
          </a:p>
          <a:p>
            <a:pPr marL="285750" indent="-285750">
              <a:buFont typeface="Arial" panose="020B0604020202020204" pitchFamily="34" charset="0"/>
              <a:buChar char="•"/>
            </a:pPr>
            <a:r>
              <a:rPr lang="en-US" sz="1400" dirty="0"/>
              <a:t>E-Mail (Black Fact Of The Day™)</a:t>
            </a:r>
          </a:p>
          <a:p>
            <a:pPr marL="285750" indent="-285750">
              <a:buFont typeface="Arial" panose="020B0604020202020204" pitchFamily="34" charset="0"/>
              <a:buChar char="•"/>
            </a:pPr>
            <a:r>
              <a:rPr lang="en-US" sz="1400" dirty="0"/>
              <a:t>Third-Party Websites (Black Facts Widgets)</a:t>
            </a:r>
          </a:p>
          <a:p>
            <a:pPr marL="285750" indent="-285750">
              <a:buFont typeface="Arial" panose="020B0604020202020204" pitchFamily="34" charset="0"/>
              <a:buChar char="•"/>
            </a:pPr>
            <a:r>
              <a:rPr lang="en-US" sz="1400" dirty="0"/>
              <a:t>200K Social Media Followers</a:t>
            </a:r>
          </a:p>
          <a:p>
            <a:pPr marL="285750" indent="-285750">
              <a:buFont typeface="Arial" panose="020B0604020202020204" pitchFamily="34" charset="0"/>
              <a:buChar char="•"/>
            </a:pPr>
            <a:r>
              <a:rPr lang="en-US" sz="1400" dirty="0"/>
              <a:t>Global Black News</a:t>
            </a:r>
          </a:p>
          <a:p>
            <a:endParaRPr lang="en-US" sz="2000" dirty="0"/>
          </a:p>
          <a:p>
            <a:r>
              <a:rPr lang="en-US" sz="2000" b="1" u="sng" dirty="0"/>
              <a:t>BlackFacts Tomorrow:</a:t>
            </a:r>
          </a:p>
          <a:p>
            <a:pPr marL="285750" indent="-285750">
              <a:buFont typeface="Arial" panose="020B0604020202020204" pitchFamily="34" charset="0"/>
              <a:buChar char="•"/>
            </a:pPr>
            <a:r>
              <a:rPr lang="en-US" sz="1400" dirty="0"/>
              <a:t>‘Black Facts Minute™’ on HBCU TV</a:t>
            </a:r>
          </a:p>
          <a:p>
            <a:pPr marL="285750" indent="-285750">
              <a:buFont typeface="Arial" panose="020B0604020202020204" pitchFamily="34" charset="0"/>
              <a:buChar char="•"/>
            </a:pPr>
            <a:r>
              <a:rPr lang="en-US" sz="1400" dirty="0"/>
              <a:t>K-12 and College History Project Sites</a:t>
            </a:r>
          </a:p>
          <a:p>
            <a:pPr marL="285750" indent="-285750">
              <a:buFont typeface="Arial" panose="020B0604020202020204" pitchFamily="34" charset="0"/>
              <a:buChar char="•"/>
            </a:pPr>
            <a:r>
              <a:rPr lang="en-US" sz="1400" dirty="0"/>
              <a:t>Corporate Diversity Sites</a:t>
            </a:r>
          </a:p>
          <a:p>
            <a:pPr marL="285750" indent="-285750">
              <a:buFont typeface="Arial" panose="020B0604020202020204" pitchFamily="34" charset="0"/>
              <a:buChar char="•"/>
            </a:pPr>
            <a:r>
              <a:rPr lang="en-US" sz="1400" dirty="0"/>
              <a:t>Marketplace Affiliate Sites</a:t>
            </a:r>
          </a:p>
          <a:p>
            <a:pPr marL="285750" indent="-285750">
              <a:buFont typeface="Arial" panose="020B0604020202020204" pitchFamily="34" charset="0"/>
              <a:buChar char="•"/>
            </a:pPr>
            <a:r>
              <a:rPr lang="en-US" sz="1400" dirty="0"/>
              <a:t>Professional / Fraternal History Sites</a:t>
            </a:r>
          </a:p>
          <a:p>
            <a:pPr marL="285750" indent="-285750">
              <a:buFont typeface="Arial" panose="020B0604020202020204" pitchFamily="34" charset="0"/>
              <a:buChar char="•"/>
            </a:pPr>
            <a:r>
              <a:rPr lang="en-US" sz="1400" dirty="0"/>
              <a:t>Third-Party Video Ad Widgets</a:t>
            </a:r>
          </a:p>
          <a:p>
            <a:pPr marL="285750" indent="-285750">
              <a:buFont typeface="Arial" panose="020B0604020202020204" pitchFamily="34" charset="0"/>
              <a:buChar char="•"/>
            </a:pPr>
            <a:r>
              <a:rPr lang="en-US" sz="1400" dirty="0"/>
              <a:t>Store Displays</a:t>
            </a:r>
          </a:p>
          <a:p>
            <a:r>
              <a:rPr lang="en-US" sz="1600" dirty="0"/>
              <a:t>…etc.</a:t>
            </a:r>
          </a:p>
        </p:txBody>
      </p:sp>
      <p:pic>
        <p:nvPicPr>
          <p:cNvPr id="10" name="Picture 9">
            <a:extLst>
              <a:ext uri="{FF2B5EF4-FFF2-40B4-BE49-F238E27FC236}">
                <a16:creationId xmlns:a16="http://schemas.microsoft.com/office/drawing/2014/main" id="{B4D53B0C-9F97-4770-9ED4-07118EC235E6}"/>
              </a:ext>
            </a:extLst>
          </p:cNvPr>
          <p:cNvPicPr>
            <a:picLocks noChangeAspect="1"/>
          </p:cNvPicPr>
          <p:nvPr/>
        </p:nvPicPr>
        <p:blipFill>
          <a:blip r:embed="rId7"/>
          <a:stretch>
            <a:fillRect/>
          </a:stretch>
        </p:blipFill>
        <p:spPr>
          <a:xfrm>
            <a:off x="8894752" y="2754218"/>
            <a:ext cx="2897303" cy="3434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D1378EF0-FBA7-44D5-99F9-8D799BCA88C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59556" y="436844"/>
            <a:ext cx="1059921" cy="21787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6831792"/>
      </p:ext>
    </p:extLst>
  </p:cSld>
  <p:clrMapOvr>
    <a:masterClrMapping/>
  </p:clrMapOvr>
  <mc:AlternateContent xmlns:mc="http://schemas.openxmlformats.org/markup-compatibility/2006">
    <mc:Choice xmlns:p14="http://schemas.microsoft.com/office/powerpoint/2010/main" Requires="p14">
      <p:transition p14:dur="250">
        <p:pull/>
      </p:transition>
    </mc:Choice>
    <mc:Fallback>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3500"/>
                            </p:stCondLst>
                            <p:childTnLst>
                              <p:par>
                                <p:cTn id="17" presetID="10" presetClass="entr" presetSubtype="0" fill="hold"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0"/>
                            </p:stCondLst>
                            <p:childTnLst>
                              <p:par>
                                <p:cTn id="21" presetID="10" presetClass="entr" presetSubtype="0" fill="hold" nodeType="afterEffect">
                                  <p:stCondLst>
                                    <p:cond delay="10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6500"/>
                            </p:stCondLst>
                            <p:childTnLst>
                              <p:par>
                                <p:cTn id="25" presetID="10" presetClass="entr" presetSubtype="0" fill="hold" nodeType="after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p:cNvSpPr txBox="1">
            <a:spLocks/>
          </p:cNvSpPr>
          <p:nvPr/>
        </p:nvSpPr>
        <p:spPr>
          <a:xfrm>
            <a:off x="1303421" y="851042"/>
            <a:ext cx="10364603" cy="387798"/>
          </a:xfrm>
          <a:prstGeom prst="rect">
            <a:avLst/>
          </a:prstGeom>
          <a:solidFill>
            <a:schemeClr val="tx2">
              <a:lumMod val="20000"/>
              <a:lumOff val="8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cs typeface="Segoe UI" panose="020B0502040204020203" pitchFamily="34" charset="0"/>
              </a:rPr>
              <a:t>BlackFacts.com Offers:</a:t>
            </a:r>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25</a:t>
            </a:fld>
            <a:endParaRPr lang="en-US"/>
          </a:p>
        </p:txBody>
      </p:sp>
      <p:pic>
        <p:nvPicPr>
          <p:cNvPr id="3" name="Picture 2">
            <a:extLst>
              <a:ext uri="{FF2B5EF4-FFF2-40B4-BE49-F238E27FC236}">
                <a16:creationId xmlns:a16="http://schemas.microsoft.com/office/drawing/2014/main" id="{AD128C93-2585-4F47-88DD-D272665B55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048" y="1843549"/>
            <a:ext cx="3402487" cy="1916735"/>
          </a:xfrm>
          <a:prstGeom prst="rect">
            <a:avLst/>
          </a:prstGeom>
          <a:ln>
            <a:noFill/>
          </a:ln>
          <a:effectLst>
            <a:softEdge rad="112500"/>
          </a:effectLst>
        </p:spPr>
      </p:pic>
      <p:pic>
        <p:nvPicPr>
          <p:cNvPr id="11" name="Picture 10">
            <a:extLst>
              <a:ext uri="{FF2B5EF4-FFF2-40B4-BE49-F238E27FC236}">
                <a16:creationId xmlns:a16="http://schemas.microsoft.com/office/drawing/2014/main" id="{E8692AEA-DA00-401A-A96F-E7C8C882357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71232" y="4207446"/>
            <a:ext cx="4500979" cy="1866260"/>
          </a:xfrm>
          <a:prstGeom prst="rect">
            <a:avLst/>
          </a:prstGeom>
        </p:spPr>
      </p:pic>
      <p:pic>
        <p:nvPicPr>
          <p:cNvPr id="19" name="Picture 18">
            <a:extLst>
              <a:ext uri="{FF2B5EF4-FFF2-40B4-BE49-F238E27FC236}">
                <a16:creationId xmlns:a16="http://schemas.microsoft.com/office/drawing/2014/main" id="{16103F52-AFD5-44AC-8F95-E5D6F1AF49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13770" y="1853251"/>
            <a:ext cx="3454827" cy="1946219"/>
          </a:xfrm>
          <a:prstGeom prst="rect">
            <a:avLst/>
          </a:prstGeom>
          <a:ln>
            <a:noFill/>
          </a:ln>
          <a:effectLst>
            <a:softEdge rad="112500"/>
          </a:effectLst>
        </p:spPr>
      </p:pic>
      <p:sp>
        <p:nvSpPr>
          <p:cNvPr id="2" name="TextBox 1">
            <a:extLst>
              <a:ext uri="{FF2B5EF4-FFF2-40B4-BE49-F238E27FC236}">
                <a16:creationId xmlns:a16="http://schemas.microsoft.com/office/drawing/2014/main" id="{F8AC7BAC-6AB0-4830-8CD3-DFC122A94CBE}"/>
              </a:ext>
            </a:extLst>
          </p:cNvPr>
          <p:cNvSpPr txBox="1"/>
          <p:nvPr/>
        </p:nvSpPr>
        <p:spPr>
          <a:xfrm>
            <a:off x="1453859" y="1374182"/>
            <a:ext cx="1710196" cy="400110"/>
          </a:xfrm>
          <a:prstGeom prst="rect">
            <a:avLst/>
          </a:prstGeom>
          <a:noFill/>
        </p:spPr>
        <p:txBody>
          <a:bodyPr wrap="square" rtlCol="0">
            <a:spAutoFit/>
          </a:bodyPr>
          <a:lstStyle/>
          <a:p>
            <a:pPr algn="ctr"/>
            <a:r>
              <a:rPr lang="en-US" sz="2000" b="1" dirty="0">
                <a:solidFill>
                  <a:schemeClr val="accent1"/>
                </a:solidFill>
                <a:hlinkClick r:id="rId7"/>
              </a:rPr>
              <a:t>Black History</a:t>
            </a:r>
            <a:endParaRPr lang="en-US" sz="2000" b="1" dirty="0">
              <a:solidFill>
                <a:schemeClr val="accent1"/>
              </a:solidFill>
            </a:endParaRPr>
          </a:p>
        </p:txBody>
      </p:sp>
      <p:sp>
        <p:nvSpPr>
          <p:cNvPr id="22" name="TextBox 21">
            <a:extLst>
              <a:ext uri="{FF2B5EF4-FFF2-40B4-BE49-F238E27FC236}">
                <a16:creationId xmlns:a16="http://schemas.microsoft.com/office/drawing/2014/main" id="{9680276C-6D7B-4C21-8BC7-FC12B107A50E}"/>
              </a:ext>
            </a:extLst>
          </p:cNvPr>
          <p:cNvSpPr txBox="1"/>
          <p:nvPr/>
        </p:nvSpPr>
        <p:spPr>
          <a:xfrm>
            <a:off x="4544580" y="3690896"/>
            <a:ext cx="3102839" cy="400110"/>
          </a:xfrm>
          <a:prstGeom prst="rect">
            <a:avLst/>
          </a:prstGeom>
          <a:noFill/>
        </p:spPr>
        <p:txBody>
          <a:bodyPr wrap="square" rtlCol="0">
            <a:spAutoFit/>
          </a:bodyPr>
          <a:lstStyle/>
          <a:p>
            <a:pPr algn="ctr"/>
            <a:r>
              <a:rPr lang="en-US" sz="2000" b="1" dirty="0">
                <a:solidFill>
                  <a:schemeClr val="accent2"/>
                </a:solidFill>
                <a:hlinkClick r:id="rId8"/>
              </a:rPr>
              <a:t>Black History Videos</a:t>
            </a:r>
            <a:endParaRPr lang="en-US" sz="2000" b="1" dirty="0">
              <a:solidFill>
                <a:schemeClr val="accent2"/>
              </a:solidFill>
            </a:endParaRPr>
          </a:p>
        </p:txBody>
      </p:sp>
      <p:sp>
        <p:nvSpPr>
          <p:cNvPr id="23" name="TextBox 22">
            <a:extLst>
              <a:ext uri="{FF2B5EF4-FFF2-40B4-BE49-F238E27FC236}">
                <a16:creationId xmlns:a16="http://schemas.microsoft.com/office/drawing/2014/main" id="{83C0509D-FC4F-47A8-852C-FB2283C7AE48}"/>
              </a:ext>
            </a:extLst>
          </p:cNvPr>
          <p:cNvSpPr txBox="1"/>
          <p:nvPr/>
        </p:nvSpPr>
        <p:spPr>
          <a:xfrm>
            <a:off x="8711031" y="1425301"/>
            <a:ext cx="2731722" cy="400110"/>
          </a:xfrm>
          <a:prstGeom prst="rect">
            <a:avLst/>
          </a:prstGeom>
          <a:noFill/>
        </p:spPr>
        <p:txBody>
          <a:bodyPr wrap="square" rtlCol="0">
            <a:spAutoFit/>
          </a:bodyPr>
          <a:lstStyle/>
          <a:p>
            <a:pPr algn="ctr"/>
            <a:r>
              <a:rPr lang="en-US" sz="2000" b="1" dirty="0">
                <a:solidFill>
                  <a:schemeClr val="accent6"/>
                </a:solidFill>
                <a:hlinkClick r:id="rId9"/>
              </a:rPr>
              <a:t>Black News</a:t>
            </a:r>
            <a:endParaRPr lang="en-US" sz="2000" b="1" dirty="0">
              <a:solidFill>
                <a:schemeClr val="accent6"/>
              </a:solidFill>
            </a:endParaRPr>
          </a:p>
        </p:txBody>
      </p:sp>
      <p:sp>
        <p:nvSpPr>
          <p:cNvPr id="5" name="TextBox 4">
            <a:extLst>
              <a:ext uri="{FF2B5EF4-FFF2-40B4-BE49-F238E27FC236}">
                <a16:creationId xmlns:a16="http://schemas.microsoft.com/office/drawing/2014/main" id="{9E281DB7-AF21-4519-8E45-51A8BBD0D5DD}"/>
              </a:ext>
            </a:extLst>
          </p:cNvPr>
          <p:cNvSpPr txBox="1"/>
          <p:nvPr/>
        </p:nvSpPr>
        <p:spPr>
          <a:xfrm>
            <a:off x="8562686" y="4678911"/>
            <a:ext cx="2956993" cy="923330"/>
          </a:xfrm>
          <a:prstGeom prst="rect">
            <a:avLst/>
          </a:prstGeom>
          <a:noFill/>
        </p:spPr>
        <p:txBody>
          <a:bodyPr wrap="square" rtlCol="0">
            <a:spAutoFit/>
          </a:bodyPr>
          <a:lstStyle/>
          <a:p>
            <a:pPr algn="ctr"/>
            <a:r>
              <a:rPr lang="en-US" dirty="0">
                <a:hlinkClick r:id="rId10"/>
              </a:rPr>
              <a:t>On Both the </a:t>
            </a:r>
            <a:r>
              <a:rPr lang="en-US" dirty="0" err="1">
                <a:hlinkClick r:id="rId10"/>
              </a:rPr>
              <a:t>BlackFacts</a:t>
            </a:r>
            <a:r>
              <a:rPr lang="en-US" dirty="0">
                <a:hlinkClick r:id="rId10"/>
              </a:rPr>
              <a:t> Site AND on our School and Corporate Client Sites</a:t>
            </a:r>
            <a:endParaRPr lang="en-US" dirty="0"/>
          </a:p>
        </p:txBody>
      </p:sp>
    </p:spTree>
    <p:extLst>
      <p:ext uri="{BB962C8B-B14F-4D97-AF65-F5344CB8AC3E}">
        <p14:creationId xmlns:p14="http://schemas.microsoft.com/office/powerpoint/2010/main" val="1955326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p:cNvSpPr txBox="1">
            <a:spLocks/>
          </p:cNvSpPr>
          <p:nvPr/>
        </p:nvSpPr>
        <p:spPr>
          <a:xfrm>
            <a:off x="1303421" y="851042"/>
            <a:ext cx="10364603" cy="387798"/>
          </a:xfrm>
          <a:prstGeom prst="rect">
            <a:avLst/>
          </a:prstGeom>
          <a:solidFill>
            <a:schemeClr val="tx2">
              <a:lumMod val="20000"/>
              <a:lumOff val="8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cs typeface="Segoe UI" panose="020B0502040204020203" pitchFamily="34" charset="0"/>
              </a:rPr>
              <a:t>BlackFacts.com: By The Numbers</a:t>
            </a:r>
          </a:p>
        </p:txBody>
      </p:sp>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26</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26</a:t>
            </a:fld>
            <a:endParaRPr lang="en-US"/>
          </a:p>
        </p:txBody>
      </p:sp>
      <p:pic>
        <p:nvPicPr>
          <p:cNvPr id="24" name="Picture 23">
            <a:extLst>
              <a:ext uri="{FF2B5EF4-FFF2-40B4-BE49-F238E27FC236}">
                <a16:creationId xmlns:a16="http://schemas.microsoft.com/office/drawing/2014/main" id="{90902854-E9C4-4ADA-B81A-03680E99934F}"/>
              </a:ext>
            </a:extLst>
          </p:cNvPr>
          <p:cNvPicPr>
            <a:picLocks noChangeAspect="1"/>
          </p:cNvPicPr>
          <p:nvPr/>
        </p:nvPicPr>
        <p:blipFill>
          <a:blip r:embed="rId4"/>
          <a:stretch>
            <a:fillRect/>
          </a:stretch>
        </p:blipFill>
        <p:spPr>
          <a:xfrm>
            <a:off x="9275778" y="3390548"/>
            <a:ext cx="1556657" cy="869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2E8F542A-C2E4-4288-BAD0-2D48A79AA989}"/>
              </a:ext>
            </a:extLst>
          </p:cNvPr>
          <p:cNvPicPr>
            <a:picLocks noChangeAspect="1"/>
          </p:cNvPicPr>
          <p:nvPr/>
        </p:nvPicPr>
        <p:blipFill>
          <a:blip r:embed="rId5"/>
          <a:stretch>
            <a:fillRect/>
          </a:stretch>
        </p:blipFill>
        <p:spPr>
          <a:xfrm>
            <a:off x="10127122" y="2429072"/>
            <a:ext cx="1698171" cy="869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B5FD1689-320F-4019-8210-0045187F4A5E}"/>
              </a:ext>
            </a:extLst>
          </p:cNvPr>
          <p:cNvPicPr>
            <a:picLocks noChangeAspect="1"/>
          </p:cNvPicPr>
          <p:nvPr/>
        </p:nvPicPr>
        <p:blipFill>
          <a:blip r:embed="rId6"/>
          <a:stretch>
            <a:fillRect/>
          </a:stretch>
        </p:blipFill>
        <p:spPr>
          <a:xfrm>
            <a:off x="9275778" y="1327224"/>
            <a:ext cx="1850571" cy="9478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607AE4E9-A28C-4374-A1E4-2F0DB442E165}"/>
              </a:ext>
            </a:extLst>
          </p:cNvPr>
          <p:cNvPicPr>
            <a:picLocks noChangeAspect="1"/>
          </p:cNvPicPr>
          <p:nvPr/>
        </p:nvPicPr>
        <p:blipFill>
          <a:blip r:embed="rId7"/>
          <a:stretch>
            <a:fillRect/>
          </a:stretch>
        </p:blipFill>
        <p:spPr>
          <a:xfrm>
            <a:off x="5422314" y="1544378"/>
            <a:ext cx="3565800" cy="2063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a:extLst>
              <a:ext uri="{FF2B5EF4-FFF2-40B4-BE49-F238E27FC236}">
                <a16:creationId xmlns:a16="http://schemas.microsoft.com/office/drawing/2014/main" id="{062FBE09-7DB6-4E71-B9BD-FEF100BCD2CE}"/>
              </a:ext>
            </a:extLst>
          </p:cNvPr>
          <p:cNvPicPr>
            <a:picLocks noChangeAspect="1"/>
          </p:cNvPicPr>
          <p:nvPr/>
        </p:nvPicPr>
        <p:blipFill>
          <a:blip r:embed="rId8"/>
          <a:stretch>
            <a:fillRect/>
          </a:stretch>
        </p:blipFill>
        <p:spPr>
          <a:xfrm>
            <a:off x="366707" y="3929390"/>
            <a:ext cx="4129549" cy="2133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id="{E7B0B7F3-A5BE-48CE-B54C-C6555E3E3DD7}"/>
              </a:ext>
            </a:extLst>
          </p:cNvPr>
          <p:cNvPicPr>
            <a:picLocks noChangeAspect="1"/>
          </p:cNvPicPr>
          <p:nvPr/>
        </p:nvPicPr>
        <p:blipFill>
          <a:blip r:embed="rId9"/>
          <a:stretch>
            <a:fillRect/>
          </a:stretch>
        </p:blipFill>
        <p:spPr>
          <a:xfrm>
            <a:off x="5132474" y="4487672"/>
            <a:ext cx="6782294" cy="16641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C83C5758-D7E0-4902-A420-89C686DB27C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4531" y="1425435"/>
            <a:ext cx="4767943" cy="2085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5562313"/>
      </p:ext>
    </p:extLst>
  </p:cSld>
  <p:clrMapOvr>
    <a:masterClrMapping/>
  </p:clrMapOvr>
  <mc:AlternateContent xmlns:mc="http://schemas.openxmlformats.org/markup-compatibility/2006">
    <mc:Choice xmlns:p14="http://schemas.microsoft.com/office/powerpoint/2010/main" Requires="p14">
      <p:transition p14:dur="250" advClick="0">
        <p:pull/>
      </p:transition>
    </mc:Choice>
    <mc:Fallback>
      <p:transition advClick="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3500"/>
                            </p:stCondLst>
                            <p:childTnLst>
                              <p:par>
                                <p:cTn id="25" presetID="10" presetClass="entr" presetSubtype="0" fill="hold" nodeType="afterEffect">
                                  <p:stCondLst>
                                    <p:cond delay="5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TextBox 299">
            <a:extLst>
              <a:ext uri="{FF2B5EF4-FFF2-40B4-BE49-F238E27FC236}">
                <a16:creationId xmlns:a16="http://schemas.microsoft.com/office/drawing/2014/main" id="{1EF43364-0627-4D53-BAA6-BF976D7A4097}"/>
              </a:ext>
            </a:extLst>
          </p:cNvPr>
          <p:cNvSpPr txBox="1"/>
          <p:nvPr/>
        </p:nvSpPr>
        <p:spPr>
          <a:xfrm>
            <a:off x="8199231" y="4289134"/>
            <a:ext cx="890277" cy="400110"/>
          </a:xfrm>
          <a:prstGeom prst="rect">
            <a:avLst/>
          </a:prstGeom>
          <a:noFill/>
        </p:spPr>
        <p:txBody>
          <a:bodyPr wrap="square" rtlCol="0">
            <a:spAutoFit/>
          </a:bodyPr>
          <a:lstStyle/>
          <a:p>
            <a:pPr algn="ctr"/>
            <a:r>
              <a:rPr lang="en-US" sz="1000" dirty="0">
                <a:solidFill>
                  <a:schemeClr val="bg1">
                    <a:lumMod val="50000"/>
                  </a:schemeClr>
                </a:solidFill>
              </a:rPr>
              <a:t>Get complete</a:t>
            </a:r>
          </a:p>
          <a:p>
            <a:pPr algn="ctr"/>
            <a:r>
              <a:rPr lang="en-US" sz="1000" dirty="0">
                <a:solidFill>
                  <a:schemeClr val="bg1">
                    <a:lumMod val="50000"/>
                  </a:schemeClr>
                </a:solidFill>
              </a:rPr>
              <a:t>Website</a:t>
            </a:r>
          </a:p>
        </p:txBody>
      </p:sp>
      <p:sp>
        <p:nvSpPr>
          <p:cNvPr id="298" name="TextBox 297">
            <a:extLst>
              <a:ext uri="{FF2B5EF4-FFF2-40B4-BE49-F238E27FC236}">
                <a16:creationId xmlns:a16="http://schemas.microsoft.com/office/drawing/2014/main" id="{FBEFD51E-3CC5-4350-B277-382B32C63D50}"/>
              </a:ext>
            </a:extLst>
          </p:cNvPr>
          <p:cNvSpPr txBox="1"/>
          <p:nvPr/>
        </p:nvSpPr>
        <p:spPr>
          <a:xfrm>
            <a:off x="8212086" y="2411267"/>
            <a:ext cx="853345" cy="400110"/>
          </a:xfrm>
          <a:prstGeom prst="rect">
            <a:avLst/>
          </a:prstGeom>
          <a:noFill/>
        </p:spPr>
        <p:txBody>
          <a:bodyPr wrap="square" rtlCol="0">
            <a:spAutoFit/>
          </a:bodyPr>
          <a:lstStyle/>
          <a:p>
            <a:pPr algn="ctr"/>
            <a:r>
              <a:rPr lang="en-US" sz="1000" dirty="0">
                <a:solidFill>
                  <a:schemeClr val="bg1">
                    <a:lumMod val="50000"/>
                  </a:schemeClr>
                </a:solidFill>
              </a:rPr>
              <a:t>Select your</a:t>
            </a:r>
          </a:p>
          <a:p>
            <a:pPr algn="ctr"/>
            <a:r>
              <a:rPr lang="en-US" sz="1000" dirty="0">
                <a:solidFill>
                  <a:schemeClr val="bg1">
                    <a:lumMod val="50000"/>
                  </a:schemeClr>
                </a:solidFill>
              </a:rPr>
              <a:t>Widgets</a:t>
            </a:r>
          </a:p>
        </p:txBody>
      </p:sp>
      <p:grpSp>
        <p:nvGrpSpPr>
          <p:cNvPr id="264" name="Group 263">
            <a:extLst>
              <a:ext uri="{FF2B5EF4-FFF2-40B4-BE49-F238E27FC236}">
                <a16:creationId xmlns:a16="http://schemas.microsoft.com/office/drawing/2014/main" id="{D49D8EE4-8F1C-42FB-AC7D-1DF3A230F631}"/>
              </a:ext>
            </a:extLst>
          </p:cNvPr>
          <p:cNvGrpSpPr/>
          <p:nvPr/>
        </p:nvGrpSpPr>
        <p:grpSpPr>
          <a:xfrm>
            <a:off x="9435487" y="3522131"/>
            <a:ext cx="1699219" cy="1210854"/>
            <a:chOff x="8875646" y="2919145"/>
            <a:chExt cx="2068153" cy="1422544"/>
          </a:xfrm>
        </p:grpSpPr>
        <p:sp>
          <p:nvSpPr>
            <p:cNvPr id="265" name="Rectangle 264">
              <a:extLst>
                <a:ext uri="{FF2B5EF4-FFF2-40B4-BE49-F238E27FC236}">
                  <a16:creationId xmlns:a16="http://schemas.microsoft.com/office/drawing/2014/main" id="{B0500C82-3549-4B16-9D4A-436295CC7786}"/>
                </a:ext>
              </a:extLst>
            </p:cNvPr>
            <p:cNvSpPr/>
            <p:nvPr/>
          </p:nvSpPr>
          <p:spPr>
            <a:xfrm>
              <a:off x="8875646" y="2919145"/>
              <a:ext cx="2068153" cy="1422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6" name="Group 265">
              <a:extLst>
                <a:ext uri="{FF2B5EF4-FFF2-40B4-BE49-F238E27FC236}">
                  <a16:creationId xmlns:a16="http://schemas.microsoft.com/office/drawing/2014/main" id="{7490CC86-C0C7-40EC-9E55-E94850D2A882}"/>
                </a:ext>
              </a:extLst>
            </p:cNvPr>
            <p:cNvGrpSpPr/>
            <p:nvPr/>
          </p:nvGrpSpPr>
          <p:grpSpPr>
            <a:xfrm>
              <a:off x="8890656" y="2932295"/>
              <a:ext cx="2024128" cy="1396193"/>
              <a:chOff x="7239000" y="3276600"/>
              <a:chExt cx="2359026" cy="1277937"/>
            </a:xfrm>
          </p:grpSpPr>
          <p:sp>
            <p:nvSpPr>
              <p:cNvPr id="267" name="Rectangle 24">
                <a:extLst>
                  <a:ext uri="{FF2B5EF4-FFF2-40B4-BE49-F238E27FC236}">
                    <a16:creationId xmlns:a16="http://schemas.microsoft.com/office/drawing/2014/main" id="{6D0EBEBD-DD0C-4D36-8138-96144F63F107}"/>
                  </a:ext>
                </a:extLst>
              </p:cNvPr>
              <p:cNvSpPr>
                <a:spLocks noChangeArrowheads="1"/>
              </p:cNvSpPr>
              <p:nvPr/>
            </p:nvSpPr>
            <p:spPr bwMode="auto">
              <a:xfrm>
                <a:off x="7239000" y="3848100"/>
                <a:ext cx="411163" cy="679450"/>
              </a:xfrm>
              <a:prstGeom prst="rect">
                <a:avLst/>
              </a:prstGeom>
              <a:solidFill>
                <a:srgbClr val="89CDCD"/>
              </a:solidFill>
              <a:ln>
                <a:noFill/>
              </a:ln>
            </p:spPr>
            <p:txBody>
              <a:bodyPr vert="horz" wrap="square" lIns="91440" tIns="45720" rIns="91440" bIns="45720" numCol="1" anchor="t" anchorCtr="0" compatLnSpc="1">
                <a:prstTxWarp prst="textNoShape">
                  <a:avLst/>
                </a:prstTxWarp>
              </a:bodyPr>
              <a:lstStyle/>
              <a:p>
                <a:endParaRPr lang="en-US"/>
              </a:p>
            </p:txBody>
          </p:sp>
          <p:sp>
            <p:nvSpPr>
              <p:cNvPr id="268" name="Rectangle 25">
                <a:extLst>
                  <a:ext uri="{FF2B5EF4-FFF2-40B4-BE49-F238E27FC236}">
                    <a16:creationId xmlns:a16="http://schemas.microsoft.com/office/drawing/2014/main" id="{67B963FF-29D3-4413-8B70-4B58C5655D72}"/>
                  </a:ext>
                </a:extLst>
              </p:cNvPr>
              <p:cNvSpPr>
                <a:spLocks noChangeArrowheads="1"/>
              </p:cNvSpPr>
              <p:nvPr/>
            </p:nvSpPr>
            <p:spPr bwMode="auto">
              <a:xfrm>
                <a:off x="7248525" y="3276600"/>
                <a:ext cx="1408113" cy="522287"/>
              </a:xfrm>
              <a:prstGeom prst="rect">
                <a:avLst/>
              </a:pr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9" name="Freeform 26">
                <a:extLst>
                  <a:ext uri="{FF2B5EF4-FFF2-40B4-BE49-F238E27FC236}">
                    <a16:creationId xmlns:a16="http://schemas.microsoft.com/office/drawing/2014/main" id="{63354759-5F11-4DA6-B6E1-21DA0D8DAA70}"/>
                  </a:ext>
                </a:extLst>
              </p:cNvPr>
              <p:cNvSpPr>
                <a:spLocks/>
              </p:cNvSpPr>
              <p:nvPr/>
            </p:nvSpPr>
            <p:spPr bwMode="auto">
              <a:xfrm>
                <a:off x="8559800" y="3489325"/>
                <a:ext cx="42863" cy="93662"/>
              </a:xfrm>
              <a:custGeom>
                <a:avLst/>
                <a:gdLst>
                  <a:gd name="T0" fmla="*/ 1 w 24"/>
                  <a:gd name="T1" fmla="*/ 6 h 53"/>
                  <a:gd name="T2" fmla="*/ 2 w 24"/>
                  <a:gd name="T3" fmla="*/ 2 h 53"/>
                  <a:gd name="T4" fmla="*/ 6 w 24"/>
                  <a:gd name="T5" fmla="*/ 2 h 53"/>
                  <a:gd name="T6" fmla="*/ 23 w 24"/>
                  <a:gd name="T7" fmla="*/ 25 h 53"/>
                  <a:gd name="T8" fmla="*/ 24 w 24"/>
                  <a:gd name="T9" fmla="*/ 25 h 53"/>
                  <a:gd name="T10" fmla="*/ 24 w 24"/>
                  <a:gd name="T11" fmla="*/ 25 h 53"/>
                  <a:gd name="T12" fmla="*/ 24 w 24"/>
                  <a:gd name="T13" fmla="*/ 25 h 53"/>
                  <a:gd name="T14" fmla="*/ 24 w 24"/>
                  <a:gd name="T15" fmla="*/ 25 h 53"/>
                  <a:gd name="T16" fmla="*/ 24 w 24"/>
                  <a:gd name="T17" fmla="*/ 26 h 53"/>
                  <a:gd name="T18" fmla="*/ 24 w 24"/>
                  <a:gd name="T19" fmla="*/ 26 h 53"/>
                  <a:gd name="T20" fmla="*/ 24 w 24"/>
                  <a:gd name="T21" fmla="*/ 26 h 53"/>
                  <a:gd name="T22" fmla="*/ 24 w 24"/>
                  <a:gd name="T23" fmla="*/ 26 h 53"/>
                  <a:gd name="T24" fmla="*/ 24 w 24"/>
                  <a:gd name="T25" fmla="*/ 26 h 53"/>
                  <a:gd name="T26" fmla="*/ 24 w 24"/>
                  <a:gd name="T27" fmla="*/ 27 h 53"/>
                  <a:gd name="T28" fmla="*/ 24 w 24"/>
                  <a:gd name="T29" fmla="*/ 27 h 53"/>
                  <a:gd name="T30" fmla="*/ 24 w 24"/>
                  <a:gd name="T31" fmla="*/ 27 h 53"/>
                  <a:gd name="T32" fmla="*/ 24 w 24"/>
                  <a:gd name="T33" fmla="*/ 27 h 53"/>
                  <a:gd name="T34" fmla="*/ 24 w 24"/>
                  <a:gd name="T35" fmla="*/ 27 h 53"/>
                  <a:gd name="T36" fmla="*/ 24 w 24"/>
                  <a:gd name="T37" fmla="*/ 27 h 53"/>
                  <a:gd name="T38" fmla="*/ 24 w 24"/>
                  <a:gd name="T39" fmla="*/ 27 h 53"/>
                  <a:gd name="T40" fmla="*/ 24 w 24"/>
                  <a:gd name="T41" fmla="*/ 27 h 53"/>
                  <a:gd name="T42" fmla="*/ 24 w 24"/>
                  <a:gd name="T43" fmla="*/ 27 h 53"/>
                  <a:gd name="T44" fmla="*/ 24 w 24"/>
                  <a:gd name="T45" fmla="*/ 27 h 53"/>
                  <a:gd name="T46" fmla="*/ 24 w 24"/>
                  <a:gd name="T47" fmla="*/ 28 h 53"/>
                  <a:gd name="T48" fmla="*/ 24 w 24"/>
                  <a:gd name="T49" fmla="*/ 28 h 53"/>
                  <a:gd name="T50" fmla="*/ 24 w 24"/>
                  <a:gd name="T51" fmla="*/ 28 h 53"/>
                  <a:gd name="T52" fmla="*/ 24 w 24"/>
                  <a:gd name="T53" fmla="*/ 28 h 53"/>
                  <a:gd name="T54" fmla="*/ 24 w 24"/>
                  <a:gd name="T55" fmla="*/ 28 h 53"/>
                  <a:gd name="T56" fmla="*/ 24 w 24"/>
                  <a:gd name="T57" fmla="*/ 29 h 53"/>
                  <a:gd name="T58" fmla="*/ 24 w 24"/>
                  <a:gd name="T59" fmla="*/ 29 h 53"/>
                  <a:gd name="T60" fmla="*/ 24 w 24"/>
                  <a:gd name="T61" fmla="*/ 29 h 53"/>
                  <a:gd name="T62" fmla="*/ 24 w 24"/>
                  <a:gd name="T63" fmla="*/ 29 h 53"/>
                  <a:gd name="T64" fmla="*/ 23 w 24"/>
                  <a:gd name="T65" fmla="*/ 29 h 53"/>
                  <a:gd name="T66" fmla="*/ 6 w 24"/>
                  <a:gd name="T67" fmla="*/ 52 h 53"/>
                  <a:gd name="T68" fmla="*/ 2 w 24"/>
                  <a:gd name="T69" fmla="*/ 52 h 53"/>
                  <a:gd name="T70" fmla="*/ 1 w 24"/>
                  <a:gd name="T71" fmla="*/ 48 h 53"/>
                  <a:gd name="T72" fmla="*/ 17 w 24"/>
                  <a:gd name="T73" fmla="*/ 27 h 53"/>
                  <a:gd name="T74" fmla="*/ 1 w 24"/>
                  <a:gd name="T75" fmla="*/ 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53">
                    <a:moveTo>
                      <a:pt x="1" y="6"/>
                    </a:moveTo>
                    <a:cubicBezTo>
                      <a:pt x="0" y="5"/>
                      <a:pt x="0" y="3"/>
                      <a:pt x="2" y="2"/>
                    </a:cubicBezTo>
                    <a:cubicBezTo>
                      <a:pt x="3" y="0"/>
                      <a:pt x="5" y="1"/>
                      <a:pt x="6" y="2"/>
                    </a:cubicBezTo>
                    <a:cubicBezTo>
                      <a:pt x="23" y="25"/>
                      <a:pt x="23" y="25"/>
                      <a:pt x="23" y="25"/>
                    </a:cubicBezTo>
                    <a:cubicBezTo>
                      <a:pt x="24" y="25"/>
                      <a:pt x="24" y="25"/>
                      <a:pt x="24" y="25"/>
                    </a:cubicBezTo>
                    <a:cubicBezTo>
                      <a:pt x="24" y="25"/>
                      <a:pt x="24" y="25"/>
                      <a:pt x="24" y="25"/>
                    </a:cubicBezTo>
                    <a:cubicBezTo>
                      <a:pt x="24" y="25"/>
                      <a:pt x="24" y="25"/>
                      <a:pt x="24" y="25"/>
                    </a:cubicBezTo>
                    <a:cubicBezTo>
                      <a:pt x="24" y="25"/>
                      <a:pt x="24" y="25"/>
                      <a:pt x="24" y="25"/>
                    </a:cubicBezTo>
                    <a:cubicBezTo>
                      <a:pt x="24" y="25"/>
                      <a:pt x="24" y="25"/>
                      <a:pt x="24" y="26"/>
                    </a:cubicBezTo>
                    <a:cubicBezTo>
                      <a:pt x="24" y="26"/>
                      <a:pt x="24" y="26"/>
                      <a:pt x="24" y="26"/>
                    </a:cubicBezTo>
                    <a:cubicBezTo>
                      <a:pt x="24" y="26"/>
                      <a:pt x="24" y="26"/>
                      <a:pt x="24" y="26"/>
                    </a:cubicBezTo>
                    <a:cubicBezTo>
                      <a:pt x="24" y="26"/>
                      <a:pt x="24" y="26"/>
                      <a:pt x="24" y="26"/>
                    </a:cubicBezTo>
                    <a:cubicBezTo>
                      <a:pt x="24" y="26"/>
                      <a:pt x="24" y="26"/>
                      <a:pt x="24" y="26"/>
                    </a:cubicBezTo>
                    <a:cubicBezTo>
                      <a:pt x="24" y="26"/>
                      <a:pt x="24" y="26"/>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8"/>
                      <a:pt x="24" y="28"/>
                    </a:cubicBezTo>
                    <a:cubicBezTo>
                      <a:pt x="24" y="28"/>
                      <a:pt x="24" y="28"/>
                      <a:pt x="24" y="28"/>
                    </a:cubicBezTo>
                    <a:cubicBezTo>
                      <a:pt x="24" y="28"/>
                      <a:pt x="24" y="28"/>
                      <a:pt x="24" y="28"/>
                    </a:cubicBezTo>
                    <a:cubicBezTo>
                      <a:pt x="24" y="28"/>
                      <a:pt x="24" y="28"/>
                      <a:pt x="24" y="28"/>
                    </a:cubicBezTo>
                    <a:cubicBezTo>
                      <a:pt x="24" y="28"/>
                      <a:pt x="24" y="28"/>
                      <a:pt x="24" y="28"/>
                    </a:cubicBezTo>
                    <a:cubicBezTo>
                      <a:pt x="24" y="28"/>
                      <a:pt x="24" y="29"/>
                      <a:pt x="24" y="29"/>
                    </a:cubicBezTo>
                    <a:cubicBezTo>
                      <a:pt x="24" y="29"/>
                      <a:pt x="24" y="29"/>
                      <a:pt x="24" y="29"/>
                    </a:cubicBezTo>
                    <a:cubicBezTo>
                      <a:pt x="24" y="29"/>
                      <a:pt x="24" y="29"/>
                      <a:pt x="24" y="29"/>
                    </a:cubicBezTo>
                    <a:cubicBezTo>
                      <a:pt x="24" y="29"/>
                      <a:pt x="24" y="29"/>
                      <a:pt x="24" y="29"/>
                    </a:cubicBezTo>
                    <a:cubicBezTo>
                      <a:pt x="24" y="29"/>
                      <a:pt x="24" y="29"/>
                      <a:pt x="23" y="29"/>
                    </a:cubicBezTo>
                    <a:cubicBezTo>
                      <a:pt x="6" y="52"/>
                      <a:pt x="6" y="52"/>
                      <a:pt x="6" y="52"/>
                    </a:cubicBezTo>
                    <a:cubicBezTo>
                      <a:pt x="5" y="53"/>
                      <a:pt x="3" y="53"/>
                      <a:pt x="2" y="52"/>
                    </a:cubicBezTo>
                    <a:cubicBezTo>
                      <a:pt x="0" y="51"/>
                      <a:pt x="0" y="49"/>
                      <a:pt x="1" y="48"/>
                    </a:cubicBezTo>
                    <a:cubicBezTo>
                      <a:pt x="17" y="27"/>
                      <a:pt x="17" y="27"/>
                      <a:pt x="17" y="27"/>
                    </a:cubicBezTo>
                    <a:lnTo>
                      <a:pt x="1"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Freeform 27">
                <a:extLst>
                  <a:ext uri="{FF2B5EF4-FFF2-40B4-BE49-F238E27FC236}">
                    <a16:creationId xmlns:a16="http://schemas.microsoft.com/office/drawing/2014/main" id="{0F042CA1-D949-4234-B4DC-D53E25E97E7D}"/>
                  </a:ext>
                </a:extLst>
              </p:cNvPr>
              <p:cNvSpPr>
                <a:spLocks/>
              </p:cNvSpPr>
              <p:nvPr/>
            </p:nvSpPr>
            <p:spPr bwMode="auto">
              <a:xfrm>
                <a:off x="7300913" y="3489325"/>
                <a:ext cx="42863" cy="93662"/>
              </a:xfrm>
              <a:custGeom>
                <a:avLst/>
                <a:gdLst>
                  <a:gd name="T0" fmla="*/ 17 w 24"/>
                  <a:gd name="T1" fmla="*/ 2 h 53"/>
                  <a:gd name="T2" fmla="*/ 22 w 24"/>
                  <a:gd name="T3" fmla="*/ 2 h 53"/>
                  <a:gd name="T4" fmla="*/ 23 w 24"/>
                  <a:gd name="T5" fmla="*/ 6 h 53"/>
                  <a:gd name="T6" fmla="*/ 7 w 24"/>
                  <a:gd name="T7" fmla="*/ 27 h 53"/>
                  <a:gd name="T8" fmla="*/ 23 w 24"/>
                  <a:gd name="T9" fmla="*/ 48 h 53"/>
                  <a:gd name="T10" fmla="*/ 22 w 24"/>
                  <a:gd name="T11" fmla="*/ 52 h 53"/>
                  <a:gd name="T12" fmla="*/ 17 w 24"/>
                  <a:gd name="T13" fmla="*/ 52 h 53"/>
                  <a:gd name="T14" fmla="*/ 0 w 24"/>
                  <a:gd name="T15" fmla="*/ 29 h 53"/>
                  <a:gd name="T16" fmla="*/ 0 w 24"/>
                  <a:gd name="T17" fmla="*/ 29 h 53"/>
                  <a:gd name="T18" fmla="*/ 0 w 24"/>
                  <a:gd name="T19" fmla="*/ 29 h 53"/>
                  <a:gd name="T20" fmla="*/ 0 w 24"/>
                  <a:gd name="T21" fmla="*/ 29 h 53"/>
                  <a:gd name="T22" fmla="*/ 0 w 24"/>
                  <a:gd name="T23" fmla="*/ 29 h 53"/>
                  <a:gd name="T24" fmla="*/ 0 w 24"/>
                  <a:gd name="T25" fmla="*/ 28 h 53"/>
                  <a:gd name="T26" fmla="*/ 0 w 24"/>
                  <a:gd name="T27" fmla="*/ 28 h 53"/>
                  <a:gd name="T28" fmla="*/ 0 w 24"/>
                  <a:gd name="T29" fmla="*/ 28 h 53"/>
                  <a:gd name="T30" fmla="*/ 0 w 24"/>
                  <a:gd name="T31" fmla="*/ 28 h 53"/>
                  <a:gd name="T32" fmla="*/ 0 w 24"/>
                  <a:gd name="T33" fmla="*/ 28 h 53"/>
                  <a:gd name="T34" fmla="*/ 0 w 24"/>
                  <a:gd name="T35" fmla="*/ 27 h 53"/>
                  <a:gd name="T36" fmla="*/ 0 w 24"/>
                  <a:gd name="T37" fmla="*/ 27 h 53"/>
                  <a:gd name="T38" fmla="*/ 0 w 24"/>
                  <a:gd name="T39" fmla="*/ 27 h 53"/>
                  <a:gd name="T40" fmla="*/ 0 w 24"/>
                  <a:gd name="T41" fmla="*/ 27 h 53"/>
                  <a:gd name="T42" fmla="*/ 0 w 24"/>
                  <a:gd name="T43" fmla="*/ 27 h 53"/>
                  <a:gd name="T44" fmla="*/ 0 w 24"/>
                  <a:gd name="T45" fmla="*/ 27 h 53"/>
                  <a:gd name="T46" fmla="*/ 0 w 24"/>
                  <a:gd name="T47" fmla="*/ 27 h 53"/>
                  <a:gd name="T48" fmla="*/ 0 w 24"/>
                  <a:gd name="T49" fmla="*/ 27 h 53"/>
                  <a:gd name="T50" fmla="*/ 0 w 24"/>
                  <a:gd name="T51" fmla="*/ 27 h 53"/>
                  <a:gd name="T52" fmla="*/ 0 w 24"/>
                  <a:gd name="T53" fmla="*/ 27 h 53"/>
                  <a:gd name="T54" fmla="*/ 0 w 24"/>
                  <a:gd name="T55" fmla="*/ 26 h 53"/>
                  <a:gd name="T56" fmla="*/ 0 w 24"/>
                  <a:gd name="T57" fmla="*/ 26 h 53"/>
                  <a:gd name="T58" fmla="*/ 0 w 24"/>
                  <a:gd name="T59" fmla="*/ 26 h 53"/>
                  <a:gd name="T60" fmla="*/ 0 w 24"/>
                  <a:gd name="T61" fmla="*/ 26 h 53"/>
                  <a:gd name="T62" fmla="*/ 0 w 24"/>
                  <a:gd name="T63" fmla="*/ 26 h 53"/>
                  <a:gd name="T64" fmla="*/ 0 w 24"/>
                  <a:gd name="T65" fmla="*/ 25 h 53"/>
                  <a:gd name="T66" fmla="*/ 0 w 24"/>
                  <a:gd name="T67" fmla="*/ 25 h 53"/>
                  <a:gd name="T68" fmla="*/ 0 w 24"/>
                  <a:gd name="T69" fmla="*/ 25 h 53"/>
                  <a:gd name="T70" fmla="*/ 0 w 24"/>
                  <a:gd name="T71" fmla="*/ 25 h 53"/>
                  <a:gd name="T72" fmla="*/ 0 w 24"/>
                  <a:gd name="T73" fmla="*/ 25 h 53"/>
                  <a:gd name="T74" fmla="*/ 17 w 24"/>
                  <a:gd name="T75"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53">
                    <a:moveTo>
                      <a:pt x="17" y="2"/>
                    </a:moveTo>
                    <a:cubicBezTo>
                      <a:pt x="18" y="1"/>
                      <a:pt x="21" y="0"/>
                      <a:pt x="22" y="2"/>
                    </a:cubicBezTo>
                    <a:cubicBezTo>
                      <a:pt x="24" y="3"/>
                      <a:pt x="24" y="5"/>
                      <a:pt x="23" y="6"/>
                    </a:cubicBezTo>
                    <a:cubicBezTo>
                      <a:pt x="7" y="27"/>
                      <a:pt x="7" y="27"/>
                      <a:pt x="7" y="27"/>
                    </a:cubicBezTo>
                    <a:cubicBezTo>
                      <a:pt x="23" y="48"/>
                      <a:pt x="23" y="48"/>
                      <a:pt x="23" y="48"/>
                    </a:cubicBezTo>
                    <a:cubicBezTo>
                      <a:pt x="24" y="49"/>
                      <a:pt x="24" y="51"/>
                      <a:pt x="22" y="52"/>
                    </a:cubicBezTo>
                    <a:cubicBezTo>
                      <a:pt x="21" y="53"/>
                      <a:pt x="18" y="53"/>
                      <a:pt x="17" y="52"/>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8"/>
                      <a:pt x="0" y="28"/>
                    </a:cubicBezTo>
                    <a:cubicBezTo>
                      <a:pt x="0" y="28"/>
                      <a:pt x="0" y="28"/>
                      <a:pt x="0" y="28"/>
                    </a:cubicBezTo>
                    <a:cubicBezTo>
                      <a:pt x="0" y="28"/>
                      <a:pt x="0" y="28"/>
                      <a:pt x="0" y="28"/>
                    </a:cubicBezTo>
                    <a:cubicBezTo>
                      <a:pt x="0" y="28"/>
                      <a:pt x="0" y="28"/>
                      <a:pt x="0" y="28"/>
                    </a:cubicBezTo>
                    <a:cubicBezTo>
                      <a:pt x="0" y="28"/>
                      <a:pt x="0" y="28"/>
                      <a:pt x="0" y="28"/>
                    </a:cubicBezTo>
                    <a:cubicBezTo>
                      <a:pt x="0" y="28"/>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lnTo>
                      <a:pt x="1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Rectangle 28">
                <a:extLst>
                  <a:ext uri="{FF2B5EF4-FFF2-40B4-BE49-F238E27FC236}">
                    <a16:creationId xmlns:a16="http://schemas.microsoft.com/office/drawing/2014/main" id="{F18BCC75-0646-435B-BC66-BA5DDCF819C0}"/>
                  </a:ext>
                </a:extLst>
              </p:cNvPr>
              <p:cNvSpPr>
                <a:spLocks noChangeArrowheads="1"/>
              </p:cNvSpPr>
              <p:nvPr/>
            </p:nvSpPr>
            <p:spPr bwMode="auto">
              <a:xfrm>
                <a:off x="7754938" y="3848100"/>
                <a:ext cx="411163" cy="336550"/>
              </a:xfrm>
              <a:prstGeom prst="rect">
                <a:avLst/>
              </a:prstGeom>
              <a:solidFill>
                <a:srgbClr val="FEC799"/>
              </a:solidFill>
              <a:ln>
                <a:noFill/>
              </a:ln>
            </p:spPr>
            <p:txBody>
              <a:bodyPr vert="horz" wrap="square" lIns="91440" tIns="45720" rIns="91440" bIns="45720" numCol="1" anchor="t" anchorCtr="0" compatLnSpc="1">
                <a:prstTxWarp prst="textNoShape">
                  <a:avLst/>
                </a:prstTxWarp>
              </a:bodyPr>
              <a:lstStyle/>
              <a:p>
                <a:endParaRPr lang="en-US"/>
              </a:p>
            </p:txBody>
          </p:sp>
          <p:sp>
            <p:nvSpPr>
              <p:cNvPr id="272" name="Rectangle 29">
                <a:extLst>
                  <a:ext uri="{FF2B5EF4-FFF2-40B4-BE49-F238E27FC236}">
                    <a16:creationId xmlns:a16="http://schemas.microsoft.com/office/drawing/2014/main" id="{1D6F4B88-75E6-4EA9-8E1A-C4E690F3D2F0}"/>
                  </a:ext>
                </a:extLst>
              </p:cNvPr>
              <p:cNvSpPr>
                <a:spLocks noChangeArrowheads="1"/>
              </p:cNvSpPr>
              <p:nvPr/>
            </p:nvSpPr>
            <p:spPr bwMode="auto">
              <a:xfrm>
                <a:off x="8699500" y="3848100"/>
                <a:ext cx="898525" cy="336550"/>
              </a:xfrm>
              <a:prstGeom prst="rect">
                <a:avLst/>
              </a:pr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3" name="Rectangle 30">
                <a:extLst>
                  <a:ext uri="{FF2B5EF4-FFF2-40B4-BE49-F238E27FC236}">
                    <a16:creationId xmlns:a16="http://schemas.microsoft.com/office/drawing/2014/main" id="{2529322D-2A45-4CD6-ACFC-72C8B815AD69}"/>
                  </a:ext>
                </a:extLst>
              </p:cNvPr>
              <p:cNvSpPr>
                <a:spLocks noChangeArrowheads="1"/>
              </p:cNvSpPr>
              <p:nvPr/>
            </p:nvSpPr>
            <p:spPr bwMode="auto">
              <a:xfrm>
                <a:off x="8699500" y="3276600"/>
                <a:ext cx="898525" cy="522287"/>
              </a:xfrm>
              <a:prstGeom prst="rect">
                <a:avLst/>
              </a:pr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4" name="Rectangle 31">
                <a:extLst>
                  <a:ext uri="{FF2B5EF4-FFF2-40B4-BE49-F238E27FC236}">
                    <a16:creationId xmlns:a16="http://schemas.microsoft.com/office/drawing/2014/main" id="{EC7F203F-5123-406D-B647-C1B45D37B1AA}"/>
                  </a:ext>
                </a:extLst>
              </p:cNvPr>
              <p:cNvSpPr>
                <a:spLocks noChangeArrowheads="1"/>
              </p:cNvSpPr>
              <p:nvPr/>
            </p:nvSpPr>
            <p:spPr bwMode="auto">
              <a:xfrm>
                <a:off x="7754938" y="4217988"/>
                <a:ext cx="881063"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Rectangle 32">
                <a:extLst>
                  <a:ext uri="{FF2B5EF4-FFF2-40B4-BE49-F238E27FC236}">
                    <a16:creationId xmlns:a16="http://schemas.microsoft.com/office/drawing/2014/main" id="{82F06454-4A89-4329-A54F-CC230DDF4023}"/>
                  </a:ext>
                </a:extLst>
              </p:cNvPr>
              <p:cNvSpPr>
                <a:spLocks noChangeArrowheads="1"/>
              </p:cNvSpPr>
              <p:nvPr/>
            </p:nvSpPr>
            <p:spPr bwMode="auto">
              <a:xfrm>
                <a:off x="7754938" y="4267200"/>
                <a:ext cx="881063" cy="28575"/>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Rectangle 33">
                <a:extLst>
                  <a:ext uri="{FF2B5EF4-FFF2-40B4-BE49-F238E27FC236}">
                    <a16:creationId xmlns:a16="http://schemas.microsoft.com/office/drawing/2014/main" id="{9A9857A8-C187-4DB2-BED4-DEC096002962}"/>
                  </a:ext>
                </a:extLst>
              </p:cNvPr>
              <p:cNvSpPr>
                <a:spLocks noChangeArrowheads="1"/>
              </p:cNvSpPr>
              <p:nvPr/>
            </p:nvSpPr>
            <p:spPr bwMode="auto">
              <a:xfrm>
                <a:off x="7754938" y="4316413"/>
                <a:ext cx="881063"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Rectangle 34">
                <a:extLst>
                  <a:ext uri="{FF2B5EF4-FFF2-40B4-BE49-F238E27FC236}">
                    <a16:creationId xmlns:a16="http://schemas.microsoft.com/office/drawing/2014/main" id="{69F36906-4C03-4DDC-ABBE-CA4923991D95}"/>
                  </a:ext>
                </a:extLst>
              </p:cNvPr>
              <p:cNvSpPr>
                <a:spLocks noChangeArrowheads="1"/>
              </p:cNvSpPr>
              <p:nvPr/>
            </p:nvSpPr>
            <p:spPr bwMode="auto">
              <a:xfrm>
                <a:off x="7754938" y="4367213"/>
                <a:ext cx="881063"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Rectangle 35">
                <a:extLst>
                  <a:ext uri="{FF2B5EF4-FFF2-40B4-BE49-F238E27FC236}">
                    <a16:creationId xmlns:a16="http://schemas.microsoft.com/office/drawing/2014/main" id="{06823074-CEE9-4005-B917-3CF81E2AD0D9}"/>
                  </a:ext>
                </a:extLst>
              </p:cNvPr>
              <p:cNvSpPr>
                <a:spLocks noChangeArrowheads="1"/>
              </p:cNvSpPr>
              <p:nvPr/>
            </p:nvSpPr>
            <p:spPr bwMode="auto">
              <a:xfrm>
                <a:off x="7754938" y="4414838"/>
                <a:ext cx="881063"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Rectangle 36">
                <a:extLst>
                  <a:ext uri="{FF2B5EF4-FFF2-40B4-BE49-F238E27FC236}">
                    <a16:creationId xmlns:a16="http://schemas.microsoft.com/office/drawing/2014/main" id="{2A81328F-81CE-4D85-8615-2A7898CF18E7}"/>
                  </a:ext>
                </a:extLst>
              </p:cNvPr>
              <p:cNvSpPr>
                <a:spLocks noChangeArrowheads="1"/>
              </p:cNvSpPr>
              <p:nvPr/>
            </p:nvSpPr>
            <p:spPr bwMode="auto">
              <a:xfrm>
                <a:off x="7754938" y="4465638"/>
                <a:ext cx="881063"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Rectangle 37">
                <a:extLst>
                  <a:ext uri="{FF2B5EF4-FFF2-40B4-BE49-F238E27FC236}">
                    <a16:creationId xmlns:a16="http://schemas.microsoft.com/office/drawing/2014/main" id="{3C932794-BEAC-4C94-ACEC-A6F2F756E04D}"/>
                  </a:ext>
                </a:extLst>
              </p:cNvPr>
              <p:cNvSpPr>
                <a:spLocks noChangeArrowheads="1"/>
              </p:cNvSpPr>
              <p:nvPr/>
            </p:nvSpPr>
            <p:spPr bwMode="auto">
              <a:xfrm>
                <a:off x="7754938" y="4513263"/>
                <a:ext cx="881063" cy="28575"/>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Rectangle 38">
                <a:extLst>
                  <a:ext uri="{FF2B5EF4-FFF2-40B4-BE49-F238E27FC236}">
                    <a16:creationId xmlns:a16="http://schemas.microsoft.com/office/drawing/2014/main" id="{0E92F161-87CC-41AD-AC9E-0E6CE5EA1DE2}"/>
                  </a:ext>
                </a:extLst>
              </p:cNvPr>
              <p:cNvSpPr>
                <a:spLocks noChangeArrowheads="1"/>
              </p:cNvSpPr>
              <p:nvPr/>
            </p:nvSpPr>
            <p:spPr bwMode="auto">
              <a:xfrm>
                <a:off x="8204200" y="3860800"/>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Rectangle 39">
                <a:extLst>
                  <a:ext uri="{FF2B5EF4-FFF2-40B4-BE49-F238E27FC236}">
                    <a16:creationId xmlns:a16="http://schemas.microsoft.com/office/drawing/2014/main" id="{B1945F9C-5BEE-4C8A-8762-01CF38561B59}"/>
                  </a:ext>
                </a:extLst>
              </p:cNvPr>
              <p:cNvSpPr>
                <a:spLocks noChangeArrowheads="1"/>
              </p:cNvSpPr>
              <p:nvPr/>
            </p:nvSpPr>
            <p:spPr bwMode="auto">
              <a:xfrm>
                <a:off x="8204200" y="3910013"/>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Rectangle 40">
                <a:extLst>
                  <a:ext uri="{FF2B5EF4-FFF2-40B4-BE49-F238E27FC236}">
                    <a16:creationId xmlns:a16="http://schemas.microsoft.com/office/drawing/2014/main" id="{68F5C01B-C41D-461E-AC1B-4047ED77739E}"/>
                  </a:ext>
                </a:extLst>
              </p:cNvPr>
              <p:cNvSpPr>
                <a:spLocks noChangeArrowheads="1"/>
              </p:cNvSpPr>
              <p:nvPr/>
            </p:nvSpPr>
            <p:spPr bwMode="auto">
              <a:xfrm>
                <a:off x="8204200" y="3959225"/>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Rectangle 41">
                <a:extLst>
                  <a:ext uri="{FF2B5EF4-FFF2-40B4-BE49-F238E27FC236}">
                    <a16:creationId xmlns:a16="http://schemas.microsoft.com/office/drawing/2014/main" id="{ABA1075C-BE2B-4DBF-BECD-F97EF0009215}"/>
                  </a:ext>
                </a:extLst>
              </p:cNvPr>
              <p:cNvSpPr>
                <a:spLocks noChangeArrowheads="1"/>
              </p:cNvSpPr>
              <p:nvPr/>
            </p:nvSpPr>
            <p:spPr bwMode="auto">
              <a:xfrm>
                <a:off x="8204200" y="4008438"/>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Rectangle 42">
                <a:extLst>
                  <a:ext uri="{FF2B5EF4-FFF2-40B4-BE49-F238E27FC236}">
                    <a16:creationId xmlns:a16="http://schemas.microsoft.com/office/drawing/2014/main" id="{2125375B-9803-481C-8AF7-B2674E986536}"/>
                  </a:ext>
                </a:extLst>
              </p:cNvPr>
              <p:cNvSpPr>
                <a:spLocks noChangeArrowheads="1"/>
              </p:cNvSpPr>
              <p:nvPr/>
            </p:nvSpPr>
            <p:spPr bwMode="auto">
              <a:xfrm>
                <a:off x="8204200" y="4057650"/>
                <a:ext cx="431800" cy="28575"/>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Rectangle 43">
                <a:extLst>
                  <a:ext uri="{FF2B5EF4-FFF2-40B4-BE49-F238E27FC236}">
                    <a16:creationId xmlns:a16="http://schemas.microsoft.com/office/drawing/2014/main" id="{8D488334-B792-47DD-BF2F-AC7550E515EC}"/>
                  </a:ext>
                </a:extLst>
              </p:cNvPr>
              <p:cNvSpPr>
                <a:spLocks noChangeArrowheads="1"/>
              </p:cNvSpPr>
              <p:nvPr/>
            </p:nvSpPr>
            <p:spPr bwMode="auto">
              <a:xfrm>
                <a:off x="8204200" y="4106863"/>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Rectangle 44">
                <a:extLst>
                  <a:ext uri="{FF2B5EF4-FFF2-40B4-BE49-F238E27FC236}">
                    <a16:creationId xmlns:a16="http://schemas.microsoft.com/office/drawing/2014/main" id="{C02016FE-5FDA-466C-AD9B-ED3C8B4B5531}"/>
                  </a:ext>
                </a:extLst>
              </p:cNvPr>
              <p:cNvSpPr>
                <a:spLocks noChangeArrowheads="1"/>
              </p:cNvSpPr>
              <p:nvPr/>
            </p:nvSpPr>
            <p:spPr bwMode="auto">
              <a:xfrm>
                <a:off x="8204200" y="4157663"/>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Rectangle 45">
                <a:extLst>
                  <a:ext uri="{FF2B5EF4-FFF2-40B4-BE49-F238E27FC236}">
                    <a16:creationId xmlns:a16="http://schemas.microsoft.com/office/drawing/2014/main" id="{55492C37-9222-42F5-A63D-6E9DE91E74CE}"/>
                  </a:ext>
                </a:extLst>
              </p:cNvPr>
              <p:cNvSpPr>
                <a:spLocks noChangeArrowheads="1"/>
              </p:cNvSpPr>
              <p:nvPr/>
            </p:nvSpPr>
            <p:spPr bwMode="auto">
              <a:xfrm>
                <a:off x="8699500" y="4216400"/>
                <a:ext cx="433388" cy="338137"/>
              </a:xfrm>
              <a:prstGeom prst="rect">
                <a:avLst/>
              </a:prstGeom>
              <a:solidFill>
                <a:srgbClr val="F49880"/>
              </a:solidFill>
              <a:ln>
                <a:noFill/>
              </a:ln>
            </p:spPr>
            <p:txBody>
              <a:bodyPr vert="horz" wrap="square" lIns="91440" tIns="45720" rIns="91440" bIns="45720" numCol="1" anchor="t" anchorCtr="0" compatLnSpc="1">
                <a:prstTxWarp prst="textNoShape">
                  <a:avLst/>
                </a:prstTxWarp>
              </a:bodyPr>
              <a:lstStyle/>
              <a:p>
                <a:endParaRPr lang="en-US"/>
              </a:p>
            </p:txBody>
          </p:sp>
          <p:sp>
            <p:nvSpPr>
              <p:cNvPr id="289" name="Rectangle 46">
                <a:extLst>
                  <a:ext uri="{FF2B5EF4-FFF2-40B4-BE49-F238E27FC236}">
                    <a16:creationId xmlns:a16="http://schemas.microsoft.com/office/drawing/2014/main" id="{391B558C-D5DC-451A-88FB-B162A42AC4F9}"/>
                  </a:ext>
                </a:extLst>
              </p:cNvPr>
              <p:cNvSpPr>
                <a:spLocks noChangeArrowheads="1"/>
              </p:cNvSpPr>
              <p:nvPr/>
            </p:nvSpPr>
            <p:spPr bwMode="auto">
              <a:xfrm>
                <a:off x="9161463" y="4216400"/>
                <a:ext cx="436563" cy="338137"/>
              </a:xfrm>
              <a:prstGeom prst="rect">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grpSp>
        <p:nvGrpSpPr>
          <p:cNvPr id="238" name="Group 237">
            <a:extLst>
              <a:ext uri="{FF2B5EF4-FFF2-40B4-BE49-F238E27FC236}">
                <a16:creationId xmlns:a16="http://schemas.microsoft.com/office/drawing/2014/main" id="{80B60FF5-FA67-452E-B5EF-BAE6AD80F913}"/>
              </a:ext>
            </a:extLst>
          </p:cNvPr>
          <p:cNvGrpSpPr/>
          <p:nvPr/>
        </p:nvGrpSpPr>
        <p:grpSpPr>
          <a:xfrm>
            <a:off x="9273369" y="3640563"/>
            <a:ext cx="1699219" cy="1210854"/>
            <a:chOff x="8875646" y="2919145"/>
            <a:chExt cx="2068153" cy="1422544"/>
          </a:xfrm>
        </p:grpSpPr>
        <p:sp>
          <p:nvSpPr>
            <p:cNvPr id="239" name="Rectangle 238">
              <a:extLst>
                <a:ext uri="{FF2B5EF4-FFF2-40B4-BE49-F238E27FC236}">
                  <a16:creationId xmlns:a16="http://schemas.microsoft.com/office/drawing/2014/main" id="{3FAD344B-647E-4874-A10F-0159CF9D425A}"/>
                </a:ext>
              </a:extLst>
            </p:cNvPr>
            <p:cNvSpPr/>
            <p:nvPr/>
          </p:nvSpPr>
          <p:spPr>
            <a:xfrm>
              <a:off x="8875646" y="2919145"/>
              <a:ext cx="2068153" cy="1422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0" name="Group 239">
              <a:extLst>
                <a:ext uri="{FF2B5EF4-FFF2-40B4-BE49-F238E27FC236}">
                  <a16:creationId xmlns:a16="http://schemas.microsoft.com/office/drawing/2014/main" id="{18B3CCEB-8D1B-4EE7-9368-1675026A3237}"/>
                </a:ext>
              </a:extLst>
            </p:cNvPr>
            <p:cNvGrpSpPr/>
            <p:nvPr/>
          </p:nvGrpSpPr>
          <p:grpSpPr>
            <a:xfrm>
              <a:off x="8890656" y="2932295"/>
              <a:ext cx="2024128" cy="1396193"/>
              <a:chOff x="7239000" y="3276600"/>
              <a:chExt cx="2359026" cy="1277937"/>
            </a:xfrm>
          </p:grpSpPr>
          <p:sp>
            <p:nvSpPr>
              <p:cNvPr id="241" name="Rectangle 24">
                <a:extLst>
                  <a:ext uri="{FF2B5EF4-FFF2-40B4-BE49-F238E27FC236}">
                    <a16:creationId xmlns:a16="http://schemas.microsoft.com/office/drawing/2014/main" id="{F0C19DE1-D906-4ED3-BBFD-AD989620FCCC}"/>
                  </a:ext>
                </a:extLst>
              </p:cNvPr>
              <p:cNvSpPr>
                <a:spLocks noChangeArrowheads="1"/>
              </p:cNvSpPr>
              <p:nvPr/>
            </p:nvSpPr>
            <p:spPr bwMode="auto">
              <a:xfrm>
                <a:off x="7239000" y="3848100"/>
                <a:ext cx="411163" cy="679450"/>
              </a:xfrm>
              <a:prstGeom prst="rect">
                <a:avLst/>
              </a:prstGeom>
              <a:solidFill>
                <a:srgbClr val="89CDCD"/>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Rectangle 25">
                <a:extLst>
                  <a:ext uri="{FF2B5EF4-FFF2-40B4-BE49-F238E27FC236}">
                    <a16:creationId xmlns:a16="http://schemas.microsoft.com/office/drawing/2014/main" id="{E295BC2F-2CAD-4028-A4A5-A52FB850C0E1}"/>
                  </a:ext>
                </a:extLst>
              </p:cNvPr>
              <p:cNvSpPr>
                <a:spLocks noChangeArrowheads="1"/>
              </p:cNvSpPr>
              <p:nvPr/>
            </p:nvSpPr>
            <p:spPr bwMode="auto">
              <a:xfrm>
                <a:off x="7248525" y="3276600"/>
                <a:ext cx="1408113" cy="522287"/>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26">
                <a:extLst>
                  <a:ext uri="{FF2B5EF4-FFF2-40B4-BE49-F238E27FC236}">
                    <a16:creationId xmlns:a16="http://schemas.microsoft.com/office/drawing/2014/main" id="{AAF53F8D-EC19-471A-9F23-6DAFE40899CF}"/>
                  </a:ext>
                </a:extLst>
              </p:cNvPr>
              <p:cNvSpPr>
                <a:spLocks/>
              </p:cNvSpPr>
              <p:nvPr/>
            </p:nvSpPr>
            <p:spPr bwMode="auto">
              <a:xfrm>
                <a:off x="8559800" y="3489325"/>
                <a:ext cx="42863" cy="93662"/>
              </a:xfrm>
              <a:custGeom>
                <a:avLst/>
                <a:gdLst>
                  <a:gd name="T0" fmla="*/ 1 w 24"/>
                  <a:gd name="T1" fmla="*/ 6 h 53"/>
                  <a:gd name="T2" fmla="*/ 2 w 24"/>
                  <a:gd name="T3" fmla="*/ 2 h 53"/>
                  <a:gd name="T4" fmla="*/ 6 w 24"/>
                  <a:gd name="T5" fmla="*/ 2 h 53"/>
                  <a:gd name="T6" fmla="*/ 23 w 24"/>
                  <a:gd name="T7" fmla="*/ 25 h 53"/>
                  <a:gd name="T8" fmla="*/ 24 w 24"/>
                  <a:gd name="T9" fmla="*/ 25 h 53"/>
                  <a:gd name="T10" fmla="*/ 24 w 24"/>
                  <a:gd name="T11" fmla="*/ 25 h 53"/>
                  <a:gd name="T12" fmla="*/ 24 w 24"/>
                  <a:gd name="T13" fmla="*/ 25 h 53"/>
                  <a:gd name="T14" fmla="*/ 24 w 24"/>
                  <a:gd name="T15" fmla="*/ 25 h 53"/>
                  <a:gd name="T16" fmla="*/ 24 w 24"/>
                  <a:gd name="T17" fmla="*/ 26 h 53"/>
                  <a:gd name="T18" fmla="*/ 24 w 24"/>
                  <a:gd name="T19" fmla="*/ 26 h 53"/>
                  <a:gd name="T20" fmla="*/ 24 w 24"/>
                  <a:gd name="T21" fmla="*/ 26 h 53"/>
                  <a:gd name="T22" fmla="*/ 24 w 24"/>
                  <a:gd name="T23" fmla="*/ 26 h 53"/>
                  <a:gd name="T24" fmla="*/ 24 w 24"/>
                  <a:gd name="T25" fmla="*/ 26 h 53"/>
                  <a:gd name="T26" fmla="*/ 24 w 24"/>
                  <a:gd name="T27" fmla="*/ 27 h 53"/>
                  <a:gd name="T28" fmla="*/ 24 w 24"/>
                  <a:gd name="T29" fmla="*/ 27 h 53"/>
                  <a:gd name="T30" fmla="*/ 24 w 24"/>
                  <a:gd name="T31" fmla="*/ 27 h 53"/>
                  <a:gd name="T32" fmla="*/ 24 w 24"/>
                  <a:gd name="T33" fmla="*/ 27 h 53"/>
                  <a:gd name="T34" fmla="*/ 24 w 24"/>
                  <a:gd name="T35" fmla="*/ 27 h 53"/>
                  <a:gd name="T36" fmla="*/ 24 w 24"/>
                  <a:gd name="T37" fmla="*/ 27 h 53"/>
                  <a:gd name="T38" fmla="*/ 24 w 24"/>
                  <a:gd name="T39" fmla="*/ 27 h 53"/>
                  <a:gd name="T40" fmla="*/ 24 w 24"/>
                  <a:gd name="T41" fmla="*/ 27 h 53"/>
                  <a:gd name="T42" fmla="*/ 24 w 24"/>
                  <a:gd name="T43" fmla="*/ 27 h 53"/>
                  <a:gd name="T44" fmla="*/ 24 w 24"/>
                  <a:gd name="T45" fmla="*/ 27 h 53"/>
                  <a:gd name="T46" fmla="*/ 24 w 24"/>
                  <a:gd name="T47" fmla="*/ 28 h 53"/>
                  <a:gd name="T48" fmla="*/ 24 w 24"/>
                  <a:gd name="T49" fmla="*/ 28 h 53"/>
                  <a:gd name="T50" fmla="*/ 24 w 24"/>
                  <a:gd name="T51" fmla="*/ 28 h 53"/>
                  <a:gd name="T52" fmla="*/ 24 w 24"/>
                  <a:gd name="T53" fmla="*/ 28 h 53"/>
                  <a:gd name="T54" fmla="*/ 24 w 24"/>
                  <a:gd name="T55" fmla="*/ 28 h 53"/>
                  <a:gd name="T56" fmla="*/ 24 w 24"/>
                  <a:gd name="T57" fmla="*/ 29 h 53"/>
                  <a:gd name="T58" fmla="*/ 24 w 24"/>
                  <a:gd name="T59" fmla="*/ 29 h 53"/>
                  <a:gd name="T60" fmla="*/ 24 w 24"/>
                  <a:gd name="T61" fmla="*/ 29 h 53"/>
                  <a:gd name="T62" fmla="*/ 24 w 24"/>
                  <a:gd name="T63" fmla="*/ 29 h 53"/>
                  <a:gd name="T64" fmla="*/ 23 w 24"/>
                  <a:gd name="T65" fmla="*/ 29 h 53"/>
                  <a:gd name="T66" fmla="*/ 6 w 24"/>
                  <a:gd name="T67" fmla="*/ 52 h 53"/>
                  <a:gd name="T68" fmla="*/ 2 w 24"/>
                  <a:gd name="T69" fmla="*/ 52 h 53"/>
                  <a:gd name="T70" fmla="*/ 1 w 24"/>
                  <a:gd name="T71" fmla="*/ 48 h 53"/>
                  <a:gd name="T72" fmla="*/ 17 w 24"/>
                  <a:gd name="T73" fmla="*/ 27 h 53"/>
                  <a:gd name="T74" fmla="*/ 1 w 24"/>
                  <a:gd name="T75" fmla="*/ 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53">
                    <a:moveTo>
                      <a:pt x="1" y="6"/>
                    </a:moveTo>
                    <a:cubicBezTo>
                      <a:pt x="0" y="5"/>
                      <a:pt x="0" y="3"/>
                      <a:pt x="2" y="2"/>
                    </a:cubicBezTo>
                    <a:cubicBezTo>
                      <a:pt x="3" y="0"/>
                      <a:pt x="5" y="1"/>
                      <a:pt x="6" y="2"/>
                    </a:cubicBezTo>
                    <a:cubicBezTo>
                      <a:pt x="23" y="25"/>
                      <a:pt x="23" y="25"/>
                      <a:pt x="23" y="25"/>
                    </a:cubicBezTo>
                    <a:cubicBezTo>
                      <a:pt x="24" y="25"/>
                      <a:pt x="24" y="25"/>
                      <a:pt x="24" y="25"/>
                    </a:cubicBezTo>
                    <a:cubicBezTo>
                      <a:pt x="24" y="25"/>
                      <a:pt x="24" y="25"/>
                      <a:pt x="24" y="25"/>
                    </a:cubicBezTo>
                    <a:cubicBezTo>
                      <a:pt x="24" y="25"/>
                      <a:pt x="24" y="25"/>
                      <a:pt x="24" y="25"/>
                    </a:cubicBezTo>
                    <a:cubicBezTo>
                      <a:pt x="24" y="25"/>
                      <a:pt x="24" y="25"/>
                      <a:pt x="24" y="25"/>
                    </a:cubicBezTo>
                    <a:cubicBezTo>
                      <a:pt x="24" y="25"/>
                      <a:pt x="24" y="25"/>
                      <a:pt x="24" y="26"/>
                    </a:cubicBezTo>
                    <a:cubicBezTo>
                      <a:pt x="24" y="26"/>
                      <a:pt x="24" y="26"/>
                      <a:pt x="24" y="26"/>
                    </a:cubicBezTo>
                    <a:cubicBezTo>
                      <a:pt x="24" y="26"/>
                      <a:pt x="24" y="26"/>
                      <a:pt x="24" y="26"/>
                    </a:cubicBezTo>
                    <a:cubicBezTo>
                      <a:pt x="24" y="26"/>
                      <a:pt x="24" y="26"/>
                      <a:pt x="24" y="26"/>
                    </a:cubicBezTo>
                    <a:cubicBezTo>
                      <a:pt x="24" y="26"/>
                      <a:pt x="24" y="26"/>
                      <a:pt x="24" y="26"/>
                    </a:cubicBezTo>
                    <a:cubicBezTo>
                      <a:pt x="24" y="26"/>
                      <a:pt x="24" y="26"/>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8"/>
                      <a:pt x="24" y="28"/>
                    </a:cubicBezTo>
                    <a:cubicBezTo>
                      <a:pt x="24" y="28"/>
                      <a:pt x="24" y="28"/>
                      <a:pt x="24" y="28"/>
                    </a:cubicBezTo>
                    <a:cubicBezTo>
                      <a:pt x="24" y="28"/>
                      <a:pt x="24" y="28"/>
                      <a:pt x="24" y="28"/>
                    </a:cubicBezTo>
                    <a:cubicBezTo>
                      <a:pt x="24" y="28"/>
                      <a:pt x="24" y="28"/>
                      <a:pt x="24" y="28"/>
                    </a:cubicBezTo>
                    <a:cubicBezTo>
                      <a:pt x="24" y="28"/>
                      <a:pt x="24" y="28"/>
                      <a:pt x="24" y="28"/>
                    </a:cubicBezTo>
                    <a:cubicBezTo>
                      <a:pt x="24" y="28"/>
                      <a:pt x="24" y="29"/>
                      <a:pt x="24" y="29"/>
                    </a:cubicBezTo>
                    <a:cubicBezTo>
                      <a:pt x="24" y="29"/>
                      <a:pt x="24" y="29"/>
                      <a:pt x="24" y="29"/>
                    </a:cubicBezTo>
                    <a:cubicBezTo>
                      <a:pt x="24" y="29"/>
                      <a:pt x="24" y="29"/>
                      <a:pt x="24" y="29"/>
                    </a:cubicBezTo>
                    <a:cubicBezTo>
                      <a:pt x="24" y="29"/>
                      <a:pt x="24" y="29"/>
                      <a:pt x="24" y="29"/>
                    </a:cubicBezTo>
                    <a:cubicBezTo>
                      <a:pt x="24" y="29"/>
                      <a:pt x="24" y="29"/>
                      <a:pt x="23" y="29"/>
                    </a:cubicBezTo>
                    <a:cubicBezTo>
                      <a:pt x="6" y="52"/>
                      <a:pt x="6" y="52"/>
                      <a:pt x="6" y="52"/>
                    </a:cubicBezTo>
                    <a:cubicBezTo>
                      <a:pt x="5" y="53"/>
                      <a:pt x="3" y="53"/>
                      <a:pt x="2" y="52"/>
                    </a:cubicBezTo>
                    <a:cubicBezTo>
                      <a:pt x="0" y="51"/>
                      <a:pt x="0" y="49"/>
                      <a:pt x="1" y="48"/>
                    </a:cubicBezTo>
                    <a:cubicBezTo>
                      <a:pt x="17" y="27"/>
                      <a:pt x="17" y="27"/>
                      <a:pt x="17" y="27"/>
                    </a:cubicBezTo>
                    <a:lnTo>
                      <a:pt x="1"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Freeform 27">
                <a:extLst>
                  <a:ext uri="{FF2B5EF4-FFF2-40B4-BE49-F238E27FC236}">
                    <a16:creationId xmlns:a16="http://schemas.microsoft.com/office/drawing/2014/main" id="{25FC5AA7-8124-4D04-8336-23AB8F9955EE}"/>
                  </a:ext>
                </a:extLst>
              </p:cNvPr>
              <p:cNvSpPr>
                <a:spLocks/>
              </p:cNvSpPr>
              <p:nvPr/>
            </p:nvSpPr>
            <p:spPr bwMode="auto">
              <a:xfrm>
                <a:off x="7300913" y="3489325"/>
                <a:ext cx="42863" cy="93662"/>
              </a:xfrm>
              <a:custGeom>
                <a:avLst/>
                <a:gdLst>
                  <a:gd name="T0" fmla="*/ 17 w 24"/>
                  <a:gd name="T1" fmla="*/ 2 h 53"/>
                  <a:gd name="T2" fmla="*/ 22 w 24"/>
                  <a:gd name="T3" fmla="*/ 2 h 53"/>
                  <a:gd name="T4" fmla="*/ 23 w 24"/>
                  <a:gd name="T5" fmla="*/ 6 h 53"/>
                  <a:gd name="T6" fmla="*/ 7 w 24"/>
                  <a:gd name="T7" fmla="*/ 27 h 53"/>
                  <a:gd name="T8" fmla="*/ 23 w 24"/>
                  <a:gd name="T9" fmla="*/ 48 h 53"/>
                  <a:gd name="T10" fmla="*/ 22 w 24"/>
                  <a:gd name="T11" fmla="*/ 52 h 53"/>
                  <a:gd name="T12" fmla="*/ 17 w 24"/>
                  <a:gd name="T13" fmla="*/ 52 h 53"/>
                  <a:gd name="T14" fmla="*/ 0 w 24"/>
                  <a:gd name="T15" fmla="*/ 29 h 53"/>
                  <a:gd name="T16" fmla="*/ 0 w 24"/>
                  <a:gd name="T17" fmla="*/ 29 h 53"/>
                  <a:gd name="T18" fmla="*/ 0 w 24"/>
                  <a:gd name="T19" fmla="*/ 29 h 53"/>
                  <a:gd name="T20" fmla="*/ 0 w 24"/>
                  <a:gd name="T21" fmla="*/ 29 h 53"/>
                  <a:gd name="T22" fmla="*/ 0 w 24"/>
                  <a:gd name="T23" fmla="*/ 29 h 53"/>
                  <a:gd name="T24" fmla="*/ 0 w 24"/>
                  <a:gd name="T25" fmla="*/ 28 h 53"/>
                  <a:gd name="T26" fmla="*/ 0 w 24"/>
                  <a:gd name="T27" fmla="*/ 28 h 53"/>
                  <a:gd name="T28" fmla="*/ 0 w 24"/>
                  <a:gd name="T29" fmla="*/ 28 h 53"/>
                  <a:gd name="T30" fmla="*/ 0 w 24"/>
                  <a:gd name="T31" fmla="*/ 28 h 53"/>
                  <a:gd name="T32" fmla="*/ 0 w 24"/>
                  <a:gd name="T33" fmla="*/ 28 h 53"/>
                  <a:gd name="T34" fmla="*/ 0 w 24"/>
                  <a:gd name="T35" fmla="*/ 27 h 53"/>
                  <a:gd name="T36" fmla="*/ 0 w 24"/>
                  <a:gd name="T37" fmla="*/ 27 h 53"/>
                  <a:gd name="T38" fmla="*/ 0 w 24"/>
                  <a:gd name="T39" fmla="*/ 27 h 53"/>
                  <a:gd name="T40" fmla="*/ 0 w 24"/>
                  <a:gd name="T41" fmla="*/ 27 h 53"/>
                  <a:gd name="T42" fmla="*/ 0 w 24"/>
                  <a:gd name="T43" fmla="*/ 27 h 53"/>
                  <a:gd name="T44" fmla="*/ 0 w 24"/>
                  <a:gd name="T45" fmla="*/ 27 h 53"/>
                  <a:gd name="T46" fmla="*/ 0 w 24"/>
                  <a:gd name="T47" fmla="*/ 27 h 53"/>
                  <a:gd name="T48" fmla="*/ 0 w 24"/>
                  <a:gd name="T49" fmla="*/ 27 h 53"/>
                  <a:gd name="T50" fmla="*/ 0 w 24"/>
                  <a:gd name="T51" fmla="*/ 27 h 53"/>
                  <a:gd name="T52" fmla="*/ 0 w 24"/>
                  <a:gd name="T53" fmla="*/ 27 h 53"/>
                  <a:gd name="T54" fmla="*/ 0 w 24"/>
                  <a:gd name="T55" fmla="*/ 26 h 53"/>
                  <a:gd name="T56" fmla="*/ 0 w 24"/>
                  <a:gd name="T57" fmla="*/ 26 h 53"/>
                  <a:gd name="T58" fmla="*/ 0 w 24"/>
                  <a:gd name="T59" fmla="*/ 26 h 53"/>
                  <a:gd name="T60" fmla="*/ 0 w 24"/>
                  <a:gd name="T61" fmla="*/ 26 h 53"/>
                  <a:gd name="T62" fmla="*/ 0 w 24"/>
                  <a:gd name="T63" fmla="*/ 26 h 53"/>
                  <a:gd name="T64" fmla="*/ 0 w 24"/>
                  <a:gd name="T65" fmla="*/ 25 h 53"/>
                  <a:gd name="T66" fmla="*/ 0 w 24"/>
                  <a:gd name="T67" fmla="*/ 25 h 53"/>
                  <a:gd name="T68" fmla="*/ 0 w 24"/>
                  <a:gd name="T69" fmla="*/ 25 h 53"/>
                  <a:gd name="T70" fmla="*/ 0 w 24"/>
                  <a:gd name="T71" fmla="*/ 25 h 53"/>
                  <a:gd name="T72" fmla="*/ 0 w 24"/>
                  <a:gd name="T73" fmla="*/ 25 h 53"/>
                  <a:gd name="T74" fmla="*/ 17 w 24"/>
                  <a:gd name="T75"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53">
                    <a:moveTo>
                      <a:pt x="17" y="2"/>
                    </a:moveTo>
                    <a:cubicBezTo>
                      <a:pt x="18" y="1"/>
                      <a:pt x="21" y="0"/>
                      <a:pt x="22" y="2"/>
                    </a:cubicBezTo>
                    <a:cubicBezTo>
                      <a:pt x="24" y="3"/>
                      <a:pt x="24" y="5"/>
                      <a:pt x="23" y="6"/>
                    </a:cubicBezTo>
                    <a:cubicBezTo>
                      <a:pt x="7" y="27"/>
                      <a:pt x="7" y="27"/>
                      <a:pt x="7" y="27"/>
                    </a:cubicBezTo>
                    <a:cubicBezTo>
                      <a:pt x="23" y="48"/>
                      <a:pt x="23" y="48"/>
                      <a:pt x="23" y="48"/>
                    </a:cubicBezTo>
                    <a:cubicBezTo>
                      <a:pt x="24" y="49"/>
                      <a:pt x="24" y="51"/>
                      <a:pt x="22" y="52"/>
                    </a:cubicBezTo>
                    <a:cubicBezTo>
                      <a:pt x="21" y="53"/>
                      <a:pt x="18" y="53"/>
                      <a:pt x="17" y="52"/>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8"/>
                      <a:pt x="0" y="28"/>
                    </a:cubicBezTo>
                    <a:cubicBezTo>
                      <a:pt x="0" y="28"/>
                      <a:pt x="0" y="28"/>
                      <a:pt x="0" y="28"/>
                    </a:cubicBezTo>
                    <a:cubicBezTo>
                      <a:pt x="0" y="28"/>
                      <a:pt x="0" y="28"/>
                      <a:pt x="0" y="28"/>
                    </a:cubicBezTo>
                    <a:cubicBezTo>
                      <a:pt x="0" y="28"/>
                      <a:pt x="0" y="28"/>
                      <a:pt x="0" y="28"/>
                    </a:cubicBezTo>
                    <a:cubicBezTo>
                      <a:pt x="0" y="28"/>
                      <a:pt x="0" y="28"/>
                      <a:pt x="0" y="28"/>
                    </a:cubicBezTo>
                    <a:cubicBezTo>
                      <a:pt x="0" y="28"/>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lnTo>
                      <a:pt x="1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Rectangle 28">
                <a:extLst>
                  <a:ext uri="{FF2B5EF4-FFF2-40B4-BE49-F238E27FC236}">
                    <a16:creationId xmlns:a16="http://schemas.microsoft.com/office/drawing/2014/main" id="{1CFD829C-524F-45FC-8E36-6FD61BC52B47}"/>
                  </a:ext>
                </a:extLst>
              </p:cNvPr>
              <p:cNvSpPr>
                <a:spLocks noChangeArrowheads="1"/>
              </p:cNvSpPr>
              <p:nvPr/>
            </p:nvSpPr>
            <p:spPr bwMode="auto">
              <a:xfrm>
                <a:off x="7754938" y="3848100"/>
                <a:ext cx="411163" cy="336550"/>
              </a:xfrm>
              <a:prstGeom prst="rect">
                <a:avLst/>
              </a:prstGeom>
              <a:solidFill>
                <a:srgbClr val="FEC799"/>
              </a:solidFill>
              <a:ln>
                <a:noFill/>
              </a:ln>
            </p:spPr>
            <p:txBody>
              <a:bodyPr vert="horz" wrap="square" lIns="91440" tIns="45720" rIns="91440" bIns="45720" numCol="1" anchor="t" anchorCtr="0" compatLnSpc="1">
                <a:prstTxWarp prst="textNoShape">
                  <a:avLst/>
                </a:prstTxWarp>
              </a:bodyPr>
              <a:lstStyle/>
              <a:p>
                <a:endParaRPr lang="en-US"/>
              </a:p>
            </p:txBody>
          </p:sp>
          <p:sp>
            <p:nvSpPr>
              <p:cNvPr id="246" name="Rectangle 29">
                <a:extLst>
                  <a:ext uri="{FF2B5EF4-FFF2-40B4-BE49-F238E27FC236}">
                    <a16:creationId xmlns:a16="http://schemas.microsoft.com/office/drawing/2014/main" id="{A9443262-1BDE-4CA2-BDB1-5F3179B46B2E}"/>
                  </a:ext>
                </a:extLst>
              </p:cNvPr>
              <p:cNvSpPr>
                <a:spLocks noChangeArrowheads="1"/>
              </p:cNvSpPr>
              <p:nvPr/>
            </p:nvSpPr>
            <p:spPr bwMode="auto">
              <a:xfrm>
                <a:off x="8699500" y="3848100"/>
                <a:ext cx="898525" cy="336550"/>
              </a:xfrm>
              <a:prstGeom prst="rect">
                <a:avLst/>
              </a:pr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7" name="Rectangle 30">
                <a:extLst>
                  <a:ext uri="{FF2B5EF4-FFF2-40B4-BE49-F238E27FC236}">
                    <a16:creationId xmlns:a16="http://schemas.microsoft.com/office/drawing/2014/main" id="{7DA7266D-DAA2-4076-9FE5-CDEF7897A0B9}"/>
                  </a:ext>
                </a:extLst>
              </p:cNvPr>
              <p:cNvSpPr>
                <a:spLocks noChangeArrowheads="1"/>
              </p:cNvSpPr>
              <p:nvPr/>
            </p:nvSpPr>
            <p:spPr bwMode="auto">
              <a:xfrm>
                <a:off x="8699500" y="3276600"/>
                <a:ext cx="898525" cy="522287"/>
              </a:xfrm>
              <a:prstGeom prst="rect">
                <a:avLst/>
              </a:pr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8" name="Rectangle 31">
                <a:extLst>
                  <a:ext uri="{FF2B5EF4-FFF2-40B4-BE49-F238E27FC236}">
                    <a16:creationId xmlns:a16="http://schemas.microsoft.com/office/drawing/2014/main" id="{7B0A2EAD-0A19-4E68-AFE0-A706DA4BC4C8}"/>
                  </a:ext>
                </a:extLst>
              </p:cNvPr>
              <p:cNvSpPr>
                <a:spLocks noChangeArrowheads="1"/>
              </p:cNvSpPr>
              <p:nvPr/>
            </p:nvSpPr>
            <p:spPr bwMode="auto">
              <a:xfrm>
                <a:off x="7754938" y="4217988"/>
                <a:ext cx="881063"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Rectangle 32">
                <a:extLst>
                  <a:ext uri="{FF2B5EF4-FFF2-40B4-BE49-F238E27FC236}">
                    <a16:creationId xmlns:a16="http://schemas.microsoft.com/office/drawing/2014/main" id="{FB8B6B07-2DBC-4F7A-96CC-D4E96813D1B6}"/>
                  </a:ext>
                </a:extLst>
              </p:cNvPr>
              <p:cNvSpPr>
                <a:spLocks noChangeArrowheads="1"/>
              </p:cNvSpPr>
              <p:nvPr/>
            </p:nvSpPr>
            <p:spPr bwMode="auto">
              <a:xfrm>
                <a:off x="7754938" y="4267200"/>
                <a:ext cx="881063" cy="28575"/>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Rectangle 33">
                <a:extLst>
                  <a:ext uri="{FF2B5EF4-FFF2-40B4-BE49-F238E27FC236}">
                    <a16:creationId xmlns:a16="http://schemas.microsoft.com/office/drawing/2014/main" id="{26973F0A-57C7-4997-808A-907DE8F19DCB}"/>
                  </a:ext>
                </a:extLst>
              </p:cNvPr>
              <p:cNvSpPr>
                <a:spLocks noChangeArrowheads="1"/>
              </p:cNvSpPr>
              <p:nvPr/>
            </p:nvSpPr>
            <p:spPr bwMode="auto">
              <a:xfrm>
                <a:off x="7754938" y="4316413"/>
                <a:ext cx="881063"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Rectangle 34">
                <a:extLst>
                  <a:ext uri="{FF2B5EF4-FFF2-40B4-BE49-F238E27FC236}">
                    <a16:creationId xmlns:a16="http://schemas.microsoft.com/office/drawing/2014/main" id="{1C16217B-83AA-4595-B8DB-430F9C10DBA7}"/>
                  </a:ext>
                </a:extLst>
              </p:cNvPr>
              <p:cNvSpPr>
                <a:spLocks noChangeArrowheads="1"/>
              </p:cNvSpPr>
              <p:nvPr/>
            </p:nvSpPr>
            <p:spPr bwMode="auto">
              <a:xfrm>
                <a:off x="7754938" y="4367213"/>
                <a:ext cx="881063"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Rectangle 35">
                <a:extLst>
                  <a:ext uri="{FF2B5EF4-FFF2-40B4-BE49-F238E27FC236}">
                    <a16:creationId xmlns:a16="http://schemas.microsoft.com/office/drawing/2014/main" id="{C5EF51B6-88D5-4664-BECD-09261929F201}"/>
                  </a:ext>
                </a:extLst>
              </p:cNvPr>
              <p:cNvSpPr>
                <a:spLocks noChangeArrowheads="1"/>
              </p:cNvSpPr>
              <p:nvPr/>
            </p:nvSpPr>
            <p:spPr bwMode="auto">
              <a:xfrm>
                <a:off x="7754938" y="4414838"/>
                <a:ext cx="881063"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Rectangle 36">
                <a:extLst>
                  <a:ext uri="{FF2B5EF4-FFF2-40B4-BE49-F238E27FC236}">
                    <a16:creationId xmlns:a16="http://schemas.microsoft.com/office/drawing/2014/main" id="{25C57089-8814-4F3E-A752-C1024152097D}"/>
                  </a:ext>
                </a:extLst>
              </p:cNvPr>
              <p:cNvSpPr>
                <a:spLocks noChangeArrowheads="1"/>
              </p:cNvSpPr>
              <p:nvPr/>
            </p:nvSpPr>
            <p:spPr bwMode="auto">
              <a:xfrm>
                <a:off x="7754938" y="4465638"/>
                <a:ext cx="881063"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Rectangle 37">
                <a:extLst>
                  <a:ext uri="{FF2B5EF4-FFF2-40B4-BE49-F238E27FC236}">
                    <a16:creationId xmlns:a16="http://schemas.microsoft.com/office/drawing/2014/main" id="{344D8F05-CCBB-4A67-A6FF-03650D5C85F4}"/>
                  </a:ext>
                </a:extLst>
              </p:cNvPr>
              <p:cNvSpPr>
                <a:spLocks noChangeArrowheads="1"/>
              </p:cNvSpPr>
              <p:nvPr/>
            </p:nvSpPr>
            <p:spPr bwMode="auto">
              <a:xfrm>
                <a:off x="7754938" y="4513263"/>
                <a:ext cx="881063" cy="28575"/>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Rectangle 38">
                <a:extLst>
                  <a:ext uri="{FF2B5EF4-FFF2-40B4-BE49-F238E27FC236}">
                    <a16:creationId xmlns:a16="http://schemas.microsoft.com/office/drawing/2014/main" id="{BB9B5C4D-A7E0-4504-8195-FED673C4C2A7}"/>
                  </a:ext>
                </a:extLst>
              </p:cNvPr>
              <p:cNvSpPr>
                <a:spLocks noChangeArrowheads="1"/>
              </p:cNvSpPr>
              <p:nvPr/>
            </p:nvSpPr>
            <p:spPr bwMode="auto">
              <a:xfrm>
                <a:off x="8204200" y="3860800"/>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Rectangle 39">
                <a:extLst>
                  <a:ext uri="{FF2B5EF4-FFF2-40B4-BE49-F238E27FC236}">
                    <a16:creationId xmlns:a16="http://schemas.microsoft.com/office/drawing/2014/main" id="{E00F465A-4EDC-4B2A-8F4D-7CA09D2EA68B}"/>
                  </a:ext>
                </a:extLst>
              </p:cNvPr>
              <p:cNvSpPr>
                <a:spLocks noChangeArrowheads="1"/>
              </p:cNvSpPr>
              <p:nvPr/>
            </p:nvSpPr>
            <p:spPr bwMode="auto">
              <a:xfrm>
                <a:off x="8204200" y="3910013"/>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Rectangle 40">
                <a:extLst>
                  <a:ext uri="{FF2B5EF4-FFF2-40B4-BE49-F238E27FC236}">
                    <a16:creationId xmlns:a16="http://schemas.microsoft.com/office/drawing/2014/main" id="{58844062-242B-48A9-8FCC-8D0EC25D8012}"/>
                  </a:ext>
                </a:extLst>
              </p:cNvPr>
              <p:cNvSpPr>
                <a:spLocks noChangeArrowheads="1"/>
              </p:cNvSpPr>
              <p:nvPr/>
            </p:nvSpPr>
            <p:spPr bwMode="auto">
              <a:xfrm>
                <a:off x="8204200" y="3959225"/>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Rectangle 41">
                <a:extLst>
                  <a:ext uri="{FF2B5EF4-FFF2-40B4-BE49-F238E27FC236}">
                    <a16:creationId xmlns:a16="http://schemas.microsoft.com/office/drawing/2014/main" id="{75392489-1C13-42F3-8807-C6E617F4D5A2}"/>
                  </a:ext>
                </a:extLst>
              </p:cNvPr>
              <p:cNvSpPr>
                <a:spLocks noChangeArrowheads="1"/>
              </p:cNvSpPr>
              <p:nvPr/>
            </p:nvSpPr>
            <p:spPr bwMode="auto">
              <a:xfrm>
                <a:off x="8204200" y="4008438"/>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Rectangle 42">
                <a:extLst>
                  <a:ext uri="{FF2B5EF4-FFF2-40B4-BE49-F238E27FC236}">
                    <a16:creationId xmlns:a16="http://schemas.microsoft.com/office/drawing/2014/main" id="{5DA1080A-E7E1-41AA-8A64-968D37D75E33}"/>
                  </a:ext>
                </a:extLst>
              </p:cNvPr>
              <p:cNvSpPr>
                <a:spLocks noChangeArrowheads="1"/>
              </p:cNvSpPr>
              <p:nvPr/>
            </p:nvSpPr>
            <p:spPr bwMode="auto">
              <a:xfrm>
                <a:off x="8204200" y="4057650"/>
                <a:ext cx="431800" cy="28575"/>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Rectangle 43">
                <a:extLst>
                  <a:ext uri="{FF2B5EF4-FFF2-40B4-BE49-F238E27FC236}">
                    <a16:creationId xmlns:a16="http://schemas.microsoft.com/office/drawing/2014/main" id="{EDA5ACE1-5769-477D-A3A2-8D7BECB01EE4}"/>
                  </a:ext>
                </a:extLst>
              </p:cNvPr>
              <p:cNvSpPr>
                <a:spLocks noChangeArrowheads="1"/>
              </p:cNvSpPr>
              <p:nvPr/>
            </p:nvSpPr>
            <p:spPr bwMode="auto">
              <a:xfrm>
                <a:off x="8204200" y="4106863"/>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Rectangle 44">
                <a:extLst>
                  <a:ext uri="{FF2B5EF4-FFF2-40B4-BE49-F238E27FC236}">
                    <a16:creationId xmlns:a16="http://schemas.microsoft.com/office/drawing/2014/main" id="{1089AFCA-D41B-4E11-A515-40F2F6731466}"/>
                  </a:ext>
                </a:extLst>
              </p:cNvPr>
              <p:cNvSpPr>
                <a:spLocks noChangeArrowheads="1"/>
              </p:cNvSpPr>
              <p:nvPr/>
            </p:nvSpPr>
            <p:spPr bwMode="auto">
              <a:xfrm>
                <a:off x="8204200" y="4157663"/>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Rectangle 45">
                <a:extLst>
                  <a:ext uri="{FF2B5EF4-FFF2-40B4-BE49-F238E27FC236}">
                    <a16:creationId xmlns:a16="http://schemas.microsoft.com/office/drawing/2014/main" id="{5E93A3D1-7B48-4E25-BFE3-1CA793051AB2}"/>
                  </a:ext>
                </a:extLst>
              </p:cNvPr>
              <p:cNvSpPr>
                <a:spLocks noChangeArrowheads="1"/>
              </p:cNvSpPr>
              <p:nvPr/>
            </p:nvSpPr>
            <p:spPr bwMode="auto">
              <a:xfrm>
                <a:off x="8699500" y="4216400"/>
                <a:ext cx="433388" cy="338137"/>
              </a:xfrm>
              <a:prstGeom prst="rect">
                <a:avLst/>
              </a:prstGeom>
              <a:solidFill>
                <a:srgbClr val="F49880"/>
              </a:solidFill>
              <a:ln>
                <a:noFill/>
              </a:ln>
            </p:spPr>
            <p:txBody>
              <a:bodyPr vert="horz" wrap="square" lIns="91440" tIns="45720" rIns="91440" bIns="45720" numCol="1" anchor="t" anchorCtr="0" compatLnSpc="1">
                <a:prstTxWarp prst="textNoShape">
                  <a:avLst/>
                </a:prstTxWarp>
              </a:bodyPr>
              <a:lstStyle/>
              <a:p>
                <a:endParaRPr lang="en-US"/>
              </a:p>
            </p:txBody>
          </p:sp>
          <p:sp>
            <p:nvSpPr>
              <p:cNvPr id="263" name="Rectangle 46">
                <a:extLst>
                  <a:ext uri="{FF2B5EF4-FFF2-40B4-BE49-F238E27FC236}">
                    <a16:creationId xmlns:a16="http://schemas.microsoft.com/office/drawing/2014/main" id="{E117195C-B297-4FA2-A07A-914B13A77785}"/>
                  </a:ext>
                </a:extLst>
              </p:cNvPr>
              <p:cNvSpPr>
                <a:spLocks noChangeArrowheads="1"/>
              </p:cNvSpPr>
              <p:nvPr/>
            </p:nvSpPr>
            <p:spPr bwMode="auto">
              <a:xfrm>
                <a:off x="9161463" y="4216400"/>
                <a:ext cx="436563" cy="338137"/>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8" name="Rectangle: Rounded Corners 7">
            <a:extLst>
              <a:ext uri="{FF2B5EF4-FFF2-40B4-BE49-F238E27FC236}">
                <a16:creationId xmlns:a16="http://schemas.microsoft.com/office/drawing/2014/main" id="{1EC04B8B-9307-472A-98C8-83533270E26B}"/>
              </a:ext>
            </a:extLst>
          </p:cNvPr>
          <p:cNvSpPr/>
          <p:nvPr/>
        </p:nvSpPr>
        <p:spPr>
          <a:xfrm>
            <a:off x="816453" y="2356742"/>
            <a:ext cx="907279" cy="2547301"/>
          </a:xfrm>
          <a:prstGeom prst="roundRect">
            <a:avLst>
              <a:gd name="adj" fmla="val 6710"/>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294D4C3-5B92-4E52-9201-824DF01FBA39}"/>
              </a:ext>
            </a:extLst>
          </p:cNvPr>
          <p:cNvSpPr>
            <a:spLocks noGrp="1"/>
          </p:cNvSpPr>
          <p:nvPr>
            <p:ph type="sldNum" sz="quarter" idx="12"/>
          </p:nvPr>
        </p:nvSpPr>
        <p:spPr/>
        <p:txBody>
          <a:bodyPr/>
          <a:lstStyle/>
          <a:p>
            <a:fld id="{43E1C79E-4906-42D7-9799-8BE0AC9297B3}" type="slidenum">
              <a:rPr lang="en-US" smtClean="0"/>
              <a:pPr/>
              <a:t>27</a:t>
            </a:fld>
            <a:endParaRPr lang="en-US"/>
          </a:p>
        </p:txBody>
      </p:sp>
      <p:cxnSp>
        <p:nvCxnSpPr>
          <p:cNvPr id="35" name="Straight Arrow Connector 34">
            <a:extLst>
              <a:ext uri="{FF2B5EF4-FFF2-40B4-BE49-F238E27FC236}">
                <a16:creationId xmlns:a16="http://schemas.microsoft.com/office/drawing/2014/main" id="{B960E05C-534E-4209-B426-8981D7217839}"/>
              </a:ext>
            </a:extLst>
          </p:cNvPr>
          <p:cNvCxnSpPr>
            <a:cxnSpLocks/>
          </p:cNvCxnSpPr>
          <p:nvPr/>
        </p:nvCxnSpPr>
        <p:spPr>
          <a:xfrm>
            <a:off x="2603835" y="2337070"/>
            <a:ext cx="455928" cy="93920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DCFA5AC-F7DA-40D4-952B-23E61BF02D8D}"/>
              </a:ext>
            </a:extLst>
          </p:cNvPr>
          <p:cNvCxnSpPr>
            <a:cxnSpLocks/>
          </p:cNvCxnSpPr>
          <p:nvPr/>
        </p:nvCxnSpPr>
        <p:spPr>
          <a:xfrm flipV="1">
            <a:off x="1789710" y="2356742"/>
            <a:ext cx="534599" cy="9195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5D909DC-3967-4858-A728-B1885BEB7EE5}"/>
              </a:ext>
            </a:extLst>
          </p:cNvPr>
          <p:cNvCxnSpPr>
            <a:cxnSpLocks/>
          </p:cNvCxnSpPr>
          <p:nvPr/>
        </p:nvCxnSpPr>
        <p:spPr>
          <a:xfrm>
            <a:off x="1943852" y="3651439"/>
            <a:ext cx="1025750" cy="3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E4048DD-8571-4599-92E1-7ADE588C7897}"/>
              </a:ext>
            </a:extLst>
          </p:cNvPr>
          <p:cNvCxnSpPr>
            <a:cxnSpLocks/>
          </p:cNvCxnSpPr>
          <p:nvPr/>
        </p:nvCxnSpPr>
        <p:spPr>
          <a:xfrm>
            <a:off x="8305125" y="2611322"/>
            <a:ext cx="731732"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10F8D89-4AE1-4B00-9441-47BD310D9DBB}"/>
              </a:ext>
            </a:extLst>
          </p:cNvPr>
          <p:cNvCxnSpPr>
            <a:cxnSpLocks/>
          </p:cNvCxnSpPr>
          <p:nvPr/>
        </p:nvCxnSpPr>
        <p:spPr>
          <a:xfrm flipV="1">
            <a:off x="8306725" y="4496201"/>
            <a:ext cx="741279" cy="438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DB9B20B9-C8F9-4B40-BAFE-B5AA57DB8AE5}"/>
              </a:ext>
            </a:extLst>
          </p:cNvPr>
          <p:cNvSpPr txBox="1"/>
          <p:nvPr/>
        </p:nvSpPr>
        <p:spPr>
          <a:xfrm rot="16200000">
            <a:off x="-768864" y="3430337"/>
            <a:ext cx="2547301" cy="400110"/>
          </a:xfrm>
          <a:prstGeom prst="rect">
            <a:avLst/>
          </a:prstGeom>
          <a:noFill/>
        </p:spPr>
        <p:txBody>
          <a:bodyPr wrap="square" rtlCol="0">
            <a:spAutoFit/>
          </a:bodyPr>
          <a:lstStyle/>
          <a:p>
            <a:pPr algn="ctr"/>
            <a:r>
              <a:rPr lang="en-US" sz="2000" b="1" dirty="0"/>
              <a:t>Target Demographics</a:t>
            </a:r>
          </a:p>
        </p:txBody>
      </p:sp>
      <p:pic>
        <p:nvPicPr>
          <p:cNvPr id="89" name="Graphic 88" descr="Team">
            <a:extLst>
              <a:ext uri="{FF2B5EF4-FFF2-40B4-BE49-F238E27FC236}">
                <a16:creationId xmlns:a16="http://schemas.microsoft.com/office/drawing/2014/main" id="{EEA1764D-38A1-4C53-A2C0-060CAA1F28C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0404" y="3420167"/>
            <a:ext cx="279376" cy="279376"/>
          </a:xfrm>
          <a:prstGeom prst="rect">
            <a:avLst/>
          </a:prstGeom>
        </p:spPr>
      </p:pic>
      <p:pic>
        <p:nvPicPr>
          <p:cNvPr id="93" name="Graphic 92" descr="Group">
            <a:extLst>
              <a:ext uri="{FF2B5EF4-FFF2-40B4-BE49-F238E27FC236}">
                <a16:creationId xmlns:a16="http://schemas.microsoft.com/office/drawing/2014/main" id="{AC5D6CEE-A8FF-440C-B5E6-22FAE4EFA52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730" y="2671246"/>
            <a:ext cx="429302" cy="429302"/>
          </a:xfrm>
          <a:prstGeom prst="rect">
            <a:avLst/>
          </a:prstGeom>
        </p:spPr>
      </p:pic>
      <p:pic>
        <p:nvPicPr>
          <p:cNvPr id="95" name="Graphic 94" descr="Woman">
            <a:extLst>
              <a:ext uri="{FF2B5EF4-FFF2-40B4-BE49-F238E27FC236}">
                <a16:creationId xmlns:a16="http://schemas.microsoft.com/office/drawing/2014/main" id="{35F7E127-3A1E-4A63-A978-D2A77927C7A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39731" y="4101678"/>
            <a:ext cx="268734" cy="268734"/>
          </a:xfrm>
          <a:prstGeom prst="rect">
            <a:avLst/>
          </a:prstGeom>
        </p:spPr>
      </p:pic>
      <p:sp>
        <p:nvSpPr>
          <p:cNvPr id="111" name="TextBox 110">
            <a:extLst>
              <a:ext uri="{FF2B5EF4-FFF2-40B4-BE49-F238E27FC236}">
                <a16:creationId xmlns:a16="http://schemas.microsoft.com/office/drawing/2014/main" id="{C58A61A9-701B-403A-8C5D-650DB1457DDF}"/>
              </a:ext>
            </a:extLst>
          </p:cNvPr>
          <p:cNvSpPr txBox="1"/>
          <p:nvPr/>
        </p:nvSpPr>
        <p:spPr>
          <a:xfrm>
            <a:off x="845415" y="2939316"/>
            <a:ext cx="825922" cy="415498"/>
          </a:xfrm>
          <a:prstGeom prst="rect">
            <a:avLst/>
          </a:prstGeom>
          <a:noFill/>
        </p:spPr>
        <p:txBody>
          <a:bodyPr wrap="square" rtlCol="0">
            <a:spAutoFit/>
          </a:bodyPr>
          <a:lstStyle/>
          <a:p>
            <a:pPr algn="ctr"/>
            <a:r>
              <a:rPr lang="en-US" sz="1050" dirty="0"/>
              <a:t>Businesses &amp; Start-Ups</a:t>
            </a:r>
          </a:p>
        </p:txBody>
      </p:sp>
      <p:sp>
        <p:nvSpPr>
          <p:cNvPr id="112" name="TextBox 111">
            <a:extLst>
              <a:ext uri="{FF2B5EF4-FFF2-40B4-BE49-F238E27FC236}">
                <a16:creationId xmlns:a16="http://schemas.microsoft.com/office/drawing/2014/main" id="{65841AD0-FBE8-4F36-96DA-24C3A5E0A028}"/>
              </a:ext>
            </a:extLst>
          </p:cNvPr>
          <p:cNvSpPr txBox="1"/>
          <p:nvPr/>
        </p:nvSpPr>
        <p:spPr>
          <a:xfrm>
            <a:off x="793119" y="3609108"/>
            <a:ext cx="947741" cy="415498"/>
          </a:xfrm>
          <a:prstGeom prst="rect">
            <a:avLst/>
          </a:prstGeom>
          <a:noFill/>
        </p:spPr>
        <p:txBody>
          <a:bodyPr wrap="square" rtlCol="0">
            <a:spAutoFit/>
          </a:bodyPr>
          <a:lstStyle/>
          <a:p>
            <a:pPr algn="ctr"/>
            <a:r>
              <a:rPr lang="en-US" sz="1050" dirty="0"/>
              <a:t>Professional</a:t>
            </a:r>
          </a:p>
          <a:p>
            <a:pPr algn="ctr"/>
            <a:r>
              <a:rPr lang="en-US" sz="1050" dirty="0"/>
              <a:t>Associations</a:t>
            </a:r>
          </a:p>
        </p:txBody>
      </p:sp>
      <p:sp>
        <p:nvSpPr>
          <p:cNvPr id="113" name="TextBox 112">
            <a:extLst>
              <a:ext uri="{FF2B5EF4-FFF2-40B4-BE49-F238E27FC236}">
                <a16:creationId xmlns:a16="http://schemas.microsoft.com/office/drawing/2014/main" id="{AFE2F8BD-9477-4D6D-8341-30E59839C444}"/>
              </a:ext>
            </a:extLst>
          </p:cNvPr>
          <p:cNvSpPr txBox="1"/>
          <p:nvPr/>
        </p:nvSpPr>
        <p:spPr>
          <a:xfrm>
            <a:off x="781287" y="4328003"/>
            <a:ext cx="998230" cy="415498"/>
          </a:xfrm>
          <a:prstGeom prst="rect">
            <a:avLst/>
          </a:prstGeom>
          <a:noFill/>
        </p:spPr>
        <p:txBody>
          <a:bodyPr wrap="square" rtlCol="0">
            <a:spAutoFit/>
          </a:bodyPr>
          <a:lstStyle/>
          <a:p>
            <a:pPr algn="ctr"/>
            <a:r>
              <a:rPr lang="en-US" sz="1050" dirty="0"/>
              <a:t>Entrepreneurs</a:t>
            </a:r>
          </a:p>
          <a:p>
            <a:pPr algn="ctr"/>
            <a:r>
              <a:rPr lang="en-US" sz="1050" dirty="0"/>
              <a:t>&amp; Students</a:t>
            </a:r>
          </a:p>
        </p:txBody>
      </p:sp>
      <p:sp>
        <p:nvSpPr>
          <p:cNvPr id="116" name="Rectangle: Rounded Corners 115">
            <a:extLst>
              <a:ext uri="{FF2B5EF4-FFF2-40B4-BE49-F238E27FC236}">
                <a16:creationId xmlns:a16="http://schemas.microsoft.com/office/drawing/2014/main" id="{00866D8D-545A-45F9-AFBC-B878DF473CFB}"/>
              </a:ext>
            </a:extLst>
          </p:cNvPr>
          <p:cNvSpPr/>
          <p:nvPr/>
        </p:nvSpPr>
        <p:spPr>
          <a:xfrm>
            <a:off x="304731" y="5256104"/>
            <a:ext cx="2942462" cy="962716"/>
          </a:xfrm>
          <a:prstGeom prst="roundRect">
            <a:avLst>
              <a:gd name="adj" fmla="val 11145"/>
            </a:avLst>
          </a:prstGeom>
          <a:solidFill>
            <a:schemeClr val="accent1">
              <a:lumMod val="20000"/>
              <a:lumOff val="80000"/>
            </a:schemeClr>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accent1">
                    <a:lumMod val="50000"/>
                  </a:schemeClr>
                </a:solidFill>
              </a:rPr>
              <a:t>Target Demographic</a:t>
            </a:r>
            <a:r>
              <a:rPr lang="en-US" sz="1200" dirty="0">
                <a:solidFill>
                  <a:schemeClr val="accent1">
                    <a:lumMod val="50000"/>
                  </a:schemeClr>
                </a:solidFill>
              </a:rPr>
              <a:t>: Entities with sub-par or non-existent technology presences - offer a low-cost solution that brings them to a higher quality of functionality</a:t>
            </a:r>
          </a:p>
        </p:txBody>
      </p:sp>
      <p:sp>
        <p:nvSpPr>
          <p:cNvPr id="150" name="TextBox 149">
            <a:extLst>
              <a:ext uri="{FF2B5EF4-FFF2-40B4-BE49-F238E27FC236}">
                <a16:creationId xmlns:a16="http://schemas.microsoft.com/office/drawing/2014/main" id="{8018EE77-47CE-4D2C-8462-89CC9F2A8C34}"/>
              </a:ext>
            </a:extLst>
          </p:cNvPr>
          <p:cNvSpPr txBox="1"/>
          <p:nvPr/>
        </p:nvSpPr>
        <p:spPr>
          <a:xfrm rot="5400000">
            <a:off x="10127177" y="3312726"/>
            <a:ext cx="2606352" cy="400110"/>
          </a:xfrm>
          <a:prstGeom prst="rect">
            <a:avLst/>
          </a:prstGeom>
          <a:noFill/>
        </p:spPr>
        <p:txBody>
          <a:bodyPr wrap="square" rtlCol="0">
            <a:spAutoFit/>
          </a:bodyPr>
          <a:lstStyle/>
          <a:p>
            <a:pPr algn="ctr"/>
            <a:r>
              <a:rPr lang="en-US" sz="2000" b="1" dirty="0"/>
              <a:t>Integrated Community</a:t>
            </a:r>
          </a:p>
        </p:txBody>
      </p:sp>
      <p:sp>
        <p:nvSpPr>
          <p:cNvPr id="102" name="Rectangle: Rounded Corners 101">
            <a:extLst>
              <a:ext uri="{FF2B5EF4-FFF2-40B4-BE49-F238E27FC236}">
                <a16:creationId xmlns:a16="http://schemas.microsoft.com/office/drawing/2014/main" id="{7108D37E-F542-4A1E-B565-00B0761DBCA1}"/>
              </a:ext>
            </a:extLst>
          </p:cNvPr>
          <p:cNvSpPr/>
          <p:nvPr/>
        </p:nvSpPr>
        <p:spPr>
          <a:xfrm>
            <a:off x="8277657" y="5258657"/>
            <a:ext cx="3285250" cy="1159519"/>
          </a:xfrm>
          <a:prstGeom prst="roundRect">
            <a:avLst>
              <a:gd name="adj" fmla="val 11145"/>
            </a:avLst>
          </a:prstGeom>
          <a:solidFill>
            <a:schemeClr val="accent2">
              <a:lumMod val="20000"/>
              <a:lumOff val="80000"/>
            </a:schemeClr>
          </a:solid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2">
                    <a:lumMod val="75000"/>
                  </a:schemeClr>
                </a:solidFill>
              </a:rPr>
              <a:t>Outcomes</a:t>
            </a:r>
            <a:r>
              <a:rPr lang="en-US" sz="1200" dirty="0">
                <a:solidFill>
                  <a:schemeClr val="tx2">
                    <a:lumMod val="75000"/>
                  </a:schemeClr>
                </a:solidFill>
              </a:rPr>
              <a:t>: Organizations with credible online presences, digital marketing campaigns, e-commerce for membership and ticket sales, etc.</a:t>
            </a:r>
          </a:p>
          <a:p>
            <a:r>
              <a:rPr lang="en-US" sz="1200" dirty="0">
                <a:solidFill>
                  <a:schemeClr val="tx2">
                    <a:lumMod val="75000"/>
                  </a:schemeClr>
                </a:solidFill>
              </a:rPr>
              <a:t>Businesses with online ordering, specials, marketing, loyalty clubs, accounting, human resources, inventory management, etc.</a:t>
            </a:r>
          </a:p>
        </p:txBody>
      </p:sp>
      <p:sp>
        <p:nvSpPr>
          <p:cNvPr id="105" name="TextBox 104">
            <a:extLst>
              <a:ext uri="{FF2B5EF4-FFF2-40B4-BE49-F238E27FC236}">
                <a16:creationId xmlns:a16="http://schemas.microsoft.com/office/drawing/2014/main" id="{0B94CE15-1D07-42C5-A2D7-7C389071DB3C}"/>
              </a:ext>
            </a:extLst>
          </p:cNvPr>
          <p:cNvSpPr txBox="1"/>
          <p:nvPr/>
        </p:nvSpPr>
        <p:spPr>
          <a:xfrm>
            <a:off x="3612892" y="1707901"/>
            <a:ext cx="4068898" cy="276999"/>
          </a:xfrm>
          <a:prstGeom prst="rect">
            <a:avLst/>
          </a:prstGeom>
          <a:noFill/>
        </p:spPr>
        <p:txBody>
          <a:bodyPr wrap="square" rtlCol="0">
            <a:spAutoFit/>
          </a:bodyPr>
          <a:lstStyle/>
          <a:p>
            <a:pPr algn="ctr"/>
            <a:r>
              <a:rPr lang="en-US" sz="1200" b="1" i="1" dirty="0"/>
              <a:t>Low Cost. Easy to Use. Business/Startup-in-a-Box! Ecosystem</a:t>
            </a:r>
          </a:p>
        </p:txBody>
      </p:sp>
      <p:grpSp>
        <p:nvGrpSpPr>
          <p:cNvPr id="94" name="Group 93">
            <a:extLst>
              <a:ext uri="{FF2B5EF4-FFF2-40B4-BE49-F238E27FC236}">
                <a16:creationId xmlns:a16="http://schemas.microsoft.com/office/drawing/2014/main" id="{810C9090-DA5F-44A8-AB58-D3BC553F41B1}"/>
              </a:ext>
            </a:extLst>
          </p:cNvPr>
          <p:cNvGrpSpPr/>
          <p:nvPr/>
        </p:nvGrpSpPr>
        <p:grpSpPr>
          <a:xfrm>
            <a:off x="1303421" y="757460"/>
            <a:ext cx="7419339" cy="810371"/>
            <a:chOff x="1303421" y="931556"/>
            <a:chExt cx="6434037" cy="1236063"/>
          </a:xfrm>
          <a:solidFill>
            <a:schemeClr val="accent2">
              <a:lumMod val="40000"/>
              <a:lumOff val="60000"/>
            </a:schemeClr>
          </a:solidFill>
        </p:grpSpPr>
        <p:sp>
          <p:nvSpPr>
            <p:cNvPr id="96" name="Title 1">
              <a:extLst>
                <a:ext uri="{FF2B5EF4-FFF2-40B4-BE49-F238E27FC236}">
                  <a16:creationId xmlns:a16="http://schemas.microsoft.com/office/drawing/2014/main" id="{8FABE8F4-4253-43A9-8486-1DE0972ED585}"/>
                </a:ext>
              </a:extLst>
            </p:cNvPr>
            <p:cNvSpPr txBox="1">
              <a:spLocks/>
            </p:cNvSpPr>
            <p:nvPr/>
          </p:nvSpPr>
          <p:spPr>
            <a:xfrm>
              <a:off x="1303421" y="931556"/>
              <a:ext cx="6434037" cy="760514"/>
            </a:xfrm>
            <a:prstGeom prst="rect">
              <a:avLst/>
            </a:prstGeom>
            <a:solidFill>
              <a:schemeClr val="accent3">
                <a:lumMod val="75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mn-lt"/>
                  <a:cs typeface="Segoe UI" panose="020B0502040204020203" pitchFamily="34" charset="0"/>
                </a:rPr>
                <a:t>The Wakanda Technology Initiative™</a:t>
              </a:r>
            </a:p>
          </p:txBody>
        </p:sp>
        <p:sp>
          <p:nvSpPr>
            <p:cNvPr id="97" name="Title 1">
              <a:extLst>
                <a:ext uri="{FF2B5EF4-FFF2-40B4-BE49-F238E27FC236}">
                  <a16:creationId xmlns:a16="http://schemas.microsoft.com/office/drawing/2014/main" id="{95D48C16-8DAA-46EE-926C-AD8DA2180C67}"/>
                </a:ext>
              </a:extLst>
            </p:cNvPr>
            <p:cNvSpPr txBox="1">
              <a:spLocks/>
            </p:cNvSpPr>
            <p:nvPr/>
          </p:nvSpPr>
          <p:spPr>
            <a:xfrm>
              <a:off x="1303421" y="1792057"/>
              <a:ext cx="6434037" cy="375562"/>
            </a:xfrm>
            <a:prstGeom prst="rect">
              <a:avLst/>
            </a:prstGeom>
            <a:solidFill>
              <a:schemeClr val="bg1"/>
            </a:solidFill>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1600" dirty="0">
                  <a:latin typeface="+mn-lt"/>
                </a:rPr>
                <a:t>Technology Services Offering for Minority Entrepreneurs, Businesses and Students</a:t>
              </a:r>
            </a:p>
          </p:txBody>
        </p:sp>
      </p:grpSp>
      <p:grpSp>
        <p:nvGrpSpPr>
          <p:cNvPr id="103" name="Group 102">
            <a:extLst>
              <a:ext uri="{FF2B5EF4-FFF2-40B4-BE49-F238E27FC236}">
                <a16:creationId xmlns:a16="http://schemas.microsoft.com/office/drawing/2014/main" id="{6E488EC4-AC41-4654-BBB7-A0E57B47E067}"/>
              </a:ext>
            </a:extLst>
          </p:cNvPr>
          <p:cNvGrpSpPr/>
          <p:nvPr/>
        </p:nvGrpSpPr>
        <p:grpSpPr>
          <a:xfrm>
            <a:off x="1305134" y="454257"/>
            <a:ext cx="1019175" cy="181379"/>
            <a:chOff x="4127500" y="876491"/>
            <a:chExt cx="1019175" cy="181379"/>
          </a:xfrm>
        </p:grpSpPr>
        <p:sp>
          <p:nvSpPr>
            <p:cNvPr id="104" name="Oval 103">
              <a:extLst>
                <a:ext uri="{FF2B5EF4-FFF2-40B4-BE49-F238E27FC236}">
                  <a16:creationId xmlns:a16="http://schemas.microsoft.com/office/drawing/2014/main" id="{342B3746-06B5-4467-B8DC-B7B7D0941FC2}"/>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A5EDFA9F-3400-4C0C-BFD1-9811B6B085FA}"/>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2426BF8-436A-4406-ADF9-6F8EFE2FE2F1}"/>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68BEE18B-EFE5-45AA-B875-7172DA518B54}"/>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8" name="Picture 97" descr="A close up of a sign&#10;&#10;Description generated with high confidence">
            <a:extLst>
              <a:ext uri="{FF2B5EF4-FFF2-40B4-BE49-F238E27FC236}">
                <a16:creationId xmlns:a16="http://schemas.microsoft.com/office/drawing/2014/main" id="{A3EC5320-09FA-4A5E-AC0D-1F0AEA57AEA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grpSp>
        <p:nvGrpSpPr>
          <p:cNvPr id="3" name="Group 2">
            <a:extLst>
              <a:ext uri="{FF2B5EF4-FFF2-40B4-BE49-F238E27FC236}">
                <a16:creationId xmlns:a16="http://schemas.microsoft.com/office/drawing/2014/main" id="{5C6DEE72-615C-47A8-8569-6AFEBB67088A}"/>
              </a:ext>
            </a:extLst>
          </p:cNvPr>
          <p:cNvGrpSpPr/>
          <p:nvPr/>
        </p:nvGrpSpPr>
        <p:grpSpPr>
          <a:xfrm>
            <a:off x="3178328" y="2146257"/>
            <a:ext cx="5079654" cy="2823902"/>
            <a:chOff x="3178328" y="2146257"/>
            <a:chExt cx="5079654" cy="2823902"/>
          </a:xfrm>
        </p:grpSpPr>
        <p:sp>
          <p:nvSpPr>
            <p:cNvPr id="27" name="Rectangle 26">
              <a:extLst>
                <a:ext uri="{FF2B5EF4-FFF2-40B4-BE49-F238E27FC236}">
                  <a16:creationId xmlns:a16="http://schemas.microsoft.com/office/drawing/2014/main" id="{AAFD2DDD-E4F4-4D14-8055-7399405F268F}"/>
                </a:ext>
              </a:extLst>
            </p:cNvPr>
            <p:cNvSpPr/>
            <p:nvPr/>
          </p:nvSpPr>
          <p:spPr>
            <a:xfrm>
              <a:off x="3178328" y="2146257"/>
              <a:ext cx="3739719" cy="141637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3ED2329A-7CCB-4C2D-8F9E-B55D0604FC28}"/>
                </a:ext>
              </a:extLst>
            </p:cNvPr>
            <p:cNvSpPr/>
            <p:nvPr/>
          </p:nvSpPr>
          <p:spPr>
            <a:xfrm>
              <a:off x="3178328" y="3620116"/>
              <a:ext cx="3739719" cy="1350043"/>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50000"/>
                  </a:schemeClr>
                </a:solidFill>
              </a:endParaRPr>
            </a:p>
          </p:txBody>
        </p:sp>
        <p:sp>
          <p:nvSpPr>
            <p:cNvPr id="114" name="Rectangle 113">
              <a:extLst>
                <a:ext uri="{FF2B5EF4-FFF2-40B4-BE49-F238E27FC236}">
                  <a16:creationId xmlns:a16="http://schemas.microsoft.com/office/drawing/2014/main" id="{E8645C73-72B2-413F-9E87-5CB29218F4CB}"/>
                </a:ext>
              </a:extLst>
            </p:cNvPr>
            <p:cNvSpPr/>
            <p:nvPr/>
          </p:nvSpPr>
          <p:spPr>
            <a:xfrm>
              <a:off x="6984025" y="2146257"/>
              <a:ext cx="1273957" cy="2819915"/>
            </a:xfrm>
            <a:prstGeom prst="rect">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CCB50D5C-F575-417F-A05F-1B9F4C947CBA}"/>
                </a:ext>
              </a:extLst>
            </p:cNvPr>
            <p:cNvSpPr txBox="1"/>
            <p:nvPr/>
          </p:nvSpPr>
          <p:spPr>
            <a:xfrm>
              <a:off x="3544228" y="2171416"/>
              <a:ext cx="3095997" cy="276999"/>
            </a:xfrm>
            <a:prstGeom prst="rect">
              <a:avLst/>
            </a:prstGeom>
            <a:noFill/>
          </p:spPr>
          <p:txBody>
            <a:bodyPr wrap="square" rtlCol="0">
              <a:spAutoFit/>
            </a:bodyPr>
            <a:lstStyle/>
            <a:p>
              <a:pPr algn="ctr"/>
              <a:r>
                <a:rPr lang="en-US" sz="1200" b="1" dirty="0">
                  <a:solidFill>
                    <a:schemeClr val="accent2">
                      <a:lumMod val="50000"/>
                    </a:schemeClr>
                  </a:solidFill>
                </a:rPr>
                <a:t>Core Content Management Services (CMS)</a:t>
              </a:r>
            </a:p>
          </p:txBody>
        </p:sp>
        <p:sp>
          <p:nvSpPr>
            <p:cNvPr id="47" name="Rectangle: Rounded Corners 46">
              <a:extLst>
                <a:ext uri="{FF2B5EF4-FFF2-40B4-BE49-F238E27FC236}">
                  <a16:creationId xmlns:a16="http://schemas.microsoft.com/office/drawing/2014/main" id="{82DF305D-1DDC-455C-92E9-601AA0C2CB4C}"/>
                </a:ext>
              </a:extLst>
            </p:cNvPr>
            <p:cNvSpPr/>
            <p:nvPr/>
          </p:nvSpPr>
          <p:spPr>
            <a:xfrm>
              <a:off x="3321056" y="2471515"/>
              <a:ext cx="1432822" cy="486177"/>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accent2">
                      <a:lumMod val="75000"/>
                    </a:schemeClr>
                  </a:solidFill>
                </a:rPr>
                <a:t>Structured Website</a:t>
              </a:r>
            </a:p>
            <a:p>
              <a:pPr algn="ctr"/>
              <a:r>
                <a:rPr lang="en-US" sz="1000" dirty="0">
                  <a:solidFill>
                    <a:schemeClr val="accent2">
                      <a:lumMod val="75000"/>
                    </a:schemeClr>
                  </a:solidFill>
                </a:rPr>
                <a:t>Branded Page(s) </a:t>
              </a:r>
            </a:p>
            <a:p>
              <a:pPr algn="ctr"/>
              <a:r>
                <a:rPr lang="en-US" sz="1000" dirty="0">
                  <a:solidFill>
                    <a:schemeClr val="accent2">
                      <a:lumMod val="75000"/>
                    </a:schemeClr>
                  </a:solidFill>
                </a:rPr>
                <a:t>(CSS)</a:t>
              </a:r>
            </a:p>
          </p:txBody>
        </p:sp>
        <p:sp>
          <p:nvSpPr>
            <p:cNvPr id="115" name="Rectangle: Rounded Corners 114">
              <a:extLst>
                <a:ext uri="{FF2B5EF4-FFF2-40B4-BE49-F238E27FC236}">
                  <a16:creationId xmlns:a16="http://schemas.microsoft.com/office/drawing/2014/main" id="{31516B5E-68B9-458B-B690-034465F58B60}"/>
                </a:ext>
              </a:extLst>
            </p:cNvPr>
            <p:cNvSpPr/>
            <p:nvPr/>
          </p:nvSpPr>
          <p:spPr>
            <a:xfrm>
              <a:off x="4829595" y="2477895"/>
              <a:ext cx="1061793" cy="144363"/>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2">
                      <a:lumMod val="75000"/>
                    </a:schemeClr>
                  </a:solidFill>
                </a:rPr>
                <a:t>Carousel</a:t>
              </a:r>
              <a:r>
                <a:rPr lang="en-US" sz="900" dirty="0">
                  <a:solidFill>
                    <a:schemeClr val="accent2">
                      <a:lumMod val="75000"/>
                    </a:schemeClr>
                  </a:solidFill>
                </a:rPr>
                <a:t> Widgets</a:t>
              </a:r>
            </a:p>
          </p:txBody>
        </p:sp>
        <p:sp>
          <p:nvSpPr>
            <p:cNvPr id="117" name="Rectangle: Rounded Corners 116">
              <a:extLst>
                <a:ext uri="{FF2B5EF4-FFF2-40B4-BE49-F238E27FC236}">
                  <a16:creationId xmlns:a16="http://schemas.microsoft.com/office/drawing/2014/main" id="{619FA139-0FD2-4F7E-BE6C-6E2EB08BC1AB}"/>
                </a:ext>
              </a:extLst>
            </p:cNvPr>
            <p:cNvSpPr/>
            <p:nvPr/>
          </p:nvSpPr>
          <p:spPr>
            <a:xfrm>
              <a:off x="4829595" y="2625444"/>
              <a:ext cx="1061793" cy="144363"/>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2">
                      <a:lumMod val="75000"/>
                    </a:schemeClr>
                  </a:solidFill>
                </a:rPr>
                <a:t>HTML</a:t>
              </a:r>
              <a:r>
                <a:rPr lang="en-US" sz="900" dirty="0">
                  <a:solidFill>
                    <a:schemeClr val="accent2">
                      <a:lumMod val="75000"/>
                    </a:schemeClr>
                  </a:solidFill>
                </a:rPr>
                <a:t> Widgets</a:t>
              </a:r>
            </a:p>
          </p:txBody>
        </p:sp>
        <p:sp>
          <p:nvSpPr>
            <p:cNvPr id="118" name="Rectangle: Rounded Corners 117">
              <a:extLst>
                <a:ext uri="{FF2B5EF4-FFF2-40B4-BE49-F238E27FC236}">
                  <a16:creationId xmlns:a16="http://schemas.microsoft.com/office/drawing/2014/main" id="{41B1CB4A-9F4E-4029-B679-51990A8CFC3A}"/>
                </a:ext>
              </a:extLst>
            </p:cNvPr>
            <p:cNvSpPr/>
            <p:nvPr/>
          </p:nvSpPr>
          <p:spPr>
            <a:xfrm>
              <a:off x="4829595" y="2774782"/>
              <a:ext cx="1061793" cy="144363"/>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2">
                      <a:lumMod val="75000"/>
                    </a:schemeClr>
                  </a:solidFill>
                </a:rPr>
                <a:t>Video</a:t>
              </a:r>
              <a:r>
                <a:rPr lang="en-US" sz="900" dirty="0">
                  <a:solidFill>
                    <a:schemeClr val="accent2">
                      <a:lumMod val="75000"/>
                    </a:schemeClr>
                  </a:solidFill>
                </a:rPr>
                <a:t> Widgets</a:t>
              </a:r>
            </a:p>
          </p:txBody>
        </p:sp>
        <p:sp>
          <p:nvSpPr>
            <p:cNvPr id="119" name="Rectangle: Rounded Corners 118">
              <a:extLst>
                <a:ext uri="{FF2B5EF4-FFF2-40B4-BE49-F238E27FC236}">
                  <a16:creationId xmlns:a16="http://schemas.microsoft.com/office/drawing/2014/main" id="{852457F6-92E1-40AE-8392-0B0D9EA2EA1A}"/>
                </a:ext>
              </a:extLst>
            </p:cNvPr>
            <p:cNvSpPr/>
            <p:nvPr/>
          </p:nvSpPr>
          <p:spPr>
            <a:xfrm>
              <a:off x="4829595" y="2919369"/>
              <a:ext cx="1061793" cy="144363"/>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2">
                      <a:lumMod val="75000"/>
                    </a:schemeClr>
                  </a:solidFill>
                </a:rPr>
                <a:t>List</a:t>
              </a:r>
              <a:r>
                <a:rPr lang="en-US" sz="900" dirty="0">
                  <a:solidFill>
                    <a:schemeClr val="accent2">
                      <a:lumMod val="75000"/>
                    </a:schemeClr>
                  </a:solidFill>
                </a:rPr>
                <a:t> Widgets</a:t>
              </a:r>
            </a:p>
          </p:txBody>
        </p:sp>
        <p:sp>
          <p:nvSpPr>
            <p:cNvPr id="121" name="Rectangle: Rounded Corners 120">
              <a:extLst>
                <a:ext uri="{FF2B5EF4-FFF2-40B4-BE49-F238E27FC236}">
                  <a16:creationId xmlns:a16="http://schemas.microsoft.com/office/drawing/2014/main" id="{FFD65EFA-99C9-42A2-BB5E-350944498EC2}"/>
                </a:ext>
              </a:extLst>
            </p:cNvPr>
            <p:cNvSpPr/>
            <p:nvPr/>
          </p:nvSpPr>
          <p:spPr>
            <a:xfrm>
              <a:off x="3321056" y="2980224"/>
              <a:ext cx="730233" cy="486177"/>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accent2">
                      <a:lumMod val="75000"/>
                    </a:schemeClr>
                  </a:solidFill>
                </a:rPr>
                <a:t>Data</a:t>
              </a:r>
            </a:p>
            <a:p>
              <a:r>
                <a:rPr lang="en-US" sz="900" dirty="0">
                  <a:solidFill>
                    <a:schemeClr val="accent2">
                      <a:lumMod val="75000"/>
                    </a:schemeClr>
                  </a:solidFill>
                </a:rPr>
                <a:t>Tables</a:t>
              </a:r>
            </a:p>
          </p:txBody>
        </p:sp>
        <p:sp>
          <p:nvSpPr>
            <p:cNvPr id="123" name="Rectangle: Rounded Corners 122">
              <a:extLst>
                <a:ext uri="{FF2B5EF4-FFF2-40B4-BE49-F238E27FC236}">
                  <a16:creationId xmlns:a16="http://schemas.microsoft.com/office/drawing/2014/main" id="{7891DE52-4BCB-4002-991F-B20E6C23736D}"/>
                </a:ext>
              </a:extLst>
            </p:cNvPr>
            <p:cNvSpPr/>
            <p:nvPr/>
          </p:nvSpPr>
          <p:spPr>
            <a:xfrm>
              <a:off x="4059905" y="2980223"/>
              <a:ext cx="693973" cy="486177"/>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accent2">
                      <a:lumMod val="75000"/>
                    </a:schemeClr>
                  </a:solidFill>
                </a:rPr>
                <a:t>Admin</a:t>
              </a:r>
            </a:p>
            <a:p>
              <a:r>
                <a:rPr lang="en-US" sz="1000" dirty="0">
                  <a:solidFill>
                    <a:schemeClr val="accent2">
                      <a:lumMod val="75000"/>
                    </a:schemeClr>
                  </a:solidFill>
                </a:rPr>
                <a:t>Tools</a:t>
              </a:r>
            </a:p>
          </p:txBody>
        </p:sp>
        <p:sp>
          <p:nvSpPr>
            <p:cNvPr id="125" name="Add Database">
              <a:extLst>
                <a:ext uri="{FF2B5EF4-FFF2-40B4-BE49-F238E27FC236}">
                  <a16:creationId xmlns:a16="http://schemas.microsoft.com/office/drawing/2014/main" id="{716BA33E-C3C5-4EB6-853B-B6706F2E5A43}"/>
                </a:ext>
              </a:extLst>
            </p:cNvPr>
            <p:cNvSpPr>
              <a:spLocks noChangeAspect="1" noEditPoints="1"/>
            </p:cNvSpPr>
            <p:nvPr/>
          </p:nvSpPr>
          <p:spPr bwMode="auto">
            <a:xfrm>
              <a:off x="3800439" y="3133940"/>
              <a:ext cx="197634" cy="197634"/>
            </a:xfrm>
            <a:custGeom>
              <a:avLst/>
              <a:gdLst>
                <a:gd name="T0" fmla="*/ 86 w 667"/>
                <a:gd name="T1" fmla="*/ 37 h 667"/>
                <a:gd name="T2" fmla="*/ 0 w 667"/>
                <a:gd name="T3" fmla="*/ 132 h 667"/>
                <a:gd name="T4" fmla="*/ 0 w 667"/>
                <a:gd name="T5" fmla="*/ 520 h 667"/>
                <a:gd name="T6" fmla="*/ 86 w 667"/>
                <a:gd name="T7" fmla="*/ 617 h 667"/>
                <a:gd name="T8" fmla="*/ 388 w 667"/>
                <a:gd name="T9" fmla="*/ 643 h 667"/>
                <a:gd name="T10" fmla="*/ 280 w 667"/>
                <a:gd name="T11" fmla="*/ 627 h 667"/>
                <a:gd name="T12" fmla="*/ 44 w 667"/>
                <a:gd name="T13" fmla="*/ 558 h 667"/>
                <a:gd name="T14" fmla="*/ 26 w 667"/>
                <a:gd name="T15" fmla="*/ 458 h 667"/>
                <a:gd name="T16" fmla="*/ 280 w 667"/>
                <a:gd name="T17" fmla="*/ 534 h 667"/>
                <a:gd name="T18" fmla="*/ 345 w 667"/>
                <a:gd name="T19" fmla="*/ 503 h 667"/>
                <a:gd name="T20" fmla="*/ 96 w 667"/>
                <a:gd name="T21" fmla="*/ 473 h 667"/>
                <a:gd name="T22" fmla="*/ 26 w 667"/>
                <a:gd name="T23" fmla="*/ 400 h 667"/>
                <a:gd name="T24" fmla="*/ 86 w 667"/>
                <a:gd name="T25" fmla="*/ 364 h 667"/>
                <a:gd name="T26" fmla="*/ 474 w 667"/>
                <a:gd name="T27" fmla="*/ 364 h 667"/>
                <a:gd name="T28" fmla="*/ 533 w 667"/>
                <a:gd name="T29" fmla="*/ 360 h 667"/>
                <a:gd name="T30" fmla="*/ 560 w 667"/>
                <a:gd name="T31" fmla="*/ 267 h 667"/>
                <a:gd name="T32" fmla="*/ 559 w 667"/>
                <a:gd name="T33" fmla="*/ 132 h 667"/>
                <a:gd name="T34" fmla="*/ 474 w 667"/>
                <a:gd name="T35" fmla="*/ 37 h 667"/>
                <a:gd name="T36" fmla="*/ 280 w 667"/>
                <a:gd name="T37" fmla="*/ 27 h 667"/>
                <a:gd name="T38" fmla="*/ 516 w 667"/>
                <a:gd name="T39" fmla="*/ 96 h 667"/>
                <a:gd name="T40" fmla="*/ 516 w 667"/>
                <a:gd name="T41" fmla="*/ 171 h 667"/>
                <a:gd name="T42" fmla="*/ 280 w 667"/>
                <a:gd name="T43" fmla="*/ 240 h 667"/>
                <a:gd name="T44" fmla="*/ 44 w 667"/>
                <a:gd name="T45" fmla="*/ 171 h 667"/>
                <a:gd name="T46" fmla="*/ 44 w 667"/>
                <a:gd name="T47" fmla="*/ 96 h 667"/>
                <a:gd name="T48" fmla="*/ 280 w 667"/>
                <a:gd name="T49" fmla="*/ 27 h 667"/>
                <a:gd name="T50" fmla="*/ 86 w 667"/>
                <a:gd name="T51" fmla="*/ 231 h 667"/>
                <a:gd name="T52" fmla="*/ 474 w 667"/>
                <a:gd name="T53" fmla="*/ 231 h 667"/>
                <a:gd name="T54" fmla="*/ 533 w 667"/>
                <a:gd name="T55" fmla="*/ 267 h 667"/>
                <a:gd name="T56" fmla="*/ 463 w 667"/>
                <a:gd name="T57" fmla="*/ 340 h 667"/>
                <a:gd name="T58" fmla="*/ 97 w 667"/>
                <a:gd name="T59" fmla="*/ 340 h 667"/>
                <a:gd name="T60" fmla="*/ 26 w 667"/>
                <a:gd name="T61" fmla="*/ 267 h 667"/>
                <a:gd name="T62" fmla="*/ 533 w 667"/>
                <a:gd name="T63" fmla="*/ 400 h 667"/>
                <a:gd name="T64" fmla="*/ 533 w 667"/>
                <a:gd name="T65" fmla="*/ 667 h 667"/>
                <a:gd name="T66" fmla="*/ 533 w 667"/>
                <a:gd name="T67" fmla="*/ 400 h 667"/>
                <a:gd name="T68" fmla="*/ 639 w 667"/>
                <a:gd name="T69" fmla="*/ 534 h 667"/>
                <a:gd name="T70" fmla="*/ 427 w 667"/>
                <a:gd name="T71" fmla="*/ 534 h 667"/>
                <a:gd name="T72" fmla="*/ 520 w 667"/>
                <a:gd name="T73" fmla="*/ 467 h 667"/>
                <a:gd name="T74" fmla="*/ 466 w 667"/>
                <a:gd name="T75" fmla="*/ 520 h 667"/>
                <a:gd name="T76" fmla="*/ 520 w 667"/>
                <a:gd name="T77" fmla="*/ 547 h 667"/>
                <a:gd name="T78" fmla="*/ 546 w 667"/>
                <a:gd name="T79" fmla="*/ 600 h 667"/>
                <a:gd name="T80" fmla="*/ 600 w 667"/>
                <a:gd name="T81" fmla="*/ 547 h 667"/>
                <a:gd name="T82" fmla="*/ 546 w 667"/>
                <a:gd name="T83" fmla="*/ 520 h 667"/>
                <a:gd name="T84" fmla="*/ 520 w 667"/>
                <a:gd name="T85" fmla="*/ 467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7" h="667">
                  <a:moveTo>
                    <a:pt x="280" y="0"/>
                  </a:moveTo>
                  <a:cubicBezTo>
                    <a:pt x="204" y="0"/>
                    <a:pt x="136" y="14"/>
                    <a:pt x="86" y="37"/>
                  </a:cubicBezTo>
                  <a:cubicBezTo>
                    <a:pt x="60" y="48"/>
                    <a:pt x="39" y="62"/>
                    <a:pt x="24" y="78"/>
                  </a:cubicBezTo>
                  <a:cubicBezTo>
                    <a:pt x="9" y="93"/>
                    <a:pt x="0" y="112"/>
                    <a:pt x="0" y="132"/>
                  </a:cubicBezTo>
                  <a:cubicBezTo>
                    <a:pt x="0" y="133"/>
                    <a:pt x="0" y="133"/>
                    <a:pt x="0" y="134"/>
                  </a:cubicBezTo>
                  <a:lnTo>
                    <a:pt x="0" y="520"/>
                  </a:lnTo>
                  <a:cubicBezTo>
                    <a:pt x="0" y="541"/>
                    <a:pt x="9" y="560"/>
                    <a:pt x="24" y="576"/>
                  </a:cubicBezTo>
                  <a:cubicBezTo>
                    <a:pt x="39" y="592"/>
                    <a:pt x="60" y="606"/>
                    <a:pt x="86" y="617"/>
                  </a:cubicBezTo>
                  <a:cubicBezTo>
                    <a:pt x="136" y="640"/>
                    <a:pt x="204" y="654"/>
                    <a:pt x="280" y="654"/>
                  </a:cubicBezTo>
                  <a:cubicBezTo>
                    <a:pt x="318" y="654"/>
                    <a:pt x="355" y="650"/>
                    <a:pt x="388" y="643"/>
                  </a:cubicBezTo>
                  <a:cubicBezTo>
                    <a:pt x="406" y="640"/>
                    <a:pt x="401" y="613"/>
                    <a:pt x="383" y="617"/>
                  </a:cubicBezTo>
                  <a:cubicBezTo>
                    <a:pt x="352" y="623"/>
                    <a:pt x="317" y="627"/>
                    <a:pt x="280" y="627"/>
                  </a:cubicBezTo>
                  <a:cubicBezTo>
                    <a:pt x="208" y="627"/>
                    <a:pt x="142" y="614"/>
                    <a:pt x="96" y="593"/>
                  </a:cubicBezTo>
                  <a:cubicBezTo>
                    <a:pt x="74" y="583"/>
                    <a:pt x="55" y="570"/>
                    <a:pt x="44" y="558"/>
                  </a:cubicBezTo>
                  <a:cubicBezTo>
                    <a:pt x="32" y="545"/>
                    <a:pt x="26" y="533"/>
                    <a:pt x="26" y="520"/>
                  </a:cubicBezTo>
                  <a:lnTo>
                    <a:pt x="26" y="458"/>
                  </a:lnTo>
                  <a:cubicBezTo>
                    <a:pt x="41" y="473"/>
                    <a:pt x="61" y="486"/>
                    <a:pt x="86" y="497"/>
                  </a:cubicBezTo>
                  <a:cubicBezTo>
                    <a:pt x="136" y="520"/>
                    <a:pt x="204" y="534"/>
                    <a:pt x="280" y="534"/>
                  </a:cubicBezTo>
                  <a:cubicBezTo>
                    <a:pt x="303" y="534"/>
                    <a:pt x="326" y="532"/>
                    <a:pt x="348" y="530"/>
                  </a:cubicBezTo>
                  <a:cubicBezTo>
                    <a:pt x="366" y="528"/>
                    <a:pt x="363" y="501"/>
                    <a:pt x="345" y="503"/>
                  </a:cubicBezTo>
                  <a:cubicBezTo>
                    <a:pt x="324" y="506"/>
                    <a:pt x="302" y="507"/>
                    <a:pt x="280" y="507"/>
                  </a:cubicBezTo>
                  <a:cubicBezTo>
                    <a:pt x="208" y="507"/>
                    <a:pt x="142" y="494"/>
                    <a:pt x="96" y="473"/>
                  </a:cubicBezTo>
                  <a:cubicBezTo>
                    <a:pt x="74" y="463"/>
                    <a:pt x="55" y="450"/>
                    <a:pt x="44" y="438"/>
                  </a:cubicBezTo>
                  <a:cubicBezTo>
                    <a:pt x="32" y="425"/>
                    <a:pt x="26" y="413"/>
                    <a:pt x="26" y="400"/>
                  </a:cubicBezTo>
                  <a:lnTo>
                    <a:pt x="26" y="325"/>
                  </a:lnTo>
                  <a:cubicBezTo>
                    <a:pt x="41" y="340"/>
                    <a:pt x="61" y="353"/>
                    <a:pt x="86" y="364"/>
                  </a:cubicBezTo>
                  <a:cubicBezTo>
                    <a:pt x="136" y="387"/>
                    <a:pt x="204" y="400"/>
                    <a:pt x="280" y="400"/>
                  </a:cubicBezTo>
                  <a:cubicBezTo>
                    <a:pt x="355" y="400"/>
                    <a:pt x="423" y="387"/>
                    <a:pt x="474" y="364"/>
                  </a:cubicBezTo>
                  <a:cubicBezTo>
                    <a:pt x="498" y="353"/>
                    <a:pt x="518" y="340"/>
                    <a:pt x="533" y="325"/>
                  </a:cubicBezTo>
                  <a:lnTo>
                    <a:pt x="533" y="360"/>
                  </a:lnTo>
                  <a:cubicBezTo>
                    <a:pt x="533" y="378"/>
                    <a:pt x="560" y="378"/>
                    <a:pt x="560" y="360"/>
                  </a:cubicBezTo>
                  <a:lnTo>
                    <a:pt x="560" y="267"/>
                  </a:lnTo>
                  <a:lnTo>
                    <a:pt x="560" y="134"/>
                  </a:lnTo>
                  <a:cubicBezTo>
                    <a:pt x="560" y="133"/>
                    <a:pt x="560" y="132"/>
                    <a:pt x="559" y="132"/>
                  </a:cubicBezTo>
                  <a:cubicBezTo>
                    <a:pt x="559" y="112"/>
                    <a:pt x="550" y="93"/>
                    <a:pt x="535" y="78"/>
                  </a:cubicBezTo>
                  <a:cubicBezTo>
                    <a:pt x="520" y="62"/>
                    <a:pt x="499" y="48"/>
                    <a:pt x="474" y="37"/>
                  </a:cubicBezTo>
                  <a:cubicBezTo>
                    <a:pt x="423" y="14"/>
                    <a:pt x="355" y="0"/>
                    <a:pt x="280" y="0"/>
                  </a:cubicBezTo>
                  <a:close/>
                  <a:moveTo>
                    <a:pt x="280" y="27"/>
                  </a:moveTo>
                  <a:cubicBezTo>
                    <a:pt x="352" y="27"/>
                    <a:pt x="417" y="40"/>
                    <a:pt x="463" y="61"/>
                  </a:cubicBezTo>
                  <a:cubicBezTo>
                    <a:pt x="486" y="71"/>
                    <a:pt x="504" y="83"/>
                    <a:pt x="516" y="96"/>
                  </a:cubicBezTo>
                  <a:cubicBezTo>
                    <a:pt x="527" y="109"/>
                    <a:pt x="533" y="121"/>
                    <a:pt x="533" y="134"/>
                  </a:cubicBezTo>
                  <a:cubicBezTo>
                    <a:pt x="533" y="146"/>
                    <a:pt x="527" y="159"/>
                    <a:pt x="516" y="171"/>
                  </a:cubicBezTo>
                  <a:cubicBezTo>
                    <a:pt x="504" y="184"/>
                    <a:pt x="486" y="196"/>
                    <a:pt x="463" y="206"/>
                  </a:cubicBezTo>
                  <a:cubicBezTo>
                    <a:pt x="417" y="227"/>
                    <a:pt x="352" y="240"/>
                    <a:pt x="280" y="240"/>
                  </a:cubicBezTo>
                  <a:cubicBezTo>
                    <a:pt x="208" y="240"/>
                    <a:pt x="142" y="227"/>
                    <a:pt x="97" y="206"/>
                  </a:cubicBezTo>
                  <a:cubicBezTo>
                    <a:pt x="74" y="196"/>
                    <a:pt x="55" y="184"/>
                    <a:pt x="44" y="171"/>
                  </a:cubicBezTo>
                  <a:cubicBezTo>
                    <a:pt x="32" y="159"/>
                    <a:pt x="26" y="146"/>
                    <a:pt x="26" y="134"/>
                  </a:cubicBezTo>
                  <a:cubicBezTo>
                    <a:pt x="26" y="121"/>
                    <a:pt x="32" y="109"/>
                    <a:pt x="44" y="96"/>
                  </a:cubicBezTo>
                  <a:cubicBezTo>
                    <a:pt x="55" y="83"/>
                    <a:pt x="74" y="71"/>
                    <a:pt x="97" y="61"/>
                  </a:cubicBezTo>
                  <a:cubicBezTo>
                    <a:pt x="142" y="40"/>
                    <a:pt x="208" y="27"/>
                    <a:pt x="280" y="27"/>
                  </a:cubicBezTo>
                  <a:close/>
                  <a:moveTo>
                    <a:pt x="26" y="191"/>
                  </a:moveTo>
                  <a:cubicBezTo>
                    <a:pt x="41" y="207"/>
                    <a:pt x="61" y="220"/>
                    <a:pt x="86" y="231"/>
                  </a:cubicBezTo>
                  <a:cubicBezTo>
                    <a:pt x="136" y="253"/>
                    <a:pt x="204" y="267"/>
                    <a:pt x="280" y="267"/>
                  </a:cubicBezTo>
                  <a:cubicBezTo>
                    <a:pt x="355" y="267"/>
                    <a:pt x="423" y="253"/>
                    <a:pt x="474" y="231"/>
                  </a:cubicBezTo>
                  <a:cubicBezTo>
                    <a:pt x="498" y="220"/>
                    <a:pt x="518" y="207"/>
                    <a:pt x="533" y="191"/>
                  </a:cubicBezTo>
                  <a:lnTo>
                    <a:pt x="533" y="267"/>
                  </a:lnTo>
                  <a:cubicBezTo>
                    <a:pt x="533" y="279"/>
                    <a:pt x="527" y="292"/>
                    <a:pt x="516" y="305"/>
                  </a:cubicBezTo>
                  <a:cubicBezTo>
                    <a:pt x="504" y="317"/>
                    <a:pt x="486" y="329"/>
                    <a:pt x="463" y="340"/>
                  </a:cubicBezTo>
                  <a:cubicBezTo>
                    <a:pt x="417" y="360"/>
                    <a:pt x="352" y="374"/>
                    <a:pt x="280" y="374"/>
                  </a:cubicBezTo>
                  <a:cubicBezTo>
                    <a:pt x="208" y="374"/>
                    <a:pt x="142" y="360"/>
                    <a:pt x="97" y="340"/>
                  </a:cubicBezTo>
                  <a:cubicBezTo>
                    <a:pt x="74" y="329"/>
                    <a:pt x="55" y="317"/>
                    <a:pt x="44" y="305"/>
                  </a:cubicBezTo>
                  <a:cubicBezTo>
                    <a:pt x="32" y="292"/>
                    <a:pt x="26" y="279"/>
                    <a:pt x="26" y="267"/>
                  </a:cubicBezTo>
                  <a:lnTo>
                    <a:pt x="26" y="191"/>
                  </a:lnTo>
                  <a:close/>
                  <a:moveTo>
                    <a:pt x="533" y="400"/>
                  </a:moveTo>
                  <a:cubicBezTo>
                    <a:pt x="459" y="400"/>
                    <a:pt x="399" y="460"/>
                    <a:pt x="399" y="534"/>
                  </a:cubicBezTo>
                  <a:cubicBezTo>
                    <a:pt x="399" y="607"/>
                    <a:pt x="459" y="667"/>
                    <a:pt x="533" y="667"/>
                  </a:cubicBezTo>
                  <a:cubicBezTo>
                    <a:pt x="607" y="667"/>
                    <a:pt x="667" y="607"/>
                    <a:pt x="667" y="534"/>
                  </a:cubicBezTo>
                  <a:cubicBezTo>
                    <a:pt x="667" y="460"/>
                    <a:pt x="607" y="400"/>
                    <a:pt x="533" y="400"/>
                  </a:cubicBezTo>
                  <a:close/>
                  <a:moveTo>
                    <a:pt x="533" y="427"/>
                  </a:moveTo>
                  <a:cubicBezTo>
                    <a:pt x="592" y="427"/>
                    <a:pt x="639" y="475"/>
                    <a:pt x="639" y="534"/>
                  </a:cubicBezTo>
                  <a:cubicBezTo>
                    <a:pt x="639" y="593"/>
                    <a:pt x="592" y="640"/>
                    <a:pt x="533" y="640"/>
                  </a:cubicBezTo>
                  <a:cubicBezTo>
                    <a:pt x="474" y="640"/>
                    <a:pt x="427" y="593"/>
                    <a:pt x="427" y="534"/>
                  </a:cubicBezTo>
                  <a:cubicBezTo>
                    <a:pt x="427" y="475"/>
                    <a:pt x="474" y="427"/>
                    <a:pt x="533" y="427"/>
                  </a:cubicBezTo>
                  <a:close/>
                  <a:moveTo>
                    <a:pt x="520" y="467"/>
                  </a:moveTo>
                  <a:lnTo>
                    <a:pt x="520" y="520"/>
                  </a:lnTo>
                  <a:lnTo>
                    <a:pt x="466" y="520"/>
                  </a:lnTo>
                  <a:lnTo>
                    <a:pt x="466" y="547"/>
                  </a:lnTo>
                  <a:lnTo>
                    <a:pt x="520" y="547"/>
                  </a:lnTo>
                  <a:lnTo>
                    <a:pt x="520" y="600"/>
                  </a:lnTo>
                  <a:lnTo>
                    <a:pt x="546" y="600"/>
                  </a:lnTo>
                  <a:lnTo>
                    <a:pt x="546" y="547"/>
                  </a:lnTo>
                  <a:lnTo>
                    <a:pt x="600" y="547"/>
                  </a:lnTo>
                  <a:lnTo>
                    <a:pt x="600" y="520"/>
                  </a:lnTo>
                  <a:lnTo>
                    <a:pt x="546" y="520"/>
                  </a:lnTo>
                  <a:lnTo>
                    <a:pt x="546" y="467"/>
                  </a:lnTo>
                  <a:lnTo>
                    <a:pt x="520" y="467"/>
                  </a:lnTo>
                  <a:close/>
                </a:path>
              </a:pathLst>
            </a:custGeom>
            <a:solidFill>
              <a:srgbClr val="5F5F5F"/>
            </a:solidFill>
            <a:ln w="9525">
              <a:noFill/>
              <a:round/>
              <a:headEnd/>
              <a:tailEnd/>
            </a:ln>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latin typeface="Segoe UI" panose="020B0502040204020203" pitchFamily="34" charset="0"/>
                <a:cs typeface="Segoe UI" panose="020B0502040204020203" pitchFamily="34" charset="0"/>
              </a:endParaRPr>
            </a:p>
          </p:txBody>
        </p:sp>
        <p:sp>
          <p:nvSpPr>
            <p:cNvPr id="126" name="Settings">
              <a:extLst>
                <a:ext uri="{FF2B5EF4-FFF2-40B4-BE49-F238E27FC236}">
                  <a16:creationId xmlns:a16="http://schemas.microsoft.com/office/drawing/2014/main" id="{C408C07E-C289-4FB7-9E4A-A5533FD0137E}"/>
                </a:ext>
              </a:extLst>
            </p:cNvPr>
            <p:cNvSpPr>
              <a:spLocks noChangeAspect="1" noEditPoints="1"/>
            </p:cNvSpPr>
            <p:nvPr/>
          </p:nvSpPr>
          <p:spPr bwMode="auto">
            <a:xfrm>
              <a:off x="4531465" y="3158316"/>
              <a:ext cx="161925" cy="161925"/>
            </a:xfrm>
            <a:custGeom>
              <a:avLst/>
              <a:gdLst>
                <a:gd name="T0" fmla="*/ 265 w 666"/>
                <a:gd name="T1" fmla="*/ 98 h 667"/>
                <a:gd name="T2" fmla="*/ 134 w 666"/>
                <a:gd name="T3" fmla="*/ 61 h 667"/>
                <a:gd name="T4" fmla="*/ 118 w 666"/>
                <a:gd name="T5" fmla="*/ 215 h 667"/>
                <a:gd name="T6" fmla="*/ 0 w 666"/>
                <a:gd name="T7" fmla="*/ 281 h 667"/>
                <a:gd name="T8" fmla="*/ 97 w 666"/>
                <a:gd name="T9" fmla="*/ 401 h 667"/>
                <a:gd name="T10" fmla="*/ 60 w 666"/>
                <a:gd name="T11" fmla="*/ 532 h 667"/>
                <a:gd name="T12" fmla="*/ 215 w 666"/>
                <a:gd name="T13" fmla="*/ 548 h 667"/>
                <a:gd name="T14" fmla="*/ 281 w 666"/>
                <a:gd name="T15" fmla="*/ 667 h 667"/>
                <a:gd name="T16" fmla="*/ 401 w 666"/>
                <a:gd name="T17" fmla="*/ 568 h 667"/>
                <a:gd name="T18" fmla="*/ 533 w 666"/>
                <a:gd name="T19" fmla="*/ 605 h 667"/>
                <a:gd name="T20" fmla="*/ 547 w 666"/>
                <a:gd name="T21" fmla="*/ 451 h 667"/>
                <a:gd name="T22" fmla="*/ 666 w 666"/>
                <a:gd name="T23" fmla="*/ 384 h 667"/>
                <a:gd name="T24" fmla="*/ 666 w 666"/>
                <a:gd name="T25" fmla="*/ 281 h 667"/>
                <a:gd name="T26" fmla="*/ 547 w 666"/>
                <a:gd name="T27" fmla="*/ 216 h 667"/>
                <a:gd name="T28" fmla="*/ 532 w 666"/>
                <a:gd name="T29" fmla="*/ 61 h 667"/>
                <a:gd name="T30" fmla="*/ 401 w 666"/>
                <a:gd name="T31" fmla="*/ 99 h 667"/>
                <a:gd name="T32" fmla="*/ 281 w 666"/>
                <a:gd name="T33" fmla="*/ 0 h 667"/>
                <a:gd name="T34" fmla="*/ 361 w 666"/>
                <a:gd name="T35" fmla="*/ 27 h 667"/>
                <a:gd name="T36" fmla="*/ 453 w 666"/>
                <a:gd name="T37" fmla="*/ 150 h 667"/>
                <a:gd name="T38" fmla="*/ 570 w 666"/>
                <a:gd name="T39" fmla="*/ 136 h 667"/>
                <a:gd name="T40" fmla="*/ 547 w 666"/>
                <a:gd name="T41" fmla="*/ 289 h 667"/>
                <a:gd name="T42" fmla="*/ 640 w 666"/>
                <a:gd name="T43" fmla="*/ 361 h 667"/>
                <a:gd name="T44" fmla="*/ 516 w 666"/>
                <a:gd name="T45" fmla="*/ 453 h 667"/>
                <a:gd name="T46" fmla="*/ 530 w 666"/>
                <a:gd name="T47" fmla="*/ 570 h 667"/>
                <a:gd name="T48" fmla="*/ 377 w 666"/>
                <a:gd name="T49" fmla="*/ 548 h 667"/>
                <a:gd name="T50" fmla="*/ 304 w 666"/>
                <a:gd name="T51" fmla="*/ 640 h 667"/>
                <a:gd name="T52" fmla="*/ 212 w 666"/>
                <a:gd name="T53" fmla="*/ 517 h 667"/>
                <a:gd name="T54" fmla="*/ 95 w 666"/>
                <a:gd name="T55" fmla="*/ 529 h 667"/>
                <a:gd name="T56" fmla="*/ 118 w 666"/>
                <a:gd name="T57" fmla="*/ 378 h 667"/>
                <a:gd name="T58" fmla="*/ 26 w 666"/>
                <a:gd name="T59" fmla="*/ 304 h 667"/>
                <a:gd name="T60" fmla="*/ 149 w 666"/>
                <a:gd name="T61" fmla="*/ 213 h 667"/>
                <a:gd name="T62" fmla="*/ 137 w 666"/>
                <a:gd name="T63" fmla="*/ 96 h 667"/>
                <a:gd name="T64" fmla="*/ 289 w 666"/>
                <a:gd name="T65" fmla="*/ 119 h 667"/>
                <a:gd name="T66" fmla="*/ 333 w 666"/>
                <a:gd name="T67" fmla="*/ 213 h 667"/>
                <a:gd name="T68" fmla="*/ 333 w 666"/>
                <a:gd name="T69" fmla="*/ 453 h 667"/>
                <a:gd name="T70" fmla="*/ 333 w 666"/>
                <a:gd name="T71" fmla="*/ 213 h 667"/>
                <a:gd name="T72" fmla="*/ 426 w 666"/>
                <a:gd name="T73" fmla="*/ 333 h 667"/>
                <a:gd name="T74" fmla="*/ 240 w 666"/>
                <a:gd name="T75" fmla="*/ 333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6" h="667">
                  <a:moveTo>
                    <a:pt x="281" y="0"/>
                  </a:moveTo>
                  <a:lnTo>
                    <a:pt x="265" y="98"/>
                  </a:lnTo>
                  <a:cubicBezTo>
                    <a:pt x="247" y="103"/>
                    <a:pt x="231" y="110"/>
                    <a:pt x="215" y="119"/>
                  </a:cubicBezTo>
                  <a:lnTo>
                    <a:pt x="134" y="61"/>
                  </a:lnTo>
                  <a:lnTo>
                    <a:pt x="61" y="133"/>
                  </a:lnTo>
                  <a:lnTo>
                    <a:pt x="118" y="215"/>
                  </a:lnTo>
                  <a:cubicBezTo>
                    <a:pt x="110" y="231"/>
                    <a:pt x="103" y="247"/>
                    <a:pt x="98" y="265"/>
                  </a:cubicBezTo>
                  <a:lnTo>
                    <a:pt x="0" y="281"/>
                  </a:lnTo>
                  <a:lnTo>
                    <a:pt x="0" y="384"/>
                  </a:lnTo>
                  <a:lnTo>
                    <a:pt x="97" y="401"/>
                  </a:lnTo>
                  <a:cubicBezTo>
                    <a:pt x="103" y="419"/>
                    <a:pt x="110" y="436"/>
                    <a:pt x="118" y="451"/>
                  </a:cubicBezTo>
                  <a:lnTo>
                    <a:pt x="60" y="532"/>
                  </a:lnTo>
                  <a:lnTo>
                    <a:pt x="133" y="605"/>
                  </a:lnTo>
                  <a:lnTo>
                    <a:pt x="215" y="548"/>
                  </a:lnTo>
                  <a:cubicBezTo>
                    <a:pt x="230" y="556"/>
                    <a:pt x="247" y="563"/>
                    <a:pt x="265" y="568"/>
                  </a:cubicBezTo>
                  <a:lnTo>
                    <a:pt x="281" y="667"/>
                  </a:lnTo>
                  <a:lnTo>
                    <a:pt x="383" y="667"/>
                  </a:lnTo>
                  <a:lnTo>
                    <a:pt x="401" y="568"/>
                  </a:lnTo>
                  <a:cubicBezTo>
                    <a:pt x="418" y="563"/>
                    <a:pt x="435" y="556"/>
                    <a:pt x="451" y="547"/>
                  </a:cubicBezTo>
                  <a:lnTo>
                    <a:pt x="533" y="605"/>
                  </a:lnTo>
                  <a:lnTo>
                    <a:pt x="605" y="532"/>
                  </a:lnTo>
                  <a:lnTo>
                    <a:pt x="547" y="451"/>
                  </a:lnTo>
                  <a:cubicBezTo>
                    <a:pt x="555" y="435"/>
                    <a:pt x="562" y="419"/>
                    <a:pt x="567" y="401"/>
                  </a:cubicBezTo>
                  <a:lnTo>
                    <a:pt x="666" y="384"/>
                  </a:lnTo>
                  <a:lnTo>
                    <a:pt x="666" y="373"/>
                  </a:lnTo>
                  <a:lnTo>
                    <a:pt x="666" y="281"/>
                  </a:lnTo>
                  <a:lnTo>
                    <a:pt x="567" y="265"/>
                  </a:lnTo>
                  <a:cubicBezTo>
                    <a:pt x="562" y="248"/>
                    <a:pt x="555" y="231"/>
                    <a:pt x="547" y="216"/>
                  </a:cubicBezTo>
                  <a:lnTo>
                    <a:pt x="604" y="133"/>
                  </a:lnTo>
                  <a:lnTo>
                    <a:pt x="532" y="61"/>
                  </a:lnTo>
                  <a:lnTo>
                    <a:pt x="450" y="119"/>
                  </a:lnTo>
                  <a:cubicBezTo>
                    <a:pt x="435" y="111"/>
                    <a:pt x="418" y="104"/>
                    <a:pt x="401" y="99"/>
                  </a:cubicBezTo>
                  <a:lnTo>
                    <a:pt x="383" y="0"/>
                  </a:lnTo>
                  <a:lnTo>
                    <a:pt x="281" y="0"/>
                  </a:lnTo>
                  <a:close/>
                  <a:moveTo>
                    <a:pt x="304" y="27"/>
                  </a:moveTo>
                  <a:lnTo>
                    <a:pt x="361" y="27"/>
                  </a:lnTo>
                  <a:lnTo>
                    <a:pt x="377" y="119"/>
                  </a:lnTo>
                  <a:cubicBezTo>
                    <a:pt x="405" y="127"/>
                    <a:pt x="430" y="137"/>
                    <a:pt x="453" y="150"/>
                  </a:cubicBezTo>
                  <a:lnTo>
                    <a:pt x="529" y="96"/>
                  </a:lnTo>
                  <a:lnTo>
                    <a:pt x="570" y="136"/>
                  </a:lnTo>
                  <a:lnTo>
                    <a:pt x="516" y="213"/>
                  </a:lnTo>
                  <a:cubicBezTo>
                    <a:pt x="530" y="239"/>
                    <a:pt x="540" y="263"/>
                    <a:pt x="547" y="289"/>
                  </a:cubicBezTo>
                  <a:lnTo>
                    <a:pt x="640" y="304"/>
                  </a:lnTo>
                  <a:lnTo>
                    <a:pt x="640" y="361"/>
                  </a:lnTo>
                  <a:lnTo>
                    <a:pt x="547" y="378"/>
                  </a:lnTo>
                  <a:cubicBezTo>
                    <a:pt x="539" y="406"/>
                    <a:pt x="529" y="430"/>
                    <a:pt x="516" y="453"/>
                  </a:cubicBezTo>
                  <a:lnTo>
                    <a:pt x="570" y="529"/>
                  </a:lnTo>
                  <a:lnTo>
                    <a:pt x="530" y="570"/>
                  </a:lnTo>
                  <a:lnTo>
                    <a:pt x="453" y="516"/>
                  </a:lnTo>
                  <a:cubicBezTo>
                    <a:pt x="427" y="530"/>
                    <a:pt x="404" y="541"/>
                    <a:pt x="377" y="548"/>
                  </a:cubicBezTo>
                  <a:lnTo>
                    <a:pt x="361" y="640"/>
                  </a:lnTo>
                  <a:lnTo>
                    <a:pt x="304" y="640"/>
                  </a:lnTo>
                  <a:lnTo>
                    <a:pt x="288" y="548"/>
                  </a:lnTo>
                  <a:cubicBezTo>
                    <a:pt x="260" y="540"/>
                    <a:pt x="236" y="530"/>
                    <a:pt x="212" y="517"/>
                  </a:cubicBezTo>
                  <a:lnTo>
                    <a:pt x="136" y="570"/>
                  </a:lnTo>
                  <a:lnTo>
                    <a:pt x="95" y="529"/>
                  </a:lnTo>
                  <a:lnTo>
                    <a:pt x="149" y="454"/>
                  </a:lnTo>
                  <a:cubicBezTo>
                    <a:pt x="135" y="428"/>
                    <a:pt x="124" y="404"/>
                    <a:pt x="118" y="378"/>
                  </a:cubicBezTo>
                  <a:lnTo>
                    <a:pt x="26" y="361"/>
                  </a:lnTo>
                  <a:lnTo>
                    <a:pt x="26" y="304"/>
                  </a:lnTo>
                  <a:lnTo>
                    <a:pt x="118" y="289"/>
                  </a:lnTo>
                  <a:cubicBezTo>
                    <a:pt x="126" y="260"/>
                    <a:pt x="135" y="236"/>
                    <a:pt x="149" y="213"/>
                  </a:cubicBezTo>
                  <a:lnTo>
                    <a:pt x="96" y="136"/>
                  </a:lnTo>
                  <a:lnTo>
                    <a:pt x="137" y="96"/>
                  </a:lnTo>
                  <a:lnTo>
                    <a:pt x="212" y="150"/>
                  </a:lnTo>
                  <a:cubicBezTo>
                    <a:pt x="238" y="136"/>
                    <a:pt x="262" y="125"/>
                    <a:pt x="289" y="119"/>
                  </a:cubicBezTo>
                  <a:lnTo>
                    <a:pt x="304" y="27"/>
                  </a:lnTo>
                  <a:close/>
                  <a:moveTo>
                    <a:pt x="333" y="213"/>
                  </a:moveTo>
                  <a:cubicBezTo>
                    <a:pt x="267" y="213"/>
                    <a:pt x="213" y="267"/>
                    <a:pt x="213" y="333"/>
                  </a:cubicBezTo>
                  <a:cubicBezTo>
                    <a:pt x="213" y="399"/>
                    <a:pt x="267" y="453"/>
                    <a:pt x="333" y="453"/>
                  </a:cubicBezTo>
                  <a:cubicBezTo>
                    <a:pt x="399" y="453"/>
                    <a:pt x="453" y="399"/>
                    <a:pt x="453" y="333"/>
                  </a:cubicBezTo>
                  <a:cubicBezTo>
                    <a:pt x="453" y="267"/>
                    <a:pt x="399" y="213"/>
                    <a:pt x="333" y="213"/>
                  </a:cubicBezTo>
                  <a:close/>
                  <a:moveTo>
                    <a:pt x="333" y="240"/>
                  </a:moveTo>
                  <a:cubicBezTo>
                    <a:pt x="385" y="240"/>
                    <a:pt x="426" y="282"/>
                    <a:pt x="426" y="333"/>
                  </a:cubicBezTo>
                  <a:cubicBezTo>
                    <a:pt x="426" y="385"/>
                    <a:pt x="385" y="427"/>
                    <a:pt x="333" y="427"/>
                  </a:cubicBezTo>
                  <a:cubicBezTo>
                    <a:pt x="281" y="427"/>
                    <a:pt x="240" y="385"/>
                    <a:pt x="240" y="333"/>
                  </a:cubicBezTo>
                  <a:cubicBezTo>
                    <a:pt x="240" y="282"/>
                    <a:pt x="281" y="240"/>
                    <a:pt x="333" y="240"/>
                  </a:cubicBezTo>
                  <a:close/>
                </a:path>
              </a:pathLst>
            </a:custGeom>
            <a:solidFill>
              <a:srgbClr val="5F5F5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latin typeface="Segoe UI" panose="020B0502040204020203" pitchFamily="34" charset="0"/>
                <a:cs typeface="Segoe UI" panose="020B0502040204020203" pitchFamily="34" charset="0"/>
              </a:endParaRPr>
            </a:p>
          </p:txBody>
        </p:sp>
        <p:sp>
          <p:nvSpPr>
            <p:cNvPr id="127" name="TextBox 126">
              <a:extLst>
                <a:ext uri="{FF2B5EF4-FFF2-40B4-BE49-F238E27FC236}">
                  <a16:creationId xmlns:a16="http://schemas.microsoft.com/office/drawing/2014/main" id="{9F37077F-0B55-47F4-87AC-84A976A48F70}"/>
                </a:ext>
              </a:extLst>
            </p:cNvPr>
            <p:cNvSpPr txBox="1"/>
            <p:nvPr/>
          </p:nvSpPr>
          <p:spPr>
            <a:xfrm>
              <a:off x="3545657" y="3625116"/>
              <a:ext cx="3095997" cy="276999"/>
            </a:xfrm>
            <a:prstGeom prst="rect">
              <a:avLst/>
            </a:prstGeom>
            <a:noFill/>
          </p:spPr>
          <p:txBody>
            <a:bodyPr wrap="square" rtlCol="0">
              <a:spAutoFit/>
            </a:bodyPr>
            <a:lstStyle/>
            <a:p>
              <a:pPr algn="ctr"/>
              <a:r>
                <a:rPr lang="en-US" sz="1200" b="1" dirty="0">
                  <a:solidFill>
                    <a:schemeClr val="accent5">
                      <a:lumMod val="50000"/>
                    </a:schemeClr>
                  </a:solidFill>
                </a:rPr>
                <a:t>Shared Services</a:t>
              </a:r>
            </a:p>
          </p:txBody>
        </p:sp>
        <p:sp>
          <p:nvSpPr>
            <p:cNvPr id="129" name="Rectangle: Rounded Corners 128">
              <a:extLst>
                <a:ext uri="{FF2B5EF4-FFF2-40B4-BE49-F238E27FC236}">
                  <a16:creationId xmlns:a16="http://schemas.microsoft.com/office/drawing/2014/main" id="{CB264EBD-0E80-4E16-BD9C-4D0865636FD9}"/>
                </a:ext>
              </a:extLst>
            </p:cNvPr>
            <p:cNvSpPr/>
            <p:nvPr/>
          </p:nvSpPr>
          <p:spPr>
            <a:xfrm>
              <a:off x="3247193" y="3884880"/>
              <a:ext cx="1432822"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accent5">
                      <a:lumMod val="50000"/>
                    </a:schemeClr>
                  </a:solidFill>
                </a:rPr>
                <a:t>Reports/</a:t>
              </a:r>
            </a:p>
            <a:p>
              <a:r>
                <a:rPr lang="en-US" sz="1000" b="1" dirty="0">
                  <a:solidFill>
                    <a:schemeClr val="accent5">
                      <a:lumMod val="50000"/>
                    </a:schemeClr>
                  </a:solidFill>
                </a:rPr>
                <a:t>Activity Logs</a:t>
              </a:r>
            </a:p>
          </p:txBody>
        </p:sp>
        <p:sp>
          <p:nvSpPr>
            <p:cNvPr id="131" name="Presentation">
              <a:extLst>
                <a:ext uri="{FF2B5EF4-FFF2-40B4-BE49-F238E27FC236}">
                  <a16:creationId xmlns:a16="http://schemas.microsoft.com/office/drawing/2014/main" id="{7336FCCF-C97A-4D1D-ABBF-D98CD2C98BF6}"/>
                </a:ext>
              </a:extLst>
            </p:cNvPr>
            <p:cNvSpPr>
              <a:spLocks noChangeAspect="1" noEditPoints="1"/>
            </p:cNvSpPr>
            <p:nvPr/>
          </p:nvSpPr>
          <p:spPr bwMode="auto">
            <a:xfrm>
              <a:off x="4305971" y="4002358"/>
              <a:ext cx="232593" cy="237154"/>
            </a:xfrm>
            <a:custGeom>
              <a:avLst/>
              <a:gdLst>
                <a:gd name="T0" fmla="*/ 333 w 667"/>
                <a:gd name="T1" fmla="*/ 1 h 677"/>
                <a:gd name="T2" fmla="*/ 320 w 667"/>
                <a:gd name="T3" fmla="*/ 14 h 677"/>
                <a:gd name="T4" fmla="*/ 320 w 667"/>
                <a:gd name="T5" fmla="*/ 54 h 677"/>
                <a:gd name="T6" fmla="*/ 0 w 667"/>
                <a:gd name="T7" fmla="*/ 54 h 677"/>
                <a:gd name="T8" fmla="*/ 0 w 667"/>
                <a:gd name="T9" fmla="*/ 507 h 677"/>
                <a:gd name="T10" fmla="*/ 320 w 667"/>
                <a:gd name="T11" fmla="*/ 507 h 677"/>
                <a:gd name="T12" fmla="*/ 320 w 667"/>
                <a:gd name="T13" fmla="*/ 529 h 677"/>
                <a:gd name="T14" fmla="*/ 204 w 667"/>
                <a:gd name="T15" fmla="*/ 645 h 677"/>
                <a:gd name="T16" fmla="*/ 223 w 667"/>
                <a:gd name="T17" fmla="*/ 664 h 677"/>
                <a:gd name="T18" fmla="*/ 320 w 667"/>
                <a:gd name="T19" fmla="*/ 566 h 677"/>
                <a:gd name="T20" fmla="*/ 320 w 667"/>
                <a:gd name="T21" fmla="*/ 601 h 677"/>
                <a:gd name="T22" fmla="*/ 347 w 667"/>
                <a:gd name="T23" fmla="*/ 601 h 677"/>
                <a:gd name="T24" fmla="*/ 347 w 667"/>
                <a:gd name="T25" fmla="*/ 566 h 677"/>
                <a:gd name="T26" fmla="*/ 444 w 667"/>
                <a:gd name="T27" fmla="*/ 664 h 677"/>
                <a:gd name="T28" fmla="*/ 463 w 667"/>
                <a:gd name="T29" fmla="*/ 645 h 677"/>
                <a:gd name="T30" fmla="*/ 347 w 667"/>
                <a:gd name="T31" fmla="*/ 529 h 677"/>
                <a:gd name="T32" fmla="*/ 347 w 667"/>
                <a:gd name="T33" fmla="*/ 507 h 677"/>
                <a:gd name="T34" fmla="*/ 667 w 667"/>
                <a:gd name="T35" fmla="*/ 507 h 677"/>
                <a:gd name="T36" fmla="*/ 667 w 667"/>
                <a:gd name="T37" fmla="*/ 54 h 677"/>
                <a:gd name="T38" fmla="*/ 347 w 667"/>
                <a:gd name="T39" fmla="*/ 54 h 677"/>
                <a:gd name="T40" fmla="*/ 347 w 667"/>
                <a:gd name="T41" fmla="*/ 14 h 677"/>
                <a:gd name="T42" fmla="*/ 333 w 667"/>
                <a:gd name="T43" fmla="*/ 1 h 677"/>
                <a:gd name="T44" fmla="*/ 27 w 667"/>
                <a:gd name="T45" fmla="*/ 81 h 677"/>
                <a:gd name="T46" fmla="*/ 640 w 667"/>
                <a:gd name="T47" fmla="*/ 81 h 677"/>
                <a:gd name="T48" fmla="*/ 640 w 667"/>
                <a:gd name="T49" fmla="*/ 481 h 677"/>
                <a:gd name="T50" fmla="*/ 27 w 667"/>
                <a:gd name="T51" fmla="*/ 481 h 677"/>
                <a:gd name="T52" fmla="*/ 27 w 667"/>
                <a:gd name="T53" fmla="*/ 81 h 677"/>
                <a:gd name="T54" fmla="*/ 547 w 667"/>
                <a:gd name="T55" fmla="*/ 187 h 677"/>
                <a:gd name="T56" fmla="*/ 520 w 667"/>
                <a:gd name="T57" fmla="*/ 214 h 677"/>
                <a:gd name="T58" fmla="*/ 520 w 667"/>
                <a:gd name="T59" fmla="*/ 218 h 677"/>
                <a:gd name="T60" fmla="*/ 384 w 667"/>
                <a:gd name="T61" fmla="*/ 323 h 677"/>
                <a:gd name="T62" fmla="*/ 373 w 667"/>
                <a:gd name="T63" fmla="*/ 321 h 677"/>
                <a:gd name="T64" fmla="*/ 363 w 667"/>
                <a:gd name="T65" fmla="*/ 323 h 677"/>
                <a:gd name="T66" fmla="*/ 253 w 667"/>
                <a:gd name="T67" fmla="*/ 244 h 677"/>
                <a:gd name="T68" fmla="*/ 253 w 667"/>
                <a:gd name="T69" fmla="*/ 241 h 677"/>
                <a:gd name="T70" fmla="*/ 227 w 667"/>
                <a:gd name="T71" fmla="*/ 214 h 677"/>
                <a:gd name="T72" fmla="*/ 200 w 667"/>
                <a:gd name="T73" fmla="*/ 241 h 677"/>
                <a:gd name="T74" fmla="*/ 200 w 667"/>
                <a:gd name="T75" fmla="*/ 244 h 677"/>
                <a:gd name="T76" fmla="*/ 131 w 667"/>
                <a:gd name="T77" fmla="*/ 296 h 677"/>
                <a:gd name="T78" fmla="*/ 120 w 667"/>
                <a:gd name="T79" fmla="*/ 294 h 677"/>
                <a:gd name="T80" fmla="*/ 93 w 667"/>
                <a:gd name="T81" fmla="*/ 321 h 677"/>
                <a:gd name="T82" fmla="*/ 120 w 667"/>
                <a:gd name="T83" fmla="*/ 347 h 677"/>
                <a:gd name="T84" fmla="*/ 147 w 667"/>
                <a:gd name="T85" fmla="*/ 321 h 677"/>
                <a:gd name="T86" fmla="*/ 146 w 667"/>
                <a:gd name="T87" fmla="*/ 318 h 677"/>
                <a:gd name="T88" fmla="*/ 216 w 667"/>
                <a:gd name="T89" fmla="*/ 265 h 677"/>
                <a:gd name="T90" fmla="*/ 227 w 667"/>
                <a:gd name="T91" fmla="*/ 267 h 677"/>
                <a:gd name="T92" fmla="*/ 238 w 667"/>
                <a:gd name="T93" fmla="*/ 265 h 677"/>
                <a:gd name="T94" fmla="*/ 347 w 667"/>
                <a:gd name="T95" fmla="*/ 345 h 677"/>
                <a:gd name="T96" fmla="*/ 347 w 667"/>
                <a:gd name="T97" fmla="*/ 347 h 677"/>
                <a:gd name="T98" fmla="*/ 373 w 667"/>
                <a:gd name="T99" fmla="*/ 374 h 677"/>
                <a:gd name="T100" fmla="*/ 400 w 667"/>
                <a:gd name="T101" fmla="*/ 347 h 677"/>
                <a:gd name="T102" fmla="*/ 400 w 667"/>
                <a:gd name="T103" fmla="*/ 344 h 677"/>
                <a:gd name="T104" fmla="*/ 537 w 667"/>
                <a:gd name="T105" fmla="*/ 239 h 677"/>
                <a:gd name="T106" fmla="*/ 547 w 667"/>
                <a:gd name="T107" fmla="*/ 241 h 677"/>
                <a:gd name="T108" fmla="*/ 573 w 667"/>
                <a:gd name="T109" fmla="*/ 214 h 677"/>
                <a:gd name="T110" fmla="*/ 547 w 667"/>
                <a:gd name="T111" fmla="*/ 187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7" h="677">
                  <a:moveTo>
                    <a:pt x="333" y="1"/>
                  </a:moveTo>
                  <a:cubicBezTo>
                    <a:pt x="326" y="1"/>
                    <a:pt x="320" y="7"/>
                    <a:pt x="320" y="14"/>
                  </a:cubicBezTo>
                  <a:lnTo>
                    <a:pt x="320" y="54"/>
                  </a:lnTo>
                  <a:lnTo>
                    <a:pt x="0" y="54"/>
                  </a:lnTo>
                  <a:lnTo>
                    <a:pt x="0" y="507"/>
                  </a:lnTo>
                  <a:lnTo>
                    <a:pt x="320" y="507"/>
                  </a:lnTo>
                  <a:lnTo>
                    <a:pt x="320" y="529"/>
                  </a:lnTo>
                  <a:lnTo>
                    <a:pt x="204" y="645"/>
                  </a:lnTo>
                  <a:cubicBezTo>
                    <a:pt x="191" y="657"/>
                    <a:pt x="210" y="677"/>
                    <a:pt x="223" y="664"/>
                  </a:cubicBezTo>
                  <a:lnTo>
                    <a:pt x="320" y="566"/>
                  </a:lnTo>
                  <a:lnTo>
                    <a:pt x="320" y="601"/>
                  </a:lnTo>
                  <a:cubicBezTo>
                    <a:pt x="320" y="619"/>
                    <a:pt x="347" y="619"/>
                    <a:pt x="347" y="601"/>
                  </a:cubicBezTo>
                  <a:lnTo>
                    <a:pt x="347" y="566"/>
                  </a:lnTo>
                  <a:lnTo>
                    <a:pt x="444" y="664"/>
                  </a:lnTo>
                  <a:cubicBezTo>
                    <a:pt x="457" y="677"/>
                    <a:pt x="476" y="657"/>
                    <a:pt x="463" y="645"/>
                  </a:cubicBezTo>
                  <a:lnTo>
                    <a:pt x="347" y="529"/>
                  </a:lnTo>
                  <a:lnTo>
                    <a:pt x="347" y="507"/>
                  </a:lnTo>
                  <a:lnTo>
                    <a:pt x="667" y="507"/>
                  </a:lnTo>
                  <a:lnTo>
                    <a:pt x="667" y="54"/>
                  </a:lnTo>
                  <a:lnTo>
                    <a:pt x="347" y="54"/>
                  </a:lnTo>
                  <a:lnTo>
                    <a:pt x="347" y="14"/>
                  </a:lnTo>
                  <a:cubicBezTo>
                    <a:pt x="347" y="7"/>
                    <a:pt x="341" y="0"/>
                    <a:pt x="333" y="1"/>
                  </a:cubicBezTo>
                  <a:close/>
                  <a:moveTo>
                    <a:pt x="27" y="81"/>
                  </a:moveTo>
                  <a:cubicBezTo>
                    <a:pt x="231" y="81"/>
                    <a:pt x="435" y="81"/>
                    <a:pt x="640" y="81"/>
                  </a:cubicBezTo>
                  <a:lnTo>
                    <a:pt x="640" y="481"/>
                  </a:lnTo>
                  <a:cubicBezTo>
                    <a:pt x="435" y="481"/>
                    <a:pt x="231" y="481"/>
                    <a:pt x="27" y="481"/>
                  </a:cubicBezTo>
                  <a:lnTo>
                    <a:pt x="27" y="81"/>
                  </a:lnTo>
                  <a:close/>
                  <a:moveTo>
                    <a:pt x="547" y="187"/>
                  </a:moveTo>
                  <a:cubicBezTo>
                    <a:pt x="532" y="187"/>
                    <a:pt x="520" y="199"/>
                    <a:pt x="520" y="214"/>
                  </a:cubicBezTo>
                  <a:cubicBezTo>
                    <a:pt x="520" y="215"/>
                    <a:pt x="520" y="216"/>
                    <a:pt x="520" y="218"/>
                  </a:cubicBezTo>
                  <a:lnTo>
                    <a:pt x="384" y="323"/>
                  </a:lnTo>
                  <a:cubicBezTo>
                    <a:pt x="380" y="321"/>
                    <a:pt x="377" y="321"/>
                    <a:pt x="373" y="321"/>
                  </a:cubicBezTo>
                  <a:cubicBezTo>
                    <a:pt x="370" y="321"/>
                    <a:pt x="366" y="322"/>
                    <a:pt x="363" y="323"/>
                  </a:cubicBezTo>
                  <a:lnTo>
                    <a:pt x="253" y="244"/>
                  </a:lnTo>
                  <a:cubicBezTo>
                    <a:pt x="253" y="243"/>
                    <a:pt x="253" y="242"/>
                    <a:pt x="253" y="241"/>
                  </a:cubicBezTo>
                  <a:cubicBezTo>
                    <a:pt x="253" y="226"/>
                    <a:pt x="241" y="214"/>
                    <a:pt x="227" y="214"/>
                  </a:cubicBezTo>
                  <a:cubicBezTo>
                    <a:pt x="212" y="214"/>
                    <a:pt x="200" y="226"/>
                    <a:pt x="200" y="241"/>
                  </a:cubicBezTo>
                  <a:cubicBezTo>
                    <a:pt x="200" y="242"/>
                    <a:pt x="200" y="243"/>
                    <a:pt x="200" y="244"/>
                  </a:cubicBezTo>
                  <a:lnTo>
                    <a:pt x="131" y="296"/>
                  </a:lnTo>
                  <a:cubicBezTo>
                    <a:pt x="127" y="295"/>
                    <a:pt x="124" y="294"/>
                    <a:pt x="120" y="294"/>
                  </a:cubicBezTo>
                  <a:cubicBezTo>
                    <a:pt x="105" y="294"/>
                    <a:pt x="93" y="306"/>
                    <a:pt x="93" y="321"/>
                  </a:cubicBezTo>
                  <a:cubicBezTo>
                    <a:pt x="93" y="335"/>
                    <a:pt x="105" y="347"/>
                    <a:pt x="120" y="347"/>
                  </a:cubicBezTo>
                  <a:cubicBezTo>
                    <a:pt x="135" y="347"/>
                    <a:pt x="147" y="335"/>
                    <a:pt x="147" y="321"/>
                  </a:cubicBezTo>
                  <a:cubicBezTo>
                    <a:pt x="147" y="320"/>
                    <a:pt x="147" y="319"/>
                    <a:pt x="146" y="318"/>
                  </a:cubicBezTo>
                  <a:lnTo>
                    <a:pt x="216" y="265"/>
                  </a:lnTo>
                  <a:cubicBezTo>
                    <a:pt x="220" y="267"/>
                    <a:pt x="223" y="267"/>
                    <a:pt x="227" y="267"/>
                  </a:cubicBezTo>
                  <a:cubicBezTo>
                    <a:pt x="230" y="267"/>
                    <a:pt x="234" y="267"/>
                    <a:pt x="238" y="265"/>
                  </a:cubicBezTo>
                  <a:lnTo>
                    <a:pt x="347" y="345"/>
                  </a:lnTo>
                  <a:cubicBezTo>
                    <a:pt x="347" y="346"/>
                    <a:pt x="347" y="346"/>
                    <a:pt x="347" y="347"/>
                  </a:cubicBezTo>
                  <a:cubicBezTo>
                    <a:pt x="347" y="362"/>
                    <a:pt x="359" y="374"/>
                    <a:pt x="373" y="374"/>
                  </a:cubicBezTo>
                  <a:cubicBezTo>
                    <a:pt x="388" y="374"/>
                    <a:pt x="400" y="362"/>
                    <a:pt x="400" y="347"/>
                  </a:cubicBezTo>
                  <a:cubicBezTo>
                    <a:pt x="400" y="346"/>
                    <a:pt x="400" y="345"/>
                    <a:pt x="400" y="344"/>
                  </a:cubicBezTo>
                  <a:lnTo>
                    <a:pt x="537" y="239"/>
                  </a:lnTo>
                  <a:cubicBezTo>
                    <a:pt x="540" y="240"/>
                    <a:pt x="543" y="241"/>
                    <a:pt x="547" y="241"/>
                  </a:cubicBezTo>
                  <a:cubicBezTo>
                    <a:pt x="561" y="241"/>
                    <a:pt x="573" y="229"/>
                    <a:pt x="573" y="214"/>
                  </a:cubicBezTo>
                  <a:cubicBezTo>
                    <a:pt x="573" y="199"/>
                    <a:pt x="561" y="187"/>
                    <a:pt x="547" y="187"/>
                  </a:cubicBezTo>
                  <a:close/>
                </a:path>
              </a:pathLst>
            </a:custGeom>
            <a:solidFill>
              <a:srgbClr val="5F5F5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latin typeface="Segoe UI" panose="020B0502040204020203" pitchFamily="34" charset="0"/>
                <a:cs typeface="Segoe UI" panose="020B0502040204020203" pitchFamily="34" charset="0"/>
              </a:endParaRPr>
            </a:p>
          </p:txBody>
        </p:sp>
        <p:sp>
          <p:nvSpPr>
            <p:cNvPr id="133" name="Rectangle: Rounded Corners 132">
              <a:extLst>
                <a:ext uri="{FF2B5EF4-FFF2-40B4-BE49-F238E27FC236}">
                  <a16:creationId xmlns:a16="http://schemas.microsoft.com/office/drawing/2014/main" id="{0BAED0D6-B275-4234-93AA-36009CFC9A86}"/>
                </a:ext>
              </a:extLst>
            </p:cNvPr>
            <p:cNvSpPr/>
            <p:nvPr/>
          </p:nvSpPr>
          <p:spPr>
            <a:xfrm>
              <a:off x="3247193" y="4406160"/>
              <a:ext cx="730233"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accent5">
                      <a:lumMod val="50000"/>
                    </a:schemeClr>
                  </a:solidFill>
                </a:rPr>
                <a:t>Data</a:t>
              </a:r>
            </a:p>
            <a:p>
              <a:r>
                <a:rPr lang="en-US" sz="900" b="1" dirty="0">
                  <a:solidFill>
                    <a:schemeClr val="accent5">
                      <a:lumMod val="50000"/>
                    </a:schemeClr>
                  </a:solidFill>
                </a:rPr>
                <a:t>Model</a:t>
              </a:r>
            </a:p>
          </p:txBody>
        </p:sp>
        <p:sp>
          <p:nvSpPr>
            <p:cNvPr id="134" name="Add Database">
              <a:extLst>
                <a:ext uri="{FF2B5EF4-FFF2-40B4-BE49-F238E27FC236}">
                  <a16:creationId xmlns:a16="http://schemas.microsoft.com/office/drawing/2014/main" id="{AB6DB964-27BE-4ADB-B31E-8007829EAAEA}"/>
                </a:ext>
              </a:extLst>
            </p:cNvPr>
            <p:cNvSpPr>
              <a:spLocks noChangeAspect="1" noEditPoints="1"/>
            </p:cNvSpPr>
            <p:nvPr/>
          </p:nvSpPr>
          <p:spPr bwMode="auto">
            <a:xfrm>
              <a:off x="3726576" y="4559876"/>
              <a:ext cx="197634" cy="197634"/>
            </a:xfrm>
            <a:custGeom>
              <a:avLst/>
              <a:gdLst>
                <a:gd name="T0" fmla="*/ 86 w 667"/>
                <a:gd name="T1" fmla="*/ 37 h 667"/>
                <a:gd name="T2" fmla="*/ 0 w 667"/>
                <a:gd name="T3" fmla="*/ 132 h 667"/>
                <a:gd name="T4" fmla="*/ 0 w 667"/>
                <a:gd name="T5" fmla="*/ 520 h 667"/>
                <a:gd name="T6" fmla="*/ 86 w 667"/>
                <a:gd name="T7" fmla="*/ 617 h 667"/>
                <a:gd name="T8" fmla="*/ 388 w 667"/>
                <a:gd name="T9" fmla="*/ 643 h 667"/>
                <a:gd name="T10" fmla="*/ 280 w 667"/>
                <a:gd name="T11" fmla="*/ 627 h 667"/>
                <a:gd name="T12" fmla="*/ 44 w 667"/>
                <a:gd name="T13" fmla="*/ 558 h 667"/>
                <a:gd name="T14" fmla="*/ 26 w 667"/>
                <a:gd name="T15" fmla="*/ 458 h 667"/>
                <a:gd name="T16" fmla="*/ 280 w 667"/>
                <a:gd name="T17" fmla="*/ 534 h 667"/>
                <a:gd name="T18" fmla="*/ 345 w 667"/>
                <a:gd name="T19" fmla="*/ 503 h 667"/>
                <a:gd name="T20" fmla="*/ 96 w 667"/>
                <a:gd name="T21" fmla="*/ 473 h 667"/>
                <a:gd name="T22" fmla="*/ 26 w 667"/>
                <a:gd name="T23" fmla="*/ 400 h 667"/>
                <a:gd name="T24" fmla="*/ 86 w 667"/>
                <a:gd name="T25" fmla="*/ 364 h 667"/>
                <a:gd name="T26" fmla="*/ 474 w 667"/>
                <a:gd name="T27" fmla="*/ 364 h 667"/>
                <a:gd name="T28" fmla="*/ 533 w 667"/>
                <a:gd name="T29" fmla="*/ 360 h 667"/>
                <a:gd name="T30" fmla="*/ 560 w 667"/>
                <a:gd name="T31" fmla="*/ 267 h 667"/>
                <a:gd name="T32" fmla="*/ 559 w 667"/>
                <a:gd name="T33" fmla="*/ 132 h 667"/>
                <a:gd name="T34" fmla="*/ 474 w 667"/>
                <a:gd name="T35" fmla="*/ 37 h 667"/>
                <a:gd name="T36" fmla="*/ 280 w 667"/>
                <a:gd name="T37" fmla="*/ 27 h 667"/>
                <a:gd name="T38" fmla="*/ 516 w 667"/>
                <a:gd name="T39" fmla="*/ 96 h 667"/>
                <a:gd name="T40" fmla="*/ 516 w 667"/>
                <a:gd name="T41" fmla="*/ 171 h 667"/>
                <a:gd name="T42" fmla="*/ 280 w 667"/>
                <a:gd name="T43" fmla="*/ 240 h 667"/>
                <a:gd name="T44" fmla="*/ 44 w 667"/>
                <a:gd name="T45" fmla="*/ 171 h 667"/>
                <a:gd name="T46" fmla="*/ 44 w 667"/>
                <a:gd name="T47" fmla="*/ 96 h 667"/>
                <a:gd name="T48" fmla="*/ 280 w 667"/>
                <a:gd name="T49" fmla="*/ 27 h 667"/>
                <a:gd name="T50" fmla="*/ 86 w 667"/>
                <a:gd name="T51" fmla="*/ 231 h 667"/>
                <a:gd name="T52" fmla="*/ 474 w 667"/>
                <a:gd name="T53" fmla="*/ 231 h 667"/>
                <a:gd name="T54" fmla="*/ 533 w 667"/>
                <a:gd name="T55" fmla="*/ 267 h 667"/>
                <a:gd name="T56" fmla="*/ 463 w 667"/>
                <a:gd name="T57" fmla="*/ 340 h 667"/>
                <a:gd name="T58" fmla="*/ 97 w 667"/>
                <a:gd name="T59" fmla="*/ 340 h 667"/>
                <a:gd name="T60" fmla="*/ 26 w 667"/>
                <a:gd name="T61" fmla="*/ 267 h 667"/>
                <a:gd name="T62" fmla="*/ 533 w 667"/>
                <a:gd name="T63" fmla="*/ 400 h 667"/>
                <a:gd name="T64" fmla="*/ 533 w 667"/>
                <a:gd name="T65" fmla="*/ 667 h 667"/>
                <a:gd name="T66" fmla="*/ 533 w 667"/>
                <a:gd name="T67" fmla="*/ 400 h 667"/>
                <a:gd name="T68" fmla="*/ 639 w 667"/>
                <a:gd name="T69" fmla="*/ 534 h 667"/>
                <a:gd name="T70" fmla="*/ 427 w 667"/>
                <a:gd name="T71" fmla="*/ 534 h 667"/>
                <a:gd name="T72" fmla="*/ 520 w 667"/>
                <a:gd name="T73" fmla="*/ 467 h 667"/>
                <a:gd name="T74" fmla="*/ 466 w 667"/>
                <a:gd name="T75" fmla="*/ 520 h 667"/>
                <a:gd name="T76" fmla="*/ 520 w 667"/>
                <a:gd name="T77" fmla="*/ 547 h 667"/>
                <a:gd name="T78" fmla="*/ 546 w 667"/>
                <a:gd name="T79" fmla="*/ 600 h 667"/>
                <a:gd name="T80" fmla="*/ 600 w 667"/>
                <a:gd name="T81" fmla="*/ 547 h 667"/>
                <a:gd name="T82" fmla="*/ 546 w 667"/>
                <a:gd name="T83" fmla="*/ 520 h 667"/>
                <a:gd name="T84" fmla="*/ 520 w 667"/>
                <a:gd name="T85" fmla="*/ 467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7" h="667">
                  <a:moveTo>
                    <a:pt x="280" y="0"/>
                  </a:moveTo>
                  <a:cubicBezTo>
                    <a:pt x="204" y="0"/>
                    <a:pt x="136" y="14"/>
                    <a:pt x="86" y="37"/>
                  </a:cubicBezTo>
                  <a:cubicBezTo>
                    <a:pt x="60" y="48"/>
                    <a:pt x="39" y="62"/>
                    <a:pt x="24" y="78"/>
                  </a:cubicBezTo>
                  <a:cubicBezTo>
                    <a:pt x="9" y="93"/>
                    <a:pt x="0" y="112"/>
                    <a:pt x="0" y="132"/>
                  </a:cubicBezTo>
                  <a:cubicBezTo>
                    <a:pt x="0" y="133"/>
                    <a:pt x="0" y="133"/>
                    <a:pt x="0" y="134"/>
                  </a:cubicBezTo>
                  <a:lnTo>
                    <a:pt x="0" y="520"/>
                  </a:lnTo>
                  <a:cubicBezTo>
                    <a:pt x="0" y="541"/>
                    <a:pt x="9" y="560"/>
                    <a:pt x="24" y="576"/>
                  </a:cubicBezTo>
                  <a:cubicBezTo>
                    <a:pt x="39" y="592"/>
                    <a:pt x="60" y="606"/>
                    <a:pt x="86" y="617"/>
                  </a:cubicBezTo>
                  <a:cubicBezTo>
                    <a:pt x="136" y="640"/>
                    <a:pt x="204" y="654"/>
                    <a:pt x="280" y="654"/>
                  </a:cubicBezTo>
                  <a:cubicBezTo>
                    <a:pt x="318" y="654"/>
                    <a:pt x="355" y="650"/>
                    <a:pt x="388" y="643"/>
                  </a:cubicBezTo>
                  <a:cubicBezTo>
                    <a:pt x="406" y="640"/>
                    <a:pt x="401" y="613"/>
                    <a:pt x="383" y="617"/>
                  </a:cubicBezTo>
                  <a:cubicBezTo>
                    <a:pt x="352" y="623"/>
                    <a:pt x="317" y="627"/>
                    <a:pt x="280" y="627"/>
                  </a:cubicBezTo>
                  <a:cubicBezTo>
                    <a:pt x="208" y="627"/>
                    <a:pt x="142" y="614"/>
                    <a:pt x="96" y="593"/>
                  </a:cubicBezTo>
                  <a:cubicBezTo>
                    <a:pt x="74" y="583"/>
                    <a:pt x="55" y="570"/>
                    <a:pt x="44" y="558"/>
                  </a:cubicBezTo>
                  <a:cubicBezTo>
                    <a:pt x="32" y="545"/>
                    <a:pt x="26" y="533"/>
                    <a:pt x="26" y="520"/>
                  </a:cubicBezTo>
                  <a:lnTo>
                    <a:pt x="26" y="458"/>
                  </a:lnTo>
                  <a:cubicBezTo>
                    <a:pt x="41" y="473"/>
                    <a:pt x="61" y="486"/>
                    <a:pt x="86" y="497"/>
                  </a:cubicBezTo>
                  <a:cubicBezTo>
                    <a:pt x="136" y="520"/>
                    <a:pt x="204" y="534"/>
                    <a:pt x="280" y="534"/>
                  </a:cubicBezTo>
                  <a:cubicBezTo>
                    <a:pt x="303" y="534"/>
                    <a:pt x="326" y="532"/>
                    <a:pt x="348" y="530"/>
                  </a:cubicBezTo>
                  <a:cubicBezTo>
                    <a:pt x="366" y="528"/>
                    <a:pt x="363" y="501"/>
                    <a:pt x="345" y="503"/>
                  </a:cubicBezTo>
                  <a:cubicBezTo>
                    <a:pt x="324" y="506"/>
                    <a:pt x="302" y="507"/>
                    <a:pt x="280" y="507"/>
                  </a:cubicBezTo>
                  <a:cubicBezTo>
                    <a:pt x="208" y="507"/>
                    <a:pt x="142" y="494"/>
                    <a:pt x="96" y="473"/>
                  </a:cubicBezTo>
                  <a:cubicBezTo>
                    <a:pt x="74" y="463"/>
                    <a:pt x="55" y="450"/>
                    <a:pt x="44" y="438"/>
                  </a:cubicBezTo>
                  <a:cubicBezTo>
                    <a:pt x="32" y="425"/>
                    <a:pt x="26" y="413"/>
                    <a:pt x="26" y="400"/>
                  </a:cubicBezTo>
                  <a:lnTo>
                    <a:pt x="26" y="325"/>
                  </a:lnTo>
                  <a:cubicBezTo>
                    <a:pt x="41" y="340"/>
                    <a:pt x="61" y="353"/>
                    <a:pt x="86" y="364"/>
                  </a:cubicBezTo>
                  <a:cubicBezTo>
                    <a:pt x="136" y="387"/>
                    <a:pt x="204" y="400"/>
                    <a:pt x="280" y="400"/>
                  </a:cubicBezTo>
                  <a:cubicBezTo>
                    <a:pt x="355" y="400"/>
                    <a:pt x="423" y="387"/>
                    <a:pt x="474" y="364"/>
                  </a:cubicBezTo>
                  <a:cubicBezTo>
                    <a:pt x="498" y="353"/>
                    <a:pt x="518" y="340"/>
                    <a:pt x="533" y="325"/>
                  </a:cubicBezTo>
                  <a:lnTo>
                    <a:pt x="533" y="360"/>
                  </a:lnTo>
                  <a:cubicBezTo>
                    <a:pt x="533" y="378"/>
                    <a:pt x="560" y="378"/>
                    <a:pt x="560" y="360"/>
                  </a:cubicBezTo>
                  <a:lnTo>
                    <a:pt x="560" y="267"/>
                  </a:lnTo>
                  <a:lnTo>
                    <a:pt x="560" y="134"/>
                  </a:lnTo>
                  <a:cubicBezTo>
                    <a:pt x="560" y="133"/>
                    <a:pt x="560" y="132"/>
                    <a:pt x="559" y="132"/>
                  </a:cubicBezTo>
                  <a:cubicBezTo>
                    <a:pt x="559" y="112"/>
                    <a:pt x="550" y="93"/>
                    <a:pt x="535" y="78"/>
                  </a:cubicBezTo>
                  <a:cubicBezTo>
                    <a:pt x="520" y="62"/>
                    <a:pt x="499" y="48"/>
                    <a:pt x="474" y="37"/>
                  </a:cubicBezTo>
                  <a:cubicBezTo>
                    <a:pt x="423" y="14"/>
                    <a:pt x="355" y="0"/>
                    <a:pt x="280" y="0"/>
                  </a:cubicBezTo>
                  <a:close/>
                  <a:moveTo>
                    <a:pt x="280" y="27"/>
                  </a:moveTo>
                  <a:cubicBezTo>
                    <a:pt x="352" y="27"/>
                    <a:pt x="417" y="40"/>
                    <a:pt x="463" y="61"/>
                  </a:cubicBezTo>
                  <a:cubicBezTo>
                    <a:pt x="486" y="71"/>
                    <a:pt x="504" y="83"/>
                    <a:pt x="516" y="96"/>
                  </a:cubicBezTo>
                  <a:cubicBezTo>
                    <a:pt x="527" y="109"/>
                    <a:pt x="533" y="121"/>
                    <a:pt x="533" y="134"/>
                  </a:cubicBezTo>
                  <a:cubicBezTo>
                    <a:pt x="533" y="146"/>
                    <a:pt x="527" y="159"/>
                    <a:pt x="516" y="171"/>
                  </a:cubicBezTo>
                  <a:cubicBezTo>
                    <a:pt x="504" y="184"/>
                    <a:pt x="486" y="196"/>
                    <a:pt x="463" y="206"/>
                  </a:cubicBezTo>
                  <a:cubicBezTo>
                    <a:pt x="417" y="227"/>
                    <a:pt x="352" y="240"/>
                    <a:pt x="280" y="240"/>
                  </a:cubicBezTo>
                  <a:cubicBezTo>
                    <a:pt x="208" y="240"/>
                    <a:pt x="142" y="227"/>
                    <a:pt x="97" y="206"/>
                  </a:cubicBezTo>
                  <a:cubicBezTo>
                    <a:pt x="74" y="196"/>
                    <a:pt x="55" y="184"/>
                    <a:pt x="44" y="171"/>
                  </a:cubicBezTo>
                  <a:cubicBezTo>
                    <a:pt x="32" y="159"/>
                    <a:pt x="26" y="146"/>
                    <a:pt x="26" y="134"/>
                  </a:cubicBezTo>
                  <a:cubicBezTo>
                    <a:pt x="26" y="121"/>
                    <a:pt x="32" y="109"/>
                    <a:pt x="44" y="96"/>
                  </a:cubicBezTo>
                  <a:cubicBezTo>
                    <a:pt x="55" y="83"/>
                    <a:pt x="74" y="71"/>
                    <a:pt x="97" y="61"/>
                  </a:cubicBezTo>
                  <a:cubicBezTo>
                    <a:pt x="142" y="40"/>
                    <a:pt x="208" y="27"/>
                    <a:pt x="280" y="27"/>
                  </a:cubicBezTo>
                  <a:close/>
                  <a:moveTo>
                    <a:pt x="26" y="191"/>
                  </a:moveTo>
                  <a:cubicBezTo>
                    <a:pt x="41" y="207"/>
                    <a:pt x="61" y="220"/>
                    <a:pt x="86" y="231"/>
                  </a:cubicBezTo>
                  <a:cubicBezTo>
                    <a:pt x="136" y="253"/>
                    <a:pt x="204" y="267"/>
                    <a:pt x="280" y="267"/>
                  </a:cubicBezTo>
                  <a:cubicBezTo>
                    <a:pt x="355" y="267"/>
                    <a:pt x="423" y="253"/>
                    <a:pt x="474" y="231"/>
                  </a:cubicBezTo>
                  <a:cubicBezTo>
                    <a:pt x="498" y="220"/>
                    <a:pt x="518" y="207"/>
                    <a:pt x="533" y="191"/>
                  </a:cubicBezTo>
                  <a:lnTo>
                    <a:pt x="533" y="267"/>
                  </a:lnTo>
                  <a:cubicBezTo>
                    <a:pt x="533" y="279"/>
                    <a:pt x="527" y="292"/>
                    <a:pt x="516" y="305"/>
                  </a:cubicBezTo>
                  <a:cubicBezTo>
                    <a:pt x="504" y="317"/>
                    <a:pt x="486" y="329"/>
                    <a:pt x="463" y="340"/>
                  </a:cubicBezTo>
                  <a:cubicBezTo>
                    <a:pt x="417" y="360"/>
                    <a:pt x="352" y="374"/>
                    <a:pt x="280" y="374"/>
                  </a:cubicBezTo>
                  <a:cubicBezTo>
                    <a:pt x="208" y="374"/>
                    <a:pt x="142" y="360"/>
                    <a:pt x="97" y="340"/>
                  </a:cubicBezTo>
                  <a:cubicBezTo>
                    <a:pt x="74" y="329"/>
                    <a:pt x="55" y="317"/>
                    <a:pt x="44" y="305"/>
                  </a:cubicBezTo>
                  <a:cubicBezTo>
                    <a:pt x="32" y="292"/>
                    <a:pt x="26" y="279"/>
                    <a:pt x="26" y="267"/>
                  </a:cubicBezTo>
                  <a:lnTo>
                    <a:pt x="26" y="191"/>
                  </a:lnTo>
                  <a:close/>
                  <a:moveTo>
                    <a:pt x="533" y="400"/>
                  </a:moveTo>
                  <a:cubicBezTo>
                    <a:pt x="459" y="400"/>
                    <a:pt x="399" y="460"/>
                    <a:pt x="399" y="534"/>
                  </a:cubicBezTo>
                  <a:cubicBezTo>
                    <a:pt x="399" y="607"/>
                    <a:pt x="459" y="667"/>
                    <a:pt x="533" y="667"/>
                  </a:cubicBezTo>
                  <a:cubicBezTo>
                    <a:pt x="607" y="667"/>
                    <a:pt x="667" y="607"/>
                    <a:pt x="667" y="534"/>
                  </a:cubicBezTo>
                  <a:cubicBezTo>
                    <a:pt x="667" y="460"/>
                    <a:pt x="607" y="400"/>
                    <a:pt x="533" y="400"/>
                  </a:cubicBezTo>
                  <a:close/>
                  <a:moveTo>
                    <a:pt x="533" y="427"/>
                  </a:moveTo>
                  <a:cubicBezTo>
                    <a:pt x="592" y="427"/>
                    <a:pt x="639" y="475"/>
                    <a:pt x="639" y="534"/>
                  </a:cubicBezTo>
                  <a:cubicBezTo>
                    <a:pt x="639" y="593"/>
                    <a:pt x="592" y="640"/>
                    <a:pt x="533" y="640"/>
                  </a:cubicBezTo>
                  <a:cubicBezTo>
                    <a:pt x="474" y="640"/>
                    <a:pt x="427" y="593"/>
                    <a:pt x="427" y="534"/>
                  </a:cubicBezTo>
                  <a:cubicBezTo>
                    <a:pt x="427" y="475"/>
                    <a:pt x="474" y="427"/>
                    <a:pt x="533" y="427"/>
                  </a:cubicBezTo>
                  <a:close/>
                  <a:moveTo>
                    <a:pt x="520" y="467"/>
                  </a:moveTo>
                  <a:lnTo>
                    <a:pt x="520" y="520"/>
                  </a:lnTo>
                  <a:lnTo>
                    <a:pt x="466" y="520"/>
                  </a:lnTo>
                  <a:lnTo>
                    <a:pt x="466" y="547"/>
                  </a:lnTo>
                  <a:lnTo>
                    <a:pt x="520" y="547"/>
                  </a:lnTo>
                  <a:lnTo>
                    <a:pt x="520" y="600"/>
                  </a:lnTo>
                  <a:lnTo>
                    <a:pt x="546" y="600"/>
                  </a:lnTo>
                  <a:lnTo>
                    <a:pt x="546" y="547"/>
                  </a:lnTo>
                  <a:lnTo>
                    <a:pt x="600" y="547"/>
                  </a:lnTo>
                  <a:lnTo>
                    <a:pt x="600" y="520"/>
                  </a:lnTo>
                  <a:lnTo>
                    <a:pt x="546" y="520"/>
                  </a:lnTo>
                  <a:lnTo>
                    <a:pt x="546" y="467"/>
                  </a:lnTo>
                  <a:lnTo>
                    <a:pt x="520" y="467"/>
                  </a:lnTo>
                  <a:close/>
                </a:path>
              </a:pathLst>
            </a:custGeom>
            <a:solidFill>
              <a:srgbClr val="5F5F5F"/>
            </a:solidFill>
            <a:ln w="9525">
              <a:noFill/>
              <a:round/>
              <a:headEnd/>
              <a:tailEnd/>
            </a:ln>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latin typeface="Segoe UI" panose="020B0502040204020203" pitchFamily="34" charset="0"/>
                <a:cs typeface="Segoe UI" panose="020B0502040204020203" pitchFamily="34" charset="0"/>
              </a:endParaRPr>
            </a:p>
          </p:txBody>
        </p:sp>
        <p:sp>
          <p:nvSpPr>
            <p:cNvPr id="135" name="Rectangle: Rounded Corners 134">
              <a:extLst>
                <a:ext uri="{FF2B5EF4-FFF2-40B4-BE49-F238E27FC236}">
                  <a16:creationId xmlns:a16="http://schemas.microsoft.com/office/drawing/2014/main" id="{A1137078-FBBF-468B-9631-DABD2F00D91F}"/>
                </a:ext>
              </a:extLst>
            </p:cNvPr>
            <p:cNvSpPr/>
            <p:nvPr/>
          </p:nvSpPr>
          <p:spPr>
            <a:xfrm>
              <a:off x="3986207" y="4406160"/>
              <a:ext cx="688180"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900" b="1" dirty="0">
                  <a:solidFill>
                    <a:schemeClr val="accent5">
                      <a:lumMod val="50000"/>
                    </a:schemeClr>
                  </a:solidFill>
                </a:rPr>
                <a:t>Security</a:t>
              </a:r>
            </a:p>
          </p:txBody>
        </p:sp>
        <p:sp>
          <p:nvSpPr>
            <p:cNvPr id="139" name="Lock">
              <a:extLst>
                <a:ext uri="{FF2B5EF4-FFF2-40B4-BE49-F238E27FC236}">
                  <a16:creationId xmlns:a16="http://schemas.microsoft.com/office/drawing/2014/main" id="{B0425FF5-9C72-48E2-9E13-E638703194E1}"/>
                </a:ext>
              </a:extLst>
            </p:cNvPr>
            <p:cNvSpPr>
              <a:spLocks noChangeAspect="1" noEditPoints="1"/>
            </p:cNvSpPr>
            <p:nvPr/>
          </p:nvSpPr>
          <p:spPr bwMode="auto">
            <a:xfrm>
              <a:off x="4367099" y="4616190"/>
              <a:ext cx="163513" cy="217238"/>
            </a:xfrm>
            <a:custGeom>
              <a:avLst/>
              <a:gdLst>
                <a:gd name="T0" fmla="*/ 226 w 453"/>
                <a:gd name="T1" fmla="*/ 0 h 600"/>
                <a:gd name="T2" fmla="*/ 80 w 453"/>
                <a:gd name="T3" fmla="*/ 146 h 600"/>
                <a:gd name="T4" fmla="*/ 80 w 453"/>
                <a:gd name="T5" fmla="*/ 226 h 600"/>
                <a:gd name="T6" fmla="*/ 40 w 453"/>
                <a:gd name="T7" fmla="*/ 226 h 600"/>
                <a:gd name="T8" fmla="*/ 0 w 453"/>
                <a:gd name="T9" fmla="*/ 266 h 600"/>
                <a:gd name="T10" fmla="*/ 0 w 453"/>
                <a:gd name="T11" fmla="*/ 560 h 600"/>
                <a:gd name="T12" fmla="*/ 40 w 453"/>
                <a:gd name="T13" fmla="*/ 600 h 600"/>
                <a:gd name="T14" fmla="*/ 413 w 453"/>
                <a:gd name="T15" fmla="*/ 600 h 600"/>
                <a:gd name="T16" fmla="*/ 453 w 453"/>
                <a:gd name="T17" fmla="*/ 560 h 600"/>
                <a:gd name="T18" fmla="*/ 453 w 453"/>
                <a:gd name="T19" fmla="*/ 266 h 600"/>
                <a:gd name="T20" fmla="*/ 413 w 453"/>
                <a:gd name="T21" fmla="*/ 226 h 600"/>
                <a:gd name="T22" fmla="*/ 373 w 453"/>
                <a:gd name="T23" fmla="*/ 226 h 600"/>
                <a:gd name="T24" fmla="*/ 373 w 453"/>
                <a:gd name="T25" fmla="*/ 146 h 600"/>
                <a:gd name="T26" fmla="*/ 226 w 453"/>
                <a:gd name="T27" fmla="*/ 0 h 600"/>
                <a:gd name="T28" fmla="*/ 226 w 453"/>
                <a:gd name="T29" fmla="*/ 26 h 600"/>
                <a:gd name="T30" fmla="*/ 346 w 453"/>
                <a:gd name="T31" fmla="*/ 146 h 600"/>
                <a:gd name="T32" fmla="*/ 346 w 453"/>
                <a:gd name="T33" fmla="*/ 226 h 600"/>
                <a:gd name="T34" fmla="*/ 106 w 453"/>
                <a:gd name="T35" fmla="*/ 226 h 600"/>
                <a:gd name="T36" fmla="*/ 106 w 453"/>
                <a:gd name="T37" fmla="*/ 146 h 600"/>
                <a:gd name="T38" fmla="*/ 226 w 453"/>
                <a:gd name="T39" fmla="*/ 26 h 600"/>
                <a:gd name="T40" fmla="*/ 40 w 453"/>
                <a:gd name="T41" fmla="*/ 253 h 600"/>
                <a:gd name="T42" fmla="*/ 413 w 453"/>
                <a:gd name="T43" fmla="*/ 253 h 600"/>
                <a:gd name="T44" fmla="*/ 426 w 453"/>
                <a:gd name="T45" fmla="*/ 266 h 600"/>
                <a:gd name="T46" fmla="*/ 426 w 453"/>
                <a:gd name="T47" fmla="*/ 560 h 600"/>
                <a:gd name="T48" fmla="*/ 413 w 453"/>
                <a:gd name="T49" fmla="*/ 573 h 600"/>
                <a:gd name="T50" fmla="*/ 40 w 453"/>
                <a:gd name="T51" fmla="*/ 573 h 600"/>
                <a:gd name="T52" fmla="*/ 26 w 453"/>
                <a:gd name="T53" fmla="*/ 560 h 600"/>
                <a:gd name="T54" fmla="*/ 26 w 453"/>
                <a:gd name="T55" fmla="*/ 266 h 600"/>
                <a:gd name="T56" fmla="*/ 40 w 453"/>
                <a:gd name="T57" fmla="*/ 253 h 600"/>
                <a:gd name="T58" fmla="*/ 226 w 453"/>
                <a:gd name="T59" fmla="*/ 346 h 600"/>
                <a:gd name="T60" fmla="*/ 186 w 453"/>
                <a:gd name="T61" fmla="*/ 386 h 600"/>
                <a:gd name="T62" fmla="*/ 200 w 453"/>
                <a:gd name="T63" fmla="*/ 416 h 600"/>
                <a:gd name="T64" fmla="*/ 200 w 453"/>
                <a:gd name="T65" fmla="*/ 453 h 600"/>
                <a:gd name="T66" fmla="*/ 226 w 453"/>
                <a:gd name="T67" fmla="*/ 480 h 600"/>
                <a:gd name="T68" fmla="*/ 253 w 453"/>
                <a:gd name="T69" fmla="*/ 453 h 600"/>
                <a:gd name="T70" fmla="*/ 253 w 453"/>
                <a:gd name="T71" fmla="*/ 416 h 600"/>
                <a:gd name="T72" fmla="*/ 266 w 453"/>
                <a:gd name="T73" fmla="*/ 386 h 600"/>
                <a:gd name="T74" fmla="*/ 226 w 453"/>
                <a:gd name="T75" fmla="*/ 346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3" h="600">
                  <a:moveTo>
                    <a:pt x="226" y="0"/>
                  </a:moveTo>
                  <a:cubicBezTo>
                    <a:pt x="146" y="0"/>
                    <a:pt x="80" y="65"/>
                    <a:pt x="80" y="146"/>
                  </a:cubicBezTo>
                  <a:lnTo>
                    <a:pt x="80" y="226"/>
                  </a:lnTo>
                  <a:lnTo>
                    <a:pt x="40" y="226"/>
                  </a:lnTo>
                  <a:cubicBezTo>
                    <a:pt x="18" y="226"/>
                    <a:pt x="0" y="244"/>
                    <a:pt x="0" y="266"/>
                  </a:cubicBezTo>
                  <a:lnTo>
                    <a:pt x="0" y="560"/>
                  </a:lnTo>
                  <a:cubicBezTo>
                    <a:pt x="0" y="582"/>
                    <a:pt x="18" y="600"/>
                    <a:pt x="40" y="600"/>
                  </a:cubicBezTo>
                  <a:lnTo>
                    <a:pt x="413" y="600"/>
                  </a:lnTo>
                  <a:cubicBezTo>
                    <a:pt x="435" y="600"/>
                    <a:pt x="453" y="582"/>
                    <a:pt x="453" y="560"/>
                  </a:cubicBezTo>
                  <a:lnTo>
                    <a:pt x="453" y="266"/>
                  </a:lnTo>
                  <a:cubicBezTo>
                    <a:pt x="453" y="244"/>
                    <a:pt x="435" y="226"/>
                    <a:pt x="413" y="226"/>
                  </a:cubicBezTo>
                  <a:lnTo>
                    <a:pt x="373" y="226"/>
                  </a:lnTo>
                  <a:lnTo>
                    <a:pt x="373" y="146"/>
                  </a:lnTo>
                  <a:cubicBezTo>
                    <a:pt x="373" y="65"/>
                    <a:pt x="307" y="0"/>
                    <a:pt x="226" y="0"/>
                  </a:cubicBezTo>
                  <a:close/>
                  <a:moveTo>
                    <a:pt x="226" y="26"/>
                  </a:moveTo>
                  <a:cubicBezTo>
                    <a:pt x="293" y="26"/>
                    <a:pt x="346" y="80"/>
                    <a:pt x="346" y="146"/>
                  </a:cubicBezTo>
                  <a:lnTo>
                    <a:pt x="346" y="226"/>
                  </a:lnTo>
                  <a:lnTo>
                    <a:pt x="106" y="226"/>
                  </a:lnTo>
                  <a:lnTo>
                    <a:pt x="106" y="146"/>
                  </a:lnTo>
                  <a:cubicBezTo>
                    <a:pt x="106" y="80"/>
                    <a:pt x="160" y="26"/>
                    <a:pt x="226" y="26"/>
                  </a:cubicBezTo>
                  <a:close/>
                  <a:moveTo>
                    <a:pt x="40" y="253"/>
                  </a:moveTo>
                  <a:lnTo>
                    <a:pt x="413" y="253"/>
                  </a:lnTo>
                  <a:cubicBezTo>
                    <a:pt x="421" y="253"/>
                    <a:pt x="426" y="259"/>
                    <a:pt x="426" y="266"/>
                  </a:cubicBezTo>
                  <a:lnTo>
                    <a:pt x="426" y="560"/>
                  </a:lnTo>
                  <a:cubicBezTo>
                    <a:pt x="426" y="567"/>
                    <a:pt x="421" y="573"/>
                    <a:pt x="413" y="573"/>
                  </a:cubicBezTo>
                  <a:lnTo>
                    <a:pt x="40" y="573"/>
                  </a:lnTo>
                  <a:cubicBezTo>
                    <a:pt x="32" y="573"/>
                    <a:pt x="26" y="567"/>
                    <a:pt x="26" y="560"/>
                  </a:cubicBezTo>
                  <a:lnTo>
                    <a:pt x="26" y="266"/>
                  </a:lnTo>
                  <a:cubicBezTo>
                    <a:pt x="26" y="259"/>
                    <a:pt x="32" y="253"/>
                    <a:pt x="40" y="253"/>
                  </a:cubicBezTo>
                  <a:close/>
                  <a:moveTo>
                    <a:pt x="226" y="346"/>
                  </a:moveTo>
                  <a:cubicBezTo>
                    <a:pt x="204" y="346"/>
                    <a:pt x="186" y="364"/>
                    <a:pt x="186" y="386"/>
                  </a:cubicBezTo>
                  <a:cubicBezTo>
                    <a:pt x="186" y="398"/>
                    <a:pt x="192" y="409"/>
                    <a:pt x="200" y="416"/>
                  </a:cubicBezTo>
                  <a:lnTo>
                    <a:pt x="200" y="453"/>
                  </a:lnTo>
                  <a:cubicBezTo>
                    <a:pt x="200" y="468"/>
                    <a:pt x="212" y="480"/>
                    <a:pt x="226" y="480"/>
                  </a:cubicBezTo>
                  <a:cubicBezTo>
                    <a:pt x="241" y="480"/>
                    <a:pt x="253" y="468"/>
                    <a:pt x="253" y="453"/>
                  </a:cubicBezTo>
                  <a:lnTo>
                    <a:pt x="253" y="416"/>
                  </a:lnTo>
                  <a:cubicBezTo>
                    <a:pt x="261" y="409"/>
                    <a:pt x="266" y="398"/>
                    <a:pt x="266" y="386"/>
                  </a:cubicBezTo>
                  <a:cubicBezTo>
                    <a:pt x="266" y="364"/>
                    <a:pt x="249" y="346"/>
                    <a:pt x="226" y="346"/>
                  </a:cubicBezTo>
                  <a:close/>
                </a:path>
              </a:pathLst>
            </a:custGeom>
            <a:solidFill>
              <a:srgbClr val="5F5F5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latin typeface="Segoe UI" panose="020B0502040204020203" pitchFamily="34" charset="0"/>
                <a:cs typeface="Segoe UI" panose="020B0502040204020203" pitchFamily="34" charset="0"/>
              </a:endParaRPr>
            </a:p>
          </p:txBody>
        </p:sp>
        <p:sp>
          <p:nvSpPr>
            <p:cNvPr id="141" name="Multipe Users">
              <a:extLst>
                <a:ext uri="{FF2B5EF4-FFF2-40B4-BE49-F238E27FC236}">
                  <a16:creationId xmlns:a16="http://schemas.microsoft.com/office/drawing/2014/main" id="{574A90F6-833D-4722-B0D1-10B075539FE4}"/>
                </a:ext>
              </a:extLst>
            </p:cNvPr>
            <p:cNvSpPr>
              <a:spLocks noChangeAspect="1" noEditPoints="1"/>
            </p:cNvSpPr>
            <p:nvPr/>
          </p:nvSpPr>
          <p:spPr bwMode="auto">
            <a:xfrm>
              <a:off x="4084962" y="4634020"/>
              <a:ext cx="236467" cy="199734"/>
            </a:xfrm>
            <a:custGeom>
              <a:avLst/>
              <a:gdLst>
                <a:gd name="T0" fmla="*/ 146 w 669"/>
                <a:gd name="T1" fmla="*/ 198 h 568"/>
                <a:gd name="T2" fmla="*/ 162 w 669"/>
                <a:gd name="T3" fmla="*/ 274 h 568"/>
                <a:gd name="T4" fmla="*/ 191 w 669"/>
                <a:gd name="T5" fmla="*/ 337 h 568"/>
                <a:gd name="T6" fmla="*/ 97 w 669"/>
                <a:gd name="T7" fmla="*/ 437 h 568"/>
                <a:gd name="T8" fmla="*/ 0 w 669"/>
                <a:gd name="T9" fmla="*/ 568 h 568"/>
                <a:gd name="T10" fmla="*/ 516 w 669"/>
                <a:gd name="T11" fmla="*/ 496 h 568"/>
                <a:gd name="T12" fmla="*/ 640 w 669"/>
                <a:gd name="T13" fmla="*/ 416 h 568"/>
                <a:gd name="T14" fmla="*/ 510 w 669"/>
                <a:gd name="T15" fmla="*/ 338 h 568"/>
                <a:gd name="T16" fmla="*/ 522 w 669"/>
                <a:gd name="T17" fmla="*/ 281 h 568"/>
                <a:gd name="T18" fmla="*/ 554 w 669"/>
                <a:gd name="T19" fmla="*/ 210 h 568"/>
                <a:gd name="T20" fmla="*/ 541 w 669"/>
                <a:gd name="T21" fmla="*/ 60 h 568"/>
                <a:gd name="T22" fmla="*/ 440 w 669"/>
                <a:gd name="T23" fmla="*/ 13 h 568"/>
                <a:gd name="T24" fmla="*/ 267 w 669"/>
                <a:gd name="T25" fmla="*/ 0 h 568"/>
                <a:gd name="T26" fmla="*/ 316 w 669"/>
                <a:gd name="T27" fmla="*/ 43 h 568"/>
                <a:gd name="T28" fmla="*/ 363 w 669"/>
                <a:gd name="T29" fmla="*/ 70 h 568"/>
                <a:gd name="T30" fmla="*/ 360 w 669"/>
                <a:gd name="T31" fmla="*/ 208 h 568"/>
                <a:gd name="T32" fmla="*/ 365 w 669"/>
                <a:gd name="T33" fmla="*/ 251 h 568"/>
                <a:gd name="T34" fmla="*/ 349 w 669"/>
                <a:gd name="T35" fmla="*/ 266 h 568"/>
                <a:gd name="T36" fmla="*/ 326 w 669"/>
                <a:gd name="T37" fmla="*/ 320 h 568"/>
                <a:gd name="T38" fmla="*/ 320 w 669"/>
                <a:gd name="T39" fmla="*/ 389 h 568"/>
                <a:gd name="T40" fmla="*/ 366 w 669"/>
                <a:gd name="T41" fmla="*/ 436 h 568"/>
                <a:gd name="T42" fmla="*/ 482 w 669"/>
                <a:gd name="T43" fmla="*/ 495 h 568"/>
                <a:gd name="T44" fmla="*/ 31 w 669"/>
                <a:gd name="T45" fmla="*/ 541 h 568"/>
                <a:gd name="T46" fmla="*/ 171 w 669"/>
                <a:gd name="T47" fmla="*/ 436 h 568"/>
                <a:gd name="T48" fmla="*/ 216 w 669"/>
                <a:gd name="T49" fmla="*/ 389 h 568"/>
                <a:gd name="T50" fmla="*/ 210 w 669"/>
                <a:gd name="T51" fmla="*/ 320 h 568"/>
                <a:gd name="T52" fmla="*/ 186 w 669"/>
                <a:gd name="T53" fmla="*/ 266 h 568"/>
                <a:gd name="T54" fmla="*/ 171 w 669"/>
                <a:gd name="T55" fmla="*/ 251 h 568"/>
                <a:gd name="T56" fmla="*/ 176 w 669"/>
                <a:gd name="T57" fmla="*/ 208 h 568"/>
                <a:gd name="T58" fmla="*/ 267 w 669"/>
                <a:gd name="T59" fmla="*/ 26 h 568"/>
                <a:gd name="T60" fmla="*/ 483 w 669"/>
                <a:gd name="T61" fmla="*/ 58 h 568"/>
                <a:gd name="T62" fmla="*/ 530 w 669"/>
                <a:gd name="T63" fmla="*/ 109 h 568"/>
                <a:gd name="T64" fmla="*/ 525 w 669"/>
                <a:gd name="T65" fmla="*/ 197 h 568"/>
                <a:gd name="T66" fmla="*/ 520 w 669"/>
                <a:gd name="T67" fmla="*/ 227 h 568"/>
                <a:gd name="T68" fmla="*/ 498 w 669"/>
                <a:gd name="T69" fmla="*/ 269 h 568"/>
                <a:gd name="T70" fmla="*/ 482 w 669"/>
                <a:gd name="T71" fmla="*/ 287 h 568"/>
                <a:gd name="T72" fmla="*/ 483 w 669"/>
                <a:gd name="T73" fmla="*/ 345 h 568"/>
                <a:gd name="T74" fmla="*/ 575 w 669"/>
                <a:gd name="T75" fmla="*/ 406 h 568"/>
                <a:gd name="T76" fmla="*/ 493 w 669"/>
                <a:gd name="T77" fmla="*/ 469 h 568"/>
                <a:gd name="T78" fmla="*/ 347 w 669"/>
                <a:gd name="T79" fmla="*/ 385 h 568"/>
                <a:gd name="T80" fmla="*/ 362 w 669"/>
                <a:gd name="T81" fmla="*/ 314 h 568"/>
                <a:gd name="T82" fmla="*/ 399 w 669"/>
                <a:gd name="T83" fmla="*/ 231 h 568"/>
                <a:gd name="T84" fmla="*/ 384 w 669"/>
                <a:gd name="T85" fmla="*/ 54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9" h="568">
                  <a:moveTo>
                    <a:pt x="266" y="0"/>
                  </a:moveTo>
                  <a:cubicBezTo>
                    <a:pt x="204" y="1"/>
                    <a:pt x="164" y="26"/>
                    <a:pt x="147" y="66"/>
                  </a:cubicBezTo>
                  <a:cubicBezTo>
                    <a:pt x="131" y="103"/>
                    <a:pt x="134" y="150"/>
                    <a:pt x="146" y="198"/>
                  </a:cubicBezTo>
                  <a:cubicBezTo>
                    <a:pt x="140" y="206"/>
                    <a:pt x="135" y="216"/>
                    <a:pt x="137" y="231"/>
                  </a:cubicBezTo>
                  <a:cubicBezTo>
                    <a:pt x="138" y="245"/>
                    <a:pt x="144" y="257"/>
                    <a:pt x="150" y="267"/>
                  </a:cubicBezTo>
                  <a:cubicBezTo>
                    <a:pt x="153" y="272"/>
                    <a:pt x="158" y="272"/>
                    <a:pt x="162" y="274"/>
                  </a:cubicBezTo>
                  <a:cubicBezTo>
                    <a:pt x="164" y="288"/>
                    <a:pt x="168" y="302"/>
                    <a:pt x="174" y="314"/>
                  </a:cubicBezTo>
                  <a:cubicBezTo>
                    <a:pt x="178" y="321"/>
                    <a:pt x="181" y="327"/>
                    <a:pt x="185" y="332"/>
                  </a:cubicBezTo>
                  <a:cubicBezTo>
                    <a:pt x="186" y="334"/>
                    <a:pt x="189" y="335"/>
                    <a:pt x="191" y="337"/>
                  </a:cubicBezTo>
                  <a:cubicBezTo>
                    <a:pt x="191" y="354"/>
                    <a:pt x="191" y="367"/>
                    <a:pt x="190" y="385"/>
                  </a:cubicBezTo>
                  <a:cubicBezTo>
                    <a:pt x="185" y="395"/>
                    <a:pt x="175" y="404"/>
                    <a:pt x="159" y="412"/>
                  </a:cubicBezTo>
                  <a:cubicBezTo>
                    <a:pt x="142" y="420"/>
                    <a:pt x="120" y="428"/>
                    <a:pt x="97" y="437"/>
                  </a:cubicBezTo>
                  <a:cubicBezTo>
                    <a:pt x="75" y="447"/>
                    <a:pt x="52" y="459"/>
                    <a:pt x="34" y="477"/>
                  </a:cubicBezTo>
                  <a:cubicBezTo>
                    <a:pt x="16" y="495"/>
                    <a:pt x="3" y="521"/>
                    <a:pt x="1" y="554"/>
                  </a:cubicBezTo>
                  <a:lnTo>
                    <a:pt x="0" y="568"/>
                  </a:lnTo>
                  <a:lnTo>
                    <a:pt x="535" y="568"/>
                  </a:lnTo>
                  <a:lnTo>
                    <a:pt x="535" y="554"/>
                  </a:lnTo>
                  <a:cubicBezTo>
                    <a:pt x="533" y="531"/>
                    <a:pt x="526" y="511"/>
                    <a:pt x="516" y="496"/>
                  </a:cubicBezTo>
                  <a:lnTo>
                    <a:pt x="669" y="496"/>
                  </a:lnTo>
                  <a:lnTo>
                    <a:pt x="668" y="482"/>
                  </a:lnTo>
                  <a:cubicBezTo>
                    <a:pt x="666" y="453"/>
                    <a:pt x="655" y="431"/>
                    <a:pt x="640" y="416"/>
                  </a:cubicBezTo>
                  <a:cubicBezTo>
                    <a:pt x="624" y="400"/>
                    <a:pt x="605" y="390"/>
                    <a:pt x="586" y="382"/>
                  </a:cubicBezTo>
                  <a:cubicBezTo>
                    <a:pt x="567" y="374"/>
                    <a:pt x="549" y="367"/>
                    <a:pt x="535" y="360"/>
                  </a:cubicBezTo>
                  <a:cubicBezTo>
                    <a:pt x="521" y="353"/>
                    <a:pt x="513" y="347"/>
                    <a:pt x="510" y="338"/>
                  </a:cubicBezTo>
                  <a:cubicBezTo>
                    <a:pt x="509" y="325"/>
                    <a:pt x="509" y="313"/>
                    <a:pt x="509" y="300"/>
                  </a:cubicBezTo>
                  <a:cubicBezTo>
                    <a:pt x="510" y="299"/>
                    <a:pt x="512" y="297"/>
                    <a:pt x="513" y="296"/>
                  </a:cubicBezTo>
                  <a:cubicBezTo>
                    <a:pt x="517" y="291"/>
                    <a:pt x="520" y="286"/>
                    <a:pt x="522" y="281"/>
                  </a:cubicBezTo>
                  <a:cubicBezTo>
                    <a:pt x="527" y="271"/>
                    <a:pt x="530" y="259"/>
                    <a:pt x="532" y="248"/>
                  </a:cubicBezTo>
                  <a:cubicBezTo>
                    <a:pt x="536" y="246"/>
                    <a:pt x="540" y="245"/>
                    <a:pt x="543" y="242"/>
                  </a:cubicBezTo>
                  <a:cubicBezTo>
                    <a:pt x="548" y="234"/>
                    <a:pt x="552" y="224"/>
                    <a:pt x="554" y="210"/>
                  </a:cubicBezTo>
                  <a:cubicBezTo>
                    <a:pt x="555" y="199"/>
                    <a:pt x="550" y="190"/>
                    <a:pt x="546" y="183"/>
                  </a:cubicBezTo>
                  <a:cubicBezTo>
                    <a:pt x="552" y="164"/>
                    <a:pt x="558" y="136"/>
                    <a:pt x="556" y="107"/>
                  </a:cubicBezTo>
                  <a:cubicBezTo>
                    <a:pt x="555" y="90"/>
                    <a:pt x="551" y="74"/>
                    <a:pt x="541" y="60"/>
                  </a:cubicBezTo>
                  <a:cubicBezTo>
                    <a:pt x="531" y="47"/>
                    <a:pt x="516" y="37"/>
                    <a:pt x="496" y="34"/>
                  </a:cubicBezTo>
                  <a:cubicBezTo>
                    <a:pt x="483" y="20"/>
                    <a:pt x="464" y="13"/>
                    <a:pt x="440" y="13"/>
                  </a:cubicBezTo>
                  <a:lnTo>
                    <a:pt x="440" y="13"/>
                  </a:lnTo>
                  <a:cubicBezTo>
                    <a:pt x="407" y="14"/>
                    <a:pt x="382" y="22"/>
                    <a:pt x="364" y="36"/>
                  </a:cubicBezTo>
                  <a:cubicBezTo>
                    <a:pt x="356" y="31"/>
                    <a:pt x="346" y="27"/>
                    <a:pt x="335" y="25"/>
                  </a:cubicBezTo>
                  <a:cubicBezTo>
                    <a:pt x="321" y="7"/>
                    <a:pt x="296" y="0"/>
                    <a:pt x="267" y="0"/>
                  </a:cubicBezTo>
                  <a:lnTo>
                    <a:pt x="266" y="0"/>
                  </a:lnTo>
                  <a:close/>
                  <a:moveTo>
                    <a:pt x="267" y="26"/>
                  </a:moveTo>
                  <a:cubicBezTo>
                    <a:pt x="294" y="26"/>
                    <a:pt x="311" y="34"/>
                    <a:pt x="316" y="43"/>
                  </a:cubicBezTo>
                  <a:lnTo>
                    <a:pt x="319" y="49"/>
                  </a:lnTo>
                  <a:lnTo>
                    <a:pt x="326" y="50"/>
                  </a:lnTo>
                  <a:cubicBezTo>
                    <a:pt x="344" y="52"/>
                    <a:pt x="355" y="60"/>
                    <a:pt x="363" y="70"/>
                  </a:cubicBezTo>
                  <a:cubicBezTo>
                    <a:pt x="370" y="80"/>
                    <a:pt x="374" y="95"/>
                    <a:pt x="375" y="111"/>
                  </a:cubicBezTo>
                  <a:cubicBezTo>
                    <a:pt x="378" y="143"/>
                    <a:pt x="369" y="180"/>
                    <a:pt x="363" y="198"/>
                  </a:cubicBezTo>
                  <a:lnTo>
                    <a:pt x="360" y="208"/>
                  </a:lnTo>
                  <a:lnTo>
                    <a:pt x="369" y="213"/>
                  </a:lnTo>
                  <a:cubicBezTo>
                    <a:pt x="368" y="213"/>
                    <a:pt x="374" y="217"/>
                    <a:pt x="373" y="228"/>
                  </a:cubicBezTo>
                  <a:cubicBezTo>
                    <a:pt x="371" y="241"/>
                    <a:pt x="368" y="248"/>
                    <a:pt x="365" y="251"/>
                  </a:cubicBezTo>
                  <a:cubicBezTo>
                    <a:pt x="363" y="254"/>
                    <a:pt x="362" y="254"/>
                    <a:pt x="361" y="254"/>
                  </a:cubicBezTo>
                  <a:lnTo>
                    <a:pt x="351" y="255"/>
                  </a:lnTo>
                  <a:lnTo>
                    <a:pt x="349" y="266"/>
                  </a:lnTo>
                  <a:cubicBezTo>
                    <a:pt x="348" y="277"/>
                    <a:pt x="343" y="291"/>
                    <a:pt x="338" y="302"/>
                  </a:cubicBezTo>
                  <a:cubicBezTo>
                    <a:pt x="335" y="308"/>
                    <a:pt x="333" y="312"/>
                    <a:pt x="330" y="316"/>
                  </a:cubicBezTo>
                  <a:cubicBezTo>
                    <a:pt x="328" y="319"/>
                    <a:pt x="325" y="321"/>
                    <a:pt x="326" y="320"/>
                  </a:cubicBezTo>
                  <a:lnTo>
                    <a:pt x="319" y="324"/>
                  </a:lnTo>
                  <a:lnTo>
                    <a:pt x="319" y="332"/>
                  </a:lnTo>
                  <a:cubicBezTo>
                    <a:pt x="319" y="351"/>
                    <a:pt x="318" y="367"/>
                    <a:pt x="320" y="389"/>
                  </a:cubicBezTo>
                  <a:lnTo>
                    <a:pt x="321" y="391"/>
                  </a:lnTo>
                  <a:lnTo>
                    <a:pt x="321" y="393"/>
                  </a:lnTo>
                  <a:cubicBezTo>
                    <a:pt x="329" y="413"/>
                    <a:pt x="346" y="426"/>
                    <a:pt x="366" y="436"/>
                  </a:cubicBezTo>
                  <a:cubicBezTo>
                    <a:pt x="385" y="445"/>
                    <a:pt x="407" y="453"/>
                    <a:pt x="428" y="462"/>
                  </a:cubicBezTo>
                  <a:cubicBezTo>
                    <a:pt x="446" y="469"/>
                    <a:pt x="462" y="478"/>
                    <a:pt x="475" y="489"/>
                  </a:cubicBezTo>
                  <a:cubicBezTo>
                    <a:pt x="477" y="492"/>
                    <a:pt x="479" y="494"/>
                    <a:pt x="482" y="495"/>
                  </a:cubicBezTo>
                  <a:cubicBezTo>
                    <a:pt x="482" y="495"/>
                    <a:pt x="482" y="495"/>
                    <a:pt x="483" y="496"/>
                  </a:cubicBezTo>
                  <a:cubicBezTo>
                    <a:pt x="494" y="507"/>
                    <a:pt x="501" y="522"/>
                    <a:pt x="505" y="541"/>
                  </a:cubicBezTo>
                  <a:lnTo>
                    <a:pt x="31" y="541"/>
                  </a:lnTo>
                  <a:cubicBezTo>
                    <a:pt x="35" y="522"/>
                    <a:pt x="42" y="507"/>
                    <a:pt x="53" y="496"/>
                  </a:cubicBezTo>
                  <a:cubicBezTo>
                    <a:pt x="67" y="481"/>
                    <a:pt x="87" y="471"/>
                    <a:pt x="108" y="462"/>
                  </a:cubicBezTo>
                  <a:cubicBezTo>
                    <a:pt x="129" y="453"/>
                    <a:pt x="151" y="445"/>
                    <a:pt x="171" y="436"/>
                  </a:cubicBezTo>
                  <a:cubicBezTo>
                    <a:pt x="190" y="426"/>
                    <a:pt x="208" y="413"/>
                    <a:pt x="215" y="393"/>
                  </a:cubicBezTo>
                  <a:lnTo>
                    <a:pt x="216" y="391"/>
                  </a:lnTo>
                  <a:lnTo>
                    <a:pt x="216" y="389"/>
                  </a:lnTo>
                  <a:cubicBezTo>
                    <a:pt x="218" y="367"/>
                    <a:pt x="217" y="351"/>
                    <a:pt x="217" y="332"/>
                  </a:cubicBezTo>
                  <a:lnTo>
                    <a:pt x="217" y="324"/>
                  </a:lnTo>
                  <a:lnTo>
                    <a:pt x="210" y="320"/>
                  </a:lnTo>
                  <a:cubicBezTo>
                    <a:pt x="211" y="321"/>
                    <a:pt x="209" y="319"/>
                    <a:pt x="206" y="316"/>
                  </a:cubicBezTo>
                  <a:cubicBezTo>
                    <a:pt x="204" y="312"/>
                    <a:pt x="201" y="307"/>
                    <a:pt x="198" y="302"/>
                  </a:cubicBezTo>
                  <a:cubicBezTo>
                    <a:pt x="192" y="291"/>
                    <a:pt x="188" y="277"/>
                    <a:pt x="186" y="266"/>
                  </a:cubicBezTo>
                  <a:lnTo>
                    <a:pt x="185" y="255"/>
                  </a:lnTo>
                  <a:lnTo>
                    <a:pt x="174" y="254"/>
                  </a:lnTo>
                  <a:cubicBezTo>
                    <a:pt x="174" y="254"/>
                    <a:pt x="173" y="254"/>
                    <a:pt x="171" y="251"/>
                  </a:cubicBezTo>
                  <a:cubicBezTo>
                    <a:pt x="168" y="248"/>
                    <a:pt x="165" y="241"/>
                    <a:pt x="163" y="228"/>
                  </a:cubicBezTo>
                  <a:cubicBezTo>
                    <a:pt x="161" y="222"/>
                    <a:pt x="166" y="217"/>
                    <a:pt x="167" y="213"/>
                  </a:cubicBezTo>
                  <a:lnTo>
                    <a:pt x="176" y="208"/>
                  </a:lnTo>
                  <a:lnTo>
                    <a:pt x="173" y="198"/>
                  </a:lnTo>
                  <a:cubicBezTo>
                    <a:pt x="161" y="150"/>
                    <a:pt x="159" y="106"/>
                    <a:pt x="172" y="76"/>
                  </a:cubicBezTo>
                  <a:cubicBezTo>
                    <a:pt x="185" y="46"/>
                    <a:pt x="211" y="27"/>
                    <a:pt x="267" y="26"/>
                  </a:cubicBezTo>
                  <a:close/>
                  <a:moveTo>
                    <a:pt x="440" y="40"/>
                  </a:moveTo>
                  <a:cubicBezTo>
                    <a:pt x="463" y="40"/>
                    <a:pt x="476" y="46"/>
                    <a:pt x="480" y="53"/>
                  </a:cubicBezTo>
                  <a:lnTo>
                    <a:pt x="483" y="58"/>
                  </a:lnTo>
                  <a:lnTo>
                    <a:pt x="490" y="59"/>
                  </a:lnTo>
                  <a:cubicBezTo>
                    <a:pt x="505" y="61"/>
                    <a:pt x="513" y="67"/>
                    <a:pt x="519" y="76"/>
                  </a:cubicBezTo>
                  <a:cubicBezTo>
                    <a:pt x="525" y="84"/>
                    <a:pt x="529" y="96"/>
                    <a:pt x="530" y="109"/>
                  </a:cubicBezTo>
                  <a:cubicBezTo>
                    <a:pt x="532" y="135"/>
                    <a:pt x="524" y="167"/>
                    <a:pt x="519" y="181"/>
                  </a:cubicBezTo>
                  <a:lnTo>
                    <a:pt x="516" y="191"/>
                  </a:lnTo>
                  <a:lnTo>
                    <a:pt x="525" y="197"/>
                  </a:lnTo>
                  <a:cubicBezTo>
                    <a:pt x="524" y="196"/>
                    <a:pt x="528" y="198"/>
                    <a:pt x="527" y="207"/>
                  </a:cubicBezTo>
                  <a:cubicBezTo>
                    <a:pt x="527" y="214"/>
                    <a:pt x="524" y="219"/>
                    <a:pt x="522" y="225"/>
                  </a:cubicBezTo>
                  <a:cubicBezTo>
                    <a:pt x="520" y="227"/>
                    <a:pt x="519" y="227"/>
                    <a:pt x="520" y="227"/>
                  </a:cubicBezTo>
                  <a:lnTo>
                    <a:pt x="509" y="228"/>
                  </a:lnTo>
                  <a:lnTo>
                    <a:pt x="508" y="239"/>
                  </a:lnTo>
                  <a:cubicBezTo>
                    <a:pt x="507" y="248"/>
                    <a:pt x="503" y="260"/>
                    <a:pt x="498" y="269"/>
                  </a:cubicBezTo>
                  <a:cubicBezTo>
                    <a:pt x="496" y="273"/>
                    <a:pt x="494" y="277"/>
                    <a:pt x="492" y="280"/>
                  </a:cubicBezTo>
                  <a:cubicBezTo>
                    <a:pt x="490" y="283"/>
                    <a:pt x="488" y="284"/>
                    <a:pt x="489" y="283"/>
                  </a:cubicBezTo>
                  <a:lnTo>
                    <a:pt x="482" y="287"/>
                  </a:lnTo>
                  <a:lnTo>
                    <a:pt x="482" y="295"/>
                  </a:lnTo>
                  <a:cubicBezTo>
                    <a:pt x="482" y="311"/>
                    <a:pt x="482" y="325"/>
                    <a:pt x="483" y="344"/>
                  </a:cubicBezTo>
                  <a:lnTo>
                    <a:pt x="483" y="345"/>
                  </a:lnTo>
                  <a:lnTo>
                    <a:pt x="484" y="347"/>
                  </a:lnTo>
                  <a:cubicBezTo>
                    <a:pt x="491" y="365"/>
                    <a:pt x="506" y="376"/>
                    <a:pt x="523" y="384"/>
                  </a:cubicBezTo>
                  <a:cubicBezTo>
                    <a:pt x="539" y="392"/>
                    <a:pt x="558" y="399"/>
                    <a:pt x="575" y="406"/>
                  </a:cubicBezTo>
                  <a:cubicBezTo>
                    <a:pt x="593" y="414"/>
                    <a:pt x="609" y="422"/>
                    <a:pt x="621" y="434"/>
                  </a:cubicBezTo>
                  <a:cubicBezTo>
                    <a:pt x="629" y="443"/>
                    <a:pt x="635" y="455"/>
                    <a:pt x="638" y="469"/>
                  </a:cubicBezTo>
                  <a:lnTo>
                    <a:pt x="493" y="469"/>
                  </a:lnTo>
                  <a:cubicBezTo>
                    <a:pt x="477" y="455"/>
                    <a:pt x="458" y="445"/>
                    <a:pt x="439" y="437"/>
                  </a:cubicBezTo>
                  <a:cubicBezTo>
                    <a:pt x="417" y="428"/>
                    <a:pt x="395" y="420"/>
                    <a:pt x="378" y="412"/>
                  </a:cubicBezTo>
                  <a:cubicBezTo>
                    <a:pt x="361" y="404"/>
                    <a:pt x="351" y="395"/>
                    <a:pt x="347" y="385"/>
                  </a:cubicBezTo>
                  <a:cubicBezTo>
                    <a:pt x="345" y="367"/>
                    <a:pt x="346" y="353"/>
                    <a:pt x="346" y="337"/>
                  </a:cubicBezTo>
                  <a:cubicBezTo>
                    <a:pt x="348" y="335"/>
                    <a:pt x="350" y="334"/>
                    <a:pt x="352" y="331"/>
                  </a:cubicBezTo>
                  <a:cubicBezTo>
                    <a:pt x="355" y="326"/>
                    <a:pt x="359" y="320"/>
                    <a:pt x="362" y="314"/>
                  </a:cubicBezTo>
                  <a:cubicBezTo>
                    <a:pt x="368" y="302"/>
                    <a:pt x="372" y="288"/>
                    <a:pt x="374" y="274"/>
                  </a:cubicBezTo>
                  <a:cubicBezTo>
                    <a:pt x="378" y="272"/>
                    <a:pt x="383" y="272"/>
                    <a:pt x="386" y="267"/>
                  </a:cubicBezTo>
                  <a:cubicBezTo>
                    <a:pt x="393" y="259"/>
                    <a:pt x="397" y="247"/>
                    <a:pt x="399" y="231"/>
                  </a:cubicBezTo>
                  <a:cubicBezTo>
                    <a:pt x="401" y="216"/>
                    <a:pt x="396" y="206"/>
                    <a:pt x="390" y="199"/>
                  </a:cubicBezTo>
                  <a:cubicBezTo>
                    <a:pt x="396" y="178"/>
                    <a:pt x="405" y="144"/>
                    <a:pt x="402" y="109"/>
                  </a:cubicBezTo>
                  <a:cubicBezTo>
                    <a:pt x="398" y="88"/>
                    <a:pt x="395" y="68"/>
                    <a:pt x="384" y="54"/>
                  </a:cubicBezTo>
                  <a:cubicBezTo>
                    <a:pt x="397" y="46"/>
                    <a:pt x="415" y="40"/>
                    <a:pt x="440" y="40"/>
                  </a:cubicBezTo>
                  <a:close/>
                </a:path>
              </a:pathLst>
            </a:custGeom>
            <a:solidFill>
              <a:srgbClr val="5F5F5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latin typeface="Segoe UI" panose="020B0502040204020203" pitchFamily="34" charset="0"/>
                <a:cs typeface="Segoe UI" panose="020B0502040204020203" pitchFamily="34" charset="0"/>
              </a:endParaRPr>
            </a:p>
          </p:txBody>
        </p:sp>
        <p:sp>
          <p:nvSpPr>
            <p:cNvPr id="143" name="Rectangle: Rounded Corners 142">
              <a:extLst>
                <a:ext uri="{FF2B5EF4-FFF2-40B4-BE49-F238E27FC236}">
                  <a16:creationId xmlns:a16="http://schemas.microsoft.com/office/drawing/2014/main" id="{0BC6B07B-6AB9-4524-99C0-17E4A449BBE6}"/>
                </a:ext>
              </a:extLst>
            </p:cNvPr>
            <p:cNvSpPr/>
            <p:nvPr/>
          </p:nvSpPr>
          <p:spPr>
            <a:xfrm>
              <a:off x="4720329" y="3886408"/>
              <a:ext cx="672088"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accent5">
                      <a:lumMod val="50000"/>
                    </a:schemeClr>
                  </a:solidFill>
                </a:rPr>
                <a:t>Ads</a:t>
              </a:r>
            </a:p>
            <a:p>
              <a:r>
                <a:rPr lang="en-US" sz="900" b="1" dirty="0">
                  <a:solidFill>
                    <a:schemeClr val="accent5">
                      <a:lumMod val="50000"/>
                    </a:schemeClr>
                  </a:solidFill>
                </a:rPr>
                <a:t>Manager</a:t>
              </a:r>
            </a:p>
          </p:txBody>
        </p:sp>
        <p:sp>
          <p:nvSpPr>
            <p:cNvPr id="145" name="Rectangle: Rounded Corners 144">
              <a:extLst>
                <a:ext uri="{FF2B5EF4-FFF2-40B4-BE49-F238E27FC236}">
                  <a16:creationId xmlns:a16="http://schemas.microsoft.com/office/drawing/2014/main" id="{7687719F-5AC3-42CD-BAE2-0FD4D7913559}"/>
                </a:ext>
              </a:extLst>
            </p:cNvPr>
            <p:cNvSpPr/>
            <p:nvPr/>
          </p:nvSpPr>
          <p:spPr>
            <a:xfrm>
              <a:off x="4714701" y="4406159"/>
              <a:ext cx="672088"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accent5">
                      <a:lumMod val="50000"/>
                    </a:schemeClr>
                  </a:solidFill>
                </a:rPr>
                <a:t>Shared Content Widgets</a:t>
              </a:r>
            </a:p>
          </p:txBody>
        </p:sp>
        <p:sp>
          <p:nvSpPr>
            <p:cNvPr id="146" name="Rectangle: Rounded Corners 145">
              <a:extLst>
                <a:ext uri="{FF2B5EF4-FFF2-40B4-BE49-F238E27FC236}">
                  <a16:creationId xmlns:a16="http://schemas.microsoft.com/office/drawing/2014/main" id="{D4786F5F-AFFE-4155-A049-79104302BDE6}"/>
                </a:ext>
              </a:extLst>
            </p:cNvPr>
            <p:cNvSpPr/>
            <p:nvPr/>
          </p:nvSpPr>
          <p:spPr>
            <a:xfrm>
              <a:off x="4829595" y="3066152"/>
              <a:ext cx="1063287" cy="144363"/>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2">
                      <a:lumMod val="75000"/>
                    </a:schemeClr>
                  </a:solidFill>
                </a:rPr>
                <a:t>Gallery</a:t>
              </a:r>
              <a:r>
                <a:rPr lang="en-US" sz="900" dirty="0">
                  <a:solidFill>
                    <a:schemeClr val="accent2">
                      <a:lumMod val="75000"/>
                    </a:schemeClr>
                  </a:solidFill>
                </a:rPr>
                <a:t> Widgets</a:t>
              </a:r>
            </a:p>
          </p:txBody>
        </p:sp>
        <p:sp>
          <p:nvSpPr>
            <p:cNvPr id="147" name="Rectangle: Rounded Corners 146">
              <a:extLst>
                <a:ext uri="{FF2B5EF4-FFF2-40B4-BE49-F238E27FC236}">
                  <a16:creationId xmlns:a16="http://schemas.microsoft.com/office/drawing/2014/main" id="{5901179B-C459-4CE3-8C9F-BEFECDEBE736}"/>
                </a:ext>
              </a:extLst>
            </p:cNvPr>
            <p:cNvSpPr/>
            <p:nvPr/>
          </p:nvSpPr>
          <p:spPr>
            <a:xfrm>
              <a:off x="5432009" y="3884472"/>
              <a:ext cx="672088"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accent5">
                      <a:lumMod val="50000"/>
                    </a:schemeClr>
                  </a:solidFill>
                </a:rPr>
                <a:t>Mail/ Chat Services</a:t>
              </a:r>
            </a:p>
          </p:txBody>
        </p:sp>
        <p:sp>
          <p:nvSpPr>
            <p:cNvPr id="148" name="Rectangle: Rounded Corners 147">
              <a:extLst>
                <a:ext uri="{FF2B5EF4-FFF2-40B4-BE49-F238E27FC236}">
                  <a16:creationId xmlns:a16="http://schemas.microsoft.com/office/drawing/2014/main" id="{0BC760F7-83BF-447B-BE34-90D9DE871BE5}"/>
                </a:ext>
              </a:extLst>
            </p:cNvPr>
            <p:cNvSpPr/>
            <p:nvPr/>
          </p:nvSpPr>
          <p:spPr>
            <a:xfrm>
              <a:off x="5426381" y="4404223"/>
              <a:ext cx="672088"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accent5">
                      <a:lumMod val="50000"/>
                    </a:schemeClr>
                  </a:solidFill>
                </a:rPr>
                <a:t>News Feed</a:t>
              </a:r>
            </a:p>
          </p:txBody>
        </p:sp>
        <p:sp>
          <p:nvSpPr>
            <p:cNvPr id="149" name="Rectangle: Rounded Corners 148">
              <a:extLst>
                <a:ext uri="{FF2B5EF4-FFF2-40B4-BE49-F238E27FC236}">
                  <a16:creationId xmlns:a16="http://schemas.microsoft.com/office/drawing/2014/main" id="{FB385A2C-AEA8-4F3F-8DAF-633CA213AB2A}"/>
                </a:ext>
              </a:extLst>
            </p:cNvPr>
            <p:cNvSpPr/>
            <p:nvPr/>
          </p:nvSpPr>
          <p:spPr>
            <a:xfrm>
              <a:off x="6148583" y="3871180"/>
              <a:ext cx="672088"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dirty="0">
                  <a:solidFill>
                    <a:schemeClr val="accent5">
                      <a:lumMod val="50000"/>
                    </a:schemeClr>
                  </a:solidFill>
                </a:rPr>
                <a:t>Jobs/ Internship Postings</a:t>
              </a:r>
            </a:p>
          </p:txBody>
        </p:sp>
        <p:sp>
          <p:nvSpPr>
            <p:cNvPr id="154" name="Rectangle: Rounded Corners 153">
              <a:extLst>
                <a:ext uri="{FF2B5EF4-FFF2-40B4-BE49-F238E27FC236}">
                  <a16:creationId xmlns:a16="http://schemas.microsoft.com/office/drawing/2014/main" id="{7D20502D-64DC-4F11-A54B-37C59D1C09D2}"/>
                </a:ext>
              </a:extLst>
            </p:cNvPr>
            <p:cNvSpPr/>
            <p:nvPr/>
          </p:nvSpPr>
          <p:spPr>
            <a:xfrm>
              <a:off x="6142955" y="4390931"/>
              <a:ext cx="672088"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accent5">
                      <a:lumMod val="50000"/>
                    </a:schemeClr>
                  </a:solidFill>
                </a:rPr>
                <a:t>Shared Reward Programs</a:t>
              </a:r>
            </a:p>
          </p:txBody>
        </p:sp>
        <p:sp>
          <p:nvSpPr>
            <p:cNvPr id="156" name="TextBox 155">
              <a:extLst>
                <a:ext uri="{FF2B5EF4-FFF2-40B4-BE49-F238E27FC236}">
                  <a16:creationId xmlns:a16="http://schemas.microsoft.com/office/drawing/2014/main" id="{4195B644-8122-4926-A248-164F4F0B6910}"/>
                </a:ext>
              </a:extLst>
            </p:cNvPr>
            <p:cNvSpPr txBox="1"/>
            <p:nvPr/>
          </p:nvSpPr>
          <p:spPr>
            <a:xfrm>
              <a:off x="7039908" y="2187729"/>
              <a:ext cx="1148722" cy="276999"/>
            </a:xfrm>
            <a:prstGeom prst="rect">
              <a:avLst/>
            </a:prstGeom>
            <a:noFill/>
          </p:spPr>
          <p:txBody>
            <a:bodyPr wrap="square" rtlCol="0">
              <a:spAutoFit/>
            </a:bodyPr>
            <a:lstStyle/>
            <a:p>
              <a:pPr algn="ctr"/>
              <a:r>
                <a:rPr lang="en-US" sz="1200" b="1" dirty="0">
                  <a:solidFill>
                    <a:schemeClr val="accent1">
                      <a:lumMod val="50000"/>
                    </a:schemeClr>
                  </a:solidFill>
                </a:rPr>
                <a:t>Other Features</a:t>
              </a:r>
            </a:p>
          </p:txBody>
        </p:sp>
        <p:sp>
          <p:nvSpPr>
            <p:cNvPr id="158" name="Rectangle: Rounded Corners 157">
              <a:extLst>
                <a:ext uri="{FF2B5EF4-FFF2-40B4-BE49-F238E27FC236}">
                  <a16:creationId xmlns:a16="http://schemas.microsoft.com/office/drawing/2014/main" id="{BEB45176-F52E-4F41-96E0-A6AE26149E3F}"/>
                </a:ext>
              </a:extLst>
            </p:cNvPr>
            <p:cNvSpPr/>
            <p:nvPr/>
          </p:nvSpPr>
          <p:spPr>
            <a:xfrm>
              <a:off x="7059742" y="2506200"/>
              <a:ext cx="1113606" cy="306575"/>
            </a:xfrm>
            <a:prstGeom prst="roundRect">
              <a:avLst>
                <a:gd name="adj" fmla="val 9428"/>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5">
                      <a:lumMod val="50000"/>
                    </a:schemeClr>
                  </a:solidFill>
                </a:rPr>
                <a:t>Cloud Services Integration</a:t>
              </a:r>
            </a:p>
          </p:txBody>
        </p:sp>
        <p:sp>
          <p:nvSpPr>
            <p:cNvPr id="159" name="Rectangle: Rounded Corners 158">
              <a:extLst>
                <a:ext uri="{FF2B5EF4-FFF2-40B4-BE49-F238E27FC236}">
                  <a16:creationId xmlns:a16="http://schemas.microsoft.com/office/drawing/2014/main" id="{63F91A81-4518-44F7-84EF-548B6FD75AC4}"/>
                </a:ext>
              </a:extLst>
            </p:cNvPr>
            <p:cNvSpPr/>
            <p:nvPr/>
          </p:nvSpPr>
          <p:spPr>
            <a:xfrm>
              <a:off x="7059742" y="2858710"/>
              <a:ext cx="1113606" cy="306575"/>
            </a:xfrm>
            <a:prstGeom prst="roundRect">
              <a:avLst>
                <a:gd name="adj" fmla="val 9428"/>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5">
                      <a:lumMod val="50000"/>
                    </a:schemeClr>
                  </a:solidFill>
                </a:rPr>
                <a:t>Social Media Integration</a:t>
              </a:r>
            </a:p>
          </p:txBody>
        </p:sp>
        <p:sp>
          <p:nvSpPr>
            <p:cNvPr id="160" name="Rectangle: Rounded Corners 159">
              <a:extLst>
                <a:ext uri="{FF2B5EF4-FFF2-40B4-BE49-F238E27FC236}">
                  <a16:creationId xmlns:a16="http://schemas.microsoft.com/office/drawing/2014/main" id="{53F9156D-95E4-40E1-9C2A-527C302A8776}"/>
                </a:ext>
              </a:extLst>
            </p:cNvPr>
            <p:cNvSpPr/>
            <p:nvPr/>
          </p:nvSpPr>
          <p:spPr>
            <a:xfrm>
              <a:off x="5973261" y="2479840"/>
              <a:ext cx="878584" cy="332935"/>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accent2">
                      <a:lumMod val="75000"/>
                    </a:schemeClr>
                  </a:solidFill>
                </a:rPr>
                <a:t>Templates</a:t>
              </a:r>
            </a:p>
          </p:txBody>
        </p:sp>
        <p:sp>
          <p:nvSpPr>
            <p:cNvPr id="162" name="Rectangle: Rounded Corners 161">
              <a:extLst>
                <a:ext uri="{FF2B5EF4-FFF2-40B4-BE49-F238E27FC236}">
                  <a16:creationId xmlns:a16="http://schemas.microsoft.com/office/drawing/2014/main" id="{2CB770D4-4724-45B6-BF22-66956925537E}"/>
                </a:ext>
              </a:extLst>
            </p:cNvPr>
            <p:cNvSpPr/>
            <p:nvPr/>
          </p:nvSpPr>
          <p:spPr>
            <a:xfrm>
              <a:off x="5971618" y="2815875"/>
              <a:ext cx="878584" cy="332935"/>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accent2">
                      <a:lumMod val="75000"/>
                    </a:schemeClr>
                  </a:solidFill>
                </a:rPr>
                <a:t>Calendars</a:t>
              </a:r>
            </a:p>
          </p:txBody>
        </p:sp>
        <p:sp>
          <p:nvSpPr>
            <p:cNvPr id="164" name="Rectangle: Rounded Corners 163">
              <a:extLst>
                <a:ext uri="{FF2B5EF4-FFF2-40B4-BE49-F238E27FC236}">
                  <a16:creationId xmlns:a16="http://schemas.microsoft.com/office/drawing/2014/main" id="{E04889CE-AD95-49E1-A81D-D6C78ECB4911}"/>
                </a:ext>
              </a:extLst>
            </p:cNvPr>
            <p:cNvSpPr/>
            <p:nvPr/>
          </p:nvSpPr>
          <p:spPr>
            <a:xfrm>
              <a:off x="5971618" y="3151139"/>
              <a:ext cx="878584" cy="332935"/>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accent2">
                      <a:lumMod val="75000"/>
                    </a:schemeClr>
                  </a:solidFill>
                </a:rPr>
                <a:t>Feedback</a:t>
              </a:r>
            </a:p>
          </p:txBody>
        </p:sp>
        <p:sp>
          <p:nvSpPr>
            <p:cNvPr id="166" name="Rectangle: Rounded Corners 165">
              <a:extLst>
                <a:ext uri="{FF2B5EF4-FFF2-40B4-BE49-F238E27FC236}">
                  <a16:creationId xmlns:a16="http://schemas.microsoft.com/office/drawing/2014/main" id="{396FC9E8-6874-4530-90F7-CCF2B668BAE8}"/>
                </a:ext>
              </a:extLst>
            </p:cNvPr>
            <p:cNvSpPr/>
            <p:nvPr/>
          </p:nvSpPr>
          <p:spPr>
            <a:xfrm>
              <a:off x="7069940" y="3215556"/>
              <a:ext cx="1113606" cy="306575"/>
            </a:xfrm>
            <a:prstGeom prst="roundRect">
              <a:avLst>
                <a:gd name="adj" fmla="val 9428"/>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5">
                      <a:lumMod val="50000"/>
                    </a:schemeClr>
                  </a:solidFill>
                </a:rPr>
                <a:t>eCommerce (Shopping Cart)</a:t>
              </a:r>
            </a:p>
          </p:txBody>
        </p:sp>
        <p:sp>
          <p:nvSpPr>
            <p:cNvPr id="167" name="Rectangle: Rounded Corners 166">
              <a:extLst>
                <a:ext uri="{FF2B5EF4-FFF2-40B4-BE49-F238E27FC236}">
                  <a16:creationId xmlns:a16="http://schemas.microsoft.com/office/drawing/2014/main" id="{F32B6FF4-AACD-4EA3-B540-F4E9C2A36239}"/>
                </a:ext>
              </a:extLst>
            </p:cNvPr>
            <p:cNvSpPr/>
            <p:nvPr/>
          </p:nvSpPr>
          <p:spPr>
            <a:xfrm>
              <a:off x="7066065" y="3569541"/>
              <a:ext cx="1113606" cy="306575"/>
            </a:xfrm>
            <a:prstGeom prst="roundRect">
              <a:avLst>
                <a:gd name="adj" fmla="val 9428"/>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5">
                      <a:lumMod val="50000"/>
                    </a:schemeClr>
                  </a:solidFill>
                </a:rPr>
                <a:t>Discounts on Products/Services</a:t>
              </a:r>
            </a:p>
          </p:txBody>
        </p:sp>
        <p:sp>
          <p:nvSpPr>
            <p:cNvPr id="168" name="Rectangle: Rounded Corners 167">
              <a:extLst>
                <a:ext uri="{FF2B5EF4-FFF2-40B4-BE49-F238E27FC236}">
                  <a16:creationId xmlns:a16="http://schemas.microsoft.com/office/drawing/2014/main" id="{D06DCC75-5949-40BB-A812-7849EF4B95EF}"/>
                </a:ext>
              </a:extLst>
            </p:cNvPr>
            <p:cNvSpPr/>
            <p:nvPr/>
          </p:nvSpPr>
          <p:spPr>
            <a:xfrm>
              <a:off x="7064200" y="3912441"/>
              <a:ext cx="1113606" cy="306575"/>
            </a:xfrm>
            <a:prstGeom prst="roundRect">
              <a:avLst>
                <a:gd name="adj" fmla="val 9428"/>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5">
                      <a:lumMod val="50000"/>
                    </a:schemeClr>
                  </a:solidFill>
                </a:rPr>
                <a:t>Affiliate Programs</a:t>
              </a:r>
            </a:p>
          </p:txBody>
        </p:sp>
        <p:sp>
          <p:nvSpPr>
            <p:cNvPr id="169" name="Rectangle: Rounded Corners 168">
              <a:extLst>
                <a:ext uri="{FF2B5EF4-FFF2-40B4-BE49-F238E27FC236}">
                  <a16:creationId xmlns:a16="http://schemas.microsoft.com/office/drawing/2014/main" id="{5A5EC028-C1AB-4CBD-8133-7C7A94A0AA77}"/>
                </a:ext>
              </a:extLst>
            </p:cNvPr>
            <p:cNvSpPr/>
            <p:nvPr/>
          </p:nvSpPr>
          <p:spPr>
            <a:xfrm>
              <a:off x="7062335" y="4255341"/>
              <a:ext cx="1113606" cy="306575"/>
            </a:xfrm>
            <a:prstGeom prst="roundRect">
              <a:avLst>
                <a:gd name="adj" fmla="val 9428"/>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5">
                      <a:lumMod val="50000"/>
                    </a:schemeClr>
                  </a:solidFill>
                </a:rPr>
                <a:t>Integrated sales of products/services</a:t>
              </a:r>
            </a:p>
          </p:txBody>
        </p:sp>
        <p:sp>
          <p:nvSpPr>
            <p:cNvPr id="170" name="Rectangle: Rounded Corners 169">
              <a:extLst>
                <a:ext uri="{FF2B5EF4-FFF2-40B4-BE49-F238E27FC236}">
                  <a16:creationId xmlns:a16="http://schemas.microsoft.com/office/drawing/2014/main" id="{8995376C-DCB5-4E9B-9233-EED65D7F2C9F}"/>
                </a:ext>
              </a:extLst>
            </p:cNvPr>
            <p:cNvSpPr/>
            <p:nvPr/>
          </p:nvSpPr>
          <p:spPr>
            <a:xfrm>
              <a:off x="7060470" y="4598241"/>
              <a:ext cx="1113606" cy="306575"/>
            </a:xfrm>
            <a:prstGeom prst="roundRect">
              <a:avLst>
                <a:gd name="adj" fmla="val 9428"/>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5">
                      <a:lumMod val="50000"/>
                    </a:schemeClr>
                  </a:solidFill>
                </a:rPr>
                <a:t>Diversity Showcase</a:t>
              </a:r>
            </a:p>
          </p:txBody>
        </p:sp>
        <p:sp>
          <p:nvSpPr>
            <p:cNvPr id="171" name="Rectangle: Rounded Corners 170">
              <a:extLst>
                <a:ext uri="{FF2B5EF4-FFF2-40B4-BE49-F238E27FC236}">
                  <a16:creationId xmlns:a16="http://schemas.microsoft.com/office/drawing/2014/main" id="{834597A6-7426-417D-B885-A61C43696509}"/>
                </a:ext>
              </a:extLst>
            </p:cNvPr>
            <p:cNvSpPr/>
            <p:nvPr/>
          </p:nvSpPr>
          <p:spPr>
            <a:xfrm>
              <a:off x="4831307" y="3212900"/>
              <a:ext cx="1061304" cy="144363"/>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2">
                      <a:lumMod val="75000"/>
                    </a:schemeClr>
                  </a:solidFill>
                </a:rPr>
                <a:t>Survey</a:t>
              </a:r>
              <a:r>
                <a:rPr lang="en-US" sz="900" dirty="0">
                  <a:solidFill>
                    <a:schemeClr val="accent2">
                      <a:lumMod val="75000"/>
                    </a:schemeClr>
                  </a:solidFill>
                </a:rPr>
                <a:t> Widgets</a:t>
              </a:r>
            </a:p>
          </p:txBody>
        </p:sp>
        <p:sp>
          <p:nvSpPr>
            <p:cNvPr id="172" name="Rectangle: Rounded Corners 171">
              <a:extLst>
                <a:ext uri="{FF2B5EF4-FFF2-40B4-BE49-F238E27FC236}">
                  <a16:creationId xmlns:a16="http://schemas.microsoft.com/office/drawing/2014/main" id="{46EB15ED-6B7F-4A93-B95F-DE2D907A0663}"/>
                </a:ext>
              </a:extLst>
            </p:cNvPr>
            <p:cNvSpPr/>
            <p:nvPr/>
          </p:nvSpPr>
          <p:spPr>
            <a:xfrm>
              <a:off x="4832464" y="3359648"/>
              <a:ext cx="1059876" cy="144363"/>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2">
                      <a:lumMod val="75000"/>
                    </a:schemeClr>
                  </a:solidFill>
                </a:rPr>
                <a:t>Event</a:t>
              </a:r>
              <a:r>
                <a:rPr lang="en-US" sz="900" dirty="0">
                  <a:solidFill>
                    <a:schemeClr val="accent2">
                      <a:lumMod val="75000"/>
                    </a:schemeClr>
                  </a:solidFill>
                </a:rPr>
                <a:t> Widgets</a:t>
              </a:r>
            </a:p>
          </p:txBody>
        </p:sp>
      </p:grpSp>
      <p:sp>
        <p:nvSpPr>
          <p:cNvPr id="16" name="TextBox 15">
            <a:extLst>
              <a:ext uri="{FF2B5EF4-FFF2-40B4-BE49-F238E27FC236}">
                <a16:creationId xmlns:a16="http://schemas.microsoft.com/office/drawing/2014/main" id="{FA2CDB25-E8FE-4B2F-BE5A-9F0BD8F9C308}"/>
              </a:ext>
            </a:extLst>
          </p:cNvPr>
          <p:cNvSpPr txBox="1"/>
          <p:nvPr/>
        </p:nvSpPr>
        <p:spPr>
          <a:xfrm rot="17886641">
            <a:off x="1744792" y="2572838"/>
            <a:ext cx="662752" cy="400110"/>
          </a:xfrm>
          <a:prstGeom prst="rect">
            <a:avLst/>
          </a:prstGeom>
          <a:noFill/>
        </p:spPr>
        <p:txBody>
          <a:bodyPr wrap="square" rtlCol="0">
            <a:spAutoFit/>
          </a:bodyPr>
          <a:lstStyle/>
          <a:p>
            <a:pPr algn="ctr"/>
            <a:r>
              <a:rPr lang="en-US" sz="1000" dirty="0">
                <a:solidFill>
                  <a:schemeClr val="accent2">
                    <a:lumMod val="75000"/>
                  </a:schemeClr>
                </a:solidFill>
              </a:rPr>
              <a:t>Existing website</a:t>
            </a:r>
          </a:p>
        </p:txBody>
      </p:sp>
      <p:sp>
        <p:nvSpPr>
          <p:cNvPr id="185" name="TextBox 184">
            <a:extLst>
              <a:ext uri="{FF2B5EF4-FFF2-40B4-BE49-F238E27FC236}">
                <a16:creationId xmlns:a16="http://schemas.microsoft.com/office/drawing/2014/main" id="{796A809B-709B-4185-9E11-38C1D4546620}"/>
              </a:ext>
            </a:extLst>
          </p:cNvPr>
          <p:cNvSpPr txBox="1"/>
          <p:nvPr/>
        </p:nvSpPr>
        <p:spPr>
          <a:xfrm>
            <a:off x="1993902" y="3445545"/>
            <a:ext cx="853345" cy="400110"/>
          </a:xfrm>
          <a:prstGeom prst="rect">
            <a:avLst/>
          </a:prstGeom>
          <a:noFill/>
        </p:spPr>
        <p:txBody>
          <a:bodyPr wrap="square" rtlCol="0">
            <a:spAutoFit/>
          </a:bodyPr>
          <a:lstStyle/>
          <a:p>
            <a:pPr algn="ctr"/>
            <a:r>
              <a:rPr lang="en-US" sz="1000" dirty="0">
                <a:solidFill>
                  <a:schemeClr val="accent2">
                    <a:lumMod val="75000"/>
                  </a:schemeClr>
                </a:solidFill>
              </a:rPr>
              <a:t>No Website</a:t>
            </a:r>
          </a:p>
          <a:p>
            <a:pPr algn="ctr"/>
            <a:r>
              <a:rPr lang="en-US" sz="1000" dirty="0">
                <a:solidFill>
                  <a:schemeClr val="accent2">
                    <a:lumMod val="75000"/>
                  </a:schemeClr>
                </a:solidFill>
              </a:rPr>
              <a:t>No Problem</a:t>
            </a:r>
          </a:p>
        </p:txBody>
      </p:sp>
      <p:sp>
        <p:nvSpPr>
          <p:cNvPr id="186" name="TextBox 185">
            <a:extLst>
              <a:ext uri="{FF2B5EF4-FFF2-40B4-BE49-F238E27FC236}">
                <a16:creationId xmlns:a16="http://schemas.microsoft.com/office/drawing/2014/main" id="{A22A7B86-0F64-489E-B168-A910F80575BB}"/>
              </a:ext>
            </a:extLst>
          </p:cNvPr>
          <p:cNvSpPr txBox="1"/>
          <p:nvPr/>
        </p:nvSpPr>
        <p:spPr>
          <a:xfrm rot="3918242">
            <a:off x="2392794" y="2600616"/>
            <a:ext cx="881923" cy="400110"/>
          </a:xfrm>
          <a:prstGeom prst="rect">
            <a:avLst/>
          </a:prstGeom>
          <a:noFill/>
        </p:spPr>
        <p:txBody>
          <a:bodyPr wrap="square" rtlCol="0">
            <a:spAutoFit/>
          </a:bodyPr>
          <a:lstStyle/>
          <a:p>
            <a:pPr algn="ctr"/>
            <a:r>
              <a:rPr lang="en-US" sz="1000" dirty="0">
                <a:solidFill>
                  <a:schemeClr val="accent2">
                    <a:lumMod val="75000"/>
                  </a:schemeClr>
                </a:solidFill>
              </a:rPr>
              <a:t>Embedded</a:t>
            </a:r>
          </a:p>
          <a:p>
            <a:pPr algn="ctr"/>
            <a:r>
              <a:rPr lang="en-US" sz="1000" dirty="0">
                <a:solidFill>
                  <a:schemeClr val="accent2">
                    <a:lumMod val="75000"/>
                  </a:schemeClr>
                </a:solidFill>
              </a:rPr>
              <a:t>Components</a:t>
            </a:r>
          </a:p>
        </p:txBody>
      </p:sp>
      <p:grpSp>
        <p:nvGrpSpPr>
          <p:cNvPr id="18" name="Group 17">
            <a:extLst>
              <a:ext uri="{FF2B5EF4-FFF2-40B4-BE49-F238E27FC236}">
                <a16:creationId xmlns:a16="http://schemas.microsoft.com/office/drawing/2014/main" id="{F16A9A1D-DE03-4C86-81FE-8203E847E8CE}"/>
              </a:ext>
            </a:extLst>
          </p:cNvPr>
          <p:cNvGrpSpPr/>
          <p:nvPr/>
        </p:nvGrpSpPr>
        <p:grpSpPr>
          <a:xfrm>
            <a:off x="2093689" y="1866266"/>
            <a:ext cx="700924" cy="432229"/>
            <a:chOff x="1344120" y="1824113"/>
            <a:chExt cx="700924" cy="432229"/>
          </a:xfrm>
        </p:grpSpPr>
        <p:sp>
          <p:nvSpPr>
            <p:cNvPr id="17" name="Rectangle 16">
              <a:extLst>
                <a:ext uri="{FF2B5EF4-FFF2-40B4-BE49-F238E27FC236}">
                  <a16:creationId xmlns:a16="http://schemas.microsoft.com/office/drawing/2014/main" id="{606BDF50-9A04-4BE3-B727-E36AB20D744B}"/>
                </a:ext>
              </a:extLst>
            </p:cNvPr>
            <p:cNvSpPr/>
            <p:nvPr/>
          </p:nvSpPr>
          <p:spPr>
            <a:xfrm>
              <a:off x="1344120" y="1824113"/>
              <a:ext cx="700924" cy="12528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8D5B05A2-2F23-4955-91B9-8EC8CCEF690E}"/>
                </a:ext>
              </a:extLst>
            </p:cNvPr>
            <p:cNvSpPr/>
            <p:nvPr/>
          </p:nvSpPr>
          <p:spPr>
            <a:xfrm>
              <a:off x="1506995" y="1965390"/>
              <a:ext cx="379808" cy="2909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B41F1DC6-5BE3-4B1C-B5A4-9D19DCE0F9F0}"/>
                </a:ext>
              </a:extLst>
            </p:cNvPr>
            <p:cNvSpPr/>
            <p:nvPr/>
          </p:nvSpPr>
          <p:spPr>
            <a:xfrm>
              <a:off x="1898826" y="1965390"/>
              <a:ext cx="145521" cy="2909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F55077E4-9589-456D-B590-ECF4CF9B3346}"/>
                </a:ext>
              </a:extLst>
            </p:cNvPr>
            <p:cNvSpPr/>
            <p:nvPr/>
          </p:nvSpPr>
          <p:spPr>
            <a:xfrm>
              <a:off x="1345848" y="1965390"/>
              <a:ext cx="145521" cy="29095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F67D6921-F2B5-45E0-A292-4E3EDEDCF2EE}"/>
              </a:ext>
            </a:extLst>
          </p:cNvPr>
          <p:cNvSpPr/>
          <p:nvPr/>
        </p:nvSpPr>
        <p:spPr>
          <a:xfrm>
            <a:off x="9063256" y="2263547"/>
            <a:ext cx="308357" cy="641472"/>
          </a:xfrm>
          <a:prstGeom prst="rect">
            <a:avLst/>
          </a:prstGeom>
          <a:solidFill>
            <a:srgbClr val="89CDCD"/>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nvGrpSpPr>
          <p:cNvPr id="21" name="Group 20">
            <a:extLst>
              <a:ext uri="{FF2B5EF4-FFF2-40B4-BE49-F238E27FC236}">
                <a16:creationId xmlns:a16="http://schemas.microsoft.com/office/drawing/2014/main" id="{1DA8BA29-7BE0-4D2A-A440-8D596FA61F82}"/>
              </a:ext>
            </a:extLst>
          </p:cNvPr>
          <p:cNvGrpSpPr/>
          <p:nvPr/>
        </p:nvGrpSpPr>
        <p:grpSpPr>
          <a:xfrm>
            <a:off x="9099580" y="3747802"/>
            <a:ext cx="1699219" cy="1210854"/>
            <a:chOff x="8875646" y="2919145"/>
            <a:chExt cx="2068153" cy="1422544"/>
          </a:xfrm>
        </p:grpSpPr>
        <p:sp>
          <p:nvSpPr>
            <p:cNvPr id="20" name="Rectangle 19">
              <a:extLst>
                <a:ext uri="{FF2B5EF4-FFF2-40B4-BE49-F238E27FC236}">
                  <a16:creationId xmlns:a16="http://schemas.microsoft.com/office/drawing/2014/main" id="{39FA81E6-749F-4F8C-AE26-DABF1254022B}"/>
                </a:ext>
              </a:extLst>
            </p:cNvPr>
            <p:cNvSpPr/>
            <p:nvPr/>
          </p:nvSpPr>
          <p:spPr>
            <a:xfrm>
              <a:off x="8875646" y="2919145"/>
              <a:ext cx="2068153" cy="1422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4" name="Group 213">
              <a:extLst>
                <a:ext uri="{FF2B5EF4-FFF2-40B4-BE49-F238E27FC236}">
                  <a16:creationId xmlns:a16="http://schemas.microsoft.com/office/drawing/2014/main" id="{A80FD5A2-9185-4E4C-B270-10BD5E0600F3}"/>
                </a:ext>
              </a:extLst>
            </p:cNvPr>
            <p:cNvGrpSpPr/>
            <p:nvPr/>
          </p:nvGrpSpPr>
          <p:grpSpPr>
            <a:xfrm>
              <a:off x="8890656" y="2932295"/>
              <a:ext cx="2024128" cy="1396193"/>
              <a:chOff x="7239000" y="3276600"/>
              <a:chExt cx="2359026" cy="1277937"/>
            </a:xfrm>
          </p:grpSpPr>
          <p:sp>
            <p:nvSpPr>
              <p:cNvPr id="215" name="Rectangle 24">
                <a:extLst>
                  <a:ext uri="{FF2B5EF4-FFF2-40B4-BE49-F238E27FC236}">
                    <a16:creationId xmlns:a16="http://schemas.microsoft.com/office/drawing/2014/main" id="{21C711E1-443E-4934-BD00-284BD9CD8161}"/>
                  </a:ext>
                </a:extLst>
              </p:cNvPr>
              <p:cNvSpPr>
                <a:spLocks noChangeArrowheads="1"/>
              </p:cNvSpPr>
              <p:nvPr/>
            </p:nvSpPr>
            <p:spPr bwMode="auto">
              <a:xfrm>
                <a:off x="7239000" y="3848100"/>
                <a:ext cx="411163" cy="679450"/>
              </a:xfrm>
              <a:prstGeom prst="rect">
                <a:avLst/>
              </a:prstGeom>
              <a:solidFill>
                <a:srgbClr val="89CDCD"/>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Rectangle 25">
                <a:extLst>
                  <a:ext uri="{FF2B5EF4-FFF2-40B4-BE49-F238E27FC236}">
                    <a16:creationId xmlns:a16="http://schemas.microsoft.com/office/drawing/2014/main" id="{C9B82EEF-5B5A-4595-AEAD-0C8D116B77B2}"/>
                  </a:ext>
                </a:extLst>
              </p:cNvPr>
              <p:cNvSpPr>
                <a:spLocks noChangeArrowheads="1"/>
              </p:cNvSpPr>
              <p:nvPr/>
            </p:nvSpPr>
            <p:spPr bwMode="auto">
              <a:xfrm>
                <a:off x="7248525" y="3276600"/>
                <a:ext cx="1408113" cy="522287"/>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26">
                <a:extLst>
                  <a:ext uri="{FF2B5EF4-FFF2-40B4-BE49-F238E27FC236}">
                    <a16:creationId xmlns:a16="http://schemas.microsoft.com/office/drawing/2014/main" id="{46CF0F80-0548-4735-9D7C-015CA0C18DDD}"/>
                  </a:ext>
                </a:extLst>
              </p:cNvPr>
              <p:cNvSpPr>
                <a:spLocks/>
              </p:cNvSpPr>
              <p:nvPr/>
            </p:nvSpPr>
            <p:spPr bwMode="auto">
              <a:xfrm>
                <a:off x="8559800" y="3489325"/>
                <a:ext cx="42863" cy="93662"/>
              </a:xfrm>
              <a:custGeom>
                <a:avLst/>
                <a:gdLst>
                  <a:gd name="T0" fmla="*/ 1 w 24"/>
                  <a:gd name="T1" fmla="*/ 6 h 53"/>
                  <a:gd name="T2" fmla="*/ 2 w 24"/>
                  <a:gd name="T3" fmla="*/ 2 h 53"/>
                  <a:gd name="T4" fmla="*/ 6 w 24"/>
                  <a:gd name="T5" fmla="*/ 2 h 53"/>
                  <a:gd name="T6" fmla="*/ 23 w 24"/>
                  <a:gd name="T7" fmla="*/ 25 h 53"/>
                  <a:gd name="T8" fmla="*/ 24 w 24"/>
                  <a:gd name="T9" fmla="*/ 25 h 53"/>
                  <a:gd name="T10" fmla="*/ 24 w 24"/>
                  <a:gd name="T11" fmla="*/ 25 h 53"/>
                  <a:gd name="T12" fmla="*/ 24 w 24"/>
                  <a:gd name="T13" fmla="*/ 25 h 53"/>
                  <a:gd name="T14" fmla="*/ 24 w 24"/>
                  <a:gd name="T15" fmla="*/ 25 h 53"/>
                  <a:gd name="T16" fmla="*/ 24 w 24"/>
                  <a:gd name="T17" fmla="*/ 26 h 53"/>
                  <a:gd name="T18" fmla="*/ 24 w 24"/>
                  <a:gd name="T19" fmla="*/ 26 h 53"/>
                  <a:gd name="T20" fmla="*/ 24 w 24"/>
                  <a:gd name="T21" fmla="*/ 26 h 53"/>
                  <a:gd name="T22" fmla="*/ 24 w 24"/>
                  <a:gd name="T23" fmla="*/ 26 h 53"/>
                  <a:gd name="T24" fmla="*/ 24 w 24"/>
                  <a:gd name="T25" fmla="*/ 26 h 53"/>
                  <a:gd name="T26" fmla="*/ 24 w 24"/>
                  <a:gd name="T27" fmla="*/ 27 h 53"/>
                  <a:gd name="T28" fmla="*/ 24 w 24"/>
                  <a:gd name="T29" fmla="*/ 27 h 53"/>
                  <a:gd name="T30" fmla="*/ 24 w 24"/>
                  <a:gd name="T31" fmla="*/ 27 h 53"/>
                  <a:gd name="T32" fmla="*/ 24 w 24"/>
                  <a:gd name="T33" fmla="*/ 27 h 53"/>
                  <a:gd name="T34" fmla="*/ 24 w 24"/>
                  <a:gd name="T35" fmla="*/ 27 h 53"/>
                  <a:gd name="T36" fmla="*/ 24 w 24"/>
                  <a:gd name="T37" fmla="*/ 27 h 53"/>
                  <a:gd name="T38" fmla="*/ 24 w 24"/>
                  <a:gd name="T39" fmla="*/ 27 h 53"/>
                  <a:gd name="T40" fmla="*/ 24 w 24"/>
                  <a:gd name="T41" fmla="*/ 27 h 53"/>
                  <a:gd name="T42" fmla="*/ 24 w 24"/>
                  <a:gd name="T43" fmla="*/ 27 h 53"/>
                  <a:gd name="T44" fmla="*/ 24 w 24"/>
                  <a:gd name="T45" fmla="*/ 27 h 53"/>
                  <a:gd name="T46" fmla="*/ 24 w 24"/>
                  <a:gd name="T47" fmla="*/ 28 h 53"/>
                  <a:gd name="T48" fmla="*/ 24 w 24"/>
                  <a:gd name="T49" fmla="*/ 28 h 53"/>
                  <a:gd name="T50" fmla="*/ 24 w 24"/>
                  <a:gd name="T51" fmla="*/ 28 h 53"/>
                  <a:gd name="T52" fmla="*/ 24 w 24"/>
                  <a:gd name="T53" fmla="*/ 28 h 53"/>
                  <a:gd name="T54" fmla="*/ 24 w 24"/>
                  <a:gd name="T55" fmla="*/ 28 h 53"/>
                  <a:gd name="T56" fmla="*/ 24 w 24"/>
                  <a:gd name="T57" fmla="*/ 29 h 53"/>
                  <a:gd name="T58" fmla="*/ 24 w 24"/>
                  <a:gd name="T59" fmla="*/ 29 h 53"/>
                  <a:gd name="T60" fmla="*/ 24 w 24"/>
                  <a:gd name="T61" fmla="*/ 29 h 53"/>
                  <a:gd name="T62" fmla="*/ 24 w 24"/>
                  <a:gd name="T63" fmla="*/ 29 h 53"/>
                  <a:gd name="T64" fmla="*/ 23 w 24"/>
                  <a:gd name="T65" fmla="*/ 29 h 53"/>
                  <a:gd name="T66" fmla="*/ 6 w 24"/>
                  <a:gd name="T67" fmla="*/ 52 h 53"/>
                  <a:gd name="T68" fmla="*/ 2 w 24"/>
                  <a:gd name="T69" fmla="*/ 52 h 53"/>
                  <a:gd name="T70" fmla="*/ 1 w 24"/>
                  <a:gd name="T71" fmla="*/ 48 h 53"/>
                  <a:gd name="T72" fmla="*/ 17 w 24"/>
                  <a:gd name="T73" fmla="*/ 27 h 53"/>
                  <a:gd name="T74" fmla="*/ 1 w 24"/>
                  <a:gd name="T75" fmla="*/ 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53">
                    <a:moveTo>
                      <a:pt x="1" y="6"/>
                    </a:moveTo>
                    <a:cubicBezTo>
                      <a:pt x="0" y="5"/>
                      <a:pt x="0" y="3"/>
                      <a:pt x="2" y="2"/>
                    </a:cubicBezTo>
                    <a:cubicBezTo>
                      <a:pt x="3" y="0"/>
                      <a:pt x="5" y="1"/>
                      <a:pt x="6" y="2"/>
                    </a:cubicBezTo>
                    <a:cubicBezTo>
                      <a:pt x="23" y="25"/>
                      <a:pt x="23" y="25"/>
                      <a:pt x="23" y="25"/>
                    </a:cubicBezTo>
                    <a:cubicBezTo>
                      <a:pt x="24" y="25"/>
                      <a:pt x="24" y="25"/>
                      <a:pt x="24" y="25"/>
                    </a:cubicBezTo>
                    <a:cubicBezTo>
                      <a:pt x="24" y="25"/>
                      <a:pt x="24" y="25"/>
                      <a:pt x="24" y="25"/>
                    </a:cubicBezTo>
                    <a:cubicBezTo>
                      <a:pt x="24" y="25"/>
                      <a:pt x="24" y="25"/>
                      <a:pt x="24" y="25"/>
                    </a:cubicBezTo>
                    <a:cubicBezTo>
                      <a:pt x="24" y="25"/>
                      <a:pt x="24" y="25"/>
                      <a:pt x="24" y="25"/>
                    </a:cubicBezTo>
                    <a:cubicBezTo>
                      <a:pt x="24" y="25"/>
                      <a:pt x="24" y="25"/>
                      <a:pt x="24" y="26"/>
                    </a:cubicBezTo>
                    <a:cubicBezTo>
                      <a:pt x="24" y="26"/>
                      <a:pt x="24" y="26"/>
                      <a:pt x="24" y="26"/>
                    </a:cubicBezTo>
                    <a:cubicBezTo>
                      <a:pt x="24" y="26"/>
                      <a:pt x="24" y="26"/>
                      <a:pt x="24" y="26"/>
                    </a:cubicBezTo>
                    <a:cubicBezTo>
                      <a:pt x="24" y="26"/>
                      <a:pt x="24" y="26"/>
                      <a:pt x="24" y="26"/>
                    </a:cubicBezTo>
                    <a:cubicBezTo>
                      <a:pt x="24" y="26"/>
                      <a:pt x="24" y="26"/>
                      <a:pt x="24" y="26"/>
                    </a:cubicBezTo>
                    <a:cubicBezTo>
                      <a:pt x="24" y="26"/>
                      <a:pt x="24" y="26"/>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8"/>
                      <a:pt x="24" y="28"/>
                    </a:cubicBezTo>
                    <a:cubicBezTo>
                      <a:pt x="24" y="28"/>
                      <a:pt x="24" y="28"/>
                      <a:pt x="24" y="28"/>
                    </a:cubicBezTo>
                    <a:cubicBezTo>
                      <a:pt x="24" y="28"/>
                      <a:pt x="24" y="28"/>
                      <a:pt x="24" y="28"/>
                    </a:cubicBezTo>
                    <a:cubicBezTo>
                      <a:pt x="24" y="28"/>
                      <a:pt x="24" y="28"/>
                      <a:pt x="24" y="28"/>
                    </a:cubicBezTo>
                    <a:cubicBezTo>
                      <a:pt x="24" y="28"/>
                      <a:pt x="24" y="28"/>
                      <a:pt x="24" y="28"/>
                    </a:cubicBezTo>
                    <a:cubicBezTo>
                      <a:pt x="24" y="28"/>
                      <a:pt x="24" y="29"/>
                      <a:pt x="24" y="29"/>
                    </a:cubicBezTo>
                    <a:cubicBezTo>
                      <a:pt x="24" y="29"/>
                      <a:pt x="24" y="29"/>
                      <a:pt x="24" y="29"/>
                    </a:cubicBezTo>
                    <a:cubicBezTo>
                      <a:pt x="24" y="29"/>
                      <a:pt x="24" y="29"/>
                      <a:pt x="24" y="29"/>
                    </a:cubicBezTo>
                    <a:cubicBezTo>
                      <a:pt x="24" y="29"/>
                      <a:pt x="24" y="29"/>
                      <a:pt x="24" y="29"/>
                    </a:cubicBezTo>
                    <a:cubicBezTo>
                      <a:pt x="24" y="29"/>
                      <a:pt x="24" y="29"/>
                      <a:pt x="23" y="29"/>
                    </a:cubicBezTo>
                    <a:cubicBezTo>
                      <a:pt x="6" y="52"/>
                      <a:pt x="6" y="52"/>
                      <a:pt x="6" y="52"/>
                    </a:cubicBezTo>
                    <a:cubicBezTo>
                      <a:pt x="5" y="53"/>
                      <a:pt x="3" y="53"/>
                      <a:pt x="2" y="52"/>
                    </a:cubicBezTo>
                    <a:cubicBezTo>
                      <a:pt x="0" y="51"/>
                      <a:pt x="0" y="49"/>
                      <a:pt x="1" y="48"/>
                    </a:cubicBezTo>
                    <a:cubicBezTo>
                      <a:pt x="17" y="27"/>
                      <a:pt x="17" y="27"/>
                      <a:pt x="17" y="27"/>
                    </a:cubicBezTo>
                    <a:lnTo>
                      <a:pt x="1"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27">
                <a:extLst>
                  <a:ext uri="{FF2B5EF4-FFF2-40B4-BE49-F238E27FC236}">
                    <a16:creationId xmlns:a16="http://schemas.microsoft.com/office/drawing/2014/main" id="{C61FA976-4A40-4E7D-B610-527FA392EEC8}"/>
                  </a:ext>
                </a:extLst>
              </p:cNvPr>
              <p:cNvSpPr>
                <a:spLocks/>
              </p:cNvSpPr>
              <p:nvPr/>
            </p:nvSpPr>
            <p:spPr bwMode="auto">
              <a:xfrm>
                <a:off x="7300913" y="3489325"/>
                <a:ext cx="42863" cy="93662"/>
              </a:xfrm>
              <a:custGeom>
                <a:avLst/>
                <a:gdLst>
                  <a:gd name="T0" fmla="*/ 17 w 24"/>
                  <a:gd name="T1" fmla="*/ 2 h 53"/>
                  <a:gd name="T2" fmla="*/ 22 w 24"/>
                  <a:gd name="T3" fmla="*/ 2 h 53"/>
                  <a:gd name="T4" fmla="*/ 23 w 24"/>
                  <a:gd name="T5" fmla="*/ 6 h 53"/>
                  <a:gd name="T6" fmla="*/ 7 w 24"/>
                  <a:gd name="T7" fmla="*/ 27 h 53"/>
                  <a:gd name="T8" fmla="*/ 23 w 24"/>
                  <a:gd name="T9" fmla="*/ 48 h 53"/>
                  <a:gd name="T10" fmla="*/ 22 w 24"/>
                  <a:gd name="T11" fmla="*/ 52 h 53"/>
                  <a:gd name="T12" fmla="*/ 17 w 24"/>
                  <a:gd name="T13" fmla="*/ 52 h 53"/>
                  <a:gd name="T14" fmla="*/ 0 w 24"/>
                  <a:gd name="T15" fmla="*/ 29 h 53"/>
                  <a:gd name="T16" fmla="*/ 0 w 24"/>
                  <a:gd name="T17" fmla="*/ 29 h 53"/>
                  <a:gd name="T18" fmla="*/ 0 w 24"/>
                  <a:gd name="T19" fmla="*/ 29 h 53"/>
                  <a:gd name="T20" fmla="*/ 0 w 24"/>
                  <a:gd name="T21" fmla="*/ 29 h 53"/>
                  <a:gd name="T22" fmla="*/ 0 w 24"/>
                  <a:gd name="T23" fmla="*/ 29 h 53"/>
                  <a:gd name="T24" fmla="*/ 0 w 24"/>
                  <a:gd name="T25" fmla="*/ 28 h 53"/>
                  <a:gd name="T26" fmla="*/ 0 w 24"/>
                  <a:gd name="T27" fmla="*/ 28 h 53"/>
                  <a:gd name="T28" fmla="*/ 0 w 24"/>
                  <a:gd name="T29" fmla="*/ 28 h 53"/>
                  <a:gd name="T30" fmla="*/ 0 w 24"/>
                  <a:gd name="T31" fmla="*/ 28 h 53"/>
                  <a:gd name="T32" fmla="*/ 0 w 24"/>
                  <a:gd name="T33" fmla="*/ 28 h 53"/>
                  <a:gd name="T34" fmla="*/ 0 w 24"/>
                  <a:gd name="T35" fmla="*/ 27 h 53"/>
                  <a:gd name="T36" fmla="*/ 0 w 24"/>
                  <a:gd name="T37" fmla="*/ 27 h 53"/>
                  <a:gd name="T38" fmla="*/ 0 w 24"/>
                  <a:gd name="T39" fmla="*/ 27 h 53"/>
                  <a:gd name="T40" fmla="*/ 0 w 24"/>
                  <a:gd name="T41" fmla="*/ 27 h 53"/>
                  <a:gd name="T42" fmla="*/ 0 w 24"/>
                  <a:gd name="T43" fmla="*/ 27 h 53"/>
                  <a:gd name="T44" fmla="*/ 0 w 24"/>
                  <a:gd name="T45" fmla="*/ 27 h 53"/>
                  <a:gd name="T46" fmla="*/ 0 w 24"/>
                  <a:gd name="T47" fmla="*/ 27 h 53"/>
                  <a:gd name="T48" fmla="*/ 0 w 24"/>
                  <a:gd name="T49" fmla="*/ 27 h 53"/>
                  <a:gd name="T50" fmla="*/ 0 w 24"/>
                  <a:gd name="T51" fmla="*/ 27 h 53"/>
                  <a:gd name="T52" fmla="*/ 0 w 24"/>
                  <a:gd name="T53" fmla="*/ 27 h 53"/>
                  <a:gd name="T54" fmla="*/ 0 w 24"/>
                  <a:gd name="T55" fmla="*/ 26 h 53"/>
                  <a:gd name="T56" fmla="*/ 0 w 24"/>
                  <a:gd name="T57" fmla="*/ 26 h 53"/>
                  <a:gd name="T58" fmla="*/ 0 w 24"/>
                  <a:gd name="T59" fmla="*/ 26 h 53"/>
                  <a:gd name="T60" fmla="*/ 0 w 24"/>
                  <a:gd name="T61" fmla="*/ 26 h 53"/>
                  <a:gd name="T62" fmla="*/ 0 w 24"/>
                  <a:gd name="T63" fmla="*/ 26 h 53"/>
                  <a:gd name="T64" fmla="*/ 0 w 24"/>
                  <a:gd name="T65" fmla="*/ 25 h 53"/>
                  <a:gd name="T66" fmla="*/ 0 w 24"/>
                  <a:gd name="T67" fmla="*/ 25 h 53"/>
                  <a:gd name="T68" fmla="*/ 0 w 24"/>
                  <a:gd name="T69" fmla="*/ 25 h 53"/>
                  <a:gd name="T70" fmla="*/ 0 w 24"/>
                  <a:gd name="T71" fmla="*/ 25 h 53"/>
                  <a:gd name="T72" fmla="*/ 0 w 24"/>
                  <a:gd name="T73" fmla="*/ 25 h 53"/>
                  <a:gd name="T74" fmla="*/ 17 w 24"/>
                  <a:gd name="T75"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53">
                    <a:moveTo>
                      <a:pt x="17" y="2"/>
                    </a:moveTo>
                    <a:cubicBezTo>
                      <a:pt x="18" y="1"/>
                      <a:pt x="21" y="0"/>
                      <a:pt x="22" y="2"/>
                    </a:cubicBezTo>
                    <a:cubicBezTo>
                      <a:pt x="24" y="3"/>
                      <a:pt x="24" y="5"/>
                      <a:pt x="23" y="6"/>
                    </a:cubicBezTo>
                    <a:cubicBezTo>
                      <a:pt x="7" y="27"/>
                      <a:pt x="7" y="27"/>
                      <a:pt x="7" y="27"/>
                    </a:cubicBezTo>
                    <a:cubicBezTo>
                      <a:pt x="23" y="48"/>
                      <a:pt x="23" y="48"/>
                      <a:pt x="23" y="48"/>
                    </a:cubicBezTo>
                    <a:cubicBezTo>
                      <a:pt x="24" y="49"/>
                      <a:pt x="24" y="51"/>
                      <a:pt x="22" y="52"/>
                    </a:cubicBezTo>
                    <a:cubicBezTo>
                      <a:pt x="21" y="53"/>
                      <a:pt x="18" y="53"/>
                      <a:pt x="17" y="52"/>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8"/>
                      <a:pt x="0" y="28"/>
                    </a:cubicBezTo>
                    <a:cubicBezTo>
                      <a:pt x="0" y="28"/>
                      <a:pt x="0" y="28"/>
                      <a:pt x="0" y="28"/>
                    </a:cubicBezTo>
                    <a:cubicBezTo>
                      <a:pt x="0" y="28"/>
                      <a:pt x="0" y="28"/>
                      <a:pt x="0" y="28"/>
                    </a:cubicBezTo>
                    <a:cubicBezTo>
                      <a:pt x="0" y="28"/>
                      <a:pt x="0" y="28"/>
                      <a:pt x="0" y="28"/>
                    </a:cubicBezTo>
                    <a:cubicBezTo>
                      <a:pt x="0" y="28"/>
                      <a:pt x="0" y="28"/>
                      <a:pt x="0" y="28"/>
                    </a:cubicBezTo>
                    <a:cubicBezTo>
                      <a:pt x="0" y="28"/>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lnTo>
                      <a:pt x="1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Rectangle 28">
                <a:extLst>
                  <a:ext uri="{FF2B5EF4-FFF2-40B4-BE49-F238E27FC236}">
                    <a16:creationId xmlns:a16="http://schemas.microsoft.com/office/drawing/2014/main" id="{EE48C352-4490-429D-B898-D5E7AD028600}"/>
                  </a:ext>
                </a:extLst>
              </p:cNvPr>
              <p:cNvSpPr>
                <a:spLocks noChangeArrowheads="1"/>
              </p:cNvSpPr>
              <p:nvPr/>
            </p:nvSpPr>
            <p:spPr bwMode="auto">
              <a:xfrm>
                <a:off x="7754938" y="3848100"/>
                <a:ext cx="411163" cy="336550"/>
              </a:xfrm>
              <a:prstGeom prst="rect">
                <a:avLst/>
              </a:prstGeom>
              <a:solidFill>
                <a:srgbClr val="FEC799"/>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Rectangle 29">
                <a:extLst>
                  <a:ext uri="{FF2B5EF4-FFF2-40B4-BE49-F238E27FC236}">
                    <a16:creationId xmlns:a16="http://schemas.microsoft.com/office/drawing/2014/main" id="{8CC186E3-C7BF-410C-99FB-C2CD82F4BAD9}"/>
                  </a:ext>
                </a:extLst>
              </p:cNvPr>
              <p:cNvSpPr>
                <a:spLocks noChangeArrowheads="1"/>
              </p:cNvSpPr>
              <p:nvPr/>
            </p:nvSpPr>
            <p:spPr bwMode="auto">
              <a:xfrm>
                <a:off x="8699500" y="3848100"/>
                <a:ext cx="898525" cy="336550"/>
              </a:xfrm>
              <a:prstGeom prst="rect">
                <a:avLst/>
              </a:prstGeom>
              <a:solidFill>
                <a:srgbClr val="89CDCD"/>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Rectangle 30">
                <a:extLst>
                  <a:ext uri="{FF2B5EF4-FFF2-40B4-BE49-F238E27FC236}">
                    <a16:creationId xmlns:a16="http://schemas.microsoft.com/office/drawing/2014/main" id="{61221455-3D15-47BB-8618-A8474DF8BED7}"/>
                  </a:ext>
                </a:extLst>
              </p:cNvPr>
              <p:cNvSpPr>
                <a:spLocks noChangeArrowheads="1"/>
              </p:cNvSpPr>
              <p:nvPr/>
            </p:nvSpPr>
            <p:spPr bwMode="auto">
              <a:xfrm>
                <a:off x="8699500" y="3276600"/>
                <a:ext cx="898525" cy="522287"/>
              </a:xfrm>
              <a:prstGeom prst="rect">
                <a:avLst/>
              </a:prstGeom>
              <a:solidFill>
                <a:srgbClr val="8497B0"/>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Rectangle 31">
                <a:extLst>
                  <a:ext uri="{FF2B5EF4-FFF2-40B4-BE49-F238E27FC236}">
                    <a16:creationId xmlns:a16="http://schemas.microsoft.com/office/drawing/2014/main" id="{00FF77BF-B8B9-4A97-AB5E-C5CE6241BCF5}"/>
                  </a:ext>
                </a:extLst>
              </p:cNvPr>
              <p:cNvSpPr>
                <a:spLocks noChangeArrowheads="1"/>
              </p:cNvSpPr>
              <p:nvPr/>
            </p:nvSpPr>
            <p:spPr bwMode="auto">
              <a:xfrm>
                <a:off x="7754938" y="4217988"/>
                <a:ext cx="881063"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32">
                <a:extLst>
                  <a:ext uri="{FF2B5EF4-FFF2-40B4-BE49-F238E27FC236}">
                    <a16:creationId xmlns:a16="http://schemas.microsoft.com/office/drawing/2014/main" id="{63EFA1F9-7840-409A-A071-7EFF21AE1A9B}"/>
                  </a:ext>
                </a:extLst>
              </p:cNvPr>
              <p:cNvSpPr>
                <a:spLocks noChangeArrowheads="1"/>
              </p:cNvSpPr>
              <p:nvPr/>
            </p:nvSpPr>
            <p:spPr bwMode="auto">
              <a:xfrm>
                <a:off x="7754938" y="4267200"/>
                <a:ext cx="881063" cy="28575"/>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Rectangle 33">
                <a:extLst>
                  <a:ext uri="{FF2B5EF4-FFF2-40B4-BE49-F238E27FC236}">
                    <a16:creationId xmlns:a16="http://schemas.microsoft.com/office/drawing/2014/main" id="{B279A3C2-A573-4071-B79C-B7371F706D32}"/>
                  </a:ext>
                </a:extLst>
              </p:cNvPr>
              <p:cNvSpPr>
                <a:spLocks noChangeArrowheads="1"/>
              </p:cNvSpPr>
              <p:nvPr/>
            </p:nvSpPr>
            <p:spPr bwMode="auto">
              <a:xfrm>
                <a:off x="7754938" y="4316413"/>
                <a:ext cx="881063"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Rectangle 34">
                <a:extLst>
                  <a:ext uri="{FF2B5EF4-FFF2-40B4-BE49-F238E27FC236}">
                    <a16:creationId xmlns:a16="http://schemas.microsoft.com/office/drawing/2014/main" id="{013A55B6-F929-451D-A684-C08ABC08AA4F}"/>
                  </a:ext>
                </a:extLst>
              </p:cNvPr>
              <p:cNvSpPr>
                <a:spLocks noChangeArrowheads="1"/>
              </p:cNvSpPr>
              <p:nvPr/>
            </p:nvSpPr>
            <p:spPr bwMode="auto">
              <a:xfrm>
                <a:off x="7754938" y="4367213"/>
                <a:ext cx="881063"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Rectangle 35">
                <a:extLst>
                  <a:ext uri="{FF2B5EF4-FFF2-40B4-BE49-F238E27FC236}">
                    <a16:creationId xmlns:a16="http://schemas.microsoft.com/office/drawing/2014/main" id="{F1DDD472-50ED-45F1-9793-ACA0E898D158}"/>
                  </a:ext>
                </a:extLst>
              </p:cNvPr>
              <p:cNvSpPr>
                <a:spLocks noChangeArrowheads="1"/>
              </p:cNvSpPr>
              <p:nvPr/>
            </p:nvSpPr>
            <p:spPr bwMode="auto">
              <a:xfrm>
                <a:off x="7754938" y="4414838"/>
                <a:ext cx="881063"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Rectangle 36">
                <a:extLst>
                  <a:ext uri="{FF2B5EF4-FFF2-40B4-BE49-F238E27FC236}">
                    <a16:creationId xmlns:a16="http://schemas.microsoft.com/office/drawing/2014/main" id="{EB08C549-1C8A-453C-8DFB-AE0F35DF9402}"/>
                  </a:ext>
                </a:extLst>
              </p:cNvPr>
              <p:cNvSpPr>
                <a:spLocks noChangeArrowheads="1"/>
              </p:cNvSpPr>
              <p:nvPr/>
            </p:nvSpPr>
            <p:spPr bwMode="auto">
              <a:xfrm>
                <a:off x="7754938" y="4465638"/>
                <a:ext cx="881063"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Rectangle 37">
                <a:extLst>
                  <a:ext uri="{FF2B5EF4-FFF2-40B4-BE49-F238E27FC236}">
                    <a16:creationId xmlns:a16="http://schemas.microsoft.com/office/drawing/2014/main" id="{90797209-0A6E-44CB-B99A-D057006CF3A6}"/>
                  </a:ext>
                </a:extLst>
              </p:cNvPr>
              <p:cNvSpPr>
                <a:spLocks noChangeArrowheads="1"/>
              </p:cNvSpPr>
              <p:nvPr/>
            </p:nvSpPr>
            <p:spPr bwMode="auto">
              <a:xfrm>
                <a:off x="7754938" y="4513263"/>
                <a:ext cx="881063" cy="28575"/>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Rectangle 38">
                <a:extLst>
                  <a:ext uri="{FF2B5EF4-FFF2-40B4-BE49-F238E27FC236}">
                    <a16:creationId xmlns:a16="http://schemas.microsoft.com/office/drawing/2014/main" id="{38A16D1D-CAB7-45F0-B66F-F1EF396E4AFF}"/>
                  </a:ext>
                </a:extLst>
              </p:cNvPr>
              <p:cNvSpPr>
                <a:spLocks noChangeArrowheads="1"/>
              </p:cNvSpPr>
              <p:nvPr/>
            </p:nvSpPr>
            <p:spPr bwMode="auto">
              <a:xfrm>
                <a:off x="8204200" y="3860800"/>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Rectangle 39">
                <a:extLst>
                  <a:ext uri="{FF2B5EF4-FFF2-40B4-BE49-F238E27FC236}">
                    <a16:creationId xmlns:a16="http://schemas.microsoft.com/office/drawing/2014/main" id="{19483730-6C47-4966-B3FF-F8A1482D101C}"/>
                  </a:ext>
                </a:extLst>
              </p:cNvPr>
              <p:cNvSpPr>
                <a:spLocks noChangeArrowheads="1"/>
              </p:cNvSpPr>
              <p:nvPr/>
            </p:nvSpPr>
            <p:spPr bwMode="auto">
              <a:xfrm>
                <a:off x="8204200" y="3910013"/>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Rectangle 40">
                <a:extLst>
                  <a:ext uri="{FF2B5EF4-FFF2-40B4-BE49-F238E27FC236}">
                    <a16:creationId xmlns:a16="http://schemas.microsoft.com/office/drawing/2014/main" id="{635347D0-7074-45D0-9083-0C265E7A2E0A}"/>
                  </a:ext>
                </a:extLst>
              </p:cNvPr>
              <p:cNvSpPr>
                <a:spLocks noChangeArrowheads="1"/>
              </p:cNvSpPr>
              <p:nvPr/>
            </p:nvSpPr>
            <p:spPr bwMode="auto">
              <a:xfrm>
                <a:off x="8204200" y="3959225"/>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Rectangle 41">
                <a:extLst>
                  <a:ext uri="{FF2B5EF4-FFF2-40B4-BE49-F238E27FC236}">
                    <a16:creationId xmlns:a16="http://schemas.microsoft.com/office/drawing/2014/main" id="{9CCEE980-EB8E-4703-A1E0-DE5F3E4F5878}"/>
                  </a:ext>
                </a:extLst>
              </p:cNvPr>
              <p:cNvSpPr>
                <a:spLocks noChangeArrowheads="1"/>
              </p:cNvSpPr>
              <p:nvPr/>
            </p:nvSpPr>
            <p:spPr bwMode="auto">
              <a:xfrm>
                <a:off x="8204200" y="4008438"/>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Rectangle 42">
                <a:extLst>
                  <a:ext uri="{FF2B5EF4-FFF2-40B4-BE49-F238E27FC236}">
                    <a16:creationId xmlns:a16="http://schemas.microsoft.com/office/drawing/2014/main" id="{3CE8C26F-C7EB-451E-A9AB-C6487ED9E0CE}"/>
                  </a:ext>
                </a:extLst>
              </p:cNvPr>
              <p:cNvSpPr>
                <a:spLocks noChangeArrowheads="1"/>
              </p:cNvSpPr>
              <p:nvPr/>
            </p:nvSpPr>
            <p:spPr bwMode="auto">
              <a:xfrm>
                <a:off x="8204200" y="4057650"/>
                <a:ext cx="431800" cy="28575"/>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Rectangle 43">
                <a:extLst>
                  <a:ext uri="{FF2B5EF4-FFF2-40B4-BE49-F238E27FC236}">
                    <a16:creationId xmlns:a16="http://schemas.microsoft.com/office/drawing/2014/main" id="{DD210366-2E5D-40A2-8256-7769C3237271}"/>
                  </a:ext>
                </a:extLst>
              </p:cNvPr>
              <p:cNvSpPr>
                <a:spLocks noChangeArrowheads="1"/>
              </p:cNvSpPr>
              <p:nvPr/>
            </p:nvSpPr>
            <p:spPr bwMode="auto">
              <a:xfrm>
                <a:off x="8204200" y="4106863"/>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Rectangle 44">
                <a:extLst>
                  <a:ext uri="{FF2B5EF4-FFF2-40B4-BE49-F238E27FC236}">
                    <a16:creationId xmlns:a16="http://schemas.microsoft.com/office/drawing/2014/main" id="{322F44E5-24CF-4EF9-9370-0D3ED1EBF1F8}"/>
                  </a:ext>
                </a:extLst>
              </p:cNvPr>
              <p:cNvSpPr>
                <a:spLocks noChangeArrowheads="1"/>
              </p:cNvSpPr>
              <p:nvPr/>
            </p:nvSpPr>
            <p:spPr bwMode="auto">
              <a:xfrm>
                <a:off x="8204200" y="4157663"/>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Rectangle 45">
                <a:extLst>
                  <a:ext uri="{FF2B5EF4-FFF2-40B4-BE49-F238E27FC236}">
                    <a16:creationId xmlns:a16="http://schemas.microsoft.com/office/drawing/2014/main" id="{007CD8D6-76D8-4191-8E25-EA5BB260179C}"/>
                  </a:ext>
                </a:extLst>
              </p:cNvPr>
              <p:cNvSpPr>
                <a:spLocks noChangeArrowheads="1"/>
              </p:cNvSpPr>
              <p:nvPr/>
            </p:nvSpPr>
            <p:spPr bwMode="auto">
              <a:xfrm>
                <a:off x="8699500" y="4216400"/>
                <a:ext cx="433388" cy="338137"/>
              </a:xfrm>
              <a:prstGeom prst="rect">
                <a:avLst/>
              </a:prstGeom>
              <a:solidFill>
                <a:srgbClr val="F49880"/>
              </a:solidFill>
              <a:ln>
                <a:noFill/>
              </a:ln>
            </p:spPr>
            <p:txBody>
              <a:bodyPr vert="horz" wrap="square" lIns="91440" tIns="45720" rIns="91440" bIns="45720" numCol="1" anchor="t" anchorCtr="0" compatLnSpc="1">
                <a:prstTxWarp prst="textNoShape">
                  <a:avLst/>
                </a:prstTxWarp>
              </a:bodyPr>
              <a:lstStyle/>
              <a:p>
                <a:endParaRPr lang="en-US"/>
              </a:p>
            </p:txBody>
          </p:sp>
          <p:sp>
            <p:nvSpPr>
              <p:cNvPr id="237" name="Rectangle 46">
                <a:extLst>
                  <a:ext uri="{FF2B5EF4-FFF2-40B4-BE49-F238E27FC236}">
                    <a16:creationId xmlns:a16="http://schemas.microsoft.com/office/drawing/2014/main" id="{50650299-8589-4D71-81CC-28BB6B3FF0CA}"/>
                  </a:ext>
                </a:extLst>
              </p:cNvPr>
              <p:cNvSpPr>
                <a:spLocks noChangeArrowheads="1"/>
              </p:cNvSpPr>
              <p:nvPr/>
            </p:nvSpPr>
            <p:spPr bwMode="auto">
              <a:xfrm>
                <a:off x="9161463" y="4216400"/>
                <a:ext cx="436563" cy="338137"/>
              </a:xfrm>
              <a:prstGeom prst="rect">
                <a:avLst/>
              </a:prstGeom>
              <a:solidFill>
                <a:srgbClr val="CF96BB"/>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290" name="Rectangle 289">
            <a:extLst>
              <a:ext uri="{FF2B5EF4-FFF2-40B4-BE49-F238E27FC236}">
                <a16:creationId xmlns:a16="http://schemas.microsoft.com/office/drawing/2014/main" id="{A9FC5367-C9C2-4EED-8AC3-E73A65BE69AB}"/>
              </a:ext>
            </a:extLst>
          </p:cNvPr>
          <p:cNvSpPr/>
          <p:nvPr/>
        </p:nvSpPr>
        <p:spPr>
          <a:xfrm>
            <a:off x="9502235" y="2455796"/>
            <a:ext cx="308357" cy="314011"/>
          </a:xfrm>
          <a:prstGeom prst="rect">
            <a:avLst/>
          </a:prstGeom>
          <a:solidFill>
            <a:srgbClr val="FEC799"/>
          </a:solidFill>
          <a:ln>
            <a:noFill/>
          </a:ln>
        </p:spPr>
        <p:txBody>
          <a:bodyPr vert="horz" wrap="square" lIns="91440" tIns="45720" rIns="91440" bIns="45720" numCol="1" anchor="t" anchorCtr="0" compatLnSpc="1">
            <a:prstTxWarp prst="textNoShape">
              <a:avLst/>
            </a:prstTxWarp>
          </a:bodyPr>
          <a:lstStyle/>
          <a:p>
            <a:endParaRPr lang="en-US"/>
          </a:p>
        </p:txBody>
      </p:sp>
      <p:sp>
        <p:nvSpPr>
          <p:cNvPr id="291" name="Rectangle 290">
            <a:extLst>
              <a:ext uri="{FF2B5EF4-FFF2-40B4-BE49-F238E27FC236}">
                <a16:creationId xmlns:a16="http://schemas.microsoft.com/office/drawing/2014/main" id="{3A8AAB91-6B23-48B4-914A-0ED98F05E8CE}"/>
              </a:ext>
            </a:extLst>
          </p:cNvPr>
          <p:cNvSpPr/>
          <p:nvPr/>
        </p:nvSpPr>
        <p:spPr>
          <a:xfrm>
            <a:off x="9919016" y="2305677"/>
            <a:ext cx="584069" cy="565740"/>
          </a:xfrm>
          <a:prstGeom prst="rect">
            <a:avLst/>
          </a:prstGeom>
          <a:solidFill>
            <a:srgbClr val="8497B0"/>
          </a:solidFill>
          <a:ln>
            <a:noFill/>
          </a:ln>
        </p:spPr>
        <p:txBody>
          <a:bodyPr vert="horz" wrap="square" lIns="91440" tIns="45720" rIns="91440" bIns="45720" numCol="1" anchor="t" anchorCtr="0" compatLnSpc="1">
            <a:prstTxWarp prst="textNoShape">
              <a:avLst/>
            </a:prstTxWarp>
          </a:bodyPr>
          <a:lstStyle/>
          <a:p>
            <a:endParaRPr lang="en-US"/>
          </a:p>
        </p:txBody>
      </p:sp>
      <p:sp>
        <p:nvSpPr>
          <p:cNvPr id="292" name="Rectangle 291">
            <a:extLst>
              <a:ext uri="{FF2B5EF4-FFF2-40B4-BE49-F238E27FC236}">
                <a16:creationId xmlns:a16="http://schemas.microsoft.com/office/drawing/2014/main" id="{7FAC32C6-C17C-4BCF-BF40-4607DB2BC3F6}"/>
              </a:ext>
            </a:extLst>
          </p:cNvPr>
          <p:cNvSpPr/>
          <p:nvPr/>
        </p:nvSpPr>
        <p:spPr>
          <a:xfrm>
            <a:off x="10664231" y="2455795"/>
            <a:ext cx="308357" cy="314011"/>
          </a:xfrm>
          <a:prstGeom prst="rect">
            <a:avLst/>
          </a:prstGeom>
          <a:solidFill>
            <a:srgbClr val="CF96BB"/>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93" name="Straight Arrow Connector 292">
            <a:extLst>
              <a:ext uri="{FF2B5EF4-FFF2-40B4-BE49-F238E27FC236}">
                <a16:creationId xmlns:a16="http://schemas.microsoft.com/office/drawing/2014/main" id="{02AFBB9A-9F90-4D59-8D5E-D6F2ACA630BD}"/>
              </a:ext>
            </a:extLst>
          </p:cNvPr>
          <p:cNvCxnSpPr>
            <a:cxnSpLocks/>
          </p:cNvCxnSpPr>
          <p:nvPr/>
        </p:nvCxnSpPr>
        <p:spPr>
          <a:xfrm>
            <a:off x="9173868" y="2954090"/>
            <a:ext cx="256762" cy="45905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4" name="Straight Arrow Connector 293">
            <a:extLst>
              <a:ext uri="{FF2B5EF4-FFF2-40B4-BE49-F238E27FC236}">
                <a16:creationId xmlns:a16="http://schemas.microsoft.com/office/drawing/2014/main" id="{C5FA155D-9CF0-48DE-ADE7-55C7130B6037}"/>
              </a:ext>
            </a:extLst>
          </p:cNvPr>
          <p:cNvCxnSpPr>
            <a:cxnSpLocks/>
          </p:cNvCxnSpPr>
          <p:nvPr/>
        </p:nvCxnSpPr>
        <p:spPr>
          <a:xfrm>
            <a:off x="9608941" y="2950105"/>
            <a:ext cx="240569" cy="42666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5" name="Straight Arrow Connector 294">
            <a:extLst>
              <a:ext uri="{FF2B5EF4-FFF2-40B4-BE49-F238E27FC236}">
                <a16:creationId xmlns:a16="http://schemas.microsoft.com/office/drawing/2014/main" id="{A0167B78-CCCA-4A19-A49A-A695554D8419}"/>
              </a:ext>
            </a:extLst>
          </p:cNvPr>
          <p:cNvCxnSpPr>
            <a:cxnSpLocks/>
          </p:cNvCxnSpPr>
          <p:nvPr/>
        </p:nvCxnSpPr>
        <p:spPr>
          <a:xfrm flipH="1">
            <a:off x="10102893" y="2969015"/>
            <a:ext cx="246091" cy="40842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91A6B49C-25A0-4FCD-825D-F9E0686BEED0}"/>
              </a:ext>
            </a:extLst>
          </p:cNvPr>
          <p:cNvCxnSpPr>
            <a:cxnSpLocks/>
          </p:cNvCxnSpPr>
          <p:nvPr/>
        </p:nvCxnSpPr>
        <p:spPr>
          <a:xfrm flipH="1">
            <a:off x="10530784" y="2975166"/>
            <a:ext cx="305612" cy="425783"/>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77029BB3-5894-4901-8F53-BCE59AB55F3D}"/>
              </a:ext>
            </a:extLst>
          </p:cNvPr>
          <p:cNvPicPr>
            <a:picLocks noChangeAspect="1"/>
          </p:cNvPicPr>
          <p:nvPr/>
        </p:nvPicPr>
        <p:blipFill>
          <a:blip r:embed="rId10"/>
          <a:stretch>
            <a:fillRect/>
          </a:stretch>
        </p:blipFill>
        <p:spPr>
          <a:xfrm>
            <a:off x="9664091" y="585292"/>
            <a:ext cx="1200150" cy="1009650"/>
          </a:xfrm>
          <a:prstGeom prst="rect">
            <a:avLst/>
          </a:prstGeom>
        </p:spPr>
      </p:pic>
      <p:pic>
        <p:nvPicPr>
          <p:cNvPr id="32" name="Picture 31">
            <a:extLst>
              <a:ext uri="{FF2B5EF4-FFF2-40B4-BE49-F238E27FC236}">
                <a16:creationId xmlns:a16="http://schemas.microsoft.com/office/drawing/2014/main" id="{1EB2A0AC-0CD9-40C9-A6BC-B73A5972F86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67756" y="3957495"/>
            <a:ext cx="273751" cy="382218"/>
          </a:xfrm>
          <a:prstGeom prst="rect">
            <a:avLst/>
          </a:prstGeom>
        </p:spPr>
      </p:pic>
      <p:sp>
        <p:nvSpPr>
          <p:cNvPr id="33" name="TextBox 32">
            <a:extLst>
              <a:ext uri="{FF2B5EF4-FFF2-40B4-BE49-F238E27FC236}">
                <a16:creationId xmlns:a16="http://schemas.microsoft.com/office/drawing/2014/main" id="{8C126D26-B799-418C-A0C2-212F4AA61907}"/>
              </a:ext>
            </a:extLst>
          </p:cNvPr>
          <p:cNvSpPr txBox="1"/>
          <p:nvPr/>
        </p:nvSpPr>
        <p:spPr>
          <a:xfrm>
            <a:off x="1778405" y="4303668"/>
            <a:ext cx="1344137" cy="523220"/>
          </a:xfrm>
          <a:prstGeom prst="rect">
            <a:avLst/>
          </a:prstGeom>
          <a:noFill/>
        </p:spPr>
        <p:txBody>
          <a:bodyPr wrap="square" rtlCol="0">
            <a:spAutoFit/>
          </a:bodyPr>
          <a:lstStyle/>
          <a:p>
            <a:pPr algn="ctr"/>
            <a:r>
              <a:rPr lang="en-US" sz="1400" dirty="0"/>
              <a:t>Freemium Subscription</a:t>
            </a:r>
          </a:p>
        </p:txBody>
      </p:sp>
      <p:sp>
        <p:nvSpPr>
          <p:cNvPr id="297" name="Rectangle: Rounded Corners 296">
            <a:extLst>
              <a:ext uri="{FF2B5EF4-FFF2-40B4-BE49-F238E27FC236}">
                <a16:creationId xmlns:a16="http://schemas.microsoft.com/office/drawing/2014/main" id="{AF791FD1-08BC-4B84-B7D8-36149F8CE325}"/>
              </a:ext>
            </a:extLst>
          </p:cNvPr>
          <p:cNvSpPr/>
          <p:nvPr/>
        </p:nvSpPr>
        <p:spPr>
          <a:xfrm>
            <a:off x="4291194" y="5225527"/>
            <a:ext cx="2942462" cy="1245951"/>
          </a:xfrm>
          <a:prstGeom prst="roundRect">
            <a:avLst>
              <a:gd name="adj" fmla="val 11145"/>
            </a:avLst>
          </a:prstGeom>
          <a:solidFill>
            <a:schemeClr val="accent6">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u="sng" dirty="0">
                <a:solidFill>
                  <a:schemeClr val="bg2">
                    <a:lumMod val="50000"/>
                  </a:schemeClr>
                </a:solidFill>
              </a:rPr>
              <a:t>Pricing Structure (NOT YET FINAL):</a:t>
            </a:r>
          </a:p>
          <a:p>
            <a:pPr marL="228600" indent="-228600">
              <a:buFont typeface="+mj-lt"/>
              <a:buAutoNum type="arabicPeriod"/>
            </a:pPr>
            <a:r>
              <a:rPr lang="en-US" sz="1200" b="1" dirty="0">
                <a:solidFill>
                  <a:schemeClr val="bg2">
                    <a:lumMod val="50000"/>
                  </a:schemeClr>
                </a:solidFill>
              </a:rPr>
              <a:t>FREE</a:t>
            </a:r>
            <a:r>
              <a:rPr lang="en-US" sz="1200" dirty="0">
                <a:solidFill>
                  <a:schemeClr val="bg2">
                    <a:lumMod val="50000"/>
                  </a:schemeClr>
                </a:solidFill>
              </a:rPr>
              <a:t> for the Introductory Offering</a:t>
            </a:r>
          </a:p>
          <a:p>
            <a:pPr marL="228600" indent="-228600">
              <a:buFont typeface="+mj-lt"/>
              <a:buAutoNum type="arabicPeriod"/>
            </a:pPr>
            <a:r>
              <a:rPr lang="en-US" sz="1200" b="1" dirty="0">
                <a:solidFill>
                  <a:schemeClr val="bg2">
                    <a:lumMod val="50000"/>
                  </a:schemeClr>
                </a:solidFill>
              </a:rPr>
              <a:t>$19.99/month </a:t>
            </a:r>
            <a:r>
              <a:rPr lang="en-US" sz="1200" dirty="0">
                <a:solidFill>
                  <a:schemeClr val="bg2">
                    <a:lumMod val="50000"/>
                  </a:schemeClr>
                </a:solidFill>
              </a:rPr>
              <a:t>for BASIC package</a:t>
            </a:r>
          </a:p>
          <a:p>
            <a:pPr marL="228600" indent="-228600">
              <a:buFont typeface="+mj-lt"/>
              <a:buAutoNum type="arabicPeriod"/>
            </a:pPr>
            <a:r>
              <a:rPr lang="en-US" sz="1200" b="1" dirty="0">
                <a:solidFill>
                  <a:schemeClr val="bg2">
                    <a:lumMod val="50000"/>
                  </a:schemeClr>
                </a:solidFill>
              </a:rPr>
              <a:t>$49.99/month </a:t>
            </a:r>
            <a:r>
              <a:rPr lang="en-US" sz="1200" dirty="0">
                <a:solidFill>
                  <a:schemeClr val="bg2">
                    <a:lumMod val="50000"/>
                  </a:schemeClr>
                </a:solidFill>
              </a:rPr>
              <a:t>for STANDARD package</a:t>
            </a:r>
          </a:p>
          <a:p>
            <a:pPr marL="228600" indent="-228600">
              <a:buFont typeface="+mj-lt"/>
              <a:buAutoNum type="arabicPeriod"/>
            </a:pPr>
            <a:r>
              <a:rPr lang="en-US" sz="1200" b="1" dirty="0">
                <a:solidFill>
                  <a:schemeClr val="bg2">
                    <a:lumMod val="50000"/>
                  </a:schemeClr>
                </a:solidFill>
              </a:rPr>
              <a:t>$79.99/month </a:t>
            </a:r>
            <a:r>
              <a:rPr lang="en-US" sz="1200" dirty="0">
                <a:solidFill>
                  <a:schemeClr val="bg2">
                    <a:lumMod val="50000"/>
                  </a:schemeClr>
                </a:solidFill>
              </a:rPr>
              <a:t>for PREMIUM package</a:t>
            </a:r>
          </a:p>
          <a:p>
            <a:pPr marL="228600" indent="-228600">
              <a:buFont typeface="+mj-lt"/>
              <a:buAutoNum type="arabicPeriod"/>
            </a:pPr>
            <a:r>
              <a:rPr lang="en-US" sz="1200" b="1" dirty="0">
                <a:solidFill>
                  <a:schemeClr val="bg2">
                    <a:lumMod val="50000"/>
                  </a:schemeClr>
                </a:solidFill>
              </a:rPr>
              <a:t>Other services </a:t>
            </a:r>
            <a:r>
              <a:rPr lang="en-US" sz="1200" dirty="0">
                <a:solidFill>
                  <a:schemeClr val="bg2">
                    <a:lumMod val="50000"/>
                  </a:schemeClr>
                </a:solidFill>
              </a:rPr>
              <a:t>a la Carte billing</a:t>
            </a:r>
          </a:p>
        </p:txBody>
      </p:sp>
      <p:sp>
        <p:nvSpPr>
          <p:cNvPr id="299" name="TextBox 298">
            <a:extLst>
              <a:ext uri="{FF2B5EF4-FFF2-40B4-BE49-F238E27FC236}">
                <a16:creationId xmlns:a16="http://schemas.microsoft.com/office/drawing/2014/main" id="{B9049B3C-9C39-4C4C-9750-982E6FDA18C9}"/>
              </a:ext>
            </a:extLst>
          </p:cNvPr>
          <p:cNvSpPr txBox="1"/>
          <p:nvPr/>
        </p:nvSpPr>
        <p:spPr>
          <a:xfrm>
            <a:off x="9555818" y="2862750"/>
            <a:ext cx="853345" cy="553998"/>
          </a:xfrm>
          <a:prstGeom prst="rect">
            <a:avLst/>
          </a:prstGeom>
          <a:noFill/>
        </p:spPr>
        <p:txBody>
          <a:bodyPr wrap="square" rtlCol="0">
            <a:spAutoFit/>
          </a:bodyPr>
          <a:lstStyle/>
          <a:p>
            <a:pPr algn="ctr"/>
            <a:r>
              <a:rPr lang="en-US" sz="1000" dirty="0">
                <a:solidFill>
                  <a:schemeClr val="bg1">
                    <a:lumMod val="50000"/>
                  </a:schemeClr>
                </a:solidFill>
              </a:rPr>
              <a:t>Embed in </a:t>
            </a:r>
          </a:p>
          <a:p>
            <a:pPr algn="ctr"/>
            <a:r>
              <a:rPr lang="en-US" sz="1000" dirty="0">
                <a:solidFill>
                  <a:schemeClr val="bg1">
                    <a:lumMod val="50000"/>
                  </a:schemeClr>
                </a:solidFill>
              </a:rPr>
              <a:t>Your </a:t>
            </a:r>
          </a:p>
          <a:p>
            <a:pPr algn="ctr"/>
            <a:r>
              <a:rPr lang="en-US" sz="1000" dirty="0">
                <a:solidFill>
                  <a:schemeClr val="bg1">
                    <a:lumMod val="50000"/>
                  </a:schemeClr>
                </a:solidFill>
              </a:rPr>
              <a:t>Site</a:t>
            </a:r>
          </a:p>
        </p:txBody>
      </p:sp>
    </p:spTree>
    <p:extLst>
      <p:ext uri="{BB962C8B-B14F-4D97-AF65-F5344CB8AC3E}">
        <p14:creationId xmlns:p14="http://schemas.microsoft.com/office/powerpoint/2010/main" val="3745997346"/>
      </p:ext>
    </p:extLst>
  </p:cSld>
  <p:clrMapOvr>
    <a:masterClrMapping/>
  </p:clrMapOvr>
  <mc:AlternateContent xmlns:mc="http://schemas.openxmlformats.org/markup-compatibility/2006">
    <mc:Choice xmlns:p14="http://schemas.microsoft.com/office/powerpoint/2010/main" Requires="p14">
      <p:transition p14:dur="250">
        <p:pull/>
      </p:transition>
    </mc:Choice>
    <mc:Fallback>
      <p:transition>
        <p:pull/>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94D4C3-5B92-4E52-9201-824DF01FBA39}"/>
              </a:ext>
            </a:extLst>
          </p:cNvPr>
          <p:cNvSpPr>
            <a:spLocks noGrp="1"/>
          </p:cNvSpPr>
          <p:nvPr>
            <p:ph type="sldNum" sz="quarter" idx="12"/>
          </p:nvPr>
        </p:nvSpPr>
        <p:spPr/>
        <p:txBody>
          <a:bodyPr/>
          <a:lstStyle/>
          <a:p>
            <a:fld id="{43E1C79E-4906-42D7-9799-8BE0AC9297B3}" type="slidenum">
              <a:rPr lang="en-US" smtClean="0"/>
              <a:pPr/>
              <a:t>28</a:t>
            </a:fld>
            <a:endParaRPr lang="en-US"/>
          </a:p>
        </p:txBody>
      </p:sp>
      <p:sp>
        <p:nvSpPr>
          <p:cNvPr id="85" name="TextBox 84">
            <a:extLst>
              <a:ext uri="{FF2B5EF4-FFF2-40B4-BE49-F238E27FC236}">
                <a16:creationId xmlns:a16="http://schemas.microsoft.com/office/drawing/2014/main" id="{DB9B20B9-C8F9-4B40-BAFE-B5AA57DB8AE5}"/>
              </a:ext>
            </a:extLst>
          </p:cNvPr>
          <p:cNvSpPr txBox="1"/>
          <p:nvPr/>
        </p:nvSpPr>
        <p:spPr>
          <a:xfrm rot="16200000">
            <a:off x="-900404" y="3298797"/>
            <a:ext cx="2810382" cy="400110"/>
          </a:xfrm>
          <a:prstGeom prst="rect">
            <a:avLst/>
          </a:prstGeom>
          <a:noFill/>
        </p:spPr>
        <p:txBody>
          <a:bodyPr wrap="square" rtlCol="0">
            <a:spAutoFit/>
          </a:bodyPr>
          <a:lstStyle/>
          <a:p>
            <a:pPr algn="ctr"/>
            <a:r>
              <a:rPr lang="en-US" sz="2000" b="1" dirty="0"/>
              <a:t>Diverse Demographics</a:t>
            </a:r>
          </a:p>
        </p:txBody>
      </p:sp>
      <p:grpSp>
        <p:nvGrpSpPr>
          <p:cNvPr id="4" name="Group 3">
            <a:extLst>
              <a:ext uri="{FF2B5EF4-FFF2-40B4-BE49-F238E27FC236}">
                <a16:creationId xmlns:a16="http://schemas.microsoft.com/office/drawing/2014/main" id="{4BAAD76E-6BD4-4483-999F-52F51810FE9E}"/>
              </a:ext>
            </a:extLst>
          </p:cNvPr>
          <p:cNvGrpSpPr/>
          <p:nvPr/>
        </p:nvGrpSpPr>
        <p:grpSpPr>
          <a:xfrm>
            <a:off x="7875990" y="4156612"/>
            <a:ext cx="825922" cy="683568"/>
            <a:chOff x="845415" y="2671246"/>
            <a:chExt cx="825922" cy="683568"/>
          </a:xfrm>
        </p:grpSpPr>
        <p:pic>
          <p:nvPicPr>
            <p:cNvPr id="93" name="Graphic 92" descr="Group">
              <a:extLst>
                <a:ext uri="{FF2B5EF4-FFF2-40B4-BE49-F238E27FC236}">
                  <a16:creationId xmlns:a16="http://schemas.microsoft.com/office/drawing/2014/main" id="{AC5D6CEE-A8FF-440C-B5E6-22FAE4EFA52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3730" y="2671246"/>
              <a:ext cx="429302" cy="429302"/>
            </a:xfrm>
            <a:prstGeom prst="rect">
              <a:avLst/>
            </a:prstGeom>
          </p:spPr>
        </p:pic>
        <p:sp>
          <p:nvSpPr>
            <p:cNvPr id="111" name="TextBox 110">
              <a:extLst>
                <a:ext uri="{FF2B5EF4-FFF2-40B4-BE49-F238E27FC236}">
                  <a16:creationId xmlns:a16="http://schemas.microsoft.com/office/drawing/2014/main" id="{C58A61A9-701B-403A-8C5D-650DB1457DDF}"/>
                </a:ext>
              </a:extLst>
            </p:cNvPr>
            <p:cNvSpPr txBox="1"/>
            <p:nvPr/>
          </p:nvSpPr>
          <p:spPr>
            <a:xfrm>
              <a:off x="845415" y="2939316"/>
              <a:ext cx="825922" cy="415498"/>
            </a:xfrm>
            <a:prstGeom prst="rect">
              <a:avLst/>
            </a:prstGeom>
            <a:noFill/>
          </p:spPr>
          <p:txBody>
            <a:bodyPr wrap="square" rtlCol="0">
              <a:spAutoFit/>
            </a:bodyPr>
            <a:lstStyle/>
            <a:p>
              <a:pPr algn="ctr"/>
              <a:r>
                <a:rPr lang="en-US" sz="1050" dirty="0"/>
                <a:t>Businesses &amp; Start-Ups</a:t>
              </a:r>
            </a:p>
          </p:txBody>
        </p:sp>
      </p:grpSp>
      <p:grpSp>
        <p:nvGrpSpPr>
          <p:cNvPr id="5" name="Group 4">
            <a:extLst>
              <a:ext uri="{FF2B5EF4-FFF2-40B4-BE49-F238E27FC236}">
                <a16:creationId xmlns:a16="http://schemas.microsoft.com/office/drawing/2014/main" id="{45CC3305-CADF-4508-B363-E52F017C3A1E}"/>
              </a:ext>
            </a:extLst>
          </p:cNvPr>
          <p:cNvGrpSpPr/>
          <p:nvPr/>
        </p:nvGrpSpPr>
        <p:grpSpPr>
          <a:xfrm>
            <a:off x="8862594" y="4229072"/>
            <a:ext cx="947741" cy="604439"/>
            <a:chOff x="793119" y="3420167"/>
            <a:chExt cx="947741" cy="604439"/>
          </a:xfrm>
        </p:grpSpPr>
        <p:pic>
          <p:nvPicPr>
            <p:cNvPr id="89" name="Graphic 88" descr="Team">
              <a:extLst>
                <a:ext uri="{FF2B5EF4-FFF2-40B4-BE49-F238E27FC236}">
                  <a16:creationId xmlns:a16="http://schemas.microsoft.com/office/drawing/2014/main" id="{EEA1764D-38A1-4C53-A2C0-060CAA1F28C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30404" y="3420167"/>
              <a:ext cx="279376" cy="279376"/>
            </a:xfrm>
            <a:prstGeom prst="rect">
              <a:avLst/>
            </a:prstGeom>
          </p:spPr>
        </p:pic>
        <p:sp>
          <p:nvSpPr>
            <p:cNvPr id="112" name="TextBox 111">
              <a:extLst>
                <a:ext uri="{FF2B5EF4-FFF2-40B4-BE49-F238E27FC236}">
                  <a16:creationId xmlns:a16="http://schemas.microsoft.com/office/drawing/2014/main" id="{65841AD0-FBE8-4F36-96DA-24C3A5E0A028}"/>
                </a:ext>
              </a:extLst>
            </p:cNvPr>
            <p:cNvSpPr txBox="1"/>
            <p:nvPr/>
          </p:nvSpPr>
          <p:spPr>
            <a:xfrm>
              <a:off x="793119" y="3609108"/>
              <a:ext cx="947741" cy="415498"/>
            </a:xfrm>
            <a:prstGeom prst="rect">
              <a:avLst/>
            </a:prstGeom>
            <a:noFill/>
          </p:spPr>
          <p:txBody>
            <a:bodyPr wrap="square" rtlCol="0">
              <a:spAutoFit/>
            </a:bodyPr>
            <a:lstStyle/>
            <a:p>
              <a:pPr algn="ctr"/>
              <a:r>
                <a:rPr lang="en-US" sz="1050" dirty="0"/>
                <a:t>Professional</a:t>
              </a:r>
            </a:p>
            <a:p>
              <a:pPr algn="ctr"/>
              <a:r>
                <a:rPr lang="en-US" sz="1050" dirty="0"/>
                <a:t>Associations</a:t>
              </a:r>
            </a:p>
          </p:txBody>
        </p:sp>
      </p:grpSp>
      <p:grpSp>
        <p:nvGrpSpPr>
          <p:cNvPr id="6" name="Group 5">
            <a:extLst>
              <a:ext uri="{FF2B5EF4-FFF2-40B4-BE49-F238E27FC236}">
                <a16:creationId xmlns:a16="http://schemas.microsoft.com/office/drawing/2014/main" id="{0287D372-538D-4564-9FA1-697005E64D48}"/>
              </a:ext>
            </a:extLst>
          </p:cNvPr>
          <p:cNvGrpSpPr/>
          <p:nvPr/>
        </p:nvGrpSpPr>
        <p:grpSpPr>
          <a:xfrm>
            <a:off x="9822266" y="4223317"/>
            <a:ext cx="998230" cy="641823"/>
            <a:chOff x="781287" y="4101678"/>
            <a:chExt cx="998230" cy="641823"/>
          </a:xfrm>
        </p:grpSpPr>
        <p:pic>
          <p:nvPicPr>
            <p:cNvPr id="95" name="Graphic 94" descr="Woman">
              <a:extLst>
                <a:ext uri="{FF2B5EF4-FFF2-40B4-BE49-F238E27FC236}">
                  <a16:creationId xmlns:a16="http://schemas.microsoft.com/office/drawing/2014/main" id="{35F7E127-3A1E-4A63-A978-D2A77927C7A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39731" y="4101678"/>
              <a:ext cx="268734" cy="268734"/>
            </a:xfrm>
            <a:prstGeom prst="rect">
              <a:avLst/>
            </a:prstGeom>
          </p:spPr>
        </p:pic>
        <p:sp>
          <p:nvSpPr>
            <p:cNvPr id="113" name="TextBox 112">
              <a:extLst>
                <a:ext uri="{FF2B5EF4-FFF2-40B4-BE49-F238E27FC236}">
                  <a16:creationId xmlns:a16="http://schemas.microsoft.com/office/drawing/2014/main" id="{AFE2F8BD-9477-4D6D-8341-30E59839C444}"/>
                </a:ext>
              </a:extLst>
            </p:cNvPr>
            <p:cNvSpPr txBox="1"/>
            <p:nvPr/>
          </p:nvSpPr>
          <p:spPr>
            <a:xfrm>
              <a:off x="781287" y="4328003"/>
              <a:ext cx="998230" cy="415498"/>
            </a:xfrm>
            <a:prstGeom prst="rect">
              <a:avLst/>
            </a:prstGeom>
            <a:noFill/>
          </p:spPr>
          <p:txBody>
            <a:bodyPr wrap="square" rtlCol="0">
              <a:spAutoFit/>
            </a:bodyPr>
            <a:lstStyle/>
            <a:p>
              <a:pPr algn="ctr"/>
              <a:r>
                <a:rPr lang="en-US" sz="1050" dirty="0"/>
                <a:t>Entrepreneurs</a:t>
              </a:r>
            </a:p>
            <a:p>
              <a:pPr algn="ctr"/>
              <a:r>
                <a:rPr lang="en-US" sz="1050" dirty="0"/>
                <a:t>&amp; Students</a:t>
              </a:r>
            </a:p>
          </p:txBody>
        </p:sp>
      </p:grpSp>
      <p:sp>
        <p:nvSpPr>
          <p:cNvPr id="116" name="Rectangle: Rounded Corners 115">
            <a:extLst>
              <a:ext uri="{FF2B5EF4-FFF2-40B4-BE49-F238E27FC236}">
                <a16:creationId xmlns:a16="http://schemas.microsoft.com/office/drawing/2014/main" id="{00866D8D-545A-45F9-AFBC-B878DF473CFB}"/>
              </a:ext>
            </a:extLst>
          </p:cNvPr>
          <p:cNvSpPr/>
          <p:nvPr/>
        </p:nvSpPr>
        <p:spPr>
          <a:xfrm>
            <a:off x="5228352" y="4951226"/>
            <a:ext cx="2268963" cy="1245266"/>
          </a:xfrm>
          <a:prstGeom prst="roundRect">
            <a:avLst>
              <a:gd name="adj" fmla="val 11145"/>
            </a:avLst>
          </a:prstGeom>
          <a:solidFill>
            <a:schemeClr val="accent1">
              <a:lumMod val="20000"/>
              <a:lumOff val="80000"/>
            </a:schemeClr>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100" dirty="0">
                <a:solidFill>
                  <a:schemeClr val="tx1"/>
                </a:solidFill>
              </a:rPr>
              <a:t>Content Services</a:t>
            </a:r>
          </a:p>
          <a:p>
            <a:pPr marL="171450" indent="-171450">
              <a:buFont typeface="Arial" panose="020B0604020202020204" pitchFamily="34" charset="0"/>
              <a:buChar char="•"/>
            </a:pPr>
            <a:r>
              <a:rPr lang="en-US" sz="1100" dirty="0">
                <a:solidFill>
                  <a:schemeClr val="tx1"/>
                </a:solidFill>
              </a:rPr>
              <a:t>Engage / Inspire / Educate</a:t>
            </a:r>
          </a:p>
          <a:p>
            <a:pPr marL="171450" indent="-171450">
              <a:buFont typeface="Arial" panose="020B0604020202020204" pitchFamily="34" charset="0"/>
              <a:buChar char="•"/>
            </a:pPr>
            <a:r>
              <a:rPr lang="en-US" sz="1100" dirty="0">
                <a:solidFill>
                  <a:schemeClr val="tx1"/>
                </a:solidFill>
              </a:rPr>
              <a:t>Individuals / Educators</a:t>
            </a:r>
          </a:p>
          <a:p>
            <a:pPr marL="171450" indent="-171450">
              <a:buFont typeface="Arial" panose="020B0604020202020204" pitchFamily="34" charset="0"/>
              <a:buChar char="•"/>
            </a:pPr>
            <a:r>
              <a:rPr lang="en-US" sz="1100" dirty="0">
                <a:solidFill>
                  <a:schemeClr val="tx1"/>
                </a:solidFill>
              </a:rPr>
              <a:t>Promote Organization Diversity</a:t>
            </a:r>
          </a:p>
          <a:p>
            <a:pPr marL="171450" indent="-171450">
              <a:buFont typeface="Arial" panose="020B0604020202020204" pitchFamily="34" charset="0"/>
              <a:buChar char="•"/>
            </a:pPr>
            <a:r>
              <a:rPr lang="en-US" sz="1100" dirty="0">
                <a:solidFill>
                  <a:schemeClr val="tx1"/>
                </a:solidFill>
              </a:rPr>
              <a:t>Create / Expand Awareness</a:t>
            </a:r>
          </a:p>
          <a:p>
            <a:pPr marL="171450" indent="-171450">
              <a:buFont typeface="Arial" panose="020B0604020202020204" pitchFamily="34" charset="0"/>
              <a:buChar char="•"/>
            </a:pPr>
            <a:r>
              <a:rPr lang="en-US" sz="1100" dirty="0">
                <a:solidFill>
                  <a:schemeClr val="tx1"/>
                </a:solidFill>
              </a:rPr>
              <a:t>Create / Expand Affiliations</a:t>
            </a:r>
          </a:p>
        </p:txBody>
      </p:sp>
      <p:sp>
        <p:nvSpPr>
          <p:cNvPr id="150" name="TextBox 149">
            <a:extLst>
              <a:ext uri="{FF2B5EF4-FFF2-40B4-BE49-F238E27FC236}">
                <a16:creationId xmlns:a16="http://schemas.microsoft.com/office/drawing/2014/main" id="{8018EE77-47CE-4D2C-8462-89CC9F2A8C34}"/>
              </a:ext>
            </a:extLst>
          </p:cNvPr>
          <p:cNvSpPr txBox="1"/>
          <p:nvPr/>
        </p:nvSpPr>
        <p:spPr>
          <a:xfrm rot="5400000">
            <a:off x="10127177" y="3312726"/>
            <a:ext cx="2606352" cy="400110"/>
          </a:xfrm>
          <a:prstGeom prst="rect">
            <a:avLst/>
          </a:prstGeom>
          <a:noFill/>
        </p:spPr>
        <p:txBody>
          <a:bodyPr wrap="square" rtlCol="0">
            <a:spAutoFit/>
          </a:bodyPr>
          <a:lstStyle/>
          <a:p>
            <a:pPr algn="ctr"/>
            <a:r>
              <a:rPr lang="en-US" sz="2000" b="1" dirty="0"/>
              <a:t>Universal Platform</a:t>
            </a:r>
          </a:p>
        </p:txBody>
      </p:sp>
      <p:sp>
        <p:nvSpPr>
          <p:cNvPr id="105" name="TextBox 104">
            <a:extLst>
              <a:ext uri="{FF2B5EF4-FFF2-40B4-BE49-F238E27FC236}">
                <a16:creationId xmlns:a16="http://schemas.microsoft.com/office/drawing/2014/main" id="{0B94CE15-1D07-42C5-A2D7-7C389071DB3C}"/>
              </a:ext>
            </a:extLst>
          </p:cNvPr>
          <p:cNvSpPr txBox="1"/>
          <p:nvPr/>
        </p:nvSpPr>
        <p:spPr>
          <a:xfrm>
            <a:off x="2969602" y="1707901"/>
            <a:ext cx="5562696" cy="276999"/>
          </a:xfrm>
          <a:prstGeom prst="rect">
            <a:avLst/>
          </a:prstGeom>
          <a:noFill/>
        </p:spPr>
        <p:txBody>
          <a:bodyPr wrap="square" rtlCol="0">
            <a:spAutoFit/>
          </a:bodyPr>
          <a:lstStyle/>
          <a:p>
            <a:pPr algn="ctr"/>
            <a:r>
              <a:rPr lang="en-US" sz="1200" b="1" i="1" dirty="0"/>
              <a:t>All Platforms.  Consumer / Community / Commercial. Globally Available.</a:t>
            </a:r>
          </a:p>
        </p:txBody>
      </p:sp>
      <p:grpSp>
        <p:nvGrpSpPr>
          <p:cNvPr id="94" name="Group 93">
            <a:extLst>
              <a:ext uri="{FF2B5EF4-FFF2-40B4-BE49-F238E27FC236}">
                <a16:creationId xmlns:a16="http://schemas.microsoft.com/office/drawing/2014/main" id="{810C9090-DA5F-44A8-AB58-D3BC553F41B1}"/>
              </a:ext>
            </a:extLst>
          </p:cNvPr>
          <p:cNvGrpSpPr/>
          <p:nvPr/>
        </p:nvGrpSpPr>
        <p:grpSpPr>
          <a:xfrm>
            <a:off x="1303421" y="757460"/>
            <a:ext cx="7419339" cy="810371"/>
            <a:chOff x="1303421" y="931556"/>
            <a:chExt cx="6434037" cy="1236063"/>
          </a:xfrm>
          <a:solidFill>
            <a:schemeClr val="accent2">
              <a:lumMod val="40000"/>
              <a:lumOff val="60000"/>
            </a:schemeClr>
          </a:solidFill>
        </p:grpSpPr>
        <p:sp>
          <p:nvSpPr>
            <p:cNvPr id="96" name="Title 1">
              <a:extLst>
                <a:ext uri="{FF2B5EF4-FFF2-40B4-BE49-F238E27FC236}">
                  <a16:creationId xmlns:a16="http://schemas.microsoft.com/office/drawing/2014/main" id="{8FABE8F4-4253-43A9-8486-1DE0972ED585}"/>
                </a:ext>
              </a:extLst>
            </p:cNvPr>
            <p:cNvSpPr txBox="1">
              <a:spLocks/>
            </p:cNvSpPr>
            <p:nvPr/>
          </p:nvSpPr>
          <p:spPr>
            <a:xfrm>
              <a:off x="1303421" y="931556"/>
              <a:ext cx="6434037" cy="760514"/>
            </a:xfrm>
            <a:prstGeom prst="rect">
              <a:avLst/>
            </a:prstGeom>
            <a:solidFill>
              <a:schemeClr val="accent3">
                <a:lumMod val="75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mn-lt"/>
                  <a:cs typeface="Segoe UI" panose="020B0502040204020203" pitchFamily="34" charset="0"/>
                </a:rPr>
                <a:t>Blackfacts.com: The Big Picture</a:t>
              </a:r>
            </a:p>
          </p:txBody>
        </p:sp>
        <p:sp>
          <p:nvSpPr>
            <p:cNvPr id="97" name="Title 1">
              <a:extLst>
                <a:ext uri="{FF2B5EF4-FFF2-40B4-BE49-F238E27FC236}">
                  <a16:creationId xmlns:a16="http://schemas.microsoft.com/office/drawing/2014/main" id="{95D48C16-8DAA-46EE-926C-AD8DA2180C67}"/>
                </a:ext>
              </a:extLst>
            </p:cNvPr>
            <p:cNvSpPr txBox="1">
              <a:spLocks/>
            </p:cNvSpPr>
            <p:nvPr/>
          </p:nvSpPr>
          <p:spPr>
            <a:xfrm>
              <a:off x="1303421" y="1792057"/>
              <a:ext cx="6434037" cy="375562"/>
            </a:xfrm>
            <a:prstGeom prst="rect">
              <a:avLst/>
            </a:prstGeom>
            <a:solidFill>
              <a:schemeClr val="bg1"/>
            </a:solidFill>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1600" dirty="0">
                  <a:latin typeface="+mn-lt"/>
                </a:rPr>
                <a:t>Technology Benefits for Everyone</a:t>
              </a:r>
            </a:p>
          </p:txBody>
        </p:sp>
      </p:grpSp>
      <p:grpSp>
        <p:nvGrpSpPr>
          <p:cNvPr id="103" name="Group 102">
            <a:extLst>
              <a:ext uri="{FF2B5EF4-FFF2-40B4-BE49-F238E27FC236}">
                <a16:creationId xmlns:a16="http://schemas.microsoft.com/office/drawing/2014/main" id="{6E488EC4-AC41-4654-BBB7-A0E57B47E067}"/>
              </a:ext>
            </a:extLst>
          </p:cNvPr>
          <p:cNvGrpSpPr/>
          <p:nvPr/>
        </p:nvGrpSpPr>
        <p:grpSpPr>
          <a:xfrm>
            <a:off x="1305134" y="454257"/>
            <a:ext cx="1019175" cy="181379"/>
            <a:chOff x="4127500" y="876491"/>
            <a:chExt cx="1019175" cy="181379"/>
          </a:xfrm>
        </p:grpSpPr>
        <p:sp>
          <p:nvSpPr>
            <p:cNvPr id="104" name="Oval 103">
              <a:extLst>
                <a:ext uri="{FF2B5EF4-FFF2-40B4-BE49-F238E27FC236}">
                  <a16:creationId xmlns:a16="http://schemas.microsoft.com/office/drawing/2014/main" id="{342B3746-06B5-4467-B8DC-B7B7D0941FC2}"/>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A5EDFA9F-3400-4C0C-BFD1-9811B6B085FA}"/>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2426BF8-436A-4406-ADF9-6F8EFE2FE2F1}"/>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68BEE18B-EFE5-45AA-B875-7172DA518B54}"/>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8" name="Picture 97" descr="A close up of a sign&#10;&#10;Description generated with high confidence">
            <a:extLst>
              <a:ext uri="{FF2B5EF4-FFF2-40B4-BE49-F238E27FC236}">
                <a16:creationId xmlns:a16="http://schemas.microsoft.com/office/drawing/2014/main" id="{A3EC5320-09FA-4A5E-AC0D-1F0AEA57AEA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grpSp>
        <p:nvGrpSpPr>
          <p:cNvPr id="21" name="Group 20">
            <a:extLst>
              <a:ext uri="{FF2B5EF4-FFF2-40B4-BE49-F238E27FC236}">
                <a16:creationId xmlns:a16="http://schemas.microsoft.com/office/drawing/2014/main" id="{1DA8BA29-7BE0-4D2A-A440-8D596FA61F82}"/>
              </a:ext>
            </a:extLst>
          </p:cNvPr>
          <p:cNvGrpSpPr/>
          <p:nvPr/>
        </p:nvGrpSpPr>
        <p:grpSpPr>
          <a:xfrm>
            <a:off x="5280648" y="2470420"/>
            <a:ext cx="2225636" cy="1585976"/>
            <a:chOff x="8875646" y="2919145"/>
            <a:chExt cx="2068153" cy="1422544"/>
          </a:xfrm>
        </p:grpSpPr>
        <p:sp>
          <p:nvSpPr>
            <p:cNvPr id="20" name="Rectangle 19">
              <a:extLst>
                <a:ext uri="{FF2B5EF4-FFF2-40B4-BE49-F238E27FC236}">
                  <a16:creationId xmlns:a16="http://schemas.microsoft.com/office/drawing/2014/main" id="{39FA81E6-749F-4F8C-AE26-DABF1254022B}"/>
                </a:ext>
              </a:extLst>
            </p:cNvPr>
            <p:cNvSpPr/>
            <p:nvPr/>
          </p:nvSpPr>
          <p:spPr>
            <a:xfrm>
              <a:off x="8875646" y="2919145"/>
              <a:ext cx="2068153" cy="1422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4" name="Group 213">
              <a:extLst>
                <a:ext uri="{FF2B5EF4-FFF2-40B4-BE49-F238E27FC236}">
                  <a16:creationId xmlns:a16="http://schemas.microsoft.com/office/drawing/2014/main" id="{A80FD5A2-9185-4E4C-B270-10BD5E0600F3}"/>
                </a:ext>
              </a:extLst>
            </p:cNvPr>
            <p:cNvGrpSpPr/>
            <p:nvPr/>
          </p:nvGrpSpPr>
          <p:grpSpPr>
            <a:xfrm>
              <a:off x="8890656" y="2932295"/>
              <a:ext cx="2024128" cy="1396193"/>
              <a:chOff x="7239000" y="3276600"/>
              <a:chExt cx="2359026" cy="1277937"/>
            </a:xfrm>
          </p:grpSpPr>
          <p:sp>
            <p:nvSpPr>
              <p:cNvPr id="215" name="Rectangle 24">
                <a:extLst>
                  <a:ext uri="{FF2B5EF4-FFF2-40B4-BE49-F238E27FC236}">
                    <a16:creationId xmlns:a16="http://schemas.microsoft.com/office/drawing/2014/main" id="{21C711E1-443E-4934-BD00-284BD9CD8161}"/>
                  </a:ext>
                </a:extLst>
              </p:cNvPr>
              <p:cNvSpPr>
                <a:spLocks noChangeArrowheads="1"/>
              </p:cNvSpPr>
              <p:nvPr/>
            </p:nvSpPr>
            <p:spPr bwMode="auto">
              <a:xfrm>
                <a:off x="7239000" y="3848100"/>
                <a:ext cx="411163" cy="679450"/>
              </a:xfrm>
              <a:prstGeom prst="rect">
                <a:avLst/>
              </a:prstGeom>
              <a:solidFill>
                <a:srgbClr val="89CDCD"/>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Rectangle 25">
                <a:extLst>
                  <a:ext uri="{FF2B5EF4-FFF2-40B4-BE49-F238E27FC236}">
                    <a16:creationId xmlns:a16="http://schemas.microsoft.com/office/drawing/2014/main" id="{C9B82EEF-5B5A-4595-AEAD-0C8D116B77B2}"/>
                  </a:ext>
                </a:extLst>
              </p:cNvPr>
              <p:cNvSpPr>
                <a:spLocks noChangeArrowheads="1"/>
              </p:cNvSpPr>
              <p:nvPr/>
            </p:nvSpPr>
            <p:spPr bwMode="auto">
              <a:xfrm>
                <a:off x="7248525" y="3276600"/>
                <a:ext cx="1408113" cy="522287"/>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26">
                <a:extLst>
                  <a:ext uri="{FF2B5EF4-FFF2-40B4-BE49-F238E27FC236}">
                    <a16:creationId xmlns:a16="http://schemas.microsoft.com/office/drawing/2014/main" id="{46CF0F80-0548-4735-9D7C-015CA0C18DDD}"/>
                  </a:ext>
                </a:extLst>
              </p:cNvPr>
              <p:cNvSpPr>
                <a:spLocks/>
              </p:cNvSpPr>
              <p:nvPr/>
            </p:nvSpPr>
            <p:spPr bwMode="auto">
              <a:xfrm>
                <a:off x="8559800" y="3489325"/>
                <a:ext cx="42863" cy="93662"/>
              </a:xfrm>
              <a:custGeom>
                <a:avLst/>
                <a:gdLst>
                  <a:gd name="T0" fmla="*/ 1 w 24"/>
                  <a:gd name="T1" fmla="*/ 6 h 53"/>
                  <a:gd name="T2" fmla="*/ 2 w 24"/>
                  <a:gd name="T3" fmla="*/ 2 h 53"/>
                  <a:gd name="T4" fmla="*/ 6 w 24"/>
                  <a:gd name="T5" fmla="*/ 2 h 53"/>
                  <a:gd name="T6" fmla="*/ 23 w 24"/>
                  <a:gd name="T7" fmla="*/ 25 h 53"/>
                  <a:gd name="T8" fmla="*/ 24 w 24"/>
                  <a:gd name="T9" fmla="*/ 25 h 53"/>
                  <a:gd name="T10" fmla="*/ 24 w 24"/>
                  <a:gd name="T11" fmla="*/ 25 h 53"/>
                  <a:gd name="T12" fmla="*/ 24 w 24"/>
                  <a:gd name="T13" fmla="*/ 25 h 53"/>
                  <a:gd name="T14" fmla="*/ 24 w 24"/>
                  <a:gd name="T15" fmla="*/ 25 h 53"/>
                  <a:gd name="T16" fmla="*/ 24 w 24"/>
                  <a:gd name="T17" fmla="*/ 26 h 53"/>
                  <a:gd name="T18" fmla="*/ 24 w 24"/>
                  <a:gd name="T19" fmla="*/ 26 h 53"/>
                  <a:gd name="T20" fmla="*/ 24 w 24"/>
                  <a:gd name="T21" fmla="*/ 26 h 53"/>
                  <a:gd name="T22" fmla="*/ 24 w 24"/>
                  <a:gd name="T23" fmla="*/ 26 h 53"/>
                  <a:gd name="T24" fmla="*/ 24 w 24"/>
                  <a:gd name="T25" fmla="*/ 26 h 53"/>
                  <a:gd name="T26" fmla="*/ 24 w 24"/>
                  <a:gd name="T27" fmla="*/ 27 h 53"/>
                  <a:gd name="T28" fmla="*/ 24 w 24"/>
                  <a:gd name="T29" fmla="*/ 27 h 53"/>
                  <a:gd name="T30" fmla="*/ 24 w 24"/>
                  <a:gd name="T31" fmla="*/ 27 h 53"/>
                  <a:gd name="T32" fmla="*/ 24 w 24"/>
                  <a:gd name="T33" fmla="*/ 27 h 53"/>
                  <a:gd name="T34" fmla="*/ 24 w 24"/>
                  <a:gd name="T35" fmla="*/ 27 h 53"/>
                  <a:gd name="T36" fmla="*/ 24 w 24"/>
                  <a:gd name="T37" fmla="*/ 27 h 53"/>
                  <a:gd name="T38" fmla="*/ 24 w 24"/>
                  <a:gd name="T39" fmla="*/ 27 h 53"/>
                  <a:gd name="T40" fmla="*/ 24 w 24"/>
                  <a:gd name="T41" fmla="*/ 27 h 53"/>
                  <a:gd name="T42" fmla="*/ 24 w 24"/>
                  <a:gd name="T43" fmla="*/ 27 h 53"/>
                  <a:gd name="T44" fmla="*/ 24 w 24"/>
                  <a:gd name="T45" fmla="*/ 27 h 53"/>
                  <a:gd name="T46" fmla="*/ 24 w 24"/>
                  <a:gd name="T47" fmla="*/ 28 h 53"/>
                  <a:gd name="T48" fmla="*/ 24 w 24"/>
                  <a:gd name="T49" fmla="*/ 28 h 53"/>
                  <a:gd name="T50" fmla="*/ 24 w 24"/>
                  <a:gd name="T51" fmla="*/ 28 h 53"/>
                  <a:gd name="T52" fmla="*/ 24 w 24"/>
                  <a:gd name="T53" fmla="*/ 28 h 53"/>
                  <a:gd name="T54" fmla="*/ 24 w 24"/>
                  <a:gd name="T55" fmla="*/ 28 h 53"/>
                  <a:gd name="T56" fmla="*/ 24 w 24"/>
                  <a:gd name="T57" fmla="*/ 29 h 53"/>
                  <a:gd name="T58" fmla="*/ 24 w 24"/>
                  <a:gd name="T59" fmla="*/ 29 h 53"/>
                  <a:gd name="T60" fmla="*/ 24 w 24"/>
                  <a:gd name="T61" fmla="*/ 29 h 53"/>
                  <a:gd name="T62" fmla="*/ 24 w 24"/>
                  <a:gd name="T63" fmla="*/ 29 h 53"/>
                  <a:gd name="T64" fmla="*/ 23 w 24"/>
                  <a:gd name="T65" fmla="*/ 29 h 53"/>
                  <a:gd name="T66" fmla="*/ 6 w 24"/>
                  <a:gd name="T67" fmla="*/ 52 h 53"/>
                  <a:gd name="T68" fmla="*/ 2 w 24"/>
                  <a:gd name="T69" fmla="*/ 52 h 53"/>
                  <a:gd name="T70" fmla="*/ 1 w 24"/>
                  <a:gd name="T71" fmla="*/ 48 h 53"/>
                  <a:gd name="T72" fmla="*/ 17 w 24"/>
                  <a:gd name="T73" fmla="*/ 27 h 53"/>
                  <a:gd name="T74" fmla="*/ 1 w 24"/>
                  <a:gd name="T75" fmla="*/ 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53">
                    <a:moveTo>
                      <a:pt x="1" y="6"/>
                    </a:moveTo>
                    <a:cubicBezTo>
                      <a:pt x="0" y="5"/>
                      <a:pt x="0" y="3"/>
                      <a:pt x="2" y="2"/>
                    </a:cubicBezTo>
                    <a:cubicBezTo>
                      <a:pt x="3" y="0"/>
                      <a:pt x="5" y="1"/>
                      <a:pt x="6" y="2"/>
                    </a:cubicBezTo>
                    <a:cubicBezTo>
                      <a:pt x="23" y="25"/>
                      <a:pt x="23" y="25"/>
                      <a:pt x="23" y="25"/>
                    </a:cubicBezTo>
                    <a:cubicBezTo>
                      <a:pt x="24" y="25"/>
                      <a:pt x="24" y="25"/>
                      <a:pt x="24" y="25"/>
                    </a:cubicBezTo>
                    <a:cubicBezTo>
                      <a:pt x="24" y="25"/>
                      <a:pt x="24" y="25"/>
                      <a:pt x="24" y="25"/>
                    </a:cubicBezTo>
                    <a:cubicBezTo>
                      <a:pt x="24" y="25"/>
                      <a:pt x="24" y="25"/>
                      <a:pt x="24" y="25"/>
                    </a:cubicBezTo>
                    <a:cubicBezTo>
                      <a:pt x="24" y="25"/>
                      <a:pt x="24" y="25"/>
                      <a:pt x="24" y="25"/>
                    </a:cubicBezTo>
                    <a:cubicBezTo>
                      <a:pt x="24" y="25"/>
                      <a:pt x="24" y="25"/>
                      <a:pt x="24" y="26"/>
                    </a:cubicBezTo>
                    <a:cubicBezTo>
                      <a:pt x="24" y="26"/>
                      <a:pt x="24" y="26"/>
                      <a:pt x="24" y="26"/>
                    </a:cubicBezTo>
                    <a:cubicBezTo>
                      <a:pt x="24" y="26"/>
                      <a:pt x="24" y="26"/>
                      <a:pt x="24" y="26"/>
                    </a:cubicBezTo>
                    <a:cubicBezTo>
                      <a:pt x="24" y="26"/>
                      <a:pt x="24" y="26"/>
                      <a:pt x="24" y="26"/>
                    </a:cubicBezTo>
                    <a:cubicBezTo>
                      <a:pt x="24" y="26"/>
                      <a:pt x="24" y="26"/>
                      <a:pt x="24" y="26"/>
                    </a:cubicBezTo>
                    <a:cubicBezTo>
                      <a:pt x="24" y="26"/>
                      <a:pt x="24" y="26"/>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7"/>
                      <a:pt x="24" y="27"/>
                    </a:cubicBezTo>
                    <a:cubicBezTo>
                      <a:pt x="24" y="27"/>
                      <a:pt x="24" y="28"/>
                      <a:pt x="24" y="28"/>
                    </a:cubicBezTo>
                    <a:cubicBezTo>
                      <a:pt x="24" y="28"/>
                      <a:pt x="24" y="28"/>
                      <a:pt x="24" y="28"/>
                    </a:cubicBezTo>
                    <a:cubicBezTo>
                      <a:pt x="24" y="28"/>
                      <a:pt x="24" y="28"/>
                      <a:pt x="24" y="28"/>
                    </a:cubicBezTo>
                    <a:cubicBezTo>
                      <a:pt x="24" y="28"/>
                      <a:pt x="24" y="28"/>
                      <a:pt x="24" y="28"/>
                    </a:cubicBezTo>
                    <a:cubicBezTo>
                      <a:pt x="24" y="28"/>
                      <a:pt x="24" y="28"/>
                      <a:pt x="24" y="28"/>
                    </a:cubicBezTo>
                    <a:cubicBezTo>
                      <a:pt x="24" y="28"/>
                      <a:pt x="24" y="29"/>
                      <a:pt x="24" y="29"/>
                    </a:cubicBezTo>
                    <a:cubicBezTo>
                      <a:pt x="24" y="29"/>
                      <a:pt x="24" y="29"/>
                      <a:pt x="24" y="29"/>
                    </a:cubicBezTo>
                    <a:cubicBezTo>
                      <a:pt x="24" y="29"/>
                      <a:pt x="24" y="29"/>
                      <a:pt x="24" y="29"/>
                    </a:cubicBezTo>
                    <a:cubicBezTo>
                      <a:pt x="24" y="29"/>
                      <a:pt x="24" y="29"/>
                      <a:pt x="24" y="29"/>
                    </a:cubicBezTo>
                    <a:cubicBezTo>
                      <a:pt x="24" y="29"/>
                      <a:pt x="24" y="29"/>
                      <a:pt x="23" y="29"/>
                    </a:cubicBezTo>
                    <a:cubicBezTo>
                      <a:pt x="6" y="52"/>
                      <a:pt x="6" y="52"/>
                      <a:pt x="6" y="52"/>
                    </a:cubicBezTo>
                    <a:cubicBezTo>
                      <a:pt x="5" y="53"/>
                      <a:pt x="3" y="53"/>
                      <a:pt x="2" y="52"/>
                    </a:cubicBezTo>
                    <a:cubicBezTo>
                      <a:pt x="0" y="51"/>
                      <a:pt x="0" y="49"/>
                      <a:pt x="1" y="48"/>
                    </a:cubicBezTo>
                    <a:cubicBezTo>
                      <a:pt x="17" y="27"/>
                      <a:pt x="17" y="27"/>
                      <a:pt x="17" y="27"/>
                    </a:cubicBezTo>
                    <a:lnTo>
                      <a:pt x="1"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27">
                <a:extLst>
                  <a:ext uri="{FF2B5EF4-FFF2-40B4-BE49-F238E27FC236}">
                    <a16:creationId xmlns:a16="http://schemas.microsoft.com/office/drawing/2014/main" id="{C61FA976-4A40-4E7D-B610-527FA392EEC8}"/>
                  </a:ext>
                </a:extLst>
              </p:cNvPr>
              <p:cNvSpPr>
                <a:spLocks/>
              </p:cNvSpPr>
              <p:nvPr/>
            </p:nvSpPr>
            <p:spPr bwMode="auto">
              <a:xfrm>
                <a:off x="7300913" y="3489325"/>
                <a:ext cx="42863" cy="93662"/>
              </a:xfrm>
              <a:custGeom>
                <a:avLst/>
                <a:gdLst>
                  <a:gd name="T0" fmla="*/ 17 w 24"/>
                  <a:gd name="T1" fmla="*/ 2 h 53"/>
                  <a:gd name="T2" fmla="*/ 22 w 24"/>
                  <a:gd name="T3" fmla="*/ 2 h 53"/>
                  <a:gd name="T4" fmla="*/ 23 w 24"/>
                  <a:gd name="T5" fmla="*/ 6 h 53"/>
                  <a:gd name="T6" fmla="*/ 7 w 24"/>
                  <a:gd name="T7" fmla="*/ 27 h 53"/>
                  <a:gd name="T8" fmla="*/ 23 w 24"/>
                  <a:gd name="T9" fmla="*/ 48 h 53"/>
                  <a:gd name="T10" fmla="*/ 22 w 24"/>
                  <a:gd name="T11" fmla="*/ 52 h 53"/>
                  <a:gd name="T12" fmla="*/ 17 w 24"/>
                  <a:gd name="T13" fmla="*/ 52 h 53"/>
                  <a:gd name="T14" fmla="*/ 0 w 24"/>
                  <a:gd name="T15" fmla="*/ 29 h 53"/>
                  <a:gd name="T16" fmla="*/ 0 w 24"/>
                  <a:gd name="T17" fmla="*/ 29 h 53"/>
                  <a:gd name="T18" fmla="*/ 0 w 24"/>
                  <a:gd name="T19" fmla="*/ 29 h 53"/>
                  <a:gd name="T20" fmla="*/ 0 w 24"/>
                  <a:gd name="T21" fmla="*/ 29 h 53"/>
                  <a:gd name="T22" fmla="*/ 0 w 24"/>
                  <a:gd name="T23" fmla="*/ 29 h 53"/>
                  <a:gd name="T24" fmla="*/ 0 w 24"/>
                  <a:gd name="T25" fmla="*/ 28 h 53"/>
                  <a:gd name="T26" fmla="*/ 0 w 24"/>
                  <a:gd name="T27" fmla="*/ 28 h 53"/>
                  <a:gd name="T28" fmla="*/ 0 w 24"/>
                  <a:gd name="T29" fmla="*/ 28 h 53"/>
                  <a:gd name="T30" fmla="*/ 0 w 24"/>
                  <a:gd name="T31" fmla="*/ 28 h 53"/>
                  <a:gd name="T32" fmla="*/ 0 w 24"/>
                  <a:gd name="T33" fmla="*/ 28 h 53"/>
                  <a:gd name="T34" fmla="*/ 0 w 24"/>
                  <a:gd name="T35" fmla="*/ 27 h 53"/>
                  <a:gd name="T36" fmla="*/ 0 w 24"/>
                  <a:gd name="T37" fmla="*/ 27 h 53"/>
                  <a:gd name="T38" fmla="*/ 0 w 24"/>
                  <a:gd name="T39" fmla="*/ 27 h 53"/>
                  <a:gd name="T40" fmla="*/ 0 w 24"/>
                  <a:gd name="T41" fmla="*/ 27 h 53"/>
                  <a:gd name="T42" fmla="*/ 0 w 24"/>
                  <a:gd name="T43" fmla="*/ 27 h 53"/>
                  <a:gd name="T44" fmla="*/ 0 w 24"/>
                  <a:gd name="T45" fmla="*/ 27 h 53"/>
                  <a:gd name="T46" fmla="*/ 0 w 24"/>
                  <a:gd name="T47" fmla="*/ 27 h 53"/>
                  <a:gd name="T48" fmla="*/ 0 w 24"/>
                  <a:gd name="T49" fmla="*/ 27 h 53"/>
                  <a:gd name="T50" fmla="*/ 0 w 24"/>
                  <a:gd name="T51" fmla="*/ 27 h 53"/>
                  <a:gd name="T52" fmla="*/ 0 w 24"/>
                  <a:gd name="T53" fmla="*/ 27 h 53"/>
                  <a:gd name="T54" fmla="*/ 0 w 24"/>
                  <a:gd name="T55" fmla="*/ 26 h 53"/>
                  <a:gd name="T56" fmla="*/ 0 w 24"/>
                  <a:gd name="T57" fmla="*/ 26 h 53"/>
                  <a:gd name="T58" fmla="*/ 0 w 24"/>
                  <a:gd name="T59" fmla="*/ 26 h 53"/>
                  <a:gd name="T60" fmla="*/ 0 w 24"/>
                  <a:gd name="T61" fmla="*/ 26 h 53"/>
                  <a:gd name="T62" fmla="*/ 0 w 24"/>
                  <a:gd name="T63" fmla="*/ 26 h 53"/>
                  <a:gd name="T64" fmla="*/ 0 w 24"/>
                  <a:gd name="T65" fmla="*/ 25 h 53"/>
                  <a:gd name="T66" fmla="*/ 0 w 24"/>
                  <a:gd name="T67" fmla="*/ 25 h 53"/>
                  <a:gd name="T68" fmla="*/ 0 w 24"/>
                  <a:gd name="T69" fmla="*/ 25 h 53"/>
                  <a:gd name="T70" fmla="*/ 0 w 24"/>
                  <a:gd name="T71" fmla="*/ 25 h 53"/>
                  <a:gd name="T72" fmla="*/ 0 w 24"/>
                  <a:gd name="T73" fmla="*/ 25 h 53"/>
                  <a:gd name="T74" fmla="*/ 17 w 24"/>
                  <a:gd name="T75"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53">
                    <a:moveTo>
                      <a:pt x="17" y="2"/>
                    </a:moveTo>
                    <a:cubicBezTo>
                      <a:pt x="18" y="1"/>
                      <a:pt x="21" y="0"/>
                      <a:pt x="22" y="2"/>
                    </a:cubicBezTo>
                    <a:cubicBezTo>
                      <a:pt x="24" y="3"/>
                      <a:pt x="24" y="5"/>
                      <a:pt x="23" y="6"/>
                    </a:cubicBezTo>
                    <a:cubicBezTo>
                      <a:pt x="7" y="27"/>
                      <a:pt x="7" y="27"/>
                      <a:pt x="7" y="27"/>
                    </a:cubicBezTo>
                    <a:cubicBezTo>
                      <a:pt x="23" y="48"/>
                      <a:pt x="23" y="48"/>
                      <a:pt x="23" y="48"/>
                    </a:cubicBezTo>
                    <a:cubicBezTo>
                      <a:pt x="24" y="49"/>
                      <a:pt x="24" y="51"/>
                      <a:pt x="22" y="52"/>
                    </a:cubicBezTo>
                    <a:cubicBezTo>
                      <a:pt x="21" y="53"/>
                      <a:pt x="18" y="53"/>
                      <a:pt x="17" y="52"/>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8"/>
                      <a:pt x="0" y="28"/>
                    </a:cubicBezTo>
                    <a:cubicBezTo>
                      <a:pt x="0" y="28"/>
                      <a:pt x="0" y="28"/>
                      <a:pt x="0" y="28"/>
                    </a:cubicBezTo>
                    <a:cubicBezTo>
                      <a:pt x="0" y="28"/>
                      <a:pt x="0" y="28"/>
                      <a:pt x="0" y="28"/>
                    </a:cubicBezTo>
                    <a:cubicBezTo>
                      <a:pt x="0" y="28"/>
                      <a:pt x="0" y="28"/>
                      <a:pt x="0" y="28"/>
                    </a:cubicBezTo>
                    <a:cubicBezTo>
                      <a:pt x="0" y="28"/>
                      <a:pt x="0" y="28"/>
                      <a:pt x="0" y="28"/>
                    </a:cubicBezTo>
                    <a:cubicBezTo>
                      <a:pt x="0" y="28"/>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lnTo>
                      <a:pt x="1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Rectangle 28">
                <a:extLst>
                  <a:ext uri="{FF2B5EF4-FFF2-40B4-BE49-F238E27FC236}">
                    <a16:creationId xmlns:a16="http://schemas.microsoft.com/office/drawing/2014/main" id="{EE48C352-4490-429D-B898-D5E7AD028600}"/>
                  </a:ext>
                </a:extLst>
              </p:cNvPr>
              <p:cNvSpPr>
                <a:spLocks noChangeArrowheads="1"/>
              </p:cNvSpPr>
              <p:nvPr/>
            </p:nvSpPr>
            <p:spPr bwMode="auto">
              <a:xfrm>
                <a:off x="7754938" y="3848100"/>
                <a:ext cx="411163" cy="336550"/>
              </a:xfrm>
              <a:prstGeom prst="rect">
                <a:avLst/>
              </a:prstGeom>
              <a:solidFill>
                <a:srgbClr val="FEC799"/>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Rectangle 29">
                <a:extLst>
                  <a:ext uri="{FF2B5EF4-FFF2-40B4-BE49-F238E27FC236}">
                    <a16:creationId xmlns:a16="http://schemas.microsoft.com/office/drawing/2014/main" id="{8CC186E3-C7BF-410C-99FB-C2CD82F4BAD9}"/>
                  </a:ext>
                </a:extLst>
              </p:cNvPr>
              <p:cNvSpPr>
                <a:spLocks noChangeArrowheads="1"/>
              </p:cNvSpPr>
              <p:nvPr/>
            </p:nvSpPr>
            <p:spPr bwMode="auto">
              <a:xfrm>
                <a:off x="8699500" y="3848100"/>
                <a:ext cx="898525" cy="336550"/>
              </a:xfrm>
              <a:prstGeom prst="rect">
                <a:avLst/>
              </a:prstGeom>
              <a:solidFill>
                <a:srgbClr val="89CDCD"/>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Rectangle 30">
                <a:extLst>
                  <a:ext uri="{FF2B5EF4-FFF2-40B4-BE49-F238E27FC236}">
                    <a16:creationId xmlns:a16="http://schemas.microsoft.com/office/drawing/2014/main" id="{61221455-3D15-47BB-8618-A8474DF8BED7}"/>
                  </a:ext>
                </a:extLst>
              </p:cNvPr>
              <p:cNvSpPr>
                <a:spLocks noChangeArrowheads="1"/>
              </p:cNvSpPr>
              <p:nvPr/>
            </p:nvSpPr>
            <p:spPr bwMode="auto">
              <a:xfrm>
                <a:off x="8699500" y="3276600"/>
                <a:ext cx="898525" cy="522287"/>
              </a:xfrm>
              <a:prstGeom prst="rect">
                <a:avLst/>
              </a:prstGeom>
              <a:solidFill>
                <a:srgbClr val="8497B0"/>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Rectangle 31">
                <a:extLst>
                  <a:ext uri="{FF2B5EF4-FFF2-40B4-BE49-F238E27FC236}">
                    <a16:creationId xmlns:a16="http://schemas.microsoft.com/office/drawing/2014/main" id="{00FF77BF-B8B9-4A97-AB5E-C5CE6241BCF5}"/>
                  </a:ext>
                </a:extLst>
              </p:cNvPr>
              <p:cNvSpPr>
                <a:spLocks noChangeArrowheads="1"/>
              </p:cNvSpPr>
              <p:nvPr/>
            </p:nvSpPr>
            <p:spPr bwMode="auto">
              <a:xfrm>
                <a:off x="7754938" y="4217988"/>
                <a:ext cx="881063"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32">
                <a:extLst>
                  <a:ext uri="{FF2B5EF4-FFF2-40B4-BE49-F238E27FC236}">
                    <a16:creationId xmlns:a16="http://schemas.microsoft.com/office/drawing/2014/main" id="{63EFA1F9-7840-409A-A071-7EFF21AE1A9B}"/>
                  </a:ext>
                </a:extLst>
              </p:cNvPr>
              <p:cNvSpPr>
                <a:spLocks noChangeArrowheads="1"/>
              </p:cNvSpPr>
              <p:nvPr/>
            </p:nvSpPr>
            <p:spPr bwMode="auto">
              <a:xfrm>
                <a:off x="7754938" y="4267200"/>
                <a:ext cx="881063" cy="28575"/>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Rectangle 33">
                <a:extLst>
                  <a:ext uri="{FF2B5EF4-FFF2-40B4-BE49-F238E27FC236}">
                    <a16:creationId xmlns:a16="http://schemas.microsoft.com/office/drawing/2014/main" id="{B279A3C2-A573-4071-B79C-B7371F706D32}"/>
                  </a:ext>
                </a:extLst>
              </p:cNvPr>
              <p:cNvSpPr>
                <a:spLocks noChangeArrowheads="1"/>
              </p:cNvSpPr>
              <p:nvPr/>
            </p:nvSpPr>
            <p:spPr bwMode="auto">
              <a:xfrm>
                <a:off x="7754938" y="4316413"/>
                <a:ext cx="881063"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Rectangle 34">
                <a:extLst>
                  <a:ext uri="{FF2B5EF4-FFF2-40B4-BE49-F238E27FC236}">
                    <a16:creationId xmlns:a16="http://schemas.microsoft.com/office/drawing/2014/main" id="{013A55B6-F929-451D-A684-C08ABC08AA4F}"/>
                  </a:ext>
                </a:extLst>
              </p:cNvPr>
              <p:cNvSpPr>
                <a:spLocks noChangeArrowheads="1"/>
              </p:cNvSpPr>
              <p:nvPr/>
            </p:nvSpPr>
            <p:spPr bwMode="auto">
              <a:xfrm>
                <a:off x="7754938" y="4367213"/>
                <a:ext cx="881063"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Rectangle 35">
                <a:extLst>
                  <a:ext uri="{FF2B5EF4-FFF2-40B4-BE49-F238E27FC236}">
                    <a16:creationId xmlns:a16="http://schemas.microsoft.com/office/drawing/2014/main" id="{F1DDD472-50ED-45F1-9793-ACA0E898D158}"/>
                  </a:ext>
                </a:extLst>
              </p:cNvPr>
              <p:cNvSpPr>
                <a:spLocks noChangeArrowheads="1"/>
              </p:cNvSpPr>
              <p:nvPr/>
            </p:nvSpPr>
            <p:spPr bwMode="auto">
              <a:xfrm>
                <a:off x="7754938" y="4414838"/>
                <a:ext cx="881063"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Rectangle 36">
                <a:extLst>
                  <a:ext uri="{FF2B5EF4-FFF2-40B4-BE49-F238E27FC236}">
                    <a16:creationId xmlns:a16="http://schemas.microsoft.com/office/drawing/2014/main" id="{EB08C549-1C8A-453C-8DFB-AE0F35DF9402}"/>
                  </a:ext>
                </a:extLst>
              </p:cNvPr>
              <p:cNvSpPr>
                <a:spLocks noChangeArrowheads="1"/>
              </p:cNvSpPr>
              <p:nvPr/>
            </p:nvSpPr>
            <p:spPr bwMode="auto">
              <a:xfrm>
                <a:off x="7754938" y="4465638"/>
                <a:ext cx="881063"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Rectangle 37">
                <a:extLst>
                  <a:ext uri="{FF2B5EF4-FFF2-40B4-BE49-F238E27FC236}">
                    <a16:creationId xmlns:a16="http://schemas.microsoft.com/office/drawing/2014/main" id="{90797209-0A6E-44CB-B99A-D057006CF3A6}"/>
                  </a:ext>
                </a:extLst>
              </p:cNvPr>
              <p:cNvSpPr>
                <a:spLocks noChangeArrowheads="1"/>
              </p:cNvSpPr>
              <p:nvPr/>
            </p:nvSpPr>
            <p:spPr bwMode="auto">
              <a:xfrm>
                <a:off x="7754938" y="4513263"/>
                <a:ext cx="881063" cy="28575"/>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Rectangle 38">
                <a:extLst>
                  <a:ext uri="{FF2B5EF4-FFF2-40B4-BE49-F238E27FC236}">
                    <a16:creationId xmlns:a16="http://schemas.microsoft.com/office/drawing/2014/main" id="{38A16D1D-CAB7-45F0-B66F-F1EF396E4AFF}"/>
                  </a:ext>
                </a:extLst>
              </p:cNvPr>
              <p:cNvSpPr>
                <a:spLocks noChangeArrowheads="1"/>
              </p:cNvSpPr>
              <p:nvPr/>
            </p:nvSpPr>
            <p:spPr bwMode="auto">
              <a:xfrm>
                <a:off x="8204200" y="3860800"/>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Rectangle 39">
                <a:extLst>
                  <a:ext uri="{FF2B5EF4-FFF2-40B4-BE49-F238E27FC236}">
                    <a16:creationId xmlns:a16="http://schemas.microsoft.com/office/drawing/2014/main" id="{19483730-6C47-4966-B3FF-F8A1482D101C}"/>
                  </a:ext>
                </a:extLst>
              </p:cNvPr>
              <p:cNvSpPr>
                <a:spLocks noChangeArrowheads="1"/>
              </p:cNvSpPr>
              <p:nvPr/>
            </p:nvSpPr>
            <p:spPr bwMode="auto">
              <a:xfrm>
                <a:off x="8204200" y="3910013"/>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Rectangle 40">
                <a:extLst>
                  <a:ext uri="{FF2B5EF4-FFF2-40B4-BE49-F238E27FC236}">
                    <a16:creationId xmlns:a16="http://schemas.microsoft.com/office/drawing/2014/main" id="{635347D0-7074-45D0-9083-0C265E7A2E0A}"/>
                  </a:ext>
                </a:extLst>
              </p:cNvPr>
              <p:cNvSpPr>
                <a:spLocks noChangeArrowheads="1"/>
              </p:cNvSpPr>
              <p:nvPr/>
            </p:nvSpPr>
            <p:spPr bwMode="auto">
              <a:xfrm>
                <a:off x="8204200" y="3959225"/>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Rectangle 41">
                <a:extLst>
                  <a:ext uri="{FF2B5EF4-FFF2-40B4-BE49-F238E27FC236}">
                    <a16:creationId xmlns:a16="http://schemas.microsoft.com/office/drawing/2014/main" id="{9CCEE980-EB8E-4703-A1E0-DE5F3E4F5878}"/>
                  </a:ext>
                </a:extLst>
              </p:cNvPr>
              <p:cNvSpPr>
                <a:spLocks noChangeArrowheads="1"/>
              </p:cNvSpPr>
              <p:nvPr/>
            </p:nvSpPr>
            <p:spPr bwMode="auto">
              <a:xfrm>
                <a:off x="8204200" y="4008438"/>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Rectangle 42">
                <a:extLst>
                  <a:ext uri="{FF2B5EF4-FFF2-40B4-BE49-F238E27FC236}">
                    <a16:creationId xmlns:a16="http://schemas.microsoft.com/office/drawing/2014/main" id="{3CE8C26F-C7EB-451E-A9AB-C6487ED9E0CE}"/>
                  </a:ext>
                </a:extLst>
              </p:cNvPr>
              <p:cNvSpPr>
                <a:spLocks noChangeArrowheads="1"/>
              </p:cNvSpPr>
              <p:nvPr/>
            </p:nvSpPr>
            <p:spPr bwMode="auto">
              <a:xfrm>
                <a:off x="8204200" y="4057650"/>
                <a:ext cx="431800" cy="28575"/>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Rectangle 43">
                <a:extLst>
                  <a:ext uri="{FF2B5EF4-FFF2-40B4-BE49-F238E27FC236}">
                    <a16:creationId xmlns:a16="http://schemas.microsoft.com/office/drawing/2014/main" id="{DD210366-2E5D-40A2-8256-7769C3237271}"/>
                  </a:ext>
                </a:extLst>
              </p:cNvPr>
              <p:cNvSpPr>
                <a:spLocks noChangeArrowheads="1"/>
              </p:cNvSpPr>
              <p:nvPr/>
            </p:nvSpPr>
            <p:spPr bwMode="auto">
              <a:xfrm>
                <a:off x="8204200" y="4106863"/>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Rectangle 44">
                <a:extLst>
                  <a:ext uri="{FF2B5EF4-FFF2-40B4-BE49-F238E27FC236}">
                    <a16:creationId xmlns:a16="http://schemas.microsoft.com/office/drawing/2014/main" id="{322F44E5-24CF-4EF9-9370-0D3ED1EBF1F8}"/>
                  </a:ext>
                </a:extLst>
              </p:cNvPr>
              <p:cNvSpPr>
                <a:spLocks noChangeArrowheads="1"/>
              </p:cNvSpPr>
              <p:nvPr/>
            </p:nvSpPr>
            <p:spPr bwMode="auto">
              <a:xfrm>
                <a:off x="8204200" y="4157663"/>
                <a:ext cx="431800" cy="26987"/>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Rectangle 45">
                <a:extLst>
                  <a:ext uri="{FF2B5EF4-FFF2-40B4-BE49-F238E27FC236}">
                    <a16:creationId xmlns:a16="http://schemas.microsoft.com/office/drawing/2014/main" id="{007CD8D6-76D8-4191-8E25-EA5BB260179C}"/>
                  </a:ext>
                </a:extLst>
              </p:cNvPr>
              <p:cNvSpPr>
                <a:spLocks noChangeArrowheads="1"/>
              </p:cNvSpPr>
              <p:nvPr/>
            </p:nvSpPr>
            <p:spPr bwMode="auto">
              <a:xfrm>
                <a:off x="8699500" y="4216400"/>
                <a:ext cx="433388" cy="338137"/>
              </a:xfrm>
              <a:prstGeom prst="rect">
                <a:avLst/>
              </a:prstGeom>
              <a:solidFill>
                <a:srgbClr val="F49880"/>
              </a:solidFill>
              <a:ln>
                <a:noFill/>
              </a:ln>
            </p:spPr>
            <p:txBody>
              <a:bodyPr vert="horz" wrap="square" lIns="91440" tIns="45720" rIns="91440" bIns="45720" numCol="1" anchor="t" anchorCtr="0" compatLnSpc="1">
                <a:prstTxWarp prst="textNoShape">
                  <a:avLst/>
                </a:prstTxWarp>
              </a:bodyPr>
              <a:lstStyle/>
              <a:p>
                <a:endParaRPr lang="en-US"/>
              </a:p>
            </p:txBody>
          </p:sp>
          <p:sp>
            <p:nvSpPr>
              <p:cNvPr id="237" name="Rectangle 46">
                <a:extLst>
                  <a:ext uri="{FF2B5EF4-FFF2-40B4-BE49-F238E27FC236}">
                    <a16:creationId xmlns:a16="http://schemas.microsoft.com/office/drawing/2014/main" id="{50650299-8589-4D71-81CC-28BB6B3FF0CA}"/>
                  </a:ext>
                </a:extLst>
              </p:cNvPr>
              <p:cNvSpPr>
                <a:spLocks noChangeArrowheads="1"/>
              </p:cNvSpPr>
              <p:nvPr/>
            </p:nvSpPr>
            <p:spPr bwMode="auto">
              <a:xfrm>
                <a:off x="9161463" y="4216400"/>
                <a:ext cx="436563" cy="338137"/>
              </a:xfrm>
              <a:prstGeom prst="rect">
                <a:avLst/>
              </a:prstGeom>
              <a:solidFill>
                <a:srgbClr val="CF96BB"/>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297" name="Rectangle: Rounded Corners 296">
            <a:extLst>
              <a:ext uri="{FF2B5EF4-FFF2-40B4-BE49-F238E27FC236}">
                <a16:creationId xmlns:a16="http://schemas.microsoft.com/office/drawing/2014/main" id="{AF791FD1-08BC-4B84-B7D8-36149F8CE325}"/>
              </a:ext>
            </a:extLst>
          </p:cNvPr>
          <p:cNvSpPr/>
          <p:nvPr/>
        </p:nvSpPr>
        <p:spPr>
          <a:xfrm>
            <a:off x="7903673" y="4915252"/>
            <a:ext cx="2942462" cy="1245951"/>
          </a:xfrm>
          <a:prstGeom prst="roundRect">
            <a:avLst>
              <a:gd name="adj" fmla="val 11145"/>
            </a:avLst>
          </a:prstGeom>
          <a:solidFill>
            <a:schemeClr val="accent6">
              <a:lumMod val="20000"/>
              <a:lumOff val="80000"/>
            </a:schemeClr>
          </a:solidFill>
          <a:ln>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US" sz="1100" dirty="0">
                <a:solidFill>
                  <a:schemeClr val="bg2">
                    <a:lumMod val="50000"/>
                  </a:schemeClr>
                </a:solidFill>
              </a:rPr>
              <a:t>Organization / Business Services</a:t>
            </a:r>
          </a:p>
          <a:p>
            <a:pPr marL="171450" indent="-171450">
              <a:buFont typeface="Arial" panose="020B0604020202020204" pitchFamily="34" charset="0"/>
              <a:buChar char="•"/>
            </a:pPr>
            <a:r>
              <a:rPr lang="en-US" sz="1100" dirty="0">
                <a:solidFill>
                  <a:schemeClr val="bg2">
                    <a:lumMod val="50000"/>
                  </a:schemeClr>
                </a:solidFill>
              </a:rPr>
              <a:t>World-Class Online Presence</a:t>
            </a:r>
          </a:p>
          <a:p>
            <a:pPr marL="171450" indent="-171450">
              <a:buFont typeface="Arial" panose="020B0604020202020204" pitchFamily="34" charset="0"/>
              <a:buChar char="•"/>
            </a:pPr>
            <a:r>
              <a:rPr lang="en-US" sz="1100" dirty="0">
                <a:solidFill>
                  <a:schemeClr val="bg2">
                    <a:lumMod val="50000"/>
                  </a:schemeClr>
                </a:solidFill>
              </a:rPr>
              <a:t>Automation of Key Operations</a:t>
            </a:r>
          </a:p>
          <a:p>
            <a:pPr marL="171450" indent="-171450">
              <a:buFont typeface="Arial" panose="020B0604020202020204" pitchFamily="34" charset="0"/>
              <a:buChar char="•"/>
            </a:pPr>
            <a:r>
              <a:rPr lang="en-US" sz="1100" dirty="0">
                <a:solidFill>
                  <a:schemeClr val="bg2">
                    <a:lumMod val="50000"/>
                  </a:schemeClr>
                </a:solidFill>
              </a:rPr>
              <a:t>Automation of Marketing / Outreach</a:t>
            </a:r>
          </a:p>
          <a:p>
            <a:pPr marL="171450" indent="-171450">
              <a:buFont typeface="Arial" panose="020B0604020202020204" pitchFamily="34" charset="0"/>
              <a:buChar char="•"/>
            </a:pPr>
            <a:r>
              <a:rPr lang="en-US" sz="1100" dirty="0">
                <a:solidFill>
                  <a:schemeClr val="bg2">
                    <a:lumMod val="50000"/>
                  </a:schemeClr>
                </a:solidFill>
              </a:rPr>
              <a:t>Automation of Fund-Raising / Commerce</a:t>
            </a:r>
          </a:p>
        </p:txBody>
      </p:sp>
      <p:grpSp>
        <p:nvGrpSpPr>
          <p:cNvPr id="3" name="Group 2">
            <a:extLst>
              <a:ext uri="{FF2B5EF4-FFF2-40B4-BE49-F238E27FC236}">
                <a16:creationId xmlns:a16="http://schemas.microsoft.com/office/drawing/2014/main" id="{93CE8F62-3BA1-46D1-A34A-C20DA0AAEFCB}"/>
              </a:ext>
            </a:extLst>
          </p:cNvPr>
          <p:cNvGrpSpPr/>
          <p:nvPr/>
        </p:nvGrpSpPr>
        <p:grpSpPr>
          <a:xfrm>
            <a:off x="7942883" y="2481188"/>
            <a:ext cx="2814977" cy="1564913"/>
            <a:chOff x="3178328" y="2146257"/>
            <a:chExt cx="5079654" cy="2823902"/>
          </a:xfrm>
        </p:grpSpPr>
        <p:grpSp>
          <p:nvGrpSpPr>
            <p:cNvPr id="18" name="Group 17">
              <a:extLst>
                <a:ext uri="{FF2B5EF4-FFF2-40B4-BE49-F238E27FC236}">
                  <a16:creationId xmlns:a16="http://schemas.microsoft.com/office/drawing/2014/main" id="{F16A9A1D-DE03-4C86-81FE-8203E847E8CE}"/>
                </a:ext>
              </a:extLst>
            </p:cNvPr>
            <p:cNvGrpSpPr/>
            <p:nvPr/>
          </p:nvGrpSpPr>
          <p:grpSpPr>
            <a:xfrm>
              <a:off x="7517300" y="2572523"/>
              <a:ext cx="700924" cy="432229"/>
              <a:chOff x="1344120" y="1824113"/>
              <a:chExt cx="700924" cy="432229"/>
            </a:xfrm>
          </p:grpSpPr>
          <p:sp>
            <p:nvSpPr>
              <p:cNvPr id="17" name="Rectangle 16">
                <a:extLst>
                  <a:ext uri="{FF2B5EF4-FFF2-40B4-BE49-F238E27FC236}">
                    <a16:creationId xmlns:a16="http://schemas.microsoft.com/office/drawing/2014/main" id="{606BDF50-9A04-4BE3-B727-E36AB20D744B}"/>
                  </a:ext>
                </a:extLst>
              </p:cNvPr>
              <p:cNvSpPr/>
              <p:nvPr/>
            </p:nvSpPr>
            <p:spPr>
              <a:xfrm>
                <a:off x="1344120" y="1824113"/>
                <a:ext cx="700924" cy="12528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8D5B05A2-2F23-4955-91B9-8EC8CCEF690E}"/>
                  </a:ext>
                </a:extLst>
              </p:cNvPr>
              <p:cNvSpPr/>
              <p:nvPr/>
            </p:nvSpPr>
            <p:spPr>
              <a:xfrm>
                <a:off x="1506995" y="1965390"/>
                <a:ext cx="379808" cy="2909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B41F1DC6-5BE3-4B1C-B5A4-9D19DCE0F9F0}"/>
                  </a:ext>
                </a:extLst>
              </p:cNvPr>
              <p:cNvSpPr/>
              <p:nvPr/>
            </p:nvSpPr>
            <p:spPr>
              <a:xfrm>
                <a:off x="1898826" y="1965390"/>
                <a:ext cx="145521" cy="2909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F55077E4-9589-456D-B590-ECF4CF9B3346}"/>
                  </a:ext>
                </a:extLst>
              </p:cNvPr>
              <p:cNvSpPr/>
              <p:nvPr/>
            </p:nvSpPr>
            <p:spPr>
              <a:xfrm>
                <a:off x="1345848" y="1965390"/>
                <a:ext cx="145521" cy="29095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5" name="Graphic 174" descr="Group">
              <a:extLst>
                <a:ext uri="{FF2B5EF4-FFF2-40B4-BE49-F238E27FC236}">
                  <a16:creationId xmlns:a16="http://schemas.microsoft.com/office/drawing/2014/main" id="{951AFB2B-8049-4288-8C92-749DAD7DD23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58851" y="4233388"/>
              <a:ext cx="630818" cy="630818"/>
            </a:xfrm>
            <a:prstGeom prst="rect">
              <a:avLst/>
            </a:prstGeom>
          </p:spPr>
        </p:pic>
        <p:sp>
          <p:nvSpPr>
            <p:cNvPr id="312" name="Rectangle 311">
              <a:extLst>
                <a:ext uri="{FF2B5EF4-FFF2-40B4-BE49-F238E27FC236}">
                  <a16:creationId xmlns:a16="http://schemas.microsoft.com/office/drawing/2014/main" id="{55A24B4D-0A3E-4A8E-82A2-23ECA5A581D6}"/>
                </a:ext>
              </a:extLst>
            </p:cNvPr>
            <p:cNvSpPr/>
            <p:nvPr/>
          </p:nvSpPr>
          <p:spPr>
            <a:xfrm>
              <a:off x="3178328" y="2146257"/>
              <a:ext cx="3739719" cy="141637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Rectangle 312">
              <a:extLst>
                <a:ext uri="{FF2B5EF4-FFF2-40B4-BE49-F238E27FC236}">
                  <a16:creationId xmlns:a16="http://schemas.microsoft.com/office/drawing/2014/main" id="{18475870-6054-4F4B-9351-5E5E33EE5D06}"/>
                </a:ext>
              </a:extLst>
            </p:cNvPr>
            <p:cNvSpPr/>
            <p:nvPr/>
          </p:nvSpPr>
          <p:spPr>
            <a:xfrm>
              <a:off x="3178328" y="3620116"/>
              <a:ext cx="3739719" cy="1350043"/>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50000"/>
                  </a:schemeClr>
                </a:solidFill>
              </a:endParaRPr>
            </a:p>
          </p:txBody>
        </p:sp>
        <p:sp>
          <p:nvSpPr>
            <p:cNvPr id="314" name="Rectangle 313">
              <a:extLst>
                <a:ext uri="{FF2B5EF4-FFF2-40B4-BE49-F238E27FC236}">
                  <a16:creationId xmlns:a16="http://schemas.microsoft.com/office/drawing/2014/main" id="{25C3C97F-A8DE-43CE-8D33-78F0EECFC616}"/>
                </a:ext>
              </a:extLst>
            </p:cNvPr>
            <p:cNvSpPr/>
            <p:nvPr/>
          </p:nvSpPr>
          <p:spPr>
            <a:xfrm>
              <a:off x="6984025" y="2146257"/>
              <a:ext cx="1273957" cy="2819915"/>
            </a:xfrm>
            <a:prstGeom prst="rect">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Rectangle: Rounded Corners 315">
              <a:extLst>
                <a:ext uri="{FF2B5EF4-FFF2-40B4-BE49-F238E27FC236}">
                  <a16:creationId xmlns:a16="http://schemas.microsoft.com/office/drawing/2014/main" id="{7595A487-69C1-4903-8C7F-A2D434948ABC}"/>
                </a:ext>
              </a:extLst>
            </p:cNvPr>
            <p:cNvSpPr/>
            <p:nvPr/>
          </p:nvSpPr>
          <p:spPr>
            <a:xfrm>
              <a:off x="3321056" y="2471515"/>
              <a:ext cx="1432822" cy="486177"/>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accent2">
                    <a:lumMod val="75000"/>
                  </a:schemeClr>
                </a:solidFill>
              </a:endParaRPr>
            </a:p>
          </p:txBody>
        </p:sp>
        <p:sp>
          <p:nvSpPr>
            <p:cNvPr id="317" name="Rectangle: Rounded Corners 316">
              <a:extLst>
                <a:ext uri="{FF2B5EF4-FFF2-40B4-BE49-F238E27FC236}">
                  <a16:creationId xmlns:a16="http://schemas.microsoft.com/office/drawing/2014/main" id="{81C5728B-4FB6-439F-B09B-6919A3F2F823}"/>
                </a:ext>
              </a:extLst>
            </p:cNvPr>
            <p:cNvSpPr/>
            <p:nvPr/>
          </p:nvSpPr>
          <p:spPr>
            <a:xfrm>
              <a:off x="4829595" y="2477895"/>
              <a:ext cx="1061793" cy="144363"/>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accent2">
                    <a:lumMod val="75000"/>
                  </a:schemeClr>
                </a:solidFill>
              </a:endParaRPr>
            </a:p>
          </p:txBody>
        </p:sp>
        <p:sp>
          <p:nvSpPr>
            <p:cNvPr id="318" name="Rectangle: Rounded Corners 317">
              <a:extLst>
                <a:ext uri="{FF2B5EF4-FFF2-40B4-BE49-F238E27FC236}">
                  <a16:creationId xmlns:a16="http://schemas.microsoft.com/office/drawing/2014/main" id="{05BAA23F-9BF9-47EF-8E60-FF6FDDBD5556}"/>
                </a:ext>
              </a:extLst>
            </p:cNvPr>
            <p:cNvSpPr/>
            <p:nvPr/>
          </p:nvSpPr>
          <p:spPr>
            <a:xfrm>
              <a:off x="4829595" y="2625444"/>
              <a:ext cx="1061793" cy="144363"/>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accent2">
                    <a:lumMod val="75000"/>
                  </a:schemeClr>
                </a:solidFill>
              </a:endParaRPr>
            </a:p>
          </p:txBody>
        </p:sp>
        <p:sp>
          <p:nvSpPr>
            <p:cNvPr id="319" name="Rectangle: Rounded Corners 318">
              <a:extLst>
                <a:ext uri="{FF2B5EF4-FFF2-40B4-BE49-F238E27FC236}">
                  <a16:creationId xmlns:a16="http://schemas.microsoft.com/office/drawing/2014/main" id="{DECB36AB-4035-4AA9-9E10-609E04514C04}"/>
                </a:ext>
              </a:extLst>
            </p:cNvPr>
            <p:cNvSpPr/>
            <p:nvPr/>
          </p:nvSpPr>
          <p:spPr>
            <a:xfrm>
              <a:off x="4829595" y="2774782"/>
              <a:ext cx="1061793" cy="144363"/>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accent2">
                    <a:lumMod val="75000"/>
                  </a:schemeClr>
                </a:solidFill>
              </a:endParaRPr>
            </a:p>
          </p:txBody>
        </p:sp>
        <p:sp>
          <p:nvSpPr>
            <p:cNvPr id="320" name="Rectangle: Rounded Corners 319">
              <a:extLst>
                <a:ext uri="{FF2B5EF4-FFF2-40B4-BE49-F238E27FC236}">
                  <a16:creationId xmlns:a16="http://schemas.microsoft.com/office/drawing/2014/main" id="{8E25FE26-C712-41A2-B581-B66BDE169A4A}"/>
                </a:ext>
              </a:extLst>
            </p:cNvPr>
            <p:cNvSpPr/>
            <p:nvPr/>
          </p:nvSpPr>
          <p:spPr>
            <a:xfrm>
              <a:off x="4829595" y="2919369"/>
              <a:ext cx="1061793" cy="144363"/>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accent2">
                    <a:lumMod val="75000"/>
                  </a:schemeClr>
                </a:solidFill>
              </a:endParaRPr>
            </a:p>
          </p:txBody>
        </p:sp>
        <p:sp>
          <p:nvSpPr>
            <p:cNvPr id="321" name="Rectangle: Rounded Corners 320">
              <a:extLst>
                <a:ext uri="{FF2B5EF4-FFF2-40B4-BE49-F238E27FC236}">
                  <a16:creationId xmlns:a16="http://schemas.microsoft.com/office/drawing/2014/main" id="{1FA26632-F246-444E-813B-5DD2CB247703}"/>
                </a:ext>
              </a:extLst>
            </p:cNvPr>
            <p:cNvSpPr/>
            <p:nvPr/>
          </p:nvSpPr>
          <p:spPr>
            <a:xfrm>
              <a:off x="3321056" y="2980224"/>
              <a:ext cx="730233" cy="486177"/>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accent2">
                    <a:lumMod val="75000"/>
                  </a:schemeClr>
                </a:solidFill>
              </a:endParaRPr>
            </a:p>
          </p:txBody>
        </p:sp>
        <p:sp>
          <p:nvSpPr>
            <p:cNvPr id="322" name="Rectangle: Rounded Corners 321">
              <a:extLst>
                <a:ext uri="{FF2B5EF4-FFF2-40B4-BE49-F238E27FC236}">
                  <a16:creationId xmlns:a16="http://schemas.microsoft.com/office/drawing/2014/main" id="{9F4D7686-2FC3-44E8-9745-42C4D0487D1C}"/>
                </a:ext>
              </a:extLst>
            </p:cNvPr>
            <p:cNvSpPr/>
            <p:nvPr/>
          </p:nvSpPr>
          <p:spPr>
            <a:xfrm>
              <a:off x="4059905" y="2980223"/>
              <a:ext cx="693973" cy="486177"/>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dirty="0">
                <a:solidFill>
                  <a:schemeClr val="accent2">
                    <a:lumMod val="75000"/>
                  </a:schemeClr>
                </a:solidFill>
              </a:endParaRPr>
            </a:p>
          </p:txBody>
        </p:sp>
        <p:sp>
          <p:nvSpPr>
            <p:cNvPr id="323" name="Add Database">
              <a:extLst>
                <a:ext uri="{FF2B5EF4-FFF2-40B4-BE49-F238E27FC236}">
                  <a16:creationId xmlns:a16="http://schemas.microsoft.com/office/drawing/2014/main" id="{2DC687E4-9FD1-4792-B1A3-872A15F2462B}"/>
                </a:ext>
              </a:extLst>
            </p:cNvPr>
            <p:cNvSpPr>
              <a:spLocks noChangeAspect="1" noEditPoints="1"/>
            </p:cNvSpPr>
            <p:nvPr/>
          </p:nvSpPr>
          <p:spPr bwMode="auto">
            <a:xfrm>
              <a:off x="3800439" y="3133940"/>
              <a:ext cx="197634" cy="197634"/>
            </a:xfrm>
            <a:custGeom>
              <a:avLst/>
              <a:gdLst>
                <a:gd name="T0" fmla="*/ 86 w 667"/>
                <a:gd name="T1" fmla="*/ 37 h 667"/>
                <a:gd name="T2" fmla="*/ 0 w 667"/>
                <a:gd name="T3" fmla="*/ 132 h 667"/>
                <a:gd name="T4" fmla="*/ 0 w 667"/>
                <a:gd name="T5" fmla="*/ 520 h 667"/>
                <a:gd name="T6" fmla="*/ 86 w 667"/>
                <a:gd name="T7" fmla="*/ 617 h 667"/>
                <a:gd name="T8" fmla="*/ 388 w 667"/>
                <a:gd name="T9" fmla="*/ 643 h 667"/>
                <a:gd name="T10" fmla="*/ 280 w 667"/>
                <a:gd name="T11" fmla="*/ 627 h 667"/>
                <a:gd name="T12" fmla="*/ 44 w 667"/>
                <a:gd name="T13" fmla="*/ 558 h 667"/>
                <a:gd name="T14" fmla="*/ 26 w 667"/>
                <a:gd name="T15" fmla="*/ 458 h 667"/>
                <a:gd name="T16" fmla="*/ 280 w 667"/>
                <a:gd name="T17" fmla="*/ 534 h 667"/>
                <a:gd name="T18" fmla="*/ 345 w 667"/>
                <a:gd name="T19" fmla="*/ 503 h 667"/>
                <a:gd name="T20" fmla="*/ 96 w 667"/>
                <a:gd name="T21" fmla="*/ 473 h 667"/>
                <a:gd name="T22" fmla="*/ 26 w 667"/>
                <a:gd name="T23" fmla="*/ 400 h 667"/>
                <a:gd name="T24" fmla="*/ 86 w 667"/>
                <a:gd name="T25" fmla="*/ 364 h 667"/>
                <a:gd name="T26" fmla="*/ 474 w 667"/>
                <a:gd name="T27" fmla="*/ 364 h 667"/>
                <a:gd name="T28" fmla="*/ 533 w 667"/>
                <a:gd name="T29" fmla="*/ 360 h 667"/>
                <a:gd name="T30" fmla="*/ 560 w 667"/>
                <a:gd name="T31" fmla="*/ 267 h 667"/>
                <a:gd name="T32" fmla="*/ 559 w 667"/>
                <a:gd name="T33" fmla="*/ 132 h 667"/>
                <a:gd name="T34" fmla="*/ 474 w 667"/>
                <a:gd name="T35" fmla="*/ 37 h 667"/>
                <a:gd name="T36" fmla="*/ 280 w 667"/>
                <a:gd name="T37" fmla="*/ 27 h 667"/>
                <a:gd name="T38" fmla="*/ 516 w 667"/>
                <a:gd name="T39" fmla="*/ 96 h 667"/>
                <a:gd name="T40" fmla="*/ 516 w 667"/>
                <a:gd name="T41" fmla="*/ 171 h 667"/>
                <a:gd name="T42" fmla="*/ 280 w 667"/>
                <a:gd name="T43" fmla="*/ 240 h 667"/>
                <a:gd name="T44" fmla="*/ 44 w 667"/>
                <a:gd name="T45" fmla="*/ 171 h 667"/>
                <a:gd name="T46" fmla="*/ 44 w 667"/>
                <a:gd name="T47" fmla="*/ 96 h 667"/>
                <a:gd name="T48" fmla="*/ 280 w 667"/>
                <a:gd name="T49" fmla="*/ 27 h 667"/>
                <a:gd name="T50" fmla="*/ 86 w 667"/>
                <a:gd name="T51" fmla="*/ 231 h 667"/>
                <a:gd name="T52" fmla="*/ 474 w 667"/>
                <a:gd name="T53" fmla="*/ 231 h 667"/>
                <a:gd name="T54" fmla="*/ 533 w 667"/>
                <a:gd name="T55" fmla="*/ 267 h 667"/>
                <a:gd name="T56" fmla="*/ 463 w 667"/>
                <a:gd name="T57" fmla="*/ 340 h 667"/>
                <a:gd name="T58" fmla="*/ 97 w 667"/>
                <a:gd name="T59" fmla="*/ 340 h 667"/>
                <a:gd name="T60" fmla="*/ 26 w 667"/>
                <a:gd name="T61" fmla="*/ 267 h 667"/>
                <a:gd name="T62" fmla="*/ 533 w 667"/>
                <a:gd name="T63" fmla="*/ 400 h 667"/>
                <a:gd name="T64" fmla="*/ 533 w 667"/>
                <a:gd name="T65" fmla="*/ 667 h 667"/>
                <a:gd name="T66" fmla="*/ 533 w 667"/>
                <a:gd name="T67" fmla="*/ 400 h 667"/>
                <a:gd name="T68" fmla="*/ 639 w 667"/>
                <a:gd name="T69" fmla="*/ 534 h 667"/>
                <a:gd name="T70" fmla="*/ 427 w 667"/>
                <a:gd name="T71" fmla="*/ 534 h 667"/>
                <a:gd name="T72" fmla="*/ 520 w 667"/>
                <a:gd name="T73" fmla="*/ 467 h 667"/>
                <a:gd name="T74" fmla="*/ 466 w 667"/>
                <a:gd name="T75" fmla="*/ 520 h 667"/>
                <a:gd name="T76" fmla="*/ 520 w 667"/>
                <a:gd name="T77" fmla="*/ 547 h 667"/>
                <a:gd name="T78" fmla="*/ 546 w 667"/>
                <a:gd name="T79" fmla="*/ 600 h 667"/>
                <a:gd name="T80" fmla="*/ 600 w 667"/>
                <a:gd name="T81" fmla="*/ 547 h 667"/>
                <a:gd name="T82" fmla="*/ 546 w 667"/>
                <a:gd name="T83" fmla="*/ 520 h 667"/>
                <a:gd name="T84" fmla="*/ 520 w 667"/>
                <a:gd name="T85" fmla="*/ 467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7" h="667">
                  <a:moveTo>
                    <a:pt x="280" y="0"/>
                  </a:moveTo>
                  <a:cubicBezTo>
                    <a:pt x="204" y="0"/>
                    <a:pt x="136" y="14"/>
                    <a:pt x="86" y="37"/>
                  </a:cubicBezTo>
                  <a:cubicBezTo>
                    <a:pt x="60" y="48"/>
                    <a:pt x="39" y="62"/>
                    <a:pt x="24" y="78"/>
                  </a:cubicBezTo>
                  <a:cubicBezTo>
                    <a:pt x="9" y="93"/>
                    <a:pt x="0" y="112"/>
                    <a:pt x="0" y="132"/>
                  </a:cubicBezTo>
                  <a:cubicBezTo>
                    <a:pt x="0" y="133"/>
                    <a:pt x="0" y="133"/>
                    <a:pt x="0" y="134"/>
                  </a:cubicBezTo>
                  <a:lnTo>
                    <a:pt x="0" y="520"/>
                  </a:lnTo>
                  <a:cubicBezTo>
                    <a:pt x="0" y="541"/>
                    <a:pt x="9" y="560"/>
                    <a:pt x="24" y="576"/>
                  </a:cubicBezTo>
                  <a:cubicBezTo>
                    <a:pt x="39" y="592"/>
                    <a:pt x="60" y="606"/>
                    <a:pt x="86" y="617"/>
                  </a:cubicBezTo>
                  <a:cubicBezTo>
                    <a:pt x="136" y="640"/>
                    <a:pt x="204" y="654"/>
                    <a:pt x="280" y="654"/>
                  </a:cubicBezTo>
                  <a:cubicBezTo>
                    <a:pt x="318" y="654"/>
                    <a:pt x="355" y="650"/>
                    <a:pt x="388" y="643"/>
                  </a:cubicBezTo>
                  <a:cubicBezTo>
                    <a:pt x="406" y="640"/>
                    <a:pt x="401" y="613"/>
                    <a:pt x="383" y="617"/>
                  </a:cubicBezTo>
                  <a:cubicBezTo>
                    <a:pt x="352" y="623"/>
                    <a:pt x="317" y="627"/>
                    <a:pt x="280" y="627"/>
                  </a:cubicBezTo>
                  <a:cubicBezTo>
                    <a:pt x="208" y="627"/>
                    <a:pt x="142" y="614"/>
                    <a:pt x="96" y="593"/>
                  </a:cubicBezTo>
                  <a:cubicBezTo>
                    <a:pt x="74" y="583"/>
                    <a:pt x="55" y="570"/>
                    <a:pt x="44" y="558"/>
                  </a:cubicBezTo>
                  <a:cubicBezTo>
                    <a:pt x="32" y="545"/>
                    <a:pt x="26" y="533"/>
                    <a:pt x="26" y="520"/>
                  </a:cubicBezTo>
                  <a:lnTo>
                    <a:pt x="26" y="458"/>
                  </a:lnTo>
                  <a:cubicBezTo>
                    <a:pt x="41" y="473"/>
                    <a:pt x="61" y="486"/>
                    <a:pt x="86" y="497"/>
                  </a:cubicBezTo>
                  <a:cubicBezTo>
                    <a:pt x="136" y="520"/>
                    <a:pt x="204" y="534"/>
                    <a:pt x="280" y="534"/>
                  </a:cubicBezTo>
                  <a:cubicBezTo>
                    <a:pt x="303" y="534"/>
                    <a:pt x="326" y="532"/>
                    <a:pt x="348" y="530"/>
                  </a:cubicBezTo>
                  <a:cubicBezTo>
                    <a:pt x="366" y="528"/>
                    <a:pt x="363" y="501"/>
                    <a:pt x="345" y="503"/>
                  </a:cubicBezTo>
                  <a:cubicBezTo>
                    <a:pt x="324" y="506"/>
                    <a:pt x="302" y="507"/>
                    <a:pt x="280" y="507"/>
                  </a:cubicBezTo>
                  <a:cubicBezTo>
                    <a:pt x="208" y="507"/>
                    <a:pt x="142" y="494"/>
                    <a:pt x="96" y="473"/>
                  </a:cubicBezTo>
                  <a:cubicBezTo>
                    <a:pt x="74" y="463"/>
                    <a:pt x="55" y="450"/>
                    <a:pt x="44" y="438"/>
                  </a:cubicBezTo>
                  <a:cubicBezTo>
                    <a:pt x="32" y="425"/>
                    <a:pt x="26" y="413"/>
                    <a:pt x="26" y="400"/>
                  </a:cubicBezTo>
                  <a:lnTo>
                    <a:pt x="26" y="325"/>
                  </a:lnTo>
                  <a:cubicBezTo>
                    <a:pt x="41" y="340"/>
                    <a:pt x="61" y="353"/>
                    <a:pt x="86" y="364"/>
                  </a:cubicBezTo>
                  <a:cubicBezTo>
                    <a:pt x="136" y="387"/>
                    <a:pt x="204" y="400"/>
                    <a:pt x="280" y="400"/>
                  </a:cubicBezTo>
                  <a:cubicBezTo>
                    <a:pt x="355" y="400"/>
                    <a:pt x="423" y="387"/>
                    <a:pt x="474" y="364"/>
                  </a:cubicBezTo>
                  <a:cubicBezTo>
                    <a:pt x="498" y="353"/>
                    <a:pt x="518" y="340"/>
                    <a:pt x="533" y="325"/>
                  </a:cubicBezTo>
                  <a:lnTo>
                    <a:pt x="533" y="360"/>
                  </a:lnTo>
                  <a:cubicBezTo>
                    <a:pt x="533" y="378"/>
                    <a:pt x="560" y="378"/>
                    <a:pt x="560" y="360"/>
                  </a:cubicBezTo>
                  <a:lnTo>
                    <a:pt x="560" y="267"/>
                  </a:lnTo>
                  <a:lnTo>
                    <a:pt x="560" y="134"/>
                  </a:lnTo>
                  <a:cubicBezTo>
                    <a:pt x="560" y="133"/>
                    <a:pt x="560" y="132"/>
                    <a:pt x="559" y="132"/>
                  </a:cubicBezTo>
                  <a:cubicBezTo>
                    <a:pt x="559" y="112"/>
                    <a:pt x="550" y="93"/>
                    <a:pt x="535" y="78"/>
                  </a:cubicBezTo>
                  <a:cubicBezTo>
                    <a:pt x="520" y="62"/>
                    <a:pt x="499" y="48"/>
                    <a:pt x="474" y="37"/>
                  </a:cubicBezTo>
                  <a:cubicBezTo>
                    <a:pt x="423" y="14"/>
                    <a:pt x="355" y="0"/>
                    <a:pt x="280" y="0"/>
                  </a:cubicBezTo>
                  <a:close/>
                  <a:moveTo>
                    <a:pt x="280" y="27"/>
                  </a:moveTo>
                  <a:cubicBezTo>
                    <a:pt x="352" y="27"/>
                    <a:pt x="417" y="40"/>
                    <a:pt x="463" y="61"/>
                  </a:cubicBezTo>
                  <a:cubicBezTo>
                    <a:pt x="486" y="71"/>
                    <a:pt x="504" y="83"/>
                    <a:pt x="516" y="96"/>
                  </a:cubicBezTo>
                  <a:cubicBezTo>
                    <a:pt x="527" y="109"/>
                    <a:pt x="533" y="121"/>
                    <a:pt x="533" y="134"/>
                  </a:cubicBezTo>
                  <a:cubicBezTo>
                    <a:pt x="533" y="146"/>
                    <a:pt x="527" y="159"/>
                    <a:pt x="516" y="171"/>
                  </a:cubicBezTo>
                  <a:cubicBezTo>
                    <a:pt x="504" y="184"/>
                    <a:pt x="486" y="196"/>
                    <a:pt x="463" y="206"/>
                  </a:cubicBezTo>
                  <a:cubicBezTo>
                    <a:pt x="417" y="227"/>
                    <a:pt x="352" y="240"/>
                    <a:pt x="280" y="240"/>
                  </a:cubicBezTo>
                  <a:cubicBezTo>
                    <a:pt x="208" y="240"/>
                    <a:pt x="142" y="227"/>
                    <a:pt x="97" y="206"/>
                  </a:cubicBezTo>
                  <a:cubicBezTo>
                    <a:pt x="74" y="196"/>
                    <a:pt x="55" y="184"/>
                    <a:pt x="44" y="171"/>
                  </a:cubicBezTo>
                  <a:cubicBezTo>
                    <a:pt x="32" y="159"/>
                    <a:pt x="26" y="146"/>
                    <a:pt x="26" y="134"/>
                  </a:cubicBezTo>
                  <a:cubicBezTo>
                    <a:pt x="26" y="121"/>
                    <a:pt x="32" y="109"/>
                    <a:pt x="44" y="96"/>
                  </a:cubicBezTo>
                  <a:cubicBezTo>
                    <a:pt x="55" y="83"/>
                    <a:pt x="74" y="71"/>
                    <a:pt x="97" y="61"/>
                  </a:cubicBezTo>
                  <a:cubicBezTo>
                    <a:pt x="142" y="40"/>
                    <a:pt x="208" y="27"/>
                    <a:pt x="280" y="27"/>
                  </a:cubicBezTo>
                  <a:close/>
                  <a:moveTo>
                    <a:pt x="26" y="191"/>
                  </a:moveTo>
                  <a:cubicBezTo>
                    <a:pt x="41" y="207"/>
                    <a:pt x="61" y="220"/>
                    <a:pt x="86" y="231"/>
                  </a:cubicBezTo>
                  <a:cubicBezTo>
                    <a:pt x="136" y="253"/>
                    <a:pt x="204" y="267"/>
                    <a:pt x="280" y="267"/>
                  </a:cubicBezTo>
                  <a:cubicBezTo>
                    <a:pt x="355" y="267"/>
                    <a:pt x="423" y="253"/>
                    <a:pt x="474" y="231"/>
                  </a:cubicBezTo>
                  <a:cubicBezTo>
                    <a:pt x="498" y="220"/>
                    <a:pt x="518" y="207"/>
                    <a:pt x="533" y="191"/>
                  </a:cubicBezTo>
                  <a:lnTo>
                    <a:pt x="533" y="267"/>
                  </a:lnTo>
                  <a:cubicBezTo>
                    <a:pt x="533" y="279"/>
                    <a:pt x="527" y="292"/>
                    <a:pt x="516" y="305"/>
                  </a:cubicBezTo>
                  <a:cubicBezTo>
                    <a:pt x="504" y="317"/>
                    <a:pt x="486" y="329"/>
                    <a:pt x="463" y="340"/>
                  </a:cubicBezTo>
                  <a:cubicBezTo>
                    <a:pt x="417" y="360"/>
                    <a:pt x="352" y="374"/>
                    <a:pt x="280" y="374"/>
                  </a:cubicBezTo>
                  <a:cubicBezTo>
                    <a:pt x="208" y="374"/>
                    <a:pt x="142" y="360"/>
                    <a:pt x="97" y="340"/>
                  </a:cubicBezTo>
                  <a:cubicBezTo>
                    <a:pt x="74" y="329"/>
                    <a:pt x="55" y="317"/>
                    <a:pt x="44" y="305"/>
                  </a:cubicBezTo>
                  <a:cubicBezTo>
                    <a:pt x="32" y="292"/>
                    <a:pt x="26" y="279"/>
                    <a:pt x="26" y="267"/>
                  </a:cubicBezTo>
                  <a:lnTo>
                    <a:pt x="26" y="191"/>
                  </a:lnTo>
                  <a:close/>
                  <a:moveTo>
                    <a:pt x="533" y="400"/>
                  </a:moveTo>
                  <a:cubicBezTo>
                    <a:pt x="459" y="400"/>
                    <a:pt x="399" y="460"/>
                    <a:pt x="399" y="534"/>
                  </a:cubicBezTo>
                  <a:cubicBezTo>
                    <a:pt x="399" y="607"/>
                    <a:pt x="459" y="667"/>
                    <a:pt x="533" y="667"/>
                  </a:cubicBezTo>
                  <a:cubicBezTo>
                    <a:pt x="607" y="667"/>
                    <a:pt x="667" y="607"/>
                    <a:pt x="667" y="534"/>
                  </a:cubicBezTo>
                  <a:cubicBezTo>
                    <a:pt x="667" y="460"/>
                    <a:pt x="607" y="400"/>
                    <a:pt x="533" y="400"/>
                  </a:cubicBezTo>
                  <a:close/>
                  <a:moveTo>
                    <a:pt x="533" y="427"/>
                  </a:moveTo>
                  <a:cubicBezTo>
                    <a:pt x="592" y="427"/>
                    <a:pt x="639" y="475"/>
                    <a:pt x="639" y="534"/>
                  </a:cubicBezTo>
                  <a:cubicBezTo>
                    <a:pt x="639" y="593"/>
                    <a:pt x="592" y="640"/>
                    <a:pt x="533" y="640"/>
                  </a:cubicBezTo>
                  <a:cubicBezTo>
                    <a:pt x="474" y="640"/>
                    <a:pt x="427" y="593"/>
                    <a:pt x="427" y="534"/>
                  </a:cubicBezTo>
                  <a:cubicBezTo>
                    <a:pt x="427" y="475"/>
                    <a:pt x="474" y="427"/>
                    <a:pt x="533" y="427"/>
                  </a:cubicBezTo>
                  <a:close/>
                  <a:moveTo>
                    <a:pt x="520" y="467"/>
                  </a:moveTo>
                  <a:lnTo>
                    <a:pt x="520" y="520"/>
                  </a:lnTo>
                  <a:lnTo>
                    <a:pt x="466" y="520"/>
                  </a:lnTo>
                  <a:lnTo>
                    <a:pt x="466" y="547"/>
                  </a:lnTo>
                  <a:lnTo>
                    <a:pt x="520" y="547"/>
                  </a:lnTo>
                  <a:lnTo>
                    <a:pt x="520" y="600"/>
                  </a:lnTo>
                  <a:lnTo>
                    <a:pt x="546" y="600"/>
                  </a:lnTo>
                  <a:lnTo>
                    <a:pt x="546" y="547"/>
                  </a:lnTo>
                  <a:lnTo>
                    <a:pt x="600" y="547"/>
                  </a:lnTo>
                  <a:lnTo>
                    <a:pt x="600" y="520"/>
                  </a:lnTo>
                  <a:lnTo>
                    <a:pt x="546" y="520"/>
                  </a:lnTo>
                  <a:lnTo>
                    <a:pt x="546" y="467"/>
                  </a:lnTo>
                  <a:lnTo>
                    <a:pt x="520" y="467"/>
                  </a:lnTo>
                  <a:close/>
                </a:path>
              </a:pathLst>
            </a:custGeom>
            <a:solidFill>
              <a:srgbClr val="5F5F5F"/>
            </a:solidFill>
            <a:ln w="9525">
              <a:noFill/>
              <a:round/>
              <a:headEnd/>
              <a:tailEnd/>
            </a:ln>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latin typeface="Segoe UI" panose="020B0502040204020203" pitchFamily="34" charset="0"/>
                <a:cs typeface="Segoe UI" panose="020B0502040204020203" pitchFamily="34" charset="0"/>
              </a:endParaRPr>
            </a:p>
          </p:txBody>
        </p:sp>
        <p:sp>
          <p:nvSpPr>
            <p:cNvPr id="324" name="Settings">
              <a:extLst>
                <a:ext uri="{FF2B5EF4-FFF2-40B4-BE49-F238E27FC236}">
                  <a16:creationId xmlns:a16="http://schemas.microsoft.com/office/drawing/2014/main" id="{B303079D-C75C-4183-B125-3CA0F6A28FB5}"/>
                </a:ext>
              </a:extLst>
            </p:cNvPr>
            <p:cNvSpPr>
              <a:spLocks noChangeAspect="1" noEditPoints="1"/>
            </p:cNvSpPr>
            <p:nvPr/>
          </p:nvSpPr>
          <p:spPr bwMode="auto">
            <a:xfrm>
              <a:off x="4531465" y="3158316"/>
              <a:ext cx="161925" cy="161925"/>
            </a:xfrm>
            <a:custGeom>
              <a:avLst/>
              <a:gdLst>
                <a:gd name="T0" fmla="*/ 265 w 666"/>
                <a:gd name="T1" fmla="*/ 98 h 667"/>
                <a:gd name="T2" fmla="*/ 134 w 666"/>
                <a:gd name="T3" fmla="*/ 61 h 667"/>
                <a:gd name="T4" fmla="*/ 118 w 666"/>
                <a:gd name="T5" fmla="*/ 215 h 667"/>
                <a:gd name="T6" fmla="*/ 0 w 666"/>
                <a:gd name="T7" fmla="*/ 281 h 667"/>
                <a:gd name="T8" fmla="*/ 97 w 666"/>
                <a:gd name="T9" fmla="*/ 401 h 667"/>
                <a:gd name="T10" fmla="*/ 60 w 666"/>
                <a:gd name="T11" fmla="*/ 532 h 667"/>
                <a:gd name="T12" fmla="*/ 215 w 666"/>
                <a:gd name="T13" fmla="*/ 548 h 667"/>
                <a:gd name="T14" fmla="*/ 281 w 666"/>
                <a:gd name="T15" fmla="*/ 667 h 667"/>
                <a:gd name="T16" fmla="*/ 401 w 666"/>
                <a:gd name="T17" fmla="*/ 568 h 667"/>
                <a:gd name="T18" fmla="*/ 533 w 666"/>
                <a:gd name="T19" fmla="*/ 605 h 667"/>
                <a:gd name="T20" fmla="*/ 547 w 666"/>
                <a:gd name="T21" fmla="*/ 451 h 667"/>
                <a:gd name="T22" fmla="*/ 666 w 666"/>
                <a:gd name="T23" fmla="*/ 384 h 667"/>
                <a:gd name="T24" fmla="*/ 666 w 666"/>
                <a:gd name="T25" fmla="*/ 281 h 667"/>
                <a:gd name="T26" fmla="*/ 547 w 666"/>
                <a:gd name="T27" fmla="*/ 216 h 667"/>
                <a:gd name="T28" fmla="*/ 532 w 666"/>
                <a:gd name="T29" fmla="*/ 61 h 667"/>
                <a:gd name="T30" fmla="*/ 401 w 666"/>
                <a:gd name="T31" fmla="*/ 99 h 667"/>
                <a:gd name="T32" fmla="*/ 281 w 666"/>
                <a:gd name="T33" fmla="*/ 0 h 667"/>
                <a:gd name="T34" fmla="*/ 361 w 666"/>
                <a:gd name="T35" fmla="*/ 27 h 667"/>
                <a:gd name="T36" fmla="*/ 453 w 666"/>
                <a:gd name="T37" fmla="*/ 150 h 667"/>
                <a:gd name="T38" fmla="*/ 570 w 666"/>
                <a:gd name="T39" fmla="*/ 136 h 667"/>
                <a:gd name="T40" fmla="*/ 547 w 666"/>
                <a:gd name="T41" fmla="*/ 289 h 667"/>
                <a:gd name="T42" fmla="*/ 640 w 666"/>
                <a:gd name="T43" fmla="*/ 361 h 667"/>
                <a:gd name="T44" fmla="*/ 516 w 666"/>
                <a:gd name="T45" fmla="*/ 453 h 667"/>
                <a:gd name="T46" fmla="*/ 530 w 666"/>
                <a:gd name="T47" fmla="*/ 570 h 667"/>
                <a:gd name="T48" fmla="*/ 377 w 666"/>
                <a:gd name="T49" fmla="*/ 548 h 667"/>
                <a:gd name="T50" fmla="*/ 304 w 666"/>
                <a:gd name="T51" fmla="*/ 640 h 667"/>
                <a:gd name="T52" fmla="*/ 212 w 666"/>
                <a:gd name="T53" fmla="*/ 517 h 667"/>
                <a:gd name="T54" fmla="*/ 95 w 666"/>
                <a:gd name="T55" fmla="*/ 529 h 667"/>
                <a:gd name="T56" fmla="*/ 118 w 666"/>
                <a:gd name="T57" fmla="*/ 378 h 667"/>
                <a:gd name="T58" fmla="*/ 26 w 666"/>
                <a:gd name="T59" fmla="*/ 304 h 667"/>
                <a:gd name="T60" fmla="*/ 149 w 666"/>
                <a:gd name="T61" fmla="*/ 213 h 667"/>
                <a:gd name="T62" fmla="*/ 137 w 666"/>
                <a:gd name="T63" fmla="*/ 96 h 667"/>
                <a:gd name="T64" fmla="*/ 289 w 666"/>
                <a:gd name="T65" fmla="*/ 119 h 667"/>
                <a:gd name="T66" fmla="*/ 333 w 666"/>
                <a:gd name="T67" fmla="*/ 213 h 667"/>
                <a:gd name="T68" fmla="*/ 333 w 666"/>
                <a:gd name="T69" fmla="*/ 453 h 667"/>
                <a:gd name="T70" fmla="*/ 333 w 666"/>
                <a:gd name="T71" fmla="*/ 213 h 667"/>
                <a:gd name="T72" fmla="*/ 426 w 666"/>
                <a:gd name="T73" fmla="*/ 333 h 667"/>
                <a:gd name="T74" fmla="*/ 240 w 666"/>
                <a:gd name="T75" fmla="*/ 333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6" h="667">
                  <a:moveTo>
                    <a:pt x="281" y="0"/>
                  </a:moveTo>
                  <a:lnTo>
                    <a:pt x="265" y="98"/>
                  </a:lnTo>
                  <a:cubicBezTo>
                    <a:pt x="247" y="103"/>
                    <a:pt x="231" y="110"/>
                    <a:pt x="215" y="119"/>
                  </a:cubicBezTo>
                  <a:lnTo>
                    <a:pt x="134" y="61"/>
                  </a:lnTo>
                  <a:lnTo>
                    <a:pt x="61" y="133"/>
                  </a:lnTo>
                  <a:lnTo>
                    <a:pt x="118" y="215"/>
                  </a:lnTo>
                  <a:cubicBezTo>
                    <a:pt x="110" y="231"/>
                    <a:pt x="103" y="247"/>
                    <a:pt x="98" y="265"/>
                  </a:cubicBezTo>
                  <a:lnTo>
                    <a:pt x="0" y="281"/>
                  </a:lnTo>
                  <a:lnTo>
                    <a:pt x="0" y="384"/>
                  </a:lnTo>
                  <a:lnTo>
                    <a:pt x="97" y="401"/>
                  </a:lnTo>
                  <a:cubicBezTo>
                    <a:pt x="103" y="419"/>
                    <a:pt x="110" y="436"/>
                    <a:pt x="118" y="451"/>
                  </a:cubicBezTo>
                  <a:lnTo>
                    <a:pt x="60" y="532"/>
                  </a:lnTo>
                  <a:lnTo>
                    <a:pt x="133" y="605"/>
                  </a:lnTo>
                  <a:lnTo>
                    <a:pt x="215" y="548"/>
                  </a:lnTo>
                  <a:cubicBezTo>
                    <a:pt x="230" y="556"/>
                    <a:pt x="247" y="563"/>
                    <a:pt x="265" y="568"/>
                  </a:cubicBezTo>
                  <a:lnTo>
                    <a:pt x="281" y="667"/>
                  </a:lnTo>
                  <a:lnTo>
                    <a:pt x="383" y="667"/>
                  </a:lnTo>
                  <a:lnTo>
                    <a:pt x="401" y="568"/>
                  </a:lnTo>
                  <a:cubicBezTo>
                    <a:pt x="418" y="563"/>
                    <a:pt x="435" y="556"/>
                    <a:pt x="451" y="547"/>
                  </a:cubicBezTo>
                  <a:lnTo>
                    <a:pt x="533" y="605"/>
                  </a:lnTo>
                  <a:lnTo>
                    <a:pt x="605" y="532"/>
                  </a:lnTo>
                  <a:lnTo>
                    <a:pt x="547" y="451"/>
                  </a:lnTo>
                  <a:cubicBezTo>
                    <a:pt x="555" y="435"/>
                    <a:pt x="562" y="419"/>
                    <a:pt x="567" y="401"/>
                  </a:cubicBezTo>
                  <a:lnTo>
                    <a:pt x="666" y="384"/>
                  </a:lnTo>
                  <a:lnTo>
                    <a:pt x="666" y="373"/>
                  </a:lnTo>
                  <a:lnTo>
                    <a:pt x="666" y="281"/>
                  </a:lnTo>
                  <a:lnTo>
                    <a:pt x="567" y="265"/>
                  </a:lnTo>
                  <a:cubicBezTo>
                    <a:pt x="562" y="248"/>
                    <a:pt x="555" y="231"/>
                    <a:pt x="547" y="216"/>
                  </a:cubicBezTo>
                  <a:lnTo>
                    <a:pt x="604" y="133"/>
                  </a:lnTo>
                  <a:lnTo>
                    <a:pt x="532" y="61"/>
                  </a:lnTo>
                  <a:lnTo>
                    <a:pt x="450" y="119"/>
                  </a:lnTo>
                  <a:cubicBezTo>
                    <a:pt x="435" y="111"/>
                    <a:pt x="418" y="104"/>
                    <a:pt x="401" y="99"/>
                  </a:cubicBezTo>
                  <a:lnTo>
                    <a:pt x="383" y="0"/>
                  </a:lnTo>
                  <a:lnTo>
                    <a:pt x="281" y="0"/>
                  </a:lnTo>
                  <a:close/>
                  <a:moveTo>
                    <a:pt x="304" y="27"/>
                  </a:moveTo>
                  <a:lnTo>
                    <a:pt x="361" y="27"/>
                  </a:lnTo>
                  <a:lnTo>
                    <a:pt x="377" y="119"/>
                  </a:lnTo>
                  <a:cubicBezTo>
                    <a:pt x="405" y="127"/>
                    <a:pt x="430" y="137"/>
                    <a:pt x="453" y="150"/>
                  </a:cubicBezTo>
                  <a:lnTo>
                    <a:pt x="529" y="96"/>
                  </a:lnTo>
                  <a:lnTo>
                    <a:pt x="570" y="136"/>
                  </a:lnTo>
                  <a:lnTo>
                    <a:pt x="516" y="213"/>
                  </a:lnTo>
                  <a:cubicBezTo>
                    <a:pt x="530" y="239"/>
                    <a:pt x="540" y="263"/>
                    <a:pt x="547" y="289"/>
                  </a:cubicBezTo>
                  <a:lnTo>
                    <a:pt x="640" y="304"/>
                  </a:lnTo>
                  <a:lnTo>
                    <a:pt x="640" y="361"/>
                  </a:lnTo>
                  <a:lnTo>
                    <a:pt x="547" y="378"/>
                  </a:lnTo>
                  <a:cubicBezTo>
                    <a:pt x="539" y="406"/>
                    <a:pt x="529" y="430"/>
                    <a:pt x="516" y="453"/>
                  </a:cubicBezTo>
                  <a:lnTo>
                    <a:pt x="570" y="529"/>
                  </a:lnTo>
                  <a:lnTo>
                    <a:pt x="530" y="570"/>
                  </a:lnTo>
                  <a:lnTo>
                    <a:pt x="453" y="516"/>
                  </a:lnTo>
                  <a:cubicBezTo>
                    <a:pt x="427" y="530"/>
                    <a:pt x="404" y="541"/>
                    <a:pt x="377" y="548"/>
                  </a:cubicBezTo>
                  <a:lnTo>
                    <a:pt x="361" y="640"/>
                  </a:lnTo>
                  <a:lnTo>
                    <a:pt x="304" y="640"/>
                  </a:lnTo>
                  <a:lnTo>
                    <a:pt x="288" y="548"/>
                  </a:lnTo>
                  <a:cubicBezTo>
                    <a:pt x="260" y="540"/>
                    <a:pt x="236" y="530"/>
                    <a:pt x="212" y="517"/>
                  </a:cubicBezTo>
                  <a:lnTo>
                    <a:pt x="136" y="570"/>
                  </a:lnTo>
                  <a:lnTo>
                    <a:pt x="95" y="529"/>
                  </a:lnTo>
                  <a:lnTo>
                    <a:pt x="149" y="454"/>
                  </a:lnTo>
                  <a:cubicBezTo>
                    <a:pt x="135" y="428"/>
                    <a:pt x="124" y="404"/>
                    <a:pt x="118" y="378"/>
                  </a:cubicBezTo>
                  <a:lnTo>
                    <a:pt x="26" y="361"/>
                  </a:lnTo>
                  <a:lnTo>
                    <a:pt x="26" y="304"/>
                  </a:lnTo>
                  <a:lnTo>
                    <a:pt x="118" y="289"/>
                  </a:lnTo>
                  <a:cubicBezTo>
                    <a:pt x="126" y="260"/>
                    <a:pt x="135" y="236"/>
                    <a:pt x="149" y="213"/>
                  </a:cubicBezTo>
                  <a:lnTo>
                    <a:pt x="96" y="136"/>
                  </a:lnTo>
                  <a:lnTo>
                    <a:pt x="137" y="96"/>
                  </a:lnTo>
                  <a:lnTo>
                    <a:pt x="212" y="150"/>
                  </a:lnTo>
                  <a:cubicBezTo>
                    <a:pt x="238" y="136"/>
                    <a:pt x="262" y="125"/>
                    <a:pt x="289" y="119"/>
                  </a:cubicBezTo>
                  <a:lnTo>
                    <a:pt x="304" y="27"/>
                  </a:lnTo>
                  <a:close/>
                  <a:moveTo>
                    <a:pt x="333" y="213"/>
                  </a:moveTo>
                  <a:cubicBezTo>
                    <a:pt x="267" y="213"/>
                    <a:pt x="213" y="267"/>
                    <a:pt x="213" y="333"/>
                  </a:cubicBezTo>
                  <a:cubicBezTo>
                    <a:pt x="213" y="399"/>
                    <a:pt x="267" y="453"/>
                    <a:pt x="333" y="453"/>
                  </a:cubicBezTo>
                  <a:cubicBezTo>
                    <a:pt x="399" y="453"/>
                    <a:pt x="453" y="399"/>
                    <a:pt x="453" y="333"/>
                  </a:cubicBezTo>
                  <a:cubicBezTo>
                    <a:pt x="453" y="267"/>
                    <a:pt x="399" y="213"/>
                    <a:pt x="333" y="213"/>
                  </a:cubicBezTo>
                  <a:close/>
                  <a:moveTo>
                    <a:pt x="333" y="240"/>
                  </a:moveTo>
                  <a:cubicBezTo>
                    <a:pt x="385" y="240"/>
                    <a:pt x="426" y="282"/>
                    <a:pt x="426" y="333"/>
                  </a:cubicBezTo>
                  <a:cubicBezTo>
                    <a:pt x="426" y="385"/>
                    <a:pt x="385" y="427"/>
                    <a:pt x="333" y="427"/>
                  </a:cubicBezTo>
                  <a:cubicBezTo>
                    <a:pt x="281" y="427"/>
                    <a:pt x="240" y="385"/>
                    <a:pt x="240" y="333"/>
                  </a:cubicBezTo>
                  <a:cubicBezTo>
                    <a:pt x="240" y="282"/>
                    <a:pt x="281" y="240"/>
                    <a:pt x="333" y="240"/>
                  </a:cubicBezTo>
                  <a:close/>
                </a:path>
              </a:pathLst>
            </a:custGeom>
            <a:solidFill>
              <a:srgbClr val="5F5F5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latin typeface="Segoe UI" panose="020B0502040204020203" pitchFamily="34" charset="0"/>
                <a:cs typeface="Segoe UI" panose="020B0502040204020203" pitchFamily="34" charset="0"/>
              </a:endParaRPr>
            </a:p>
          </p:txBody>
        </p:sp>
        <p:sp>
          <p:nvSpPr>
            <p:cNvPr id="326" name="Rectangle: Rounded Corners 325">
              <a:extLst>
                <a:ext uri="{FF2B5EF4-FFF2-40B4-BE49-F238E27FC236}">
                  <a16:creationId xmlns:a16="http://schemas.microsoft.com/office/drawing/2014/main" id="{1590C5CD-FEE5-488B-A4E2-540F86A58E9D}"/>
                </a:ext>
              </a:extLst>
            </p:cNvPr>
            <p:cNvSpPr/>
            <p:nvPr/>
          </p:nvSpPr>
          <p:spPr>
            <a:xfrm>
              <a:off x="3247193" y="3884880"/>
              <a:ext cx="1432822"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b="1" dirty="0">
                <a:solidFill>
                  <a:schemeClr val="accent5">
                    <a:lumMod val="50000"/>
                  </a:schemeClr>
                </a:solidFill>
              </a:endParaRPr>
            </a:p>
          </p:txBody>
        </p:sp>
        <p:sp>
          <p:nvSpPr>
            <p:cNvPr id="327" name="Presentation">
              <a:extLst>
                <a:ext uri="{FF2B5EF4-FFF2-40B4-BE49-F238E27FC236}">
                  <a16:creationId xmlns:a16="http://schemas.microsoft.com/office/drawing/2014/main" id="{57BF1E77-BE65-4D9F-95A0-C68A7CD126E2}"/>
                </a:ext>
              </a:extLst>
            </p:cNvPr>
            <p:cNvSpPr>
              <a:spLocks noChangeAspect="1" noEditPoints="1"/>
            </p:cNvSpPr>
            <p:nvPr/>
          </p:nvSpPr>
          <p:spPr bwMode="auto">
            <a:xfrm>
              <a:off x="4305971" y="4002358"/>
              <a:ext cx="232593" cy="237154"/>
            </a:xfrm>
            <a:custGeom>
              <a:avLst/>
              <a:gdLst>
                <a:gd name="T0" fmla="*/ 333 w 667"/>
                <a:gd name="T1" fmla="*/ 1 h 677"/>
                <a:gd name="T2" fmla="*/ 320 w 667"/>
                <a:gd name="T3" fmla="*/ 14 h 677"/>
                <a:gd name="T4" fmla="*/ 320 w 667"/>
                <a:gd name="T5" fmla="*/ 54 h 677"/>
                <a:gd name="T6" fmla="*/ 0 w 667"/>
                <a:gd name="T7" fmla="*/ 54 h 677"/>
                <a:gd name="T8" fmla="*/ 0 w 667"/>
                <a:gd name="T9" fmla="*/ 507 h 677"/>
                <a:gd name="T10" fmla="*/ 320 w 667"/>
                <a:gd name="T11" fmla="*/ 507 h 677"/>
                <a:gd name="T12" fmla="*/ 320 w 667"/>
                <a:gd name="T13" fmla="*/ 529 h 677"/>
                <a:gd name="T14" fmla="*/ 204 w 667"/>
                <a:gd name="T15" fmla="*/ 645 h 677"/>
                <a:gd name="T16" fmla="*/ 223 w 667"/>
                <a:gd name="T17" fmla="*/ 664 h 677"/>
                <a:gd name="T18" fmla="*/ 320 w 667"/>
                <a:gd name="T19" fmla="*/ 566 h 677"/>
                <a:gd name="T20" fmla="*/ 320 w 667"/>
                <a:gd name="T21" fmla="*/ 601 h 677"/>
                <a:gd name="T22" fmla="*/ 347 w 667"/>
                <a:gd name="T23" fmla="*/ 601 h 677"/>
                <a:gd name="T24" fmla="*/ 347 w 667"/>
                <a:gd name="T25" fmla="*/ 566 h 677"/>
                <a:gd name="T26" fmla="*/ 444 w 667"/>
                <a:gd name="T27" fmla="*/ 664 h 677"/>
                <a:gd name="T28" fmla="*/ 463 w 667"/>
                <a:gd name="T29" fmla="*/ 645 h 677"/>
                <a:gd name="T30" fmla="*/ 347 w 667"/>
                <a:gd name="T31" fmla="*/ 529 h 677"/>
                <a:gd name="T32" fmla="*/ 347 w 667"/>
                <a:gd name="T33" fmla="*/ 507 h 677"/>
                <a:gd name="T34" fmla="*/ 667 w 667"/>
                <a:gd name="T35" fmla="*/ 507 h 677"/>
                <a:gd name="T36" fmla="*/ 667 w 667"/>
                <a:gd name="T37" fmla="*/ 54 h 677"/>
                <a:gd name="T38" fmla="*/ 347 w 667"/>
                <a:gd name="T39" fmla="*/ 54 h 677"/>
                <a:gd name="T40" fmla="*/ 347 w 667"/>
                <a:gd name="T41" fmla="*/ 14 h 677"/>
                <a:gd name="T42" fmla="*/ 333 w 667"/>
                <a:gd name="T43" fmla="*/ 1 h 677"/>
                <a:gd name="T44" fmla="*/ 27 w 667"/>
                <a:gd name="T45" fmla="*/ 81 h 677"/>
                <a:gd name="T46" fmla="*/ 640 w 667"/>
                <a:gd name="T47" fmla="*/ 81 h 677"/>
                <a:gd name="T48" fmla="*/ 640 w 667"/>
                <a:gd name="T49" fmla="*/ 481 h 677"/>
                <a:gd name="T50" fmla="*/ 27 w 667"/>
                <a:gd name="T51" fmla="*/ 481 h 677"/>
                <a:gd name="T52" fmla="*/ 27 w 667"/>
                <a:gd name="T53" fmla="*/ 81 h 677"/>
                <a:gd name="T54" fmla="*/ 547 w 667"/>
                <a:gd name="T55" fmla="*/ 187 h 677"/>
                <a:gd name="T56" fmla="*/ 520 w 667"/>
                <a:gd name="T57" fmla="*/ 214 h 677"/>
                <a:gd name="T58" fmla="*/ 520 w 667"/>
                <a:gd name="T59" fmla="*/ 218 h 677"/>
                <a:gd name="T60" fmla="*/ 384 w 667"/>
                <a:gd name="T61" fmla="*/ 323 h 677"/>
                <a:gd name="T62" fmla="*/ 373 w 667"/>
                <a:gd name="T63" fmla="*/ 321 h 677"/>
                <a:gd name="T64" fmla="*/ 363 w 667"/>
                <a:gd name="T65" fmla="*/ 323 h 677"/>
                <a:gd name="T66" fmla="*/ 253 w 667"/>
                <a:gd name="T67" fmla="*/ 244 h 677"/>
                <a:gd name="T68" fmla="*/ 253 w 667"/>
                <a:gd name="T69" fmla="*/ 241 h 677"/>
                <a:gd name="T70" fmla="*/ 227 w 667"/>
                <a:gd name="T71" fmla="*/ 214 h 677"/>
                <a:gd name="T72" fmla="*/ 200 w 667"/>
                <a:gd name="T73" fmla="*/ 241 h 677"/>
                <a:gd name="T74" fmla="*/ 200 w 667"/>
                <a:gd name="T75" fmla="*/ 244 h 677"/>
                <a:gd name="T76" fmla="*/ 131 w 667"/>
                <a:gd name="T77" fmla="*/ 296 h 677"/>
                <a:gd name="T78" fmla="*/ 120 w 667"/>
                <a:gd name="T79" fmla="*/ 294 h 677"/>
                <a:gd name="T80" fmla="*/ 93 w 667"/>
                <a:gd name="T81" fmla="*/ 321 h 677"/>
                <a:gd name="T82" fmla="*/ 120 w 667"/>
                <a:gd name="T83" fmla="*/ 347 h 677"/>
                <a:gd name="T84" fmla="*/ 147 w 667"/>
                <a:gd name="T85" fmla="*/ 321 h 677"/>
                <a:gd name="T86" fmla="*/ 146 w 667"/>
                <a:gd name="T87" fmla="*/ 318 h 677"/>
                <a:gd name="T88" fmla="*/ 216 w 667"/>
                <a:gd name="T89" fmla="*/ 265 h 677"/>
                <a:gd name="T90" fmla="*/ 227 w 667"/>
                <a:gd name="T91" fmla="*/ 267 h 677"/>
                <a:gd name="T92" fmla="*/ 238 w 667"/>
                <a:gd name="T93" fmla="*/ 265 h 677"/>
                <a:gd name="T94" fmla="*/ 347 w 667"/>
                <a:gd name="T95" fmla="*/ 345 h 677"/>
                <a:gd name="T96" fmla="*/ 347 w 667"/>
                <a:gd name="T97" fmla="*/ 347 h 677"/>
                <a:gd name="T98" fmla="*/ 373 w 667"/>
                <a:gd name="T99" fmla="*/ 374 h 677"/>
                <a:gd name="T100" fmla="*/ 400 w 667"/>
                <a:gd name="T101" fmla="*/ 347 h 677"/>
                <a:gd name="T102" fmla="*/ 400 w 667"/>
                <a:gd name="T103" fmla="*/ 344 h 677"/>
                <a:gd name="T104" fmla="*/ 537 w 667"/>
                <a:gd name="T105" fmla="*/ 239 h 677"/>
                <a:gd name="T106" fmla="*/ 547 w 667"/>
                <a:gd name="T107" fmla="*/ 241 h 677"/>
                <a:gd name="T108" fmla="*/ 573 w 667"/>
                <a:gd name="T109" fmla="*/ 214 h 677"/>
                <a:gd name="T110" fmla="*/ 547 w 667"/>
                <a:gd name="T111" fmla="*/ 187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7" h="677">
                  <a:moveTo>
                    <a:pt x="333" y="1"/>
                  </a:moveTo>
                  <a:cubicBezTo>
                    <a:pt x="326" y="1"/>
                    <a:pt x="320" y="7"/>
                    <a:pt x="320" y="14"/>
                  </a:cubicBezTo>
                  <a:lnTo>
                    <a:pt x="320" y="54"/>
                  </a:lnTo>
                  <a:lnTo>
                    <a:pt x="0" y="54"/>
                  </a:lnTo>
                  <a:lnTo>
                    <a:pt x="0" y="507"/>
                  </a:lnTo>
                  <a:lnTo>
                    <a:pt x="320" y="507"/>
                  </a:lnTo>
                  <a:lnTo>
                    <a:pt x="320" y="529"/>
                  </a:lnTo>
                  <a:lnTo>
                    <a:pt x="204" y="645"/>
                  </a:lnTo>
                  <a:cubicBezTo>
                    <a:pt x="191" y="657"/>
                    <a:pt x="210" y="677"/>
                    <a:pt x="223" y="664"/>
                  </a:cubicBezTo>
                  <a:lnTo>
                    <a:pt x="320" y="566"/>
                  </a:lnTo>
                  <a:lnTo>
                    <a:pt x="320" y="601"/>
                  </a:lnTo>
                  <a:cubicBezTo>
                    <a:pt x="320" y="619"/>
                    <a:pt x="347" y="619"/>
                    <a:pt x="347" y="601"/>
                  </a:cubicBezTo>
                  <a:lnTo>
                    <a:pt x="347" y="566"/>
                  </a:lnTo>
                  <a:lnTo>
                    <a:pt x="444" y="664"/>
                  </a:lnTo>
                  <a:cubicBezTo>
                    <a:pt x="457" y="677"/>
                    <a:pt x="476" y="657"/>
                    <a:pt x="463" y="645"/>
                  </a:cubicBezTo>
                  <a:lnTo>
                    <a:pt x="347" y="529"/>
                  </a:lnTo>
                  <a:lnTo>
                    <a:pt x="347" y="507"/>
                  </a:lnTo>
                  <a:lnTo>
                    <a:pt x="667" y="507"/>
                  </a:lnTo>
                  <a:lnTo>
                    <a:pt x="667" y="54"/>
                  </a:lnTo>
                  <a:lnTo>
                    <a:pt x="347" y="54"/>
                  </a:lnTo>
                  <a:lnTo>
                    <a:pt x="347" y="14"/>
                  </a:lnTo>
                  <a:cubicBezTo>
                    <a:pt x="347" y="7"/>
                    <a:pt x="341" y="0"/>
                    <a:pt x="333" y="1"/>
                  </a:cubicBezTo>
                  <a:close/>
                  <a:moveTo>
                    <a:pt x="27" y="81"/>
                  </a:moveTo>
                  <a:cubicBezTo>
                    <a:pt x="231" y="81"/>
                    <a:pt x="435" y="81"/>
                    <a:pt x="640" y="81"/>
                  </a:cubicBezTo>
                  <a:lnTo>
                    <a:pt x="640" y="481"/>
                  </a:lnTo>
                  <a:cubicBezTo>
                    <a:pt x="435" y="481"/>
                    <a:pt x="231" y="481"/>
                    <a:pt x="27" y="481"/>
                  </a:cubicBezTo>
                  <a:lnTo>
                    <a:pt x="27" y="81"/>
                  </a:lnTo>
                  <a:close/>
                  <a:moveTo>
                    <a:pt x="547" y="187"/>
                  </a:moveTo>
                  <a:cubicBezTo>
                    <a:pt x="532" y="187"/>
                    <a:pt x="520" y="199"/>
                    <a:pt x="520" y="214"/>
                  </a:cubicBezTo>
                  <a:cubicBezTo>
                    <a:pt x="520" y="215"/>
                    <a:pt x="520" y="216"/>
                    <a:pt x="520" y="218"/>
                  </a:cubicBezTo>
                  <a:lnTo>
                    <a:pt x="384" y="323"/>
                  </a:lnTo>
                  <a:cubicBezTo>
                    <a:pt x="380" y="321"/>
                    <a:pt x="377" y="321"/>
                    <a:pt x="373" y="321"/>
                  </a:cubicBezTo>
                  <a:cubicBezTo>
                    <a:pt x="370" y="321"/>
                    <a:pt x="366" y="322"/>
                    <a:pt x="363" y="323"/>
                  </a:cubicBezTo>
                  <a:lnTo>
                    <a:pt x="253" y="244"/>
                  </a:lnTo>
                  <a:cubicBezTo>
                    <a:pt x="253" y="243"/>
                    <a:pt x="253" y="242"/>
                    <a:pt x="253" y="241"/>
                  </a:cubicBezTo>
                  <a:cubicBezTo>
                    <a:pt x="253" y="226"/>
                    <a:pt x="241" y="214"/>
                    <a:pt x="227" y="214"/>
                  </a:cubicBezTo>
                  <a:cubicBezTo>
                    <a:pt x="212" y="214"/>
                    <a:pt x="200" y="226"/>
                    <a:pt x="200" y="241"/>
                  </a:cubicBezTo>
                  <a:cubicBezTo>
                    <a:pt x="200" y="242"/>
                    <a:pt x="200" y="243"/>
                    <a:pt x="200" y="244"/>
                  </a:cubicBezTo>
                  <a:lnTo>
                    <a:pt x="131" y="296"/>
                  </a:lnTo>
                  <a:cubicBezTo>
                    <a:pt x="127" y="295"/>
                    <a:pt x="124" y="294"/>
                    <a:pt x="120" y="294"/>
                  </a:cubicBezTo>
                  <a:cubicBezTo>
                    <a:pt x="105" y="294"/>
                    <a:pt x="93" y="306"/>
                    <a:pt x="93" y="321"/>
                  </a:cubicBezTo>
                  <a:cubicBezTo>
                    <a:pt x="93" y="335"/>
                    <a:pt x="105" y="347"/>
                    <a:pt x="120" y="347"/>
                  </a:cubicBezTo>
                  <a:cubicBezTo>
                    <a:pt x="135" y="347"/>
                    <a:pt x="147" y="335"/>
                    <a:pt x="147" y="321"/>
                  </a:cubicBezTo>
                  <a:cubicBezTo>
                    <a:pt x="147" y="320"/>
                    <a:pt x="147" y="319"/>
                    <a:pt x="146" y="318"/>
                  </a:cubicBezTo>
                  <a:lnTo>
                    <a:pt x="216" y="265"/>
                  </a:lnTo>
                  <a:cubicBezTo>
                    <a:pt x="220" y="267"/>
                    <a:pt x="223" y="267"/>
                    <a:pt x="227" y="267"/>
                  </a:cubicBezTo>
                  <a:cubicBezTo>
                    <a:pt x="230" y="267"/>
                    <a:pt x="234" y="267"/>
                    <a:pt x="238" y="265"/>
                  </a:cubicBezTo>
                  <a:lnTo>
                    <a:pt x="347" y="345"/>
                  </a:lnTo>
                  <a:cubicBezTo>
                    <a:pt x="347" y="346"/>
                    <a:pt x="347" y="346"/>
                    <a:pt x="347" y="347"/>
                  </a:cubicBezTo>
                  <a:cubicBezTo>
                    <a:pt x="347" y="362"/>
                    <a:pt x="359" y="374"/>
                    <a:pt x="373" y="374"/>
                  </a:cubicBezTo>
                  <a:cubicBezTo>
                    <a:pt x="388" y="374"/>
                    <a:pt x="400" y="362"/>
                    <a:pt x="400" y="347"/>
                  </a:cubicBezTo>
                  <a:cubicBezTo>
                    <a:pt x="400" y="346"/>
                    <a:pt x="400" y="345"/>
                    <a:pt x="400" y="344"/>
                  </a:cubicBezTo>
                  <a:lnTo>
                    <a:pt x="537" y="239"/>
                  </a:lnTo>
                  <a:cubicBezTo>
                    <a:pt x="540" y="240"/>
                    <a:pt x="543" y="241"/>
                    <a:pt x="547" y="241"/>
                  </a:cubicBezTo>
                  <a:cubicBezTo>
                    <a:pt x="561" y="241"/>
                    <a:pt x="573" y="229"/>
                    <a:pt x="573" y="214"/>
                  </a:cubicBezTo>
                  <a:cubicBezTo>
                    <a:pt x="573" y="199"/>
                    <a:pt x="561" y="187"/>
                    <a:pt x="547" y="187"/>
                  </a:cubicBezTo>
                  <a:close/>
                </a:path>
              </a:pathLst>
            </a:custGeom>
            <a:solidFill>
              <a:srgbClr val="5F5F5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latin typeface="Segoe UI" panose="020B0502040204020203" pitchFamily="34" charset="0"/>
                <a:cs typeface="Segoe UI" panose="020B0502040204020203" pitchFamily="34" charset="0"/>
              </a:endParaRPr>
            </a:p>
          </p:txBody>
        </p:sp>
        <p:sp>
          <p:nvSpPr>
            <p:cNvPr id="328" name="Rectangle: Rounded Corners 327">
              <a:extLst>
                <a:ext uri="{FF2B5EF4-FFF2-40B4-BE49-F238E27FC236}">
                  <a16:creationId xmlns:a16="http://schemas.microsoft.com/office/drawing/2014/main" id="{ECB1B506-52E2-4087-946C-5500CB591EBC}"/>
                </a:ext>
              </a:extLst>
            </p:cNvPr>
            <p:cNvSpPr/>
            <p:nvPr/>
          </p:nvSpPr>
          <p:spPr>
            <a:xfrm>
              <a:off x="3247193" y="4406160"/>
              <a:ext cx="730233"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1" dirty="0">
                <a:solidFill>
                  <a:schemeClr val="accent5">
                    <a:lumMod val="50000"/>
                  </a:schemeClr>
                </a:solidFill>
              </a:endParaRPr>
            </a:p>
          </p:txBody>
        </p:sp>
        <p:sp>
          <p:nvSpPr>
            <p:cNvPr id="329" name="Add Database">
              <a:extLst>
                <a:ext uri="{FF2B5EF4-FFF2-40B4-BE49-F238E27FC236}">
                  <a16:creationId xmlns:a16="http://schemas.microsoft.com/office/drawing/2014/main" id="{49DD3A64-1FD2-456B-B406-48B17B6FEE5A}"/>
                </a:ext>
              </a:extLst>
            </p:cNvPr>
            <p:cNvSpPr>
              <a:spLocks noChangeAspect="1" noEditPoints="1"/>
            </p:cNvSpPr>
            <p:nvPr/>
          </p:nvSpPr>
          <p:spPr bwMode="auto">
            <a:xfrm>
              <a:off x="3726576" y="4559876"/>
              <a:ext cx="197634" cy="197634"/>
            </a:xfrm>
            <a:custGeom>
              <a:avLst/>
              <a:gdLst>
                <a:gd name="T0" fmla="*/ 86 w 667"/>
                <a:gd name="T1" fmla="*/ 37 h 667"/>
                <a:gd name="T2" fmla="*/ 0 w 667"/>
                <a:gd name="T3" fmla="*/ 132 h 667"/>
                <a:gd name="T4" fmla="*/ 0 w 667"/>
                <a:gd name="T5" fmla="*/ 520 h 667"/>
                <a:gd name="T6" fmla="*/ 86 w 667"/>
                <a:gd name="T7" fmla="*/ 617 h 667"/>
                <a:gd name="T8" fmla="*/ 388 w 667"/>
                <a:gd name="T9" fmla="*/ 643 h 667"/>
                <a:gd name="T10" fmla="*/ 280 w 667"/>
                <a:gd name="T11" fmla="*/ 627 h 667"/>
                <a:gd name="T12" fmla="*/ 44 w 667"/>
                <a:gd name="T13" fmla="*/ 558 h 667"/>
                <a:gd name="T14" fmla="*/ 26 w 667"/>
                <a:gd name="T15" fmla="*/ 458 h 667"/>
                <a:gd name="T16" fmla="*/ 280 w 667"/>
                <a:gd name="T17" fmla="*/ 534 h 667"/>
                <a:gd name="T18" fmla="*/ 345 w 667"/>
                <a:gd name="T19" fmla="*/ 503 h 667"/>
                <a:gd name="T20" fmla="*/ 96 w 667"/>
                <a:gd name="T21" fmla="*/ 473 h 667"/>
                <a:gd name="T22" fmla="*/ 26 w 667"/>
                <a:gd name="T23" fmla="*/ 400 h 667"/>
                <a:gd name="T24" fmla="*/ 86 w 667"/>
                <a:gd name="T25" fmla="*/ 364 h 667"/>
                <a:gd name="T26" fmla="*/ 474 w 667"/>
                <a:gd name="T27" fmla="*/ 364 h 667"/>
                <a:gd name="T28" fmla="*/ 533 w 667"/>
                <a:gd name="T29" fmla="*/ 360 h 667"/>
                <a:gd name="T30" fmla="*/ 560 w 667"/>
                <a:gd name="T31" fmla="*/ 267 h 667"/>
                <a:gd name="T32" fmla="*/ 559 w 667"/>
                <a:gd name="T33" fmla="*/ 132 h 667"/>
                <a:gd name="T34" fmla="*/ 474 w 667"/>
                <a:gd name="T35" fmla="*/ 37 h 667"/>
                <a:gd name="T36" fmla="*/ 280 w 667"/>
                <a:gd name="T37" fmla="*/ 27 h 667"/>
                <a:gd name="T38" fmla="*/ 516 w 667"/>
                <a:gd name="T39" fmla="*/ 96 h 667"/>
                <a:gd name="T40" fmla="*/ 516 w 667"/>
                <a:gd name="T41" fmla="*/ 171 h 667"/>
                <a:gd name="T42" fmla="*/ 280 w 667"/>
                <a:gd name="T43" fmla="*/ 240 h 667"/>
                <a:gd name="T44" fmla="*/ 44 w 667"/>
                <a:gd name="T45" fmla="*/ 171 h 667"/>
                <a:gd name="T46" fmla="*/ 44 w 667"/>
                <a:gd name="T47" fmla="*/ 96 h 667"/>
                <a:gd name="T48" fmla="*/ 280 w 667"/>
                <a:gd name="T49" fmla="*/ 27 h 667"/>
                <a:gd name="T50" fmla="*/ 86 w 667"/>
                <a:gd name="T51" fmla="*/ 231 h 667"/>
                <a:gd name="T52" fmla="*/ 474 w 667"/>
                <a:gd name="T53" fmla="*/ 231 h 667"/>
                <a:gd name="T54" fmla="*/ 533 w 667"/>
                <a:gd name="T55" fmla="*/ 267 h 667"/>
                <a:gd name="T56" fmla="*/ 463 w 667"/>
                <a:gd name="T57" fmla="*/ 340 h 667"/>
                <a:gd name="T58" fmla="*/ 97 w 667"/>
                <a:gd name="T59" fmla="*/ 340 h 667"/>
                <a:gd name="T60" fmla="*/ 26 w 667"/>
                <a:gd name="T61" fmla="*/ 267 h 667"/>
                <a:gd name="T62" fmla="*/ 533 w 667"/>
                <a:gd name="T63" fmla="*/ 400 h 667"/>
                <a:gd name="T64" fmla="*/ 533 w 667"/>
                <a:gd name="T65" fmla="*/ 667 h 667"/>
                <a:gd name="T66" fmla="*/ 533 w 667"/>
                <a:gd name="T67" fmla="*/ 400 h 667"/>
                <a:gd name="T68" fmla="*/ 639 w 667"/>
                <a:gd name="T69" fmla="*/ 534 h 667"/>
                <a:gd name="T70" fmla="*/ 427 w 667"/>
                <a:gd name="T71" fmla="*/ 534 h 667"/>
                <a:gd name="T72" fmla="*/ 520 w 667"/>
                <a:gd name="T73" fmla="*/ 467 h 667"/>
                <a:gd name="T74" fmla="*/ 466 w 667"/>
                <a:gd name="T75" fmla="*/ 520 h 667"/>
                <a:gd name="T76" fmla="*/ 520 w 667"/>
                <a:gd name="T77" fmla="*/ 547 h 667"/>
                <a:gd name="T78" fmla="*/ 546 w 667"/>
                <a:gd name="T79" fmla="*/ 600 h 667"/>
                <a:gd name="T80" fmla="*/ 600 w 667"/>
                <a:gd name="T81" fmla="*/ 547 h 667"/>
                <a:gd name="T82" fmla="*/ 546 w 667"/>
                <a:gd name="T83" fmla="*/ 520 h 667"/>
                <a:gd name="T84" fmla="*/ 520 w 667"/>
                <a:gd name="T85" fmla="*/ 467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7" h="667">
                  <a:moveTo>
                    <a:pt x="280" y="0"/>
                  </a:moveTo>
                  <a:cubicBezTo>
                    <a:pt x="204" y="0"/>
                    <a:pt x="136" y="14"/>
                    <a:pt x="86" y="37"/>
                  </a:cubicBezTo>
                  <a:cubicBezTo>
                    <a:pt x="60" y="48"/>
                    <a:pt x="39" y="62"/>
                    <a:pt x="24" y="78"/>
                  </a:cubicBezTo>
                  <a:cubicBezTo>
                    <a:pt x="9" y="93"/>
                    <a:pt x="0" y="112"/>
                    <a:pt x="0" y="132"/>
                  </a:cubicBezTo>
                  <a:cubicBezTo>
                    <a:pt x="0" y="133"/>
                    <a:pt x="0" y="133"/>
                    <a:pt x="0" y="134"/>
                  </a:cubicBezTo>
                  <a:lnTo>
                    <a:pt x="0" y="520"/>
                  </a:lnTo>
                  <a:cubicBezTo>
                    <a:pt x="0" y="541"/>
                    <a:pt x="9" y="560"/>
                    <a:pt x="24" y="576"/>
                  </a:cubicBezTo>
                  <a:cubicBezTo>
                    <a:pt x="39" y="592"/>
                    <a:pt x="60" y="606"/>
                    <a:pt x="86" y="617"/>
                  </a:cubicBezTo>
                  <a:cubicBezTo>
                    <a:pt x="136" y="640"/>
                    <a:pt x="204" y="654"/>
                    <a:pt x="280" y="654"/>
                  </a:cubicBezTo>
                  <a:cubicBezTo>
                    <a:pt x="318" y="654"/>
                    <a:pt x="355" y="650"/>
                    <a:pt x="388" y="643"/>
                  </a:cubicBezTo>
                  <a:cubicBezTo>
                    <a:pt x="406" y="640"/>
                    <a:pt x="401" y="613"/>
                    <a:pt x="383" y="617"/>
                  </a:cubicBezTo>
                  <a:cubicBezTo>
                    <a:pt x="352" y="623"/>
                    <a:pt x="317" y="627"/>
                    <a:pt x="280" y="627"/>
                  </a:cubicBezTo>
                  <a:cubicBezTo>
                    <a:pt x="208" y="627"/>
                    <a:pt x="142" y="614"/>
                    <a:pt x="96" y="593"/>
                  </a:cubicBezTo>
                  <a:cubicBezTo>
                    <a:pt x="74" y="583"/>
                    <a:pt x="55" y="570"/>
                    <a:pt x="44" y="558"/>
                  </a:cubicBezTo>
                  <a:cubicBezTo>
                    <a:pt x="32" y="545"/>
                    <a:pt x="26" y="533"/>
                    <a:pt x="26" y="520"/>
                  </a:cubicBezTo>
                  <a:lnTo>
                    <a:pt x="26" y="458"/>
                  </a:lnTo>
                  <a:cubicBezTo>
                    <a:pt x="41" y="473"/>
                    <a:pt x="61" y="486"/>
                    <a:pt x="86" y="497"/>
                  </a:cubicBezTo>
                  <a:cubicBezTo>
                    <a:pt x="136" y="520"/>
                    <a:pt x="204" y="534"/>
                    <a:pt x="280" y="534"/>
                  </a:cubicBezTo>
                  <a:cubicBezTo>
                    <a:pt x="303" y="534"/>
                    <a:pt x="326" y="532"/>
                    <a:pt x="348" y="530"/>
                  </a:cubicBezTo>
                  <a:cubicBezTo>
                    <a:pt x="366" y="528"/>
                    <a:pt x="363" y="501"/>
                    <a:pt x="345" y="503"/>
                  </a:cubicBezTo>
                  <a:cubicBezTo>
                    <a:pt x="324" y="506"/>
                    <a:pt x="302" y="507"/>
                    <a:pt x="280" y="507"/>
                  </a:cubicBezTo>
                  <a:cubicBezTo>
                    <a:pt x="208" y="507"/>
                    <a:pt x="142" y="494"/>
                    <a:pt x="96" y="473"/>
                  </a:cubicBezTo>
                  <a:cubicBezTo>
                    <a:pt x="74" y="463"/>
                    <a:pt x="55" y="450"/>
                    <a:pt x="44" y="438"/>
                  </a:cubicBezTo>
                  <a:cubicBezTo>
                    <a:pt x="32" y="425"/>
                    <a:pt x="26" y="413"/>
                    <a:pt x="26" y="400"/>
                  </a:cubicBezTo>
                  <a:lnTo>
                    <a:pt x="26" y="325"/>
                  </a:lnTo>
                  <a:cubicBezTo>
                    <a:pt x="41" y="340"/>
                    <a:pt x="61" y="353"/>
                    <a:pt x="86" y="364"/>
                  </a:cubicBezTo>
                  <a:cubicBezTo>
                    <a:pt x="136" y="387"/>
                    <a:pt x="204" y="400"/>
                    <a:pt x="280" y="400"/>
                  </a:cubicBezTo>
                  <a:cubicBezTo>
                    <a:pt x="355" y="400"/>
                    <a:pt x="423" y="387"/>
                    <a:pt x="474" y="364"/>
                  </a:cubicBezTo>
                  <a:cubicBezTo>
                    <a:pt x="498" y="353"/>
                    <a:pt x="518" y="340"/>
                    <a:pt x="533" y="325"/>
                  </a:cubicBezTo>
                  <a:lnTo>
                    <a:pt x="533" y="360"/>
                  </a:lnTo>
                  <a:cubicBezTo>
                    <a:pt x="533" y="378"/>
                    <a:pt x="560" y="378"/>
                    <a:pt x="560" y="360"/>
                  </a:cubicBezTo>
                  <a:lnTo>
                    <a:pt x="560" y="267"/>
                  </a:lnTo>
                  <a:lnTo>
                    <a:pt x="560" y="134"/>
                  </a:lnTo>
                  <a:cubicBezTo>
                    <a:pt x="560" y="133"/>
                    <a:pt x="560" y="132"/>
                    <a:pt x="559" y="132"/>
                  </a:cubicBezTo>
                  <a:cubicBezTo>
                    <a:pt x="559" y="112"/>
                    <a:pt x="550" y="93"/>
                    <a:pt x="535" y="78"/>
                  </a:cubicBezTo>
                  <a:cubicBezTo>
                    <a:pt x="520" y="62"/>
                    <a:pt x="499" y="48"/>
                    <a:pt x="474" y="37"/>
                  </a:cubicBezTo>
                  <a:cubicBezTo>
                    <a:pt x="423" y="14"/>
                    <a:pt x="355" y="0"/>
                    <a:pt x="280" y="0"/>
                  </a:cubicBezTo>
                  <a:close/>
                  <a:moveTo>
                    <a:pt x="280" y="27"/>
                  </a:moveTo>
                  <a:cubicBezTo>
                    <a:pt x="352" y="27"/>
                    <a:pt x="417" y="40"/>
                    <a:pt x="463" y="61"/>
                  </a:cubicBezTo>
                  <a:cubicBezTo>
                    <a:pt x="486" y="71"/>
                    <a:pt x="504" y="83"/>
                    <a:pt x="516" y="96"/>
                  </a:cubicBezTo>
                  <a:cubicBezTo>
                    <a:pt x="527" y="109"/>
                    <a:pt x="533" y="121"/>
                    <a:pt x="533" y="134"/>
                  </a:cubicBezTo>
                  <a:cubicBezTo>
                    <a:pt x="533" y="146"/>
                    <a:pt x="527" y="159"/>
                    <a:pt x="516" y="171"/>
                  </a:cubicBezTo>
                  <a:cubicBezTo>
                    <a:pt x="504" y="184"/>
                    <a:pt x="486" y="196"/>
                    <a:pt x="463" y="206"/>
                  </a:cubicBezTo>
                  <a:cubicBezTo>
                    <a:pt x="417" y="227"/>
                    <a:pt x="352" y="240"/>
                    <a:pt x="280" y="240"/>
                  </a:cubicBezTo>
                  <a:cubicBezTo>
                    <a:pt x="208" y="240"/>
                    <a:pt x="142" y="227"/>
                    <a:pt x="97" y="206"/>
                  </a:cubicBezTo>
                  <a:cubicBezTo>
                    <a:pt x="74" y="196"/>
                    <a:pt x="55" y="184"/>
                    <a:pt x="44" y="171"/>
                  </a:cubicBezTo>
                  <a:cubicBezTo>
                    <a:pt x="32" y="159"/>
                    <a:pt x="26" y="146"/>
                    <a:pt x="26" y="134"/>
                  </a:cubicBezTo>
                  <a:cubicBezTo>
                    <a:pt x="26" y="121"/>
                    <a:pt x="32" y="109"/>
                    <a:pt x="44" y="96"/>
                  </a:cubicBezTo>
                  <a:cubicBezTo>
                    <a:pt x="55" y="83"/>
                    <a:pt x="74" y="71"/>
                    <a:pt x="97" y="61"/>
                  </a:cubicBezTo>
                  <a:cubicBezTo>
                    <a:pt x="142" y="40"/>
                    <a:pt x="208" y="27"/>
                    <a:pt x="280" y="27"/>
                  </a:cubicBezTo>
                  <a:close/>
                  <a:moveTo>
                    <a:pt x="26" y="191"/>
                  </a:moveTo>
                  <a:cubicBezTo>
                    <a:pt x="41" y="207"/>
                    <a:pt x="61" y="220"/>
                    <a:pt x="86" y="231"/>
                  </a:cubicBezTo>
                  <a:cubicBezTo>
                    <a:pt x="136" y="253"/>
                    <a:pt x="204" y="267"/>
                    <a:pt x="280" y="267"/>
                  </a:cubicBezTo>
                  <a:cubicBezTo>
                    <a:pt x="355" y="267"/>
                    <a:pt x="423" y="253"/>
                    <a:pt x="474" y="231"/>
                  </a:cubicBezTo>
                  <a:cubicBezTo>
                    <a:pt x="498" y="220"/>
                    <a:pt x="518" y="207"/>
                    <a:pt x="533" y="191"/>
                  </a:cubicBezTo>
                  <a:lnTo>
                    <a:pt x="533" y="267"/>
                  </a:lnTo>
                  <a:cubicBezTo>
                    <a:pt x="533" y="279"/>
                    <a:pt x="527" y="292"/>
                    <a:pt x="516" y="305"/>
                  </a:cubicBezTo>
                  <a:cubicBezTo>
                    <a:pt x="504" y="317"/>
                    <a:pt x="486" y="329"/>
                    <a:pt x="463" y="340"/>
                  </a:cubicBezTo>
                  <a:cubicBezTo>
                    <a:pt x="417" y="360"/>
                    <a:pt x="352" y="374"/>
                    <a:pt x="280" y="374"/>
                  </a:cubicBezTo>
                  <a:cubicBezTo>
                    <a:pt x="208" y="374"/>
                    <a:pt x="142" y="360"/>
                    <a:pt x="97" y="340"/>
                  </a:cubicBezTo>
                  <a:cubicBezTo>
                    <a:pt x="74" y="329"/>
                    <a:pt x="55" y="317"/>
                    <a:pt x="44" y="305"/>
                  </a:cubicBezTo>
                  <a:cubicBezTo>
                    <a:pt x="32" y="292"/>
                    <a:pt x="26" y="279"/>
                    <a:pt x="26" y="267"/>
                  </a:cubicBezTo>
                  <a:lnTo>
                    <a:pt x="26" y="191"/>
                  </a:lnTo>
                  <a:close/>
                  <a:moveTo>
                    <a:pt x="533" y="400"/>
                  </a:moveTo>
                  <a:cubicBezTo>
                    <a:pt x="459" y="400"/>
                    <a:pt x="399" y="460"/>
                    <a:pt x="399" y="534"/>
                  </a:cubicBezTo>
                  <a:cubicBezTo>
                    <a:pt x="399" y="607"/>
                    <a:pt x="459" y="667"/>
                    <a:pt x="533" y="667"/>
                  </a:cubicBezTo>
                  <a:cubicBezTo>
                    <a:pt x="607" y="667"/>
                    <a:pt x="667" y="607"/>
                    <a:pt x="667" y="534"/>
                  </a:cubicBezTo>
                  <a:cubicBezTo>
                    <a:pt x="667" y="460"/>
                    <a:pt x="607" y="400"/>
                    <a:pt x="533" y="400"/>
                  </a:cubicBezTo>
                  <a:close/>
                  <a:moveTo>
                    <a:pt x="533" y="427"/>
                  </a:moveTo>
                  <a:cubicBezTo>
                    <a:pt x="592" y="427"/>
                    <a:pt x="639" y="475"/>
                    <a:pt x="639" y="534"/>
                  </a:cubicBezTo>
                  <a:cubicBezTo>
                    <a:pt x="639" y="593"/>
                    <a:pt x="592" y="640"/>
                    <a:pt x="533" y="640"/>
                  </a:cubicBezTo>
                  <a:cubicBezTo>
                    <a:pt x="474" y="640"/>
                    <a:pt x="427" y="593"/>
                    <a:pt x="427" y="534"/>
                  </a:cubicBezTo>
                  <a:cubicBezTo>
                    <a:pt x="427" y="475"/>
                    <a:pt x="474" y="427"/>
                    <a:pt x="533" y="427"/>
                  </a:cubicBezTo>
                  <a:close/>
                  <a:moveTo>
                    <a:pt x="520" y="467"/>
                  </a:moveTo>
                  <a:lnTo>
                    <a:pt x="520" y="520"/>
                  </a:lnTo>
                  <a:lnTo>
                    <a:pt x="466" y="520"/>
                  </a:lnTo>
                  <a:lnTo>
                    <a:pt x="466" y="547"/>
                  </a:lnTo>
                  <a:lnTo>
                    <a:pt x="520" y="547"/>
                  </a:lnTo>
                  <a:lnTo>
                    <a:pt x="520" y="600"/>
                  </a:lnTo>
                  <a:lnTo>
                    <a:pt x="546" y="600"/>
                  </a:lnTo>
                  <a:lnTo>
                    <a:pt x="546" y="547"/>
                  </a:lnTo>
                  <a:lnTo>
                    <a:pt x="600" y="547"/>
                  </a:lnTo>
                  <a:lnTo>
                    <a:pt x="600" y="520"/>
                  </a:lnTo>
                  <a:lnTo>
                    <a:pt x="546" y="520"/>
                  </a:lnTo>
                  <a:lnTo>
                    <a:pt x="546" y="467"/>
                  </a:lnTo>
                  <a:lnTo>
                    <a:pt x="520" y="467"/>
                  </a:lnTo>
                  <a:close/>
                </a:path>
              </a:pathLst>
            </a:custGeom>
            <a:solidFill>
              <a:srgbClr val="5F5F5F"/>
            </a:solidFill>
            <a:ln w="9525">
              <a:noFill/>
              <a:round/>
              <a:headEnd/>
              <a:tailEnd/>
            </a:ln>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latin typeface="Segoe UI" panose="020B0502040204020203" pitchFamily="34" charset="0"/>
                <a:cs typeface="Segoe UI" panose="020B0502040204020203" pitchFamily="34" charset="0"/>
              </a:endParaRPr>
            </a:p>
          </p:txBody>
        </p:sp>
        <p:sp>
          <p:nvSpPr>
            <p:cNvPr id="330" name="Rectangle: Rounded Corners 329">
              <a:extLst>
                <a:ext uri="{FF2B5EF4-FFF2-40B4-BE49-F238E27FC236}">
                  <a16:creationId xmlns:a16="http://schemas.microsoft.com/office/drawing/2014/main" id="{38E1A749-1E0D-49D0-8485-6F39C1113341}"/>
                </a:ext>
              </a:extLst>
            </p:cNvPr>
            <p:cNvSpPr/>
            <p:nvPr/>
          </p:nvSpPr>
          <p:spPr>
            <a:xfrm>
              <a:off x="3986207" y="4406160"/>
              <a:ext cx="688180"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900" b="1" dirty="0">
                <a:solidFill>
                  <a:schemeClr val="accent5">
                    <a:lumMod val="50000"/>
                  </a:schemeClr>
                </a:solidFill>
              </a:endParaRPr>
            </a:p>
          </p:txBody>
        </p:sp>
        <p:sp>
          <p:nvSpPr>
            <p:cNvPr id="331" name="Lock">
              <a:extLst>
                <a:ext uri="{FF2B5EF4-FFF2-40B4-BE49-F238E27FC236}">
                  <a16:creationId xmlns:a16="http://schemas.microsoft.com/office/drawing/2014/main" id="{A53A1C2F-79A4-4CDF-9C27-B414B3FAF1A7}"/>
                </a:ext>
              </a:extLst>
            </p:cNvPr>
            <p:cNvSpPr>
              <a:spLocks noChangeAspect="1" noEditPoints="1"/>
            </p:cNvSpPr>
            <p:nvPr/>
          </p:nvSpPr>
          <p:spPr bwMode="auto">
            <a:xfrm>
              <a:off x="4367099" y="4616190"/>
              <a:ext cx="163513" cy="217238"/>
            </a:xfrm>
            <a:custGeom>
              <a:avLst/>
              <a:gdLst>
                <a:gd name="T0" fmla="*/ 226 w 453"/>
                <a:gd name="T1" fmla="*/ 0 h 600"/>
                <a:gd name="T2" fmla="*/ 80 w 453"/>
                <a:gd name="T3" fmla="*/ 146 h 600"/>
                <a:gd name="T4" fmla="*/ 80 w 453"/>
                <a:gd name="T5" fmla="*/ 226 h 600"/>
                <a:gd name="T6" fmla="*/ 40 w 453"/>
                <a:gd name="T7" fmla="*/ 226 h 600"/>
                <a:gd name="T8" fmla="*/ 0 w 453"/>
                <a:gd name="T9" fmla="*/ 266 h 600"/>
                <a:gd name="T10" fmla="*/ 0 w 453"/>
                <a:gd name="T11" fmla="*/ 560 h 600"/>
                <a:gd name="T12" fmla="*/ 40 w 453"/>
                <a:gd name="T13" fmla="*/ 600 h 600"/>
                <a:gd name="T14" fmla="*/ 413 w 453"/>
                <a:gd name="T15" fmla="*/ 600 h 600"/>
                <a:gd name="T16" fmla="*/ 453 w 453"/>
                <a:gd name="T17" fmla="*/ 560 h 600"/>
                <a:gd name="T18" fmla="*/ 453 w 453"/>
                <a:gd name="T19" fmla="*/ 266 h 600"/>
                <a:gd name="T20" fmla="*/ 413 w 453"/>
                <a:gd name="T21" fmla="*/ 226 h 600"/>
                <a:gd name="T22" fmla="*/ 373 w 453"/>
                <a:gd name="T23" fmla="*/ 226 h 600"/>
                <a:gd name="T24" fmla="*/ 373 w 453"/>
                <a:gd name="T25" fmla="*/ 146 h 600"/>
                <a:gd name="T26" fmla="*/ 226 w 453"/>
                <a:gd name="T27" fmla="*/ 0 h 600"/>
                <a:gd name="T28" fmla="*/ 226 w 453"/>
                <a:gd name="T29" fmla="*/ 26 h 600"/>
                <a:gd name="T30" fmla="*/ 346 w 453"/>
                <a:gd name="T31" fmla="*/ 146 h 600"/>
                <a:gd name="T32" fmla="*/ 346 w 453"/>
                <a:gd name="T33" fmla="*/ 226 h 600"/>
                <a:gd name="T34" fmla="*/ 106 w 453"/>
                <a:gd name="T35" fmla="*/ 226 h 600"/>
                <a:gd name="T36" fmla="*/ 106 w 453"/>
                <a:gd name="T37" fmla="*/ 146 h 600"/>
                <a:gd name="T38" fmla="*/ 226 w 453"/>
                <a:gd name="T39" fmla="*/ 26 h 600"/>
                <a:gd name="T40" fmla="*/ 40 w 453"/>
                <a:gd name="T41" fmla="*/ 253 h 600"/>
                <a:gd name="T42" fmla="*/ 413 w 453"/>
                <a:gd name="T43" fmla="*/ 253 h 600"/>
                <a:gd name="T44" fmla="*/ 426 w 453"/>
                <a:gd name="T45" fmla="*/ 266 h 600"/>
                <a:gd name="T46" fmla="*/ 426 w 453"/>
                <a:gd name="T47" fmla="*/ 560 h 600"/>
                <a:gd name="T48" fmla="*/ 413 w 453"/>
                <a:gd name="T49" fmla="*/ 573 h 600"/>
                <a:gd name="T50" fmla="*/ 40 w 453"/>
                <a:gd name="T51" fmla="*/ 573 h 600"/>
                <a:gd name="T52" fmla="*/ 26 w 453"/>
                <a:gd name="T53" fmla="*/ 560 h 600"/>
                <a:gd name="T54" fmla="*/ 26 w 453"/>
                <a:gd name="T55" fmla="*/ 266 h 600"/>
                <a:gd name="T56" fmla="*/ 40 w 453"/>
                <a:gd name="T57" fmla="*/ 253 h 600"/>
                <a:gd name="T58" fmla="*/ 226 w 453"/>
                <a:gd name="T59" fmla="*/ 346 h 600"/>
                <a:gd name="T60" fmla="*/ 186 w 453"/>
                <a:gd name="T61" fmla="*/ 386 h 600"/>
                <a:gd name="T62" fmla="*/ 200 w 453"/>
                <a:gd name="T63" fmla="*/ 416 h 600"/>
                <a:gd name="T64" fmla="*/ 200 w 453"/>
                <a:gd name="T65" fmla="*/ 453 h 600"/>
                <a:gd name="T66" fmla="*/ 226 w 453"/>
                <a:gd name="T67" fmla="*/ 480 h 600"/>
                <a:gd name="T68" fmla="*/ 253 w 453"/>
                <a:gd name="T69" fmla="*/ 453 h 600"/>
                <a:gd name="T70" fmla="*/ 253 w 453"/>
                <a:gd name="T71" fmla="*/ 416 h 600"/>
                <a:gd name="T72" fmla="*/ 266 w 453"/>
                <a:gd name="T73" fmla="*/ 386 h 600"/>
                <a:gd name="T74" fmla="*/ 226 w 453"/>
                <a:gd name="T75" fmla="*/ 346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3" h="600">
                  <a:moveTo>
                    <a:pt x="226" y="0"/>
                  </a:moveTo>
                  <a:cubicBezTo>
                    <a:pt x="146" y="0"/>
                    <a:pt x="80" y="65"/>
                    <a:pt x="80" y="146"/>
                  </a:cubicBezTo>
                  <a:lnTo>
                    <a:pt x="80" y="226"/>
                  </a:lnTo>
                  <a:lnTo>
                    <a:pt x="40" y="226"/>
                  </a:lnTo>
                  <a:cubicBezTo>
                    <a:pt x="18" y="226"/>
                    <a:pt x="0" y="244"/>
                    <a:pt x="0" y="266"/>
                  </a:cubicBezTo>
                  <a:lnTo>
                    <a:pt x="0" y="560"/>
                  </a:lnTo>
                  <a:cubicBezTo>
                    <a:pt x="0" y="582"/>
                    <a:pt x="18" y="600"/>
                    <a:pt x="40" y="600"/>
                  </a:cubicBezTo>
                  <a:lnTo>
                    <a:pt x="413" y="600"/>
                  </a:lnTo>
                  <a:cubicBezTo>
                    <a:pt x="435" y="600"/>
                    <a:pt x="453" y="582"/>
                    <a:pt x="453" y="560"/>
                  </a:cubicBezTo>
                  <a:lnTo>
                    <a:pt x="453" y="266"/>
                  </a:lnTo>
                  <a:cubicBezTo>
                    <a:pt x="453" y="244"/>
                    <a:pt x="435" y="226"/>
                    <a:pt x="413" y="226"/>
                  </a:cubicBezTo>
                  <a:lnTo>
                    <a:pt x="373" y="226"/>
                  </a:lnTo>
                  <a:lnTo>
                    <a:pt x="373" y="146"/>
                  </a:lnTo>
                  <a:cubicBezTo>
                    <a:pt x="373" y="65"/>
                    <a:pt x="307" y="0"/>
                    <a:pt x="226" y="0"/>
                  </a:cubicBezTo>
                  <a:close/>
                  <a:moveTo>
                    <a:pt x="226" y="26"/>
                  </a:moveTo>
                  <a:cubicBezTo>
                    <a:pt x="293" y="26"/>
                    <a:pt x="346" y="80"/>
                    <a:pt x="346" y="146"/>
                  </a:cubicBezTo>
                  <a:lnTo>
                    <a:pt x="346" y="226"/>
                  </a:lnTo>
                  <a:lnTo>
                    <a:pt x="106" y="226"/>
                  </a:lnTo>
                  <a:lnTo>
                    <a:pt x="106" y="146"/>
                  </a:lnTo>
                  <a:cubicBezTo>
                    <a:pt x="106" y="80"/>
                    <a:pt x="160" y="26"/>
                    <a:pt x="226" y="26"/>
                  </a:cubicBezTo>
                  <a:close/>
                  <a:moveTo>
                    <a:pt x="40" y="253"/>
                  </a:moveTo>
                  <a:lnTo>
                    <a:pt x="413" y="253"/>
                  </a:lnTo>
                  <a:cubicBezTo>
                    <a:pt x="421" y="253"/>
                    <a:pt x="426" y="259"/>
                    <a:pt x="426" y="266"/>
                  </a:cubicBezTo>
                  <a:lnTo>
                    <a:pt x="426" y="560"/>
                  </a:lnTo>
                  <a:cubicBezTo>
                    <a:pt x="426" y="567"/>
                    <a:pt x="421" y="573"/>
                    <a:pt x="413" y="573"/>
                  </a:cubicBezTo>
                  <a:lnTo>
                    <a:pt x="40" y="573"/>
                  </a:lnTo>
                  <a:cubicBezTo>
                    <a:pt x="32" y="573"/>
                    <a:pt x="26" y="567"/>
                    <a:pt x="26" y="560"/>
                  </a:cubicBezTo>
                  <a:lnTo>
                    <a:pt x="26" y="266"/>
                  </a:lnTo>
                  <a:cubicBezTo>
                    <a:pt x="26" y="259"/>
                    <a:pt x="32" y="253"/>
                    <a:pt x="40" y="253"/>
                  </a:cubicBezTo>
                  <a:close/>
                  <a:moveTo>
                    <a:pt x="226" y="346"/>
                  </a:moveTo>
                  <a:cubicBezTo>
                    <a:pt x="204" y="346"/>
                    <a:pt x="186" y="364"/>
                    <a:pt x="186" y="386"/>
                  </a:cubicBezTo>
                  <a:cubicBezTo>
                    <a:pt x="186" y="398"/>
                    <a:pt x="192" y="409"/>
                    <a:pt x="200" y="416"/>
                  </a:cubicBezTo>
                  <a:lnTo>
                    <a:pt x="200" y="453"/>
                  </a:lnTo>
                  <a:cubicBezTo>
                    <a:pt x="200" y="468"/>
                    <a:pt x="212" y="480"/>
                    <a:pt x="226" y="480"/>
                  </a:cubicBezTo>
                  <a:cubicBezTo>
                    <a:pt x="241" y="480"/>
                    <a:pt x="253" y="468"/>
                    <a:pt x="253" y="453"/>
                  </a:cubicBezTo>
                  <a:lnTo>
                    <a:pt x="253" y="416"/>
                  </a:lnTo>
                  <a:cubicBezTo>
                    <a:pt x="261" y="409"/>
                    <a:pt x="266" y="398"/>
                    <a:pt x="266" y="386"/>
                  </a:cubicBezTo>
                  <a:cubicBezTo>
                    <a:pt x="266" y="364"/>
                    <a:pt x="249" y="346"/>
                    <a:pt x="226" y="346"/>
                  </a:cubicBezTo>
                  <a:close/>
                </a:path>
              </a:pathLst>
            </a:custGeom>
            <a:solidFill>
              <a:srgbClr val="5F5F5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latin typeface="Segoe UI" panose="020B0502040204020203" pitchFamily="34" charset="0"/>
                <a:cs typeface="Segoe UI" panose="020B0502040204020203" pitchFamily="34" charset="0"/>
              </a:endParaRPr>
            </a:p>
          </p:txBody>
        </p:sp>
        <p:sp>
          <p:nvSpPr>
            <p:cNvPr id="332" name="Multipe Users">
              <a:extLst>
                <a:ext uri="{FF2B5EF4-FFF2-40B4-BE49-F238E27FC236}">
                  <a16:creationId xmlns:a16="http://schemas.microsoft.com/office/drawing/2014/main" id="{0E0FCE73-9481-441D-A572-3F5A9EEFE3D0}"/>
                </a:ext>
              </a:extLst>
            </p:cNvPr>
            <p:cNvSpPr>
              <a:spLocks noChangeAspect="1" noEditPoints="1"/>
            </p:cNvSpPr>
            <p:nvPr/>
          </p:nvSpPr>
          <p:spPr bwMode="auto">
            <a:xfrm>
              <a:off x="4084962" y="4634020"/>
              <a:ext cx="236467" cy="199734"/>
            </a:xfrm>
            <a:custGeom>
              <a:avLst/>
              <a:gdLst>
                <a:gd name="T0" fmla="*/ 146 w 669"/>
                <a:gd name="T1" fmla="*/ 198 h 568"/>
                <a:gd name="T2" fmla="*/ 162 w 669"/>
                <a:gd name="T3" fmla="*/ 274 h 568"/>
                <a:gd name="T4" fmla="*/ 191 w 669"/>
                <a:gd name="T5" fmla="*/ 337 h 568"/>
                <a:gd name="T6" fmla="*/ 97 w 669"/>
                <a:gd name="T7" fmla="*/ 437 h 568"/>
                <a:gd name="T8" fmla="*/ 0 w 669"/>
                <a:gd name="T9" fmla="*/ 568 h 568"/>
                <a:gd name="T10" fmla="*/ 516 w 669"/>
                <a:gd name="T11" fmla="*/ 496 h 568"/>
                <a:gd name="T12" fmla="*/ 640 w 669"/>
                <a:gd name="T13" fmla="*/ 416 h 568"/>
                <a:gd name="T14" fmla="*/ 510 w 669"/>
                <a:gd name="T15" fmla="*/ 338 h 568"/>
                <a:gd name="T16" fmla="*/ 522 w 669"/>
                <a:gd name="T17" fmla="*/ 281 h 568"/>
                <a:gd name="T18" fmla="*/ 554 w 669"/>
                <a:gd name="T19" fmla="*/ 210 h 568"/>
                <a:gd name="T20" fmla="*/ 541 w 669"/>
                <a:gd name="T21" fmla="*/ 60 h 568"/>
                <a:gd name="T22" fmla="*/ 440 w 669"/>
                <a:gd name="T23" fmla="*/ 13 h 568"/>
                <a:gd name="T24" fmla="*/ 267 w 669"/>
                <a:gd name="T25" fmla="*/ 0 h 568"/>
                <a:gd name="T26" fmla="*/ 316 w 669"/>
                <a:gd name="T27" fmla="*/ 43 h 568"/>
                <a:gd name="T28" fmla="*/ 363 w 669"/>
                <a:gd name="T29" fmla="*/ 70 h 568"/>
                <a:gd name="T30" fmla="*/ 360 w 669"/>
                <a:gd name="T31" fmla="*/ 208 h 568"/>
                <a:gd name="T32" fmla="*/ 365 w 669"/>
                <a:gd name="T33" fmla="*/ 251 h 568"/>
                <a:gd name="T34" fmla="*/ 349 w 669"/>
                <a:gd name="T35" fmla="*/ 266 h 568"/>
                <a:gd name="T36" fmla="*/ 326 w 669"/>
                <a:gd name="T37" fmla="*/ 320 h 568"/>
                <a:gd name="T38" fmla="*/ 320 w 669"/>
                <a:gd name="T39" fmla="*/ 389 h 568"/>
                <a:gd name="T40" fmla="*/ 366 w 669"/>
                <a:gd name="T41" fmla="*/ 436 h 568"/>
                <a:gd name="T42" fmla="*/ 482 w 669"/>
                <a:gd name="T43" fmla="*/ 495 h 568"/>
                <a:gd name="T44" fmla="*/ 31 w 669"/>
                <a:gd name="T45" fmla="*/ 541 h 568"/>
                <a:gd name="T46" fmla="*/ 171 w 669"/>
                <a:gd name="T47" fmla="*/ 436 h 568"/>
                <a:gd name="T48" fmla="*/ 216 w 669"/>
                <a:gd name="T49" fmla="*/ 389 h 568"/>
                <a:gd name="T50" fmla="*/ 210 w 669"/>
                <a:gd name="T51" fmla="*/ 320 h 568"/>
                <a:gd name="T52" fmla="*/ 186 w 669"/>
                <a:gd name="T53" fmla="*/ 266 h 568"/>
                <a:gd name="T54" fmla="*/ 171 w 669"/>
                <a:gd name="T55" fmla="*/ 251 h 568"/>
                <a:gd name="T56" fmla="*/ 176 w 669"/>
                <a:gd name="T57" fmla="*/ 208 h 568"/>
                <a:gd name="T58" fmla="*/ 267 w 669"/>
                <a:gd name="T59" fmla="*/ 26 h 568"/>
                <a:gd name="T60" fmla="*/ 483 w 669"/>
                <a:gd name="T61" fmla="*/ 58 h 568"/>
                <a:gd name="T62" fmla="*/ 530 w 669"/>
                <a:gd name="T63" fmla="*/ 109 h 568"/>
                <a:gd name="T64" fmla="*/ 525 w 669"/>
                <a:gd name="T65" fmla="*/ 197 h 568"/>
                <a:gd name="T66" fmla="*/ 520 w 669"/>
                <a:gd name="T67" fmla="*/ 227 h 568"/>
                <a:gd name="T68" fmla="*/ 498 w 669"/>
                <a:gd name="T69" fmla="*/ 269 h 568"/>
                <a:gd name="T70" fmla="*/ 482 w 669"/>
                <a:gd name="T71" fmla="*/ 287 h 568"/>
                <a:gd name="T72" fmla="*/ 483 w 669"/>
                <a:gd name="T73" fmla="*/ 345 h 568"/>
                <a:gd name="T74" fmla="*/ 575 w 669"/>
                <a:gd name="T75" fmla="*/ 406 h 568"/>
                <a:gd name="T76" fmla="*/ 493 w 669"/>
                <a:gd name="T77" fmla="*/ 469 h 568"/>
                <a:gd name="T78" fmla="*/ 347 w 669"/>
                <a:gd name="T79" fmla="*/ 385 h 568"/>
                <a:gd name="T80" fmla="*/ 362 w 669"/>
                <a:gd name="T81" fmla="*/ 314 h 568"/>
                <a:gd name="T82" fmla="*/ 399 w 669"/>
                <a:gd name="T83" fmla="*/ 231 h 568"/>
                <a:gd name="T84" fmla="*/ 384 w 669"/>
                <a:gd name="T85" fmla="*/ 54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9" h="568">
                  <a:moveTo>
                    <a:pt x="266" y="0"/>
                  </a:moveTo>
                  <a:cubicBezTo>
                    <a:pt x="204" y="1"/>
                    <a:pt x="164" y="26"/>
                    <a:pt x="147" y="66"/>
                  </a:cubicBezTo>
                  <a:cubicBezTo>
                    <a:pt x="131" y="103"/>
                    <a:pt x="134" y="150"/>
                    <a:pt x="146" y="198"/>
                  </a:cubicBezTo>
                  <a:cubicBezTo>
                    <a:pt x="140" y="206"/>
                    <a:pt x="135" y="216"/>
                    <a:pt x="137" y="231"/>
                  </a:cubicBezTo>
                  <a:cubicBezTo>
                    <a:pt x="138" y="245"/>
                    <a:pt x="144" y="257"/>
                    <a:pt x="150" y="267"/>
                  </a:cubicBezTo>
                  <a:cubicBezTo>
                    <a:pt x="153" y="272"/>
                    <a:pt x="158" y="272"/>
                    <a:pt x="162" y="274"/>
                  </a:cubicBezTo>
                  <a:cubicBezTo>
                    <a:pt x="164" y="288"/>
                    <a:pt x="168" y="302"/>
                    <a:pt x="174" y="314"/>
                  </a:cubicBezTo>
                  <a:cubicBezTo>
                    <a:pt x="178" y="321"/>
                    <a:pt x="181" y="327"/>
                    <a:pt x="185" y="332"/>
                  </a:cubicBezTo>
                  <a:cubicBezTo>
                    <a:pt x="186" y="334"/>
                    <a:pt x="189" y="335"/>
                    <a:pt x="191" y="337"/>
                  </a:cubicBezTo>
                  <a:cubicBezTo>
                    <a:pt x="191" y="354"/>
                    <a:pt x="191" y="367"/>
                    <a:pt x="190" y="385"/>
                  </a:cubicBezTo>
                  <a:cubicBezTo>
                    <a:pt x="185" y="395"/>
                    <a:pt x="175" y="404"/>
                    <a:pt x="159" y="412"/>
                  </a:cubicBezTo>
                  <a:cubicBezTo>
                    <a:pt x="142" y="420"/>
                    <a:pt x="120" y="428"/>
                    <a:pt x="97" y="437"/>
                  </a:cubicBezTo>
                  <a:cubicBezTo>
                    <a:pt x="75" y="447"/>
                    <a:pt x="52" y="459"/>
                    <a:pt x="34" y="477"/>
                  </a:cubicBezTo>
                  <a:cubicBezTo>
                    <a:pt x="16" y="495"/>
                    <a:pt x="3" y="521"/>
                    <a:pt x="1" y="554"/>
                  </a:cubicBezTo>
                  <a:lnTo>
                    <a:pt x="0" y="568"/>
                  </a:lnTo>
                  <a:lnTo>
                    <a:pt x="535" y="568"/>
                  </a:lnTo>
                  <a:lnTo>
                    <a:pt x="535" y="554"/>
                  </a:lnTo>
                  <a:cubicBezTo>
                    <a:pt x="533" y="531"/>
                    <a:pt x="526" y="511"/>
                    <a:pt x="516" y="496"/>
                  </a:cubicBezTo>
                  <a:lnTo>
                    <a:pt x="669" y="496"/>
                  </a:lnTo>
                  <a:lnTo>
                    <a:pt x="668" y="482"/>
                  </a:lnTo>
                  <a:cubicBezTo>
                    <a:pt x="666" y="453"/>
                    <a:pt x="655" y="431"/>
                    <a:pt x="640" y="416"/>
                  </a:cubicBezTo>
                  <a:cubicBezTo>
                    <a:pt x="624" y="400"/>
                    <a:pt x="605" y="390"/>
                    <a:pt x="586" y="382"/>
                  </a:cubicBezTo>
                  <a:cubicBezTo>
                    <a:pt x="567" y="374"/>
                    <a:pt x="549" y="367"/>
                    <a:pt x="535" y="360"/>
                  </a:cubicBezTo>
                  <a:cubicBezTo>
                    <a:pt x="521" y="353"/>
                    <a:pt x="513" y="347"/>
                    <a:pt x="510" y="338"/>
                  </a:cubicBezTo>
                  <a:cubicBezTo>
                    <a:pt x="509" y="325"/>
                    <a:pt x="509" y="313"/>
                    <a:pt x="509" y="300"/>
                  </a:cubicBezTo>
                  <a:cubicBezTo>
                    <a:pt x="510" y="299"/>
                    <a:pt x="512" y="297"/>
                    <a:pt x="513" y="296"/>
                  </a:cubicBezTo>
                  <a:cubicBezTo>
                    <a:pt x="517" y="291"/>
                    <a:pt x="520" y="286"/>
                    <a:pt x="522" y="281"/>
                  </a:cubicBezTo>
                  <a:cubicBezTo>
                    <a:pt x="527" y="271"/>
                    <a:pt x="530" y="259"/>
                    <a:pt x="532" y="248"/>
                  </a:cubicBezTo>
                  <a:cubicBezTo>
                    <a:pt x="536" y="246"/>
                    <a:pt x="540" y="245"/>
                    <a:pt x="543" y="242"/>
                  </a:cubicBezTo>
                  <a:cubicBezTo>
                    <a:pt x="548" y="234"/>
                    <a:pt x="552" y="224"/>
                    <a:pt x="554" y="210"/>
                  </a:cubicBezTo>
                  <a:cubicBezTo>
                    <a:pt x="555" y="199"/>
                    <a:pt x="550" y="190"/>
                    <a:pt x="546" y="183"/>
                  </a:cubicBezTo>
                  <a:cubicBezTo>
                    <a:pt x="552" y="164"/>
                    <a:pt x="558" y="136"/>
                    <a:pt x="556" y="107"/>
                  </a:cubicBezTo>
                  <a:cubicBezTo>
                    <a:pt x="555" y="90"/>
                    <a:pt x="551" y="74"/>
                    <a:pt x="541" y="60"/>
                  </a:cubicBezTo>
                  <a:cubicBezTo>
                    <a:pt x="531" y="47"/>
                    <a:pt x="516" y="37"/>
                    <a:pt x="496" y="34"/>
                  </a:cubicBezTo>
                  <a:cubicBezTo>
                    <a:pt x="483" y="20"/>
                    <a:pt x="464" y="13"/>
                    <a:pt x="440" y="13"/>
                  </a:cubicBezTo>
                  <a:lnTo>
                    <a:pt x="440" y="13"/>
                  </a:lnTo>
                  <a:cubicBezTo>
                    <a:pt x="407" y="14"/>
                    <a:pt x="382" y="22"/>
                    <a:pt x="364" y="36"/>
                  </a:cubicBezTo>
                  <a:cubicBezTo>
                    <a:pt x="356" y="31"/>
                    <a:pt x="346" y="27"/>
                    <a:pt x="335" y="25"/>
                  </a:cubicBezTo>
                  <a:cubicBezTo>
                    <a:pt x="321" y="7"/>
                    <a:pt x="296" y="0"/>
                    <a:pt x="267" y="0"/>
                  </a:cubicBezTo>
                  <a:lnTo>
                    <a:pt x="266" y="0"/>
                  </a:lnTo>
                  <a:close/>
                  <a:moveTo>
                    <a:pt x="267" y="26"/>
                  </a:moveTo>
                  <a:cubicBezTo>
                    <a:pt x="294" y="26"/>
                    <a:pt x="311" y="34"/>
                    <a:pt x="316" y="43"/>
                  </a:cubicBezTo>
                  <a:lnTo>
                    <a:pt x="319" y="49"/>
                  </a:lnTo>
                  <a:lnTo>
                    <a:pt x="326" y="50"/>
                  </a:lnTo>
                  <a:cubicBezTo>
                    <a:pt x="344" y="52"/>
                    <a:pt x="355" y="60"/>
                    <a:pt x="363" y="70"/>
                  </a:cubicBezTo>
                  <a:cubicBezTo>
                    <a:pt x="370" y="80"/>
                    <a:pt x="374" y="95"/>
                    <a:pt x="375" y="111"/>
                  </a:cubicBezTo>
                  <a:cubicBezTo>
                    <a:pt x="378" y="143"/>
                    <a:pt x="369" y="180"/>
                    <a:pt x="363" y="198"/>
                  </a:cubicBezTo>
                  <a:lnTo>
                    <a:pt x="360" y="208"/>
                  </a:lnTo>
                  <a:lnTo>
                    <a:pt x="369" y="213"/>
                  </a:lnTo>
                  <a:cubicBezTo>
                    <a:pt x="368" y="213"/>
                    <a:pt x="374" y="217"/>
                    <a:pt x="373" y="228"/>
                  </a:cubicBezTo>
                  <a:cubicBezTo>
                    <a:pt x="371" y="241"/>
                    <a:pt x="368" y="248"/>
                    <a:pt x="365" y="251"/>
                  </a:cubicBezTo>
                  <a:cubicBezTo>
                    <a:pt x="363" y="254"/>
                    <a:pt x="362" y="254"/>
                    <a:pt x="361" y="254"/>
                  </a:cubicBezTo>
                  <a:lnTo>
                    <a:pt x="351" y="255"/>
                  </a:lnTo>
                  <a:lnTo>
                    <a:pt x="349" y="266"/>
                  </a:lnTo>
                  <a:cubicBezTo>
                    <a:pt x="348" y="277"/>
                    <a:pt x="343" y="291"/>
                    <a:pt x="338" y="302"/>
                  </a:cubicBezTo>
                  <a:cubicBezTo>
                    <a:pt x="335" y="308"/>
                    <a:pt x="333" y="312"/>
                    <a:pt x="330" y="316"/>
                  </a:cubicBezTo>
                  <a:cubicBezTo>
                    <a:pt x="328" y="319"/>
                    <a:pt x="325" y="321"/>
                    <a:pt x="326" y="320"/>
                  </a:cubicBezTo>
                  <a:lnTo>
                    <a:pt x="319" y="324"/>
                  </a:lnTo>
                  <a:lnTo>
                    <a:pt x="319" y="332"/>
                  </a:lnTo>
                  <a:cubicBezTo>
                    <a:pt x="319" y="351"/>
                    <a:pt x="318" y="367"/>
                    <a:pt x="320" y="389"/>
                  </a:cubicBezTo>
                  <a:lnTo>
                    <a:pt x="321" y="391"/>
                  </a:lnTo>
                  <a:lnTo>
                    <a:pt x="321" y="393"/>
                  </a:lnTo>
                  <a:cubicBezTo>
                    <a:pt x="329" y="413"/>
                    <a:pt x="346" y="426"/>
                    <a:pt x="366" y="436"/>
                  </a:cubicBezTo>
                  <a:cubicBezTo>
                    <a:pt x="385" y="445"/>
                    <a:pt x="407" y="453"/>
                    <a:pt x="428" y="462"/>
                  </a:cubicBezTo>
                  <a:cubicBezTo>
                    <a:pt x="446" y="469"/>
                    <a:pt x="462" y="478"/>
                    <a:pt x="475" y="489"/>
                  </a:cubicBezTo>
                  <a:cubicBezTo>
                    <a:pt x="477" y="492"/>
                    <a:pt x="479" y="494"/>
                    <a:pt x="482" y="495"/>
                  </a:cubicBezTo>
                  <a:cubicBezTo>
                    <a:pt x="482" y="495"/>
                    <a:pt x="482" y="495"/>
                    <a:pt x="483" y="496"/>
                  </a:cubicBezTo>
                  <a:cubicBezTo>
                    <a:pt x="494" y="507"/>
                    <a:pt x="501" y="522"/>
                    <a:pt x="505" y="541"/>
                  </a:cubicBezTo>
                  <a:lnTo>
                    <a:pt x="31" y="541"/>
                  </a:lnTo>
                  <a:cubicBezTo>
                    <a:pt x="35" y="522"/>
                    <a:pt x="42" y="507"/>
                    <a:pt x="53" y="496"/>
                  </a:cubicBezTo>
                  <a:cubicBezTo>
                    <a:pt x="67" y="481"/>
                    <a:pt x="87" y="471"/>
                    <a:pt x="108" y="462"/>
                  </a:cubicBezTo>
                  <a:cubicBezTo>
                    <a:pt x="129" y="453"/>
                    <a:pt x="151" y="445"/>
                    <a:pt x="171" y="436"/>
                  </a:cubicBezTo>
                  <a:cubicBezTo>
                    <a:pt x="190" y="426"/>
                    <a:pt x="208" y="413"/>
                    <a:pt x="215" y="393"/>
                  </a:cubicBezTo>
                  <a:lnTo>
                    <a:pt x="216" y="391"/>
                  </a:lnTo>
                  <a:lnTo>
                    <a:pt x="216" y="389"/>
                  </a:lnTo>
                  <a:cubicBezTo>
                    <a:pt x="218" y="367"/>
                    <a:pt x="217" y="351"/>
                    <a:pt x="217" y="332"/>
                  </a:cubicBezTo>
                  <a:lnTo>
                    <a:pt x="217" y="324"/>
                  </a:lnTo>
                  <a:lnTo>
                    <a:pt x="210" y="320"/>
                  </a:lnTo>
                  <a:cubicBezTo>
                    <a:pt x="211" y="321"/>
                    <a:pt x="209" y="319"/>
                    <a:pt x="206" y="316"/>
                  </a:cubicBezTo>
                  <a:cubicBezTo>
                    <a:pt x="204" y="312"/>
                    <a:pt x="201" y="307"/>
                    <a:pt x="198" y="302"/>
                  </a:cubicBezTo>
                  <a:cubicBezTo>
                    <a:pt x="192" y="291"/>
                    <a:pt x="188" y="277"/>
                    <a:pt x="186" y="266"/>
                  </a:cubicBezTo>
                  <a:lnTo>
                    <a:pt x="185" y="255"/>
                  </a:lnTo>
                  <a:lnTo>
                    <a:pt x="174" y="254"/>
                  </a:lnTo>
                  <a:cubicBezTo>
                    <a:pt x="174" y="254"/>
                    <a:pt x="173" y="254"/>
                    <a:pt x="171" y="251"/>
                  </a:cubicBezTo>
                  <a:cubicBezTo>
                    <a:pt x="168" y="248"/>
                    <a:pt x="165" y="241"/>
                    <a:pt x="163" y="228"/>
                  </a:cubicBezTo>
                  <a:cubicBezTo>
                    <a:pt x="161" y="222"/>
                    <a:pt x="166" y="217"/>
                    <a:pt x="167" y="213"/>
                  </a:cubicBezTo>
                  <a:lnTo>
                    <a:pt x="176" y="208"/>
                  </a:lnTo>
                  <a:lnTo>
                    <a:pt x="173" y="198"/>
                  </a:lnTo>
                  <a:cubicBezTo>
                    <a:pt x="161" y="150"/>
                    <a:pt x="159" y="106"/>
                    <a:pt x="172" y="76"/>
                  </a:cubicBezTo>
                  <a:cubicBezTo>
                    <a:pt x="185" y="46"/>
                    <a:pt x="211" y="27"/>
                    <a:pt x="267" y="26"/>
                  </a:cubicBezTo>
                  <a:close/>
                  <a:moveTo>
                    <a:pt x="440" y="40"/>
                  </a:moveTo>
                  <a:cubicBezTo>
                    <a:pt x="463" y="40"/>
                    <a:pt x="476" y="46"/>
                    <a:pt x="480" y="53"/>
                  </a:cubicBezTo>
                  <a:lnTo>
                    <a:pt x="483" y="58"/>
                  </a:lnTo>
                  <a:lnTo>
                    <a:pt x="490" y="59"/>
                  </a:lnTo>
                  <a:cubicBezTo>
                    <a:pt x="505" y="61"/>
                    <a:pt x="513" y="67"/>
                    <a:pt x="519" y="76"/>
                  </a:cubicBezTo>
                  <a:cubicBezTo>
                    <a:pt x="525" y="84"/>
                    <a:pt x="529" y="96"/>
                    <a:pt x="530" y="109"/>
                  </a:cubicBezTo>
                  <a:cubicBezTo>
                    <a:pt x="532" y="135"/>
                    <a:pt x="524" y="167"/>
                    <a:pt x="519" y="181"/>
                  </a:cubicBezTo>
                  <a:lnTo>
                    <a:pt x="516" y="191"/>
                  </a:lnTo>
                  <a:lnTo>
                    <a:pt x="525" y="197"/>
                  </a:lnTo>
                  <a:cubicBezTo>
                    <a:pt x="524" y="196"/>
                    <a:pt x="528" y="198"/>
                    <a:pt x="527" y="207"/>
                  </a:cubicBezTo>
                  <a:cubicBezTo>
                    <a:pt x="527" y="214"/>
                    <a:pt x="524" y="219"/>
                    <a:pt x="522" y="225"/>
                  </a:cubicBezTo>
                  <a:cubicBezTo>
                    <a:pt x="520" y="227"/>
                    <a:pt x="519" y="227"/>
                    <a:pt x="520" y="227"/>
                  </a:cubicBezTo>
                  <a:lnTo>
                    <a:pt x="509" y="228"/>
                  </a:lnTo>
                  <a:lnTo>
                    <a:pt x="508" y="239"/>
                  </a:lnTo>
                  <a:cubicBezTo>
                    <a:pt x="507" y="248"/>
                    <a:pt x="503" y="260"/>
                    <a:pt x="498" y="269"/>
                  </a:cubicBezTo>
                  <a:cubicBezTo>
                    <a:pt x="496" y="273"/>
                    <a:pt x="494" y="277"/>
                    <a:pt x="492" y="280"/>
                  </a:cubicBezTo>
                  <a:cubicBezTo>
                    <a:pt x="490" y="283"/>
                    <a:pt x="488" y="284"/>
                    <a:pt x="489" y="283"/>
                  </a:cubicBezTo>
                  <a:lnTo>
                    <a:pt x="482" y="287"/>
                  </a:lnTo>
                  <a:lnTo>
                    <a:pt x="482" y="295"/>
                  </a:lnTo>
                  <a:cubicBezTo>
                    <a:pt x="482" y="311"/>
                    <a:pt x="482" y="325"/>
                    <a:pt x="483" y="344"/>
                  </a:cubicBezTo>
                  <a:lnTo>
                    <a:pt x="483" y="345"/>
                  </a:lnTo>
                  <a:lnTo>
                    <a:pt x="484" y="347"/>
                  </a:lnTo>
                  <a:cubicBezTo>
                    <a:pt x="491" y="365"/>
                    <a:pt x="506" y="376"/>
                    <a:pt x="523" y="384"/>
                  </a:cubicBezTo>
                  <a:cubicBezTo>
                    <a:pt x="539" y="392"/>
                    <a:pt x="558" y="399"/>
                    <a:pt x="575" y="406"/>
                  </a:cubicBezTo>
                  <a:cubicBezTo>
                    <a:pt x="593" y="414"/>
                    <a:pt x="609" y="422"/>
                    <a:pt x="621" y="434"/>
                  </a:cubicBezTo>
                  <a:cubicBezTo>
                    <a:pt x="629" y="443"/>
                    <a:pt x="635" y="455"/>
                    <a:pt x="638" y="469"/>
                  </a:cubicBezTo>
                  <a:lnTo>
                    <a:pt x="493" y="469"/>
                  </a:lnTo>
                  <a:cubicBezTo>
                    <a:pt x="477" y="455"/>
                    <a:pt x="458" y="445"/>
                    <a:pt x="439" y="437"/>
                  </a:cubicBezTo>
                  <a:cubicBezTo>
                    <a:pt x="417" y="428"/>
                    <a:pt x="395" y="420"/>
                    <a:pt x="378" y="412"/>
                  </a:cubicBezTo>
                  <a:cubicBezTo>
                    <a:pt x="361" y="404"/>
                    <a:pt x="351" y="395"/>
                    <a:pt x="347" y="385"/>
                  </a:cubicBezTo>
                  <a:cubicBezTo>
                    <a:pt x="345" y="367"/>
                    <a:pt x="346" y="353"/>
                    <a:pt x="346" y="337"/>
                  </a:cubicBezTo>
                  <a:cubicBezTo>
                    <a:pt x="348" y="335"/>
                    <a:pt x="350" y="334"/>
                    <a:pt x="352" y="331"/>
                  </a:cubicBezTo>
                  <a:cubicBezTo>
                    <a:pt x="355" y="326"/>
                    <a:pt x="359" y="320"/>
                    <a:pt x="362" y="314"/>
                  </a:cubicBezTo>
                  <a:cubicBezTo>
                    <a:pt x="368" y="302"/>
                    <a:pt x="372" y="288"/>
                    <a:pt x="374" y="274"/>
                  </a:cubicBezTo>
                  <a:cubicBezTo>
                    <a:pt x="378" y="272"/>
                    <a:pt x="383" y="272"/>
                    <a:pt x="386" y="267"/>
                  </a:cubicBezTo>
                  <a:cubicBezTo>
                    <a:pt x="393" y="259"/>
                    <a:pt x="397" y="247"/>
                    <a:pt x="399" y="231"/>
                  </a:cubicBezTo>
                  <a:cubicBezTo>
                    <a:pt x="401" y="216"/>
                    <a:pt x="396" y="206"/>
                    <a:pt x="390" y="199"/>
                  </a:cubicBezTo>
                  <a:cubicBezTo>
                    <a:pt x="396" y="178"/>
                    <a:pt x="405" y="144"/>
                    <a:pt x="402" y="109"/>
                  </a:cubicBezTo>
                  <a:cubicBezTo>
                    <a:pt x="398" y="88"/>
                    <a:pt x="395" y="68"/>
                    <a:pt x="384" y="54"/>
                  </a:cubicBezTo>
                  <a:cubicBezTo>
                    <a:pt x="397" y="46"/>
                    <a:pt x="415" y="40"/>
                    <a:pt x="440" y="40"/>
                  </a:cubicBezTo>
                  <a:close/>
                </a:path>
              </a:pathLst>
            </a:custGeom>
            <a:solidFill>
              <a:srgbClr val="5F5F5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latin typeface="Segoe UI" panose="020B0502040204020203" pitchFamily="34" charset="0"/>
                <a:cs typeface="Segoe UI" panose="020B0502040204020203" pitchFamily="34" charset="0"/>
              </a:endParaRPr>
            </a:p>
          </p:txBody>
        </p:sp>
        <p:sp>
          <p:nvSpPr>
            <p:cNvPr id="333" name="Rectangle: Rounded Corners 332">
              <a:extLst>
                <a:ext uri="{FF2B5EF4-FFF2-40B4-BE49-F238E27FC236}">
                  <a16:creationId xmlns:a16="http://schemas.microsoft.com/office/drawing/2014/main" id="{958ADCA5-CE48-42AD-8C67-8A9FF08EF5EC}"/>
                </a:ext>
              </a:extLst>
            </p:cNvPr>
            <p:cNvSpPr/>
            <p:nvPr/>
          </p:nvSpPr>
          <p:spPr>
            <a:xfrm>
              <a:off x="4720329" y="3886408"/>
              <a:ext cx="672088"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1" dirty="0">
                <a:solidFill>
                  <a:schemeClr val="accent5">
                    <a:lumMod val="50000"/>
                  </a:schemeClr>
                </a:solidFill>
              </a:endParaRPr>
            </a:p>
          </p:txBody>
        </p:sp>
        <p:sp>
          <p:nvSpPr>
            <p:cNvPr id="334" name="Rectangle: Rounded Corners 333">
              <a:extLst>
                <a:ext uri="{FF2B5EF4-FFF2-40B4-BE49-F238E27FC236}">
                  <a16:creationId xmlns:a16="http://schemas.microsoft.com/office/drawing/2014/main" id="{F8E5CC01-A104-480B-BC79-A378A955DEB1}"/>
                </a:ext>
              </a:extLst>
            </p:cNvPr>
            <p:cNvSpPr/>
            <p:nvPr/>
          </p:nvSpPr>
          <p:spPr>
            <a:xfrm>
              <a:off x="4714701" y="4406159"/>
              <a:ext cx="672088"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1" dirty="0">
                <a:solidFill>
                  <a:schemeClr val="accent5">
                    <a:lumMod val="50000"/>
                  </a:schemeClr>
                </a:solidFill>
              </a:endParaRPr>
            </a:p>
          </p:txBody>
        </p:sp>
        <p:sp>
          <p:nvSpPr>
            <p:cNvPr id="335" name="Rectangle: Rounded Corners 334">
              <a:extLst>
                <a:ext uri="{FF2B5EF4-FFF2-40B4-BE49-F238E27FC236}">
                  <a16:creationId xmlns:a16="http://schemas.microsoft.com/office/drawing/2014/main" id="{104EC9B9-2E89-4734-AECC-80A34ED4B3F3}"/>
                </a:ext>
              </a:extLst>
            </p:cNvPr>
            <p:cNvSpPr/>
            <p:nvPr/>
          </p:nvSpPr>
          <p:spPr>
            <a:xfrm>
              <a:off x="4829595" y="3066152"/>
              <a:ext cx="1063287" cy="144363"/>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accent2">
                    <a:lumMod val="75000"/>
                  </a:schemeClr>
                </a:solidFill>
              </a:endParaRPr>
            </a:p>
          </p:txBody>
        </p:sp>
        <p:sp>
          <p:nvSpPr>
            <p:cNvPr id="336" name="Rectangle: Rounded Corners 335">
              <a:extLst>
                <a:ext uri="{FF2B5EF4-FFF2-40B4-BE49-F238E27FC236}">
                  <a16:creationId xmlns:a16="http://schemas.microsoft.com/office/drawing/2014/main" id="{C6BAA1C1-B04C-4D3A-8817-7411AB8667A2}"/>
                </a:ext>
              </a:extLst>
            </p:cNvPr>
            <p:cNvSpPr/>
            <p:nvPr/>
          </p:nvSpPr>
          <p:spPr>
            <a:xfrm>
              <a:off x="5432009" y="3884472"/>
              <a:ext cx="672088"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1" dirty="0">
                <a:solidFill>
                  <a:schemeClr val="accent5">
                    <a:lumMod val="50000"/>
                  </a:schemeClr>
                </a:solidFill>
              </a:endParaRPr>
            </a:p>
          </p:txBody>
        </p:sp>
        <p:sp>
          <p:nvSpPr>
            <p:cNvPr id="337" name="Rectangle: Rounded Corners 336">
              <a:extLst>
                <a:ext uri="{FF2B5EF4-FFF2-40B4-BE49-F238E27FC236}">
                  <a16:creationId xmlns:a16="http://schemas.microsoft.com/office/drawing/2014/main" id="{86FDF8A6-F547-4B2D-9F1B-4BC3CF1FF2A1}"/>
                </a:ext>
              </a:extLst>
            </p:cNvPr>
            <p:cNvSpPr/>
            <p:nvPr/>
          </p:nvSpPr>
          <p:spPr>
            <a:xfrm>
              <a:off x="5426381" y="4404223"/>
              <a:ext cx="672088"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1" dirty="0">
                <a:solidFill>
                  <a:schemeClr val="accent5">
                    <a:lumMod val="50000"/>
                  </a:schemeClr>
                </a:solidFill>
              </a:endParaRPr>
            </a:p>
          </p:txBody>
        </p:sp>
        <p:sp>
          <p:nvSpPr>
            <p:cNvPr id="338" name="Rectangle: Rounded Corners 337">
              <a:extLst>
                <a:ext uri="{FF2B5EF4-FFF2-40B4-BE49-F238E27FC236}">
                  <a16:creationId xmlns:a16="http://schemas.microsoft.com/office/drawing/2014/main" id="{864A254F-BF7B-4033-9051-11858CB2AA10}"/>
                </a:ext>
              </a:extLst>
            </p:cNvPr>
            <p:cNvSpPr/>
            <p:nvPr/>
          </p:nvSpPr>
          <p:spPr>
            <a:xfrm>
              <a:off x="6148583" y="3871180"/>
              <a:ext cx="672088"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b="1" dirty="0">
                <a:solidFill>
                  <a:schemeClr val="accent5">
                    <a:lumMod val="50000"/>
                  </a:schemeClr>
                </a:solidFill>
              </a:endParaRPr>
            </a:p>
          </p:txBody>
        </p:sp>
        <p:sp>
          <p:nvSpPr>
            <p:cNvPr id="339" name="Rectangle: Rounded Corners 338">
              <a:extLst>
                <a:ext uri="{FF2B5EF4-FFF2-40B4-BE49-F238E27FC236}">
                  <a16:creationId xmlns:a16="http://schemas.microsoft.com/office/drawing/2014/main" id="{ED411FAB-31E5-4D4E-A448-7C41672AA304}"/>
                </a:ext>
              </a:extLst>
            </p:cNvPr>
            <p:cNvSpPr/>
            <p:nvPr/>
          </p:nvSpPr>
          <p:spPr>
            <a:xfrm>
              <a:off x="6142955" y="4390931"/>
              <a:ext cx="672088"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1" dirty="0">
                <a:solidFill>
                  <a:schemeClr val="accent5">
                    <a:lumMod val="50000"/>
                  </a:schemeClr>
                </a:solidFill>
              </a:endParaRPr>
            </a:p>
          </p:txBody>
        </p:sp>
        <p:sp>
          <p:nvSpPr>
            <p:cNvPr id="341" name="Rectangle: Rounded Corners 340">
              <a:extLst>
                <a:ext uri="{FF2B5EF4-FFF2-40B4-BE49-F238E27FC236}">
                  <a16:creationId xmlns:a16="http://schemas.microsoft.com/office/drawing/2014/main" id="{D775D396-75BF-40DF-8AA1-3D7170BBABB3}"/>
                </a:ext>
              </a:extLst>
            </p:cNvPr>
            <p:cNvSpPr/>
            <p:nvPr/>
          </p:nvSpPr>
          <p:spPr>
            <a:xfrm>
              <a:off x="7059742" y="2506200"/>
              <a:ext cx="1113606" cy="306575"/>
            </a:xfrm>
            <a:prstGeom prst="roundRect">
              <a:avLst>
                <a:gd name="adj" fmla="val 9428"/>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accent5">
                    <a:lumMod val="50000"/>
                  </a:schemeClr>
                </a:solidFill>
              </a:endParaRPr>
            </a:p>
          </p:txBody>
        </p:sp>
        <p:sp>
          <p:nvSpPr>
            <p:cNvPr id="342" name="Rectangle: Rounded Corners 341">
              <a:extLst>
                <a:ext uri="{FF2B5EF4-FFF2-40B4-BE49-F238E27FC236}">
                  <a16:creationId xmlns:a16="http://schemas.microsoft.com/office/drawing/2014/main" id="{C64EB4A6-E6EE-49D6-B8C6-76E86C48EA31}"/>
                </a:ext>
              </a:extLst>
            </p:cNvPr>
            <p:cNvSpPr/>
            <p:nvPr/>
          </p:nvSpPr>
          <p:spPr>
            <a:xfrm>
              <a:off x="7059742" y="2858710"/>
              <a:ext cx="1113606" cy="306575"/>
            </a:xfrm>
            <a:prstGeom prst="roundRect">
              <a:avLst>
                <a:gd name="adj" fmla="val 9428"/>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accent5">
                    <a:lumMod val="50000"/>
                  </a:schemeClr>
                </a:solidFill>
              </a:endParaRPr>
            </a:p>
          </p:txBody>
        </p:sp>
        <p:sp>
          <p:nvSpPr>
            <p:cNvPr id="343" name="Rectangle: Rounded Corners 342">
              <a:extLst>
                <a:ext uri="{FF2B5EF4-FFF2-40B4-BE49-F238E27FC236}">
                  <a16:creationId xmlns:a16="http://schemas.microsoft.com/office/drawing/2014/main" id="{75F5FDEF-A0DC-4660-AAFC-552B9D192961}"/>
                </a:ext>
              </a:extLst>
            </p:cNvPr>
            <p:cNvSpPr/>
            <p:nvPr/>
          </p:nvSpPr>
          <p:spPr>
            <a:xfrm>
              <a:off x="5973261" y="2479840"/>
              <a:ext cx="878584" cy="332935"/>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accent2">
                    <a:lumMod val="75000"/>
                  </a:schemeClr>
                </a:solidFill>
              </a:endParaRPr>
            </a:p>
          </p:txBody>
        </p:sp>
        <p:sp>
          <p:nvSpPr>
            <p:cNvPr id="344" name="Rectangle: Rounded Corners 343">
              <a:extLst>
                <a:ext uri="{FF2B5EF4-FFF2-40B4-BE49-F238E27FC236}">
                  <a16:creationId xmlns:a16="http://schemas.microsoft.com/office/drawing/2014/main" id="{BFE08913-20CD-425E-8F96-428E4AF56929}"/>
                </a:ext>
              </a:extLst>
            </p:cNvPr>
            <p:cNvSpPr/>
            <p:nvPr/>
          </p:nvSpPr>
          <p:spPr>
            <a:xfrm>
              <a:off x="5971618" y="2815875"/>
              <a:ext cx="878584" cy="332935"/>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accent2">
                    <a:lumMod val="75000"/>
                  </a:schemeClr>
                </a:solidFill>
              </a:endParaRPr>
            </a:p>
          </p:txBody>
        </p:sp>
        <p:sp>
          <p:nvSpPr>
            <p:cNvPr id="345" name="Rectangle: Rounded Corners 344">
              <a:extLst>
                <a:ext uri="{FF2B5EF4-FFF2-40B4-BE49-F238E27FC236}">
                  <a16:creationId xmlns:a16="http://schemas.microsoft.com/office/drawing/2014/main" id="{1035AE9E-3860-46BE-97AA-5D5B2191683A}"/>
                </a:ext>
              </a:extLst>
            </p:cNvPr>
            <p:cNvSpPr/>
            <p:nvPr/>
          </p:nvSpPr>
          <p:spPr>
            <a:xfrm>
              <a:off x="5971618" y="3151139"/>
              <a:ext cx="878584" cy="332935"/>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accent2">
                    <a:lumMod val="75000"/>
                  </a:schemeClr>
                </a:solidFill>
              </a:endParaRPr>
            </a:p>
          </p:txBody>
        </p:sp>
        <p:sp>
          <p:nvSpPr>
            <p:cNvPr id="346" name="Rectangle: Rounded Corners 345">
              <a:extLst>
                <a:ext uri="{FF2B5EF4-FFF2-40B4-BE49-F238E27FC236}">
                  <a16:creationId xmlns:a16="http://schemas.microsoft.com/office/drawing/2014/main" id="{C9D2167B-5B0D-47D7-9051-19FED7C06C7C}"/>
                </a:ext>
              </a:extLst>
            </p:cNvPr>
            <p:cNvSpPr/>
            <p:nvPr/>
          </p:nvSpPr>
          <p:spPr>
            <a:xfrm>
              <a:off x="7069940" y="3215556"/>
              <a:ext cx="1113606" cy="306575"/>
            </a:xfrm>
            <a:prstGeom prst="roundRect">
              <a:avLst>
                <a:gd name="adj" fmla="val 9428"/>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accent5">
                    <a:lumMod val="50000"/>
                  </a:schemeClr>
                </a:solidFill>
              </a:endParaRPr>
            </a:p>
          </p:txBody>
        </p:sp>
        <p:sp>
          <p:nvSpPr>
            <p:cNvPr id="347" name="Rectangle: Rounded Corners 346">
              <a:extLst>
                <a:ext uri="{FF2B5EF4-FFF2-40B4-BE49-F238E27FC236}">
                  <a16:creationId xmlns:a16="http://schemas.microsoft.com/office/drawing/2014/main" id="{2785D259-0D76-4B7E-B870-269FD112668C}"/>
                </a:ext>
              </a:extLst>
            </p:cNvPr>
            <p:cNvSpPr/>
            <p:nvPr/>
          </p:nvSpPr>
          <p:spPr>
            <a:xfrm>
              <a:off x="7066065" y="3569541"/>
              <a:ext cx="1113606" cy="306575"/>
            </a:xfrm>
            <a:prstGeom prst="roundRect">
              <a:avLst>
                <a:gd name="adj" fmla="val 9428"/>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accent5">
                    <a:lumMod val="50000"/>
                  </a:schemeClr>
                </a:solidFill>
              </a:endParaRPr>
            </a:p>
          </p:txBody>
        </p:sp>
        <p:sp>
          <p:nvSpPr>
            <p:cNvPr id="348" name="Rectangle: Rounded Corners 347">
              <a:extLst>
                <a:ext uri="{FF2B5EF4-FFF2-40B4-BE49-F238E27FC236}">
                  <a16:creationId xmlns:a16="http://schemas.microsoft.com/office/drawing/2014/main" id="{7520A7BE-3899-421D-9B50-3840AF73ECF4}"/>
                </a:ext>
              </a:extLst>
            </p:cNvPr>
            <p:cNvSpPr/>
            <p:nvPr/>
          </p:nvSpPr>
          <p:spPr>
            <a:xfrm>
              <a:off x="7064200" y="3912441"/>
              <a:ext cx="1113606" cy="306575"/>
            </a:xfrm>
            <a:prstGeom prst="roundRect">
              <a:avLst>
                <a:gd name="adj" fmla="val 9428"/>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accent5">
                    <a:lumMod val="50000"/>
                  </a:schemeClr>
                </a:solidFill>
              </a:endParaRPr>
            </a:p>
          </p:txBody>
        </p:sp>
        <p:sp>
          <p:nvSpPr>
            <p:cNvPr id="349" name="Rectangle: Rounded Corners 348">
              <a:extLst>
                <a:ext uri="{FF2B5EF4-FFF2-40B4-BE49-F238E27FC236}">
                  <a16:creationId xmlns:a16="http://schemas.microsoft.com/office/drawing/2014/main" id="{22278259-BD8B-47D7-A594-12869BC58AD9}"/>
                </a:ext>
              </a:extLst>
            </p:cNvPr>
            <p:cNvSpPr/>
            <p:nvPr/>
          </p:nvSpPr>
          <p:spPr>
            <a:xfrm>
              <a:off x="7062335" y="4255341"/>
              <a:ext cx="1113606" cy="306575"/>
            </a:xfrm>
            <a:prstGeom prst="roundRect">
              <a:avLst>
                <a:gd name="adj" fmla="val 9428"/>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accent5">
                    <a:lumMod val="50000"/>
                  </a:schemeClr>
                </a:solidFill>
              </a:endParaRPr>
            </a:p>
          </p:txBody>
        </p:sp>
        <p:sp>
          <p:nvSpPr>
            <p:cNvPr id="350" name="Rectangle: Rounded Corners 349">
              <a:extLst>
                <a:ext uri="{FF2B5EF4-FFF2-40B4-BE49-F238E27FC236}">
                  <a16:creationId xmlns:a16="http://schemas.microsoft.com/office/drawing/2014/main" id="{DA69C6E4-979A-4F96-AAA2-93473DA459BA}"/>
                </a:ext>
              </a:extLst>
            </p:cNvPr>
            <p:cNvSpPr/>
            <p:nvPr/>
          </p:nvSpPr>
          <p:spPr>
            <a:xfrm>
              <a:off x="7060470" y="4598241"/>
              <a:ext cx="1113606" cy="306575"/>
            </a:xfrm>
            <a:prstGeom prst="roundRect">
              <a:avLst>
                <a:gd name="adj" fmla="val 9428"/>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accent5">
                    <a:lumMod val="50000"/>
                  </a:schemeClr>
                </a:solidFill>
              </a:endParaRPr>
            </a:p>
          </p:txBody>
        </p:sp>
        <p:sp>
          <p:nvSpPr>
            <p:cNvPr id="351" name="Rectangle: Rounded Corners 350">
              <a:extLst>
                <a:ext uri="{FF2B5EF4-FFF2-40B4-BE49-F238E27FC236}">
                  <a16:creationId xmlns:a16="http://schemas.microsoft.com/office/drawing/2014/main" id="{7621AEE3-0835-4EB0-BE16-AFDEA00D7A42}"/>
                </a:ext>
              </a:extLst>
            </p:cNvPr>
            <p:cNvSpPr/>
            <p:nvPr/>
          </p:nvSpPr>
          <p:spPr>
            <a:xfrm>
              <a:off x="4831307" y="3212900"/>
              <a:ext cx="1061304" cy="144363"/>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accent2">
                    <a:lumMod val="75000"/>
                  </a:schemeClr>
                </a:solidFill>
              </a:endParaRPr>
            </a:p>
          </p:txBody>
        </p:sp>
        <p:sp>
          <p:nvSpPr>
            <p:cNvPr id="352" name="Rectangle: Rounded Corners 351">
              <a:extLst>
                <a:ext uri="{FF2B5EF4-FFF2-40B4-BE49-F238E27FC236}">
                  <a16:creationId xmlns:a16="http://schemas.microsoft.com/office/drawing/2014/main" id="{CF2B0ECA-4670-41EA-9093-FCF47ABE23B2}"/>
                </a:ext>
              </a:extLst>
            </p:cNvPr>
            <p:cNvSpPr/>
            <p:nvPr/>
          </p:nvSpPr>
          <p:spPr>
            <a:xfrm>
              <a:off x="4832464" y="3359648"/>
              <a:ext cx="1059876" cy="144363"/>
            </a:xfrm>
            <a:prstGeom prst="roundRect">
              <a:avLst>
                <a:gd name="adj" fmla="val 94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accent2">
                    <a:lumMod val="75000"/>
                  </a:schemeClr>
                </a:solidFill>
              </a:endParaRPr>
            </a:p>
          </p:txBody>
        </p:sp>
      </p:grpSp>
      <p:sp>
        <p:nvSpPr>
          <p:cNvPr id="353" name="TextBox 352">
            <a:extLst>
              <a:ext uri="{FF2B5EF4-FFF2-40B4-BE49-F238E27FC236}">
                <a16:creationId xmlns:a16="http://schemas.microsoft.com/office/drawing/2014/main" id="{60CCD2DD-35D5-4CBE-ADE7-6F696FD9C56C}"/>
              </a:ext>
            </a:extLst>
          </p:cNvPr>
          <p:cNvSpPr txBox="1"/>
          <p:nvPr/>
        </p:nvSpPr>
        <p:spPr>
          <a:xfrm>
            <a:off x="5280647" y="2118647"/>
            <a:ext cx="2194411" cy="276999"/>
          </a:xfrm>
          <a:prstGeom prst="rect">
            <a:avLst/>
          </a:prstGeom>
          <a:noFill/>
        </p:spPr>
        <p:txBody>
          <a:bodyPr wrap="square" rtlCol="0">
            <a:spAutoFit/>
          </a:bodyPr>
          <a:lstStyle/>
          <a:p>
            <a:pPr algn="ctr"/>
            <a:r>
              <a:rPr lang="en-US" sz="1200" b="1" dirty="0"/>
              <a:t>Blackfacts.com</a:t>
            </a:r>
          </a:p>
        </p:txBody>
      </p:sp>
      <p:sp>
        <p:nvSpPr>
          <p:cNvPr id="354" name="TextBox 353">
            <a:extLst>
              <a:ext uri="{FF2B5EF4-FFF2-40B4-BE49-F238E27FC236}">
                <a16:creationId xmlns:a16="http://schemas.microsoft.com/office/drawing/2014/main" id="{51016553-5E7C-469C-A31F-4948D7967BC0}"/>
              </a:ext>
            </a:extLst>
          </p:cNvPr>
          <p:cNvSpPr txBox="1"/>
          <p:nvPr/>
        </p:nvSpPr>
        <p:spPr>
          <a:xfrm>
            <a:off x="7904639" y="2139001"/>
            <a:ext cx="2853221" cy="276999"/>
          </a:xfrm>
          <a:prstGeom prst="rect">
            <a:avLst/>
          </a:prstGeom>
          <a:noFill/>
        </p:spPr>
        <p:txBody>
          <a:bodyPr wrap="square" rtlCol="0">
            <a:spAutoFit/>
          </a:bodyPr>
          <a:lstStyle/>
          <a:p>
            <a:pPr algn="ctr"/>
            <a:r>
              <a:rPr lang="en-US" sz="1200" b="1" dirty="0"/>
              <a:t>Wakanda Technology Initiative</a:t>
            </a:r>
          </a:p>
        </p:txBody>
      </p:sp>
      <p:grpSp>
        <p:nvGrpSpPr>
          <p:cNvPr id="365" name="Group 364">
            <a:extLst>
              <a:ext uri="{FF2B5EF4-FFF2-40B4-BE49-F238E27FC236}">
                <a16:creationId xmlns:a16="http://schemas.microsoft.com/office/drawing/2014/main" id="{48CC0883-C4D8-4DE2-92C6-7836A3350A80}"/>
              </a:ext>
            </a:extLst>
          </p:cNvPr>
          <p:cNvGrpSpPr/>
          <p:nvPr/>
        </p:nvGrpSpPr>
        <p:grpSpPr>
          <a:xfrm>
            <a:off x="5152437" y="4076604"/>
            <a:ext cx="947741" cy="700622"/>
            <a:chOff x="748199" y="2518460"/>
            <a:chExt cx="947741" cy="700622"/>
          </a:xfrm>
        </p:grpSpPr>
        <p:pic>
          <p:nvPicPr>
            <p:cNvPr id="366" name="Graphic 365" descr="Group">
              <a:extLst>
                <a:ext uri="{FF2B5EF4-FFF2-40B4-BE49-F238E27FC236}">
                  <a16:creationId xmlns:a16="http://schemas.microsoft.com/office/drawing/2014/main" id="{4B2A553D-F6E6-40E0-8B39-311BE979D23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2747" y="2518460"/>
              <a:ext cx="630820" cy="630820"/>
            </a:xfrm>
            <a:prstGeom prst="rect">
              <a:avLst/>
            </a:prstGeom>
          </p:spPr>
        </p:pic>
        <p:sp>
          <p:nvSpPr>
            <p:cNvPr id="367" name="TextBox 366">
              <a:extLst>
                <a:ext uri="{FF2B5EF4-FFF2-40B4-BE49-F238E27FC236}">
                  <a16:creationId xmlns:a16="http://schemas.microsoft.com/office/drawing/2014/main" id="{0343407A-3868-4BFD-8360-1CF8D436E6E2}"/>
                </a:ext>
              </a:extLst>
            </p:cNvPr>
            <p:cNvSpPr txBox="1"/>
            <p:nvPr/>
          </p:nvSpPr>
          <p:spPr>
            <a:xfrm>
              <a:off x="748199" y="2957472"/>
              <a:ext cx="947741" cy="261610"/>
            </a:xfrm>
            <a:prstGeom prst="rect">
              <a:avLst/>
            </a:prstGeom>
            <a:noFill/>
          </p:spPr>
          <p:txBody>
            <a:bodyPr wrap="square" rtlCol="0">
              <a:spAutoFit/>
            </a:bodyPr>
            <a:lstStyle/>
            <a:p>
              <a:pPr algn="ctr"/>
              <a:r>
                <a:rPr lang="en-US" sz="1050" dirty="0"/>
                <a:t>Consumers</a:t>
              </a:r>
            </a:p>
          </p:txBody>
        </p:sp>
      </p:grpSp>
      <p:grpSp>
        <p:nvGrpSpPr>
          <p:cNvPr id="368" name="Group 367">
            <a:extLst>
              <a:ext uri="{FF2B5EF4-FFF2-40B4-BE49-F238E27FC236}">
                <a16:creationId xmlns:a16="http://schemas.microsoft.com/office/drawing/2014/main" id="{F59C2E68-891F-444F-904F-608A741F128F}"/>
              </a:ext>
            </a:extLst>
          </p:cNvPr>
          <p:cNvGrpSpPr/>
          <p:nvPr/>
        </p:nvGrpSpPr>
        <p:grpSpPr>
          <a:xfrm>
            <a:off x="6099762" y="4144700"/>
            <a:ext cx="667856" cy="800134"/>
            <a:chOff x="732162" y="3223540"/>
            <a:chExt cx="947741" cy="1140328"/>
          </a:xfrm>
        </p:grpSpPr>
        <p:pic>
          <p:nvPicPr>
            <p:cNvPr id="369" name="Graphic 368" descr="Team">
              <a:extLst>
                <a:ext uri="{FF2B5EF4-FFF2-40B4-BE49-F238E27FC236}">
                  <a16:creationId xmlns:a16="http://schemas.microsoft.com/office/drawing/2014/main" id="{FBF2D9A1-2CA5-4CE5-94BE-AF966B37AE1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1706" y="3223540"/>
              <a:ext cx="688654" cy="688654"/>
            </a:xfrm>
            <a:prstGeom prst="rect">
              <a:avLst/>
            </a:prstGeom>
          </p:spPr>
        </p:pic>
        <p:sp>
          <p:nvSpPr>
            <p:cNvPr id="370" name="TextBox 369">
              <a:extLst>
                <a:ext uri="{FF2B5EF4-FFF2-40B4-BE49-F238E27FC236}">
                  <a16:creationId xmlns:a16="http://schemas.microsoft.com/office/drawing/2014/main" id="{63A1C290-3E11-43E3-8AC0-78C1E1D36881}"/>
                </a:ext>
              </a:extLst>
            </p:cNvPr>
            <p:cNvSpPr txBox="1"/>
            <p:nvPr/>
          </p:nvSpPr>
          <p:spPr>
            <a:xfrm>
              <a:off x="732162" y="3793643"/>
              <a:ext cx="947741" cy="570225"/>
            </a:xfrm>
            <a:prstGeom prst="rect">
              <a:avLst/>
            </a:prstGeom>
            <a:noFill/>
          </p:spPr>
          <p:txBody>
            <a:bodyPr wrap="square" rtlCol="0">
              <a:spAutoFit/>
            </a:bodyPr>
            <a:lstStyle/>
            <a:p>
              <a:pPr algn="ctr"/>
              <a:r>
                <a:rPr lang="en-US" sz="1000" dirty="0" err="1"/>
                <a:t>Associa-tions</a:t>
              </a:r>
              <a:endParaRPr lang="en-US" sz="1050" dirty="0"/>
            </a:p>
          </p:txBody>
        </p:sp>
      </p:grpSp>
      <p:grpSp>
        <p:nvGrpSpPr>
          <p:cNvPr id="371" name="Group 370">
            <a:extLst>
              <a:ext uri="{FF2B5EF4-FFF2-40B4-BE49-F238E27FC236}">
                <a16:creationId xmlns:a16="http://schemas.microsoft.com/office/drawing/2014/main" id="{056BDCAA-689C-4940-93D1-2FE97815B4D3}"/>
              </a:ext>
            </a:extLst>
          </p:cNvPr>
          <p:cNvGrpSpPr/>
          <p:nvPr/>
        </p:nvGrpSpPr>
        <p:grpSpPr>
          <a:xfrm>
            <a:off x="6745017" y="4151278"/>
            <a:ext cx="730679" cy="581707"/>
            <a:chOff x="730523" y="4078998"/>
            <a:chExt cx="947741" cy="754514"/>
          </a:xfrm>
        </p:grpSpPr>
        <p:pic>
          <p:nvPicPr>
            <p:cNvPr id="372" name="Graphic 371" descr="Woman">
              <a:extLst>
                <a:ext uri="{FF2B5EF4-FFF2-40B4-BE49-F238E27FC236}">
                  <a16:creationId xmlns:a16="http://schemas.microsoft.com/office/drawing/2014/main" id="{254A26B0-9E30-47B3-848E-6805A3E32C9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39195" y="4078998"/>
              <a:ext cx="535486" cy="535486"/>
            </a:xfrm>
            <a:prstGeom prst="rect">
              <a:avLst/>
            </a:prstGeom>
          </p:spPr>
        </p:pic>
        <p:sp>
          <p:nvSpPr>
            <p:cNvPr id="373" name="TextBox 372">
              <a:extLst>
                <a:ext uri="{FF2B5EF4-FFF2-40B4-BE49-F238E27FC236}">
                  <a16:creationId xmlns:a16="http://schemas.microsoft.com/office/drawing/2014/main" id="{F3B51394-D80F-49AF-9843-C29071E2027E}"/>
                </a:ext>
              </a:extLst>
            </p:cNvPr>
            <p:cNvSpPr txBox="1"/>
            <p:nvPr/>
          </p:nvSpPr>
          <p:spPr>
            <a:xfrm>
              <a:off x="730523" y="4571902"/>
              <a:ext cx="947741" cy="261610"/>
            </a:xfrm>
            <a:prstGeom prst="rect">
              <a:avLst/>
            </a:prstGeom>
            <a:noFill/>
          </p:spPr>
          <p:txBody>
            <a:bodyPr wrap="square" rtlCol="0">
              <a:spAutoFit/>
            </a:bodyPr>
            <a:lstStyle/>
            <a:p>
              <a:pPr algn="ctr"/>
              <a:r>
                <a:rPr lang="en-US" sz="1050" dirty="0"/>
                <a:t>Historians</a:t>
              </a:r>
            </a:p>
          </p:txBody>
        </p:sp>
      </p:grpSp>
      <p:pic>
        <p:nvPicPr>
          <p:cNvPr id="374" name="Picture 373">
            <a:extLst>
              <a:ext uri="{FF2B5EF4-FFF2-40B4-BE49-F238E27FC236}">
                <a16:creationId xmlns:a16="http://schemas.microsoft.com/office/drawing/2014/main" id="{E9CB75E6-D357-455C-A3F3-2CAC0EFDEA36}"/>
              </a:ext>
            </a:extLst>
          </p:cNvPr>
          <p:cNvPicPr/>
          <p:nvPr/>
        </p:nvPicPr>
        <p:blipFill>
          <a:blip r:embed="rId10" cstate="screen">
            <a:extLst>
              <a:ext uri="{28A0092B-C50C-407E-A947-70E740481C1C}">
                <a14:useLocalDpi xmlns:a14="http://schemas.microsoft.com/office/drawing/2010/main"/>
              </a:ext>
            </a:extLst>
          </a:blip>
          <a:stretch>
            <a:fillRect/>
          </a:stretch>
        </p:blipFill>
        <p:spPr>
          <a:xfrm>
            <a:off x="9772006" y="498989"/>
            <a:ext cx="1114860" cy="1050957"/>
          </a:xfrm>
          <a:prstGeom prst="rect">
            <a:avLst/>
          </a:prstGeom>
        </p:spPr>
      </p:pic>
      <p:sp>
        <p:nvSpPr>
          <p:cNvPr id="375" name="Rectangle: Rounded Corners 374">
            <a:extLst>
              <a:ext uri="{FF2B5EF4-FFF2-40B4-BE49-F238E27FC236}">
                <a16:creationId xmlns:a16="http://schemas.microsoft.com/office/drawing/2014/main" id="{C89F5069-04AF-4AD8-81EF-7DAA216FC4FD}"/>
              </a:ext>
            </a:extLst>
          </p:cNvPr>
          <p:cNvSpPr/>
          <p:nvPr/>
        </p:nvSpPr>
        <p:spPr>
          <a:xfrm>
            <a:off x="1303421" y="2402913"/>
            <a:ext cx="3669633" cy="3793579"/>
          </a:xfrm>
          <a:prstGeom prst="roundRect">
            <a:avLst>
              <a:gd name="adj" fmla="val 8030"/>
            </a:avLst>
          </a:prstGeom>
          <a:solidFill>
            <a:schemeClr val="accent2">
              <a:lumMod val="20000"/>
              <a:lumOff val="80000"/>
            </a:schemeClr>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Blackfacts.com is just the initial offering in what will be an entire platform  of technology services created to help ‘uplift the race’ by connecting individuals and communities of color with today’s advanced software capabilities.</a:t>
            </a:r>
          </a:p>
          <a:p>
            <a:endParaRPr lang="en-US" sz="1200" dirty="0">
              <a:solidFill>
                <a:schemeClr val="tx1"/>
              </a:solidFill>
            </a:endParaRPr>
          </a:p>
          <a:p>
            <a:r>
              <a:rPr lang="en-US" sz="1200" dirty="0">
                <a:solidFill>
                  <a:schemeClr val="tx1"/>
                </a:solidFill>
              </a:rPr>
              <a:t>The platform is called the Wakanda Technology Initiative™ and is based on a ‘Black Paper’ by </a:t>
            </a:r>
            <a:r>
              <a:rPr lang="en-US" sz="1200" dirty="0" err="1">
                <a:solidFill>
                  <a:schemeClr val="tx1"/>
                </a:solidFill>
              </a:rPr>
              <a:t>Blackfacts</a:t>
            </a:r>
            <a:r>
              <a:rPr lang="en-US" sz="1200" dirty="0">
                <a:solidFill>
                  <a:schemeClr val="tx1"/>
                </a:solidFill>
              </a:rPr>
              <a:t>’ founder Ken Granderson titled </a:t>
            </a:r>
            <a:r>
              <a:rPr lang="en-US" sz="1200" dirty="0">
                <a:solidFill>
                  <a:schemeClr val="tx1"/>
                </a:solidFill>
                <a:hlinkClick r:id="rId11"/>
              </a:rPr>
              <a:t>Lessons From Wakanda: Embrace Technology To Protect Your Culture</a:t>
            </a:r>
            <a:r>
              <a:rPr lang="en-US" sz="1200" dirty="0">
                <a:solidFill>
                  <a:schemeClr val="tx1"/>
                </a:solidFill>
              </a:rPr>
              <a:t>.</a:t>
            </a:r>
          </a:p>
          <a:p>
            <a:endParaRPr lang="en-US" sz="1200" dirty="0">
              <a:solidFill>
                <a:schemeClr val="tx1"/>
              </a:solidFill>
            </a:endParaRPr>
          </a:p>
          <a:p>
            <a:r>
              <a:rPr lang="en-US" sz="1200" dirty="0">
                <a:solidFill>
                  <a:schemeClr val="tx1"/>
                </a:solidFill>
              </a:rPr>
              <a:t>The Wakanda Technology Initiative™ aims to finally connect communities and organizations of color with today’s powerful software capabilities towards the goal of enabling us to be more competitive in every aspect of our lives and fields of endeavor.</a:t>
            </a:r>
          </a:p>
        </p:txBody>
      </p:sp>
    </p:spTree>
    <p:extLst>
      <p:ext uri="{BB962C8B-B14F-4D97-AF65-F5344CB8AC3E}">
        <p14:creationId xmlns:p14="http://schemas.microsoft.com/office/powerpoint/2010/main" val="3204848271"/>
      </p:ext>
    </p:extLst>
  </p:cSld>
  <p:clrMapOvr>
    <a:masterClrMapping/>
  </p:clrMapOvr>
  <mc:AlternateContent xmlns:mc="http://schemas.openxmlformats.org/markup-compatibility/2006">
    <mc:Choice xmlns:p14="http://schemas.microsoft.com/office/powerpoint/2010/main" Requires="p14">
      <p:transition p14:dur="250">
        <p:pull/>
      </p:transition>
    </mc:Choice>
    <mc:Fallback>
      <p:transition>
        <p:pull/>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1A0C527E-F4C8-497D-99A7-547AD26D706E}"/>
              </a:ext>
            </a:extLst>
          </p:cNvPr>
          <p:cNvPicPr>
            <a:picLocks noChangeAspect="1"/>
          </p:cNvPicPr>
          <p:nvPr/>
        </p:nvPicPr>
        <p:blipFill>
          <a:blip r:embed="rId3"/>
          <a:stretch>
            <a:fillRect/>
          </a:stretch>
        </p:blipFill>
        <p:spPr>
          <a:xfrm>
            <a:off x="3928928" y="910915"/>
            <a:ext cx="3983728" cy="5154460"/>
          </a:xfrm>
          <a:prstGeom prst="rect">
            <a:avLst/>
          </a:prstGeom>
        </p:spPr>
      </p:pic>
      <p:sp>
        <p:nvSpPr>
          <p:cNvPr id="2" name="Title 1">
            <a:extLst>
              <a:ext uri="{FF2B5EF4-FFF2-40B4-BE49-F238E27FC236}">
                <a16:creationId xmlns:a16="http://schemas.microsoft.com/office/drawing/2014/main" id="{4FB8CA44-CB6F-42A2-8846-3FF92AE77F1E}"/>
              </a:ext>
            </a:extLst>
          </p:cNvPr>
          <p:cNvSpPr>
            <a:spLocks noGrp="1"/>
          </p:cNvSpPr>
          <p:nvPr>
            <p:ph type="title"/>
          </p:nvPr>
        </p:nvSpPr>
        <p:spPr>
          <a:xfrm>
            <a:off x="1097280" y="286604"/>
            <a:ext cx="10058400" cy="588898"/>
          </a:xfrm>
        </p:spPr>
        <p:txBody>
          <a:bodyPr>
            <a:normAutofit fontScale="90000"/>
          </a:bodyPr>
          <a:lstStyle/>
          <a:p>
            <a:r>
              <a:rPr lang="en-US" dirty="0"/>
              <a:t>Creating Technologies for Black People</a:t>
            </a:r>
          </a:p>
        </p:txBody>
      </p:sp>
      <p:pic>
        <p:nvPicPr>
          <p:cNvPr id="7" name="Content Placeholder 6">
            <a:extLst>
              <a:ext uri="{FF2B5EF4-FFF2-40B4-BE49-F238E27FC236}">
                <a16:creationId xmlns:a16="http://schemas.microsoft.com/office/drawing/2014/main" id="{5A905E8A-4900-4AC3-B2C2-4CD974BE1CA0}"/>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9436626" y="1030636"/>
            <a:ext cx="2264733" cy="3197271"/>
          </a:xfrm>
          <a:ln>
            <a:solidFill>
              <a:schemeClr val="tx1"/>
            </a:solidFill>
          </a:ln>
        </p:spPr>
      </p:pic>
      <p:sp>
        <p:nvSpPr>
          <p:cNvPr id="5" name="Slide Number Placeholder 4">
            <a:extLst>
              <a:ext uri="{FF2B5EF4-FFF2-40B4-BE49-F238E27FC236}">
                <a16:creationId xmlns:a16="http://schemas.microsoft.com/office/drawing/2014/main" id="{61B37912-2046-4CE0-9CBB-4C276E020C0D}"/>
              </a:ext>
            </a:extLst>
          </p:cNvPr>
          <p:cNvSpPr>
            <a:spLocks noGrp="1"/>
          </p:cNvSpPr>
          <p:nvPr>
            <p:ph type="sldNum" sz="quarter" idx="12"/>
          </p:nvPr>
        </p:nvSpPr>
        <p:spPr/>
        <p:txBody>
          <a:bodyPr/>
          <a:lstStyle/>
          <a:p>
            <a:fld id="{43E1C79E-4906-42D7-9799-8BE0AC9297B3}" type="slidenum">
              <a:rPr lang="en-US" smtClean="0"/>
              <a:pPr/>
              <a:t>29</a:t>
            </a:fld>
            <a:endParaRPr lang="en-US"/>
          </a:p>
        </p:txBody>
      </p:sp>
      <p:pic>
        <p:nvPicPr>
          <p:cNvPr id="9" name="Picture 8">
            <a:extLst>
              <a:ext uri="{FF2B5EF4-FFF2-40B4-BE49-F238E27FC236}">
                <a16:creationId xmlns:a16="http://schemas.microsoft.com/office/drawing/2014/main" id="{B2D03884-09BB-4104-B1B6-5018EBFB98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19292" y="953423"/>
            <a:ext cx="3703735" cy="2607459"/>
          </a:xfrm>
          <a:prstGeom prst="rect">
            <a:avLst/>
          </a:prstGeom>
          <a:ln>
            <a:solidFill>
              <a:schemeClr val="tx1"/>
            </a:solidFill>
          </a:ln>
        </p:spPr>
      </p:pic>
      <p:pic>
        <p:nvPicPr>
          <p:cNvPr id="17" name="Picture 16">
            <a:extLst>
              <a:ext uri="{FF2B5EF4-FFF2-40B4-BE49-F238E27FC236}">
                <a16:creationId xmlns:a16="http://schemas.microsoft.com/office/drawing/2014/main" id="{50A69DE1-897C-4EB2-8850-0A3D60365B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76733" y="1492826"/>
            <a:ext cx="3332696" cy="2501768"/>
          </a:xfrm>
          <a:prstGeom prst="rect">
            <a:avLst/>
          </a:prstGeom>
          <a:ln>
            <a:solidFill>
              <a:schemeClr val="tx1"/>
            </a:solidFill>
          </a:ln>
        </p:spPr>
      </p:pic>
      <p:pic>
        <p:nvPicPr>
          <p:cNvPr id="19" name="Picture 18">
            <a:extLst>
              <a:ext uri="{FF2B5EF4-FFF2-40B4-BE49-F238E27FC236}">
                <a16:creationId xmlns:a16="http://schemas.microsoft.com/office/drawing/2014/main" id="{D8C4A3DB-9F1A-437C-BCE9-76660DDC33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6902" y="3723562"/>
            <a:ext cx="3037628" cy="2335048"/>
          </a:xfrm>
          <a:prstGeom prst="rect">
            <a:avLst/>
          </a:prstGeom>
          <a:ln>
            <a:solidFill>
              <a:schemeClr val="tx1"/>
            </a:solidFill>
          </a:ln>
        </p:spPr>
      </p:pic>
      <p:pic>
        <p:nvPicPr>
          <p:cNvPr id="21" name="Picture 20">
            <a:extLst>
              <a:ext uri="{FF2B5EF4-FFF2-40B4-BE49-F238E27FC236}">
                <a16:creationId xmlns:a16="http://schemas.microsoft.com/office/drawing/2014/main" id="{29C91D4B-4A01-479F-B30D-E5CF36A948F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90761" y="3451150"/>
            <a:ext cx="3221783" cy="2607460"/>
          </a:xfrm>
          <a:prstGeom prst="rect">
            <a:avLst/>
          </a:prstGeom>
        </p:spPr>
      </p:pic>
      <p:pic>
        <p:nvPicPr>
          <p:cNvPr id="23" name="Picture 22">
            <a:extLst>
              <a:ext uri="{FF2B5EF4-FFF2-40B4-BE49-F238E27FC236}">
                <a16:creationId xmlns:a16="http://schemas.microsoft.com/office/drawing/2014/main" id="{5AE6D7B4-95A7-4309-BC10-0634ECD63E4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52821" y="3920145"/>
            <a:ext cx="2835993" cy="2378575"/>
          </a:xfrm>
          <a:prstGeom prst="rect">
            <a:avLst/>
          </a:prstGeom>
        </p:spPr>
      </p:pic>
      <p:pic>
        <p:nvPicPr>
          <p:cNvPr id="15" name="Picture 14">
            <a:extLst>
              <a:ext uri="{FF2B5EF4-FFF2-40B4-BE49-F238E27FC236}">
                <a16:creationId xmlns:a16="http://schemas.microsoft.com/office/drawing/2014/main" id="{A7F719AA-0E4B-48B5-9E3D-268C2A2EF14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16964" y="3429000"/>
            <a:ext cx="3570243" cy="2708655"/>
          </a:xfrm>
          <a:prstGeom prst="rect">
            <a:avLst/>
          </a:prstGeom>
        </p:spPr>
      </p:pic>
      <p:pic>
        <p:nvPicPr>
          <p:cNvPr id="25" name="Picture 24">
            <a:extLst>
              <a:ext uri="{FF2B5EF4-FFF2-40B4-BE49-F238E27FC236}">
                <a16:creationId xmlns:a16="http://schemas.microsoft.com/office/drawing/2014/main" id="{C32AF54C-648E-4E56-A714-47B5EEA243D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19344" y="1259514"/>
            <a:ext cx="2407367" cy="2968393"/>
          </a:xfrm>
          <a:prstGeom prst="rect">
            <a:avLst/>
          </a:prstGeom>
        </p:spPr>
      </p:pic>
      <p:pic>
        <p:nvPicPr>
          <p:cNvPr id="11" name="Picture 10">
            <a:extLst>
              <a:ext uri="{FF2B5EF4-FFF2-40B4-BE49-F238E27FC236}">
                <a16:creationId xmlns:a16="http://schemas.microsoft.com/office/drawing/2014/main" id="{5B19EB1A-5913-445B-A0F7-189FB06A26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90515" y="1060627"/>
            <a:ext cx="2762254" cy="2552794"/>
          </a:xfrm>
          <a:prstGeom prst="rect">
            <a:avLst/>
          </a:prstGeom>
        </p:spPr>
      </p:pic>
      <p:pic>
        <p:nvPicPr>
          <p:cNvPr id="27" name="Picture 26">
            <a:extLst>
              <a:ext uri="{FF2B5EF4-FFF2-40B4-BE49-F238E27FC236}">
                <a16:creationId xmlns:a16="http://schemas.microsoft.com/office/drawing/2014/main" id="{9A71D481-FF02-4FD1-AF60-5F33147115C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420855" y="3203005"/>
            <a:ext cx="2298158" cy="3160643"/>
          </a:xfrm>
          <a:prstGeom prst="rect">
            <a:avLst/>
          </a:prstGeom>
        </p:spPr>
      </p:pic>
      <p:pic>
        <p:nvPicPr>
          <p:cNvPr id="31" name="Picture 30">
            <a:extLst>
              <a:ext uri="{FF2B5EF4-FFF2-40B4-BE49-F238E27FC236}">
                <a16:creationId xmlns:a16="http://schemas.microsoft.com/office/drawing/2014/main" id="{84D3827B-A733-4EC7-BC7E-F80E94E9B63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26062" y="1097713"/>
            <a:ext cx="2678254" cy="1994174"/>
          </a:xfrm>
          <a:prstGeom prst="rect">
            <a:avLst/>
          </a:prstGeom>
        </p:spPr>
      </p:pic>
      <p:pic>
        <p:nvPicPr>
          <p:cNvPr id="33" name="Picture 32">
            <a:extLst>
              <a:ext uri="{FF2B5EF4-FFF2-40B4-BE49-F238E27FC236}">
                <a16:creationId xmlns:a16="http://schemas.microsoft.com/office/drawing/2014/main" id="{D00E71BE-ED67-4EE6-B2D9-2095CDDC5A1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050897" y="3746008"/>
            <a:ext cx="3139704" cy="2170090"/>
          </a:xfrm>
          <a:prstGeom prst="rect">
            <a:avLst/>
          </a:prstGeom>
        </p:spPr>
      </p:pic>
    </p:spTree>
    <p:extLst>
      <p:ext uri="{BB962C8B-B14F-4D97-AF65-F5344CB8AC3E}">
        <p14:creationId xmlns:p14="http://schemas.microsoft.com/office/powerpoint/2010/main" val="1753632069"/>
      </p:ext>
    </p:extLst>
  </p:cSld>
  <p:clrMapOvr>
    <a:masterClrMapping/>
  </p:clrMapOvr>
  <mc:AlternateContent xmlns:mc="http://schemas.openxmlformats.org/markup-compatibility/2006">
    <mc:Choice xmlns:p14="http://schemas.microsoft.com/office/powerpoint/2010/main" Requires="p14">
      <p:transition p14:dur="250">
        <p:pull/>
      </p:transition>
    </mc:Choice>
    <mc:Fallback>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childTnLst>
                          </p:cTn>
                        </p:par>
                        <p:par>
                          <p:cTn id="17" fill="hold">
                            <p:stCondLst>
                              <p:cond delay="4000"/>
                            </p:stCondLst>
                            <p:childTnLst>
                              <p:par>
                                <p:cTn id="18" presetID="10" presetClass="entr" presetSubtype="0" fill="hold" nodeType="after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000"/>
                                        <p:tgtEl>
                                          <p:spTgt spid="17"/>
                                        </p:tgtEl>
                                      </p:cBhvr>
                                    </p:animEffect>
                                  </p:childTnLst>
                                </p:cTn>
                              </p:par>
                            </p:childTnLst>
                          </p:cTn>
                        </p:par>
                        <p:par>
                          <p:cTn id="21" fill="hold">
                            <p:stCondLst>
                              <p:cond delay="6500"/>
                            </p:stCondLst>
                            <p:childTnLst>
                              <p:par>
                                <p:cTn id="22" presetID="10" presetClass="entr" presetSubtype="0" fill="hold" nodeType="afterEffect">
                                  <p:stCondLst>
                                    <p:cond delay="5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0"/>
                                        <p:tgtEl>
                                          <p:spTgt spid="19"/>
                                        </p:tgtEl>
                                      </p:cBhvr>
                                    </p:animEffect>
                                  </p:childTnLst>
                                </p:cTn>
                              </p:par>
                            </p:childTnLst>
                          </p:cTn>
                        </p:par>
                        <p:par>
                          <p:cTn id="25" fill="hold">
                            <p:stCondLst>
                              <p:cond delay="9000"/>
                            </p:stCondLst>
                            <p:childTnLst>
                              <p:par>
                                <p:cTn id="26" presetID="10" presetClass="entr" presetSubtype="0" fill="hold" nodeType="afterEffect">
                                  <p:stCondLst>
                                    <p:cond delay="5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2000"/>
                                        <p:tgtEl>
                                          <p:spTgt spid="21"/>
                                        </p:tgtEl>
                                      </p:cBhvr>
                                    </p:animEffect>
                                  </p:childTnLst>
                                </p:cTn>
                              </p:par>
                            </p:childTnLst>
                          </p:cTn>
                        </p:par>
                        <p:par>
                          <p:cTn id="29" fill="hold">
                            <p:stCondLst>
                              <p:cond delay="11500"/>
                            </p:stCondLst>
                            <p:childTnLst>
                              <p:par>
                                <p:cTn id="30" presetID="10" presetClass="entr" presetSubtype="0" fill="hold" nodeType="afterEffect">
                                  <p:stCondLst>
                                    <p:cond delay="50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2000"/>
                                        <p:tgtEl>
                                          <p:spTgt spid="23"/>
                                        </p:tgtEl>
                                      </p:cBhvr>
                                    </p:animEffect>
                                  </p:childTnLst>
                                </p:cTn>
                              </p:par>
                            </p:childTnLst>
                          </p:cTn>
                        </p:par>
                        <p:par>
                          <p:cTn id="33" fill="hold">
                            <p:stCondLst>
                              <p:cond delay="14000"/>
                            </p:stCondLst>
                            <p:childTnLst>
                              <p:par>
                                <p:cTn id="34" presetID="10" presetClass="entr" presetSubtype="0" fill="hold" nodeType="afterEffect">
                                  <p:stCondLst>
                                    <p:cond delay="5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2000"/>
                                        <p:tgtEl>
                                          <p:spTgt spid="15"/>
                                        </p:tgtEl>
                                      </p:cBhvr>
                                    </p:animEffect>
                                  </p:childTnLst>
                                </p:cTn>
                              </p:par>
                            </p:childTnLst>
                          </p:cTn>
                        </p:par>
                        <p:par>
                          <p:cTn id="37" fill="hold">
                            <p:stCondLst>
                              <p:cond delay="16500"/>
                            </p:stCondLst>
                            <p:childTnLst>
                              <p:par>
                                <p:cTn id="38" presetID="10" presetClass="entr" presetSubtype="0" fill="hold" nodeType="afterEffect">
                                  <p:stCondLst>
                                    <p:cond delay="50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000"/>
                                        <p:tgtEl>
                                          <p:spTgt spid="25"/>
                                        </p:tgtEl>
                                      </p:cBhvr>
                                    </p:animEffect>
                                  </p:childTnLst>
                                </p:cTn>
                              </p:par>
                            </p:childTnLst>
                          </p:cTn>
                        </p:par>
                        <p:par>
                          <p:cTn id="41" fill="hold">
                            <p:stCondLst>
                              <p:cond delay="19000"/>
                            </p:stCondLst>
                            <p:childTnLst>
                              <p:par>
                                <p:cTn id="42" presetID="10" presetClass="entr" presetSubtype="0" fill="hold" nodeType="afterEffect">
                                  <p:stCondLst>
                                    <p:cond delay="50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2000"/>
                                        <p:tgtEl>
                                          <p:spTgt spid="11"/>
                                        </p:tgtEl>
                                      </p:cBhvr>
                                    </p:animEffect>
                                  </p:childTnLst>
                                </p:cTn>
                              </p:par>
                            </p:childTnLst>
                          </p:cTn>
                        </p:par>
                        <p:par>
                          <p:cTn id="45" fill="hold">
                            <p:stCondLst>
                              <p:cond delay="21500"/>
                            </p:stCondLst>
                            <p:childTnLst>
                              <p:par>
                                <p:cTn id="46" presetID="10" presetClass="entr" presetSubtype="0" fill="hold" nodeType="afterEffect">
                                  <p:stCondLst>
                                    <p:cond delay="50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2000"/>
                                        <p:tgtEl>
                                          <p:spTgt spid="27"/>
                                        </p:tgtEl>
                                      </p:cBhvr>
                                    </p:animEffect>
                                  </p:childTnLst>
                                </p:cTn>
                              </p:par>
                            </p:childTnLst>
                          </p:cTn>
                        </p:par>
                        <p:par>
                          <p:cTn id="49" fill="hold">
                            <p:stCondLst>
                              <p:cond delay="24000"/>
                            </p:stCondLst>
                            <p:childTnLst>
                              <p:par>
                                <p:cTn id="50" presetID="10" presetClass="entr" presetSubtype="0" fill="hold" nodeType="afterEffect">
                                  <p:stCondLst>
                                    <p:cond delay="50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2000"/>
                                        <p:tgtEl>
                                          <p:spTgt spid="31"/>
                                        </p:tgtEl>
                                      </p:cBhvr>
                                    </p:animEffect>
                                  </p:childTnLst>
                                </p:cTn>
                              </p:par>
                            </p:childTnLst>
                          </p:cTn>
                        </p:par>
                        <p:par>
                          <p:cTn id="53" fill="hold">
                            <p:stCondLst>
                              <p:cond delay="26500"/>
                            </p:stCondLst>
                            <p:childTnLst>
                              <p:par>
                                <p:cTn id="54" presetID="10"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EBC187-C475-4C73-A52D-066FDCED5707}"/>
              </a:ext>
            </a:extLst>
          </p:cNvPr>
          <p:cNvSpPr>
            <a:spLocks noGrp="1"/>
          </p:cNvSpPr>
          <p:nvPr>
            <p:ph type="sldNum" sz="quarter" idx="12"/>
          </p:nvPr>
        </p:nvSpPr>
        <p:spPr/>
        <p:txBody>
          <a:bodyPr/>
          <a:lstStyle/>
          <a:p>
            <a:fld id="{43E1C79E-4906-42D7-9799-8BE0AC9297B3}" type="slidenum">
              <a:rPr lang="en-US" smtClean="0"/>
              <a:pPr/>
              <a:t>3</a:t>
            </a:fld>
            <a:endParaRPr lang="en-US"/>
          </a:p>
        </p:txBody>
      </p:sp>
      <p:sp>
        <p:nvSpPr>
          <p:cNvPr id="23" name="TextBox 22">
            <a:extLst>
              <a:ext uri="{FF2B5EF4-FFF2-40B4-BE49-F238E27FC236}">
                <a16:creationId xmlns:a16="http://schemas.microsoft.com/office/drawing/2014/main" id="{73D8E1E3-045C-4693-8414-63A432457777}"/>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5">
                  <a:extLst>
                    <a:ext uri="{A12FA001-AC4F-418D-AE19-62706E023703}">
                      <ahyp:hlinkClr xmlns:ahyp="http://schemas.microsoft.com/office/drawing/2018/hyperlinkcolor" val="tx"/>
                    </a:ext>
                  </a:extLst>
                </a:hlinkClick>
              </a:rPr>
              <a:t>https://kengranderson.com</a:t>
            </a:r>
            <a:r>
              <a:rPr lang="en-US" sz="1400" dirty="0"/>
              <a:t> - Videos on YouTube, available at </a:t>
            </a:r>
            <a:r>
              <a:rPr lang="en-US" sz="1400" dirty="0">
                <a:hlinkClick r:id="rId6">
                  <a:extLst>
                    <a:ext uri="{A12FA001-AC4F-418D-AE19-62706E023703}">
                      <ahyp:hlinkClr xmlns:ahyp="http://schemas.microsoft.com/office/drawing/2018/hyperlinkcolor" val="tx"/>
                    </a:ext>
                  </a:extLst>
                </a:hlinkClick>
              </a:rPr>
              <a:t>https://links.blackfacts.com/inner-city-software</a:t>
            </a:r>
            <a:r>
              <a:rPr lang="en-US" sz="1400" dirty="0"/>
              <a:t> </a:t>
            </a:r>
          </a:p>
        </p:txBody>
      </p:sp>
      <p:pic>
        <p:nvPicPr>
          <p:cNvPr id="24" name="1995 - 350Years_WCVB">
            <a:hlinkClick r:id="" action="ppaction://media"/>
            <a:extLst>
              <a:ext uri="{FF2B5EF4-FFF2-40B4-BE49-F238E27FC236}">
                <a16:creationId xmlns:a16="http://schemas.microsoft.com/office/drawing/2014/main" id="{7963028E-5FC7-4A1C-B292-F3AF17A6FD5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2439162" y="909978"/>
            <a:ext cx="7313675" cy="4987145"/>
          </a:xfrm>
        </p:spPr>
      </p:pic>
      <p:sp>
        <p:nvSpPr>
          <p:cNvPr id="25" name="TextBox 24">
            <a:extLst>
              <a:ext uri="{FF2B5EF4-FFF2-40B4-BE49-F238E27FC236}">
                <a16:creationId xmlns:a16="http://schemas.microsoft.com/office/drawing/2014/main" id="{72FF7AD6-3E12-4551-847F-D5E47CCB5CA7}"/>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1995</a:t>
            </a:r>
          </a:p>
        </p:txBody>
      </p:sp>
      <p:sp>
        <p:nvSpPr>
          <p:cNvPr id="21" name="Title 1">
            <a:extLst>
              <a:ext uri="{FF2B5EF4-FFF2-40B4-BE49-F238E27FC236}">
                <a16:creationId xmlns:a16="http://schemas.microsoft.com/office/drawing/2014/main" id="{EEABA416-9F30-4E68-85F9-D1E70E16AB4A}"/>
              </a:ext>
            </a:extLst>
          </p:cNvPr>
          <p:cNvSpPr>
            <a:spLocks noGrp="1"/>
          </p:cNvSpPr>
          <p:nvPr>
            <p:ph type="title"/>
          </p:nvPr>
        </p:nvSpPr>
        <p:spPr>
          <a:xfrm>
            <a:off x="2034865" y="203531"/>
            <a:ext cx="9053503" cy="640408"/>
          </a:xfrm>
        </p:spPr>
        <p:txBody>
          <a:bodyPr>
            <a:normAutofit fontScale="90000"/>
          </a:bodyPr>
          <a:lstStyle/>
          <a:p>
            <a:r>
              <a:rPr lang="en-US" dirty="0"/>
              <a:t>Unapologetically Black Technology</a:t>
            </a:r>
          </a:p>
        </p:txBody>
      </p:sp>
      <p:grpSp>
        <p:nvGrpSpPr>
          <p:cNvPr id="22" name="Group 21">
            <a:extLst>
              <a:ext uri="{FF2B5EF4-FFF2-40B4-BE49-F238E27FC236}">
                <a16:creationId xmlns:a16="http://schemas.microsoft.com/office/drawing/2014/main" id="{782B1942-4B9E-48C0-8E62-9B2A6C19C039}"/>
              </a:ext>
            </a:extLst>
          </p:cNvPr>
          <p:cNvGrpSpPr/>
          <p:nvPr/>
        </p:nvGrpSpPr>
        <p:grpSpPr>
          <a:xfrm>
            <a:off x="824367" y="433046"/>
            <a:ext cx="1019175" cy="181379"/>
            <a:chOff x="4127500" y="876491"/>
            <a:chExt cx="1019175" cy="181379"/>
          </a:xfrm>
        </p:grpSpPr>
        <p:sp>
          <p:nvSpPr>
            <p:cNvPr id="26" name="Oval 25">
              <a:extLst>
                <a:ext uri="{FF2B5EF4-FFF2-40B4-BE49-F238E27FC236}">
                  <a16:creationId xmlns:a16="http://schemas.microsoft.com/office/drawing/2014/main" id="{1CD375DE-59A3-460F-8813-BEDF893298CF}"/>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4D2DA72-61BD-4933-902A-72CDEDFB6830}"/>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4AA3F84-0498-4657-A908-D2D021864C3E}"/>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95AB396-5AB6-4356-872D-2CEEA961BD68}"/>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95F08239-CBF9-47D9-9AA0-2CB21F81EC9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91911"/>
            <a:ext cx="906069" cy="906069"/>
          </a:xfrm>
          <a:prstGeom prst="rect">
            <a:avLst/>
          </a:prstGeom>
        </p:spPr>
      </p:pic>
    </p:spTree>
    <p:extLst>
      <p:ext uri="{BB962C8B-B14F-4D97-AF65-F5344CB8AC3E}">
        <p14:creationId xmlns:p14="http://schemas.microsoft.com/office/powerpoint/2010/main" val="3636717841"/>
      </p:ext>
    </p:extLst>
  </p:cSld>
  <p:clrMapOvr>
    <a:masterClrMapping/>
  </p:clrMapOvr>
  <mc:AlternateContent xmlns:mc="http://schemas.openxmlformats.org/markup-compatibility/2006">
    <mc:Choice xmlns:p14="http://schemas.microsoft.com/office/powerpoint/2010/main" Requires="p14">
      <p:transition p14:dur="250">
        <p:pull/>
      </p:transition>
    </mc:Choice>
    <mc:Fallback>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412"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4D1CAAA-A53F-4E8D-BD68-2AA706056150}"/>
              </a:ext>
            </a:extLst>
          </p:cNvPr>
          <p:cNvSpPr>
            <a:spLocks noGrp="1"/>
          </p:cNvSpPr>
          <p:nvPr>
            <p:ph type="sldNum" sz="quarter" idx="12"/>
          </p:nvPr>
        </p:nvSpPr>
        <p:spPr/>
        <p:txBody>
          <a:bodyPr/>
          <a:lstStyle/>
          <a:p>
            <a:fld id="{43E1C79E-4906-42D7-9799-8BE0AC9297B3}" type="slidenum">
              <a:rPr lang="en-US" smtClean="0"/>
              <a:pPr/>
              <a:t>30</a:t>
            </a:fld>
            <a:endParaRPr lang="en-US"/>
          </a:p>
        </p:txBody>
      </p:sp>
      <p:pic>
        <p:nvPicPr>
          <p:cNvPr id="6" name="blackfacts-ken-45-seconds">
            <a:hlinkClick r:id="" action="ppaction://media"/>
            <a:extLst>
              <a:ext uri="{FF2B5EF4-FFF2-40B4-BE49-F238E27FC236}">
                <a16:creationId xmlns:a16="http://schemas.microsoft.com/office/drawing/2014/main" id="{7811B379-BCAE-4906-8B28-235FA462842B}"/>
              </a:ext>
            </a:extLst>
          </p:cNvPr>
          <p:cNvPicPr>
            <a:picLocks noChangeAspect="1"/>
          </p:cNvPicPr>
          <p:nvPr>
            <a:videoFile r:link="rId1"/>
            <p:extLst>
              <p:ext uri="{DAA4B4D4-6D71-4841-9C94-3DE7FCFB9230}">
                <p14:media xmlns:p14="http://schemas.microsoft.com/office/powerpoint/2010/main" r:embed="rId2">
                  <p14:trim st="15500"/>
                </p14:media>
              </p:ext>
            </p:extLst>
          </p:nvPr>
        </p:nvPicPr>
        <p:blipFill>
          <a:blip r:embed="rId4"/>
          <a:stretch>
            <a:fillRect/>
          </a:stretch>
        </p:blipFill>
        <p:spPr>
          <a:xfrm>
            <a:off x="2667000" y="0"/>
            <a:ext cx="6276109" cy="6276109"/>
          </a:xfrm>
          <a:prstGeom prst="rect">
            <a:avLst/>
          </a:prstGeom>
        </p:spPr>
      </p:pic>
    </p:spTree>
    <p:extLst>
      <p:ext uri="{BB962C8B-B14F-4D97-AF65-F5344CB8AC3E}">
        <p14:creationId xmlns:p14="http://schemas.microsoft.com/office/powerpoint/2010/main" val="3075740924"/>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EBC187-C475-4C73-A52D-066FDCED5707}"/>
              </a:ext>
            </a:extLst>
          </p:cNvPr>
          <p:cNvSpPr>
            <a:spLocks noGrp="1"/>
          </p:cNvSpPr>
          <p:nvPr>
            <p:ph type="sldNum" sz="quarter" idx="12"/>
          </p:nvPr>
        </p:nvSpPr>
        <p:spPr/>
        <p:txBody>
          <a:bodyPr/>
          <a:lstStyle/>
          <a:p>
            <a:fld id="{43E1C79E-4906-42D7-9799-8BE0AC9297B3}" type="slidenum">
              <a:rPr lang="en-US" smtClean="0"/>
              <a:pPr/>
              <a:t>4</a:t>
            </a:fld>
            <a:endParaRPr lang="en-US"/>
          </a:p>
        </p:txBody>
      </p:sp>
      <p:pic>
        <p:nvPicPr>
          <p:cNvPr id="6" name="Picture 5">
            <a:extLst>
              <a:ext uri="{FF2B5EF4-FFF2-40B4-BE49-F238E27FC236}">
                <a16:creationId xmlns:a16="http://schemas.microsoft.com/office/drawing/2014/main" id="{8A24AA8B-F00D-46F4-9B3E-110D20C47A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921" y="1911003"/>
            <a:ext cx="2330955" cy="3458094"/>
          </a:xfrm>
          <a:prstGeom prst="rect">
            <a:avLst/>
          </a:prstGeom>
          <a:ln>
            <a:solidFill>
              <a:schemeClr val="tx1"/>
            </a:solidFill>
          </a:ln>
        </p:spPr>
      </p:pic>
      <p:pic>
        <p:nvPicPr>
          <p:cNvPr id="12" name="Picture 11">
            <a:extLst>
              <a:ext uri="{FF2B5EF4-FFF2-40B4-BE49-F238E27FC236}">
                <a16:creationId xmlns:a16="http://schemas.microsoft.com/office/drawing/2014/main" id="{5296AD52-E008-4431-BD2A-A3C542650A0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93043" y="1063182"/>
            <a:ext cx="5707583" cy="3227185"/>
          </a:xfrm>
          <a:prstGeom prst="rect">
            <a:avLst/>
          </a:prstGeom>
        </p:spPr>
      </p:pic>
      <p:pic>
        <p:nvPicPr>
          <p:cNvPr id="14" name="Picture 13">
            <a:extLst>
              <a:ext uri="{FF2B5EF4-FFF2-40B4-BE49-F238E27FC236}">
                <a16:creationId xmlns:a16="http://schemas.microsoft.com/office/drawing/2014/main" id="{99C4712B-E7C5-4D88-B97D-BBF05E19F2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46416" y="1358792"/>
            <a:ext cx="3675759" cy="4116850"/>
          </a:xfrm>
          <a:prstGeom prst="rect">
            <a:avLst/>
          </a:prstGeom>
          <a:ln w="3175">
            <a:solidFill>
              <a:schemeClr val="tx1"/>
            </a:solidFill>
          </a:ln>
        </p:spPr>
      </p:pic>
      <p:sp>
        <p:nvSpPr>
          <p:cNvPr id="22" name="TextBox 21">
            <a:extLst>
              <a:ext uri="{FF2B5EF4-FFF2-40B4-BE49-F238E27FC236}">
                <a16:creationId xmlns:a16="http://schemas.microsoft.com/office/drawing/2014/main" id="{432D6F86-D768-4F04-AF83-16BF3973E87A}"/>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1995</a:t>
            </a:r>
          </a:p>
        </p:txBody>
      </p:sp>
      <p:sp>
        <p:nvSpPr>
          <p:cNvPr id="23" name="TextBox 22">
            <a:extLst>
              <a:ext uri="{FF2B5EF4-FFF2-40B4-BE49-F238E27FC236}">
                <a16:creationId xmlns:a16="http://schemas.microsoft.com/office/drawing/2014/main" id="{73D8E1E3-045C-4693-8414-63A432457777}"/>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6">
                  <a:extLst>
                    <a:ext uri="{A12FA001-AC4F-418D-AE19-62706E023703}">
                      <ahyp:hlinkClr xmlns:ahyp="http://schemas.microsoft.com/office/drawing/2018/hyperlinkcolor" val="tx"/>
                    </a:ext>
                  </a:extLst>
                </a:hlinkClick>
              </a:rPr>
              <a:t>https://kengranderson.com</a:t>
            </a:r>
            <a:r>
              <a:rPr lang="en-US" sz="1400" dirty="0"/>
              <a:t> - Videos on YouTube, available at https://links.blackfacts.com/inner-city-software</a:t>
            </a:r>
          </a:p>
        </p:txBody>
      </p:sp>
      <p:pic>
        <p:nvPicPr>
          <p:cNvPr id="8" name="Picture 7">
            <a:extLst>
              <a:ext uri="{FF2B5EF4-FFF2-40B4-BE49-F238E27FC236}">
                <a16:creationId xmlns:a16="http://schemas.microsoft.com/office/drawing/2014/main" id="{8698AC7B-EC96-410A-9465-D45FD37D4F1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54354" y="2304926"/>
            <a:ext cx="4417868" cy="3351726"/>
          </a:xfrm>
          <a:prstGeom prst="rect">
            <a:avLst/>
          </a:prstGeom>
        </p:spPr>
      </p:pic>
      <p:pic>
        <p:nvPicPr>
          <p:cNvPr id="9" name="Picture 8">
            <a:extLst>
              <a:ext uri="{FF2B5EF4-FFF2-40B4-BE49-F238E27FC236}">
                <a16:creationId xmlns:a16="http://schemas.microsoft.com/office/drawing/2014/main" id="{C1D4962B-01F5-40F3-957E-27FB84073FD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50194" y="2277804"/>
            <a:ext cx="2685957" cy="3500843"/>
          </a:xfrm>
          <a:prstGeom prst="rect">
            <a:avLst/>
          </a:prstGeom>
          <a:ln>
            <a:solidFill>
              <a:schemeClr val="tx1"/>
            </a:solidFill>
          </a:ln>
        </p:spPr>
      </p:pic>
      <p:sp>
        <p:nvSpPr>
          <p:cNvPr id="24" name="Title 1">
            <a:extLst>
              <a:ext uri="{FF2B5EF4-FFF2-40B4-BE49-F238E27FC236}">
                <a16:creationId xmlns:a16="http://schemas.microsoft.com/office/drawing/2014/main" id="{6757FCE9-5DFB-49B3-9199-9A076E2D58FE}"/>
              </a:ext>
            </a:extLst>
          </p:cNvPr>
          <p:cNvSpPr>
            <a:spLocks noGrp="1"/>
          </p:cNvSpPr>
          <p:nvPr>
            <p:ph type="title"/>
          </p:nvPr>
        </p:nvSpPr>
        <p:spPr>
          <a:xfrm>
            <a:off x="2034865" y="203531"/>
            <a:ext cx="9053503" cy="640408"/>
          </a:xfrm>
        </p:spPr>
        <p:txBody>
          <a:bodyPr>
            <a:normAutofit fontScale="90000"/>
          </a:bodyPr>
          <a:lstStyle/>
          <a:p>
            <a:r>
              <a:rPr lang="en-US" dirty="0"/>
              <a:t>Unapologetically Black Technology</a:t>
            </a:r>
          </a:p>
        </p:txBody>
      </p:sp>
      <p:grpSp>
        <p:nvGrpSpPr>
          <p:cNvPr id="25" name="Group 24">
            <a:extLst>
              <a:ext uri="{FF2B5EF4-FFF2-40B4-BE49-F238E27FC236}">
                <a16:creationId xmlns:a16="http://schemas.microsoft.com/office/drawing/2014/main" id="{762EAB83-4271-479B-9C8A-76F502758869}"/>
              </a:ext>
            </a:extLst>
          </p:cNvPr>
          <p:cNvGrpSpPr/>
          <p:nvPr/>
        </p:nvGrpSpPr>
        <p:grpSpPr>
          <a:xfrm>
            <a:off x="824367" y="433046"/>
            <a:ext cx="1019175" cy="181379"/>
            <a:chOff x="4127500" y="876491"/>
            <a:chExt cx="1019175" cy="181379"/>
          </a:xfrm>
        </p:grpSpPr>
        <p:sp>
          <p:nvSpPr>
            <p:cNvPr id="26" name="Oval 25">
              <a:extLst>
                <a:ext uri="{FF2B5EF4-FFF2-40B4-BE49-F238E27FC236}">
                  <a16:creationId xmlns:a16="http://schemas.microsoft.com/office/drawing/2014/main" id="{A9492499-BB50-4BD5-B140-9FEFAE07B4B1}"/>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EBBC8C7-0310-4C1C-B548-66A0E9ED9A90}"/>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C4C494E-47B5-4327-8799-9346AABEE403}"/>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11C3223-BFEF-49D6-A146-B66CB8BC4466}"/>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478281B1-9E26-4530-8F41-42A194A22C7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91911"/>
            <a:ext cx="906069" cy="906069"/>
          </a:xfrm>
          <a:prstGeom prst="rect">
            <a:avLst/>
          </a:prstGeom>
        </p:spPr>
      </p:pic>
    </p:spTree>
    <p:extLst>
      <p:ext uri="{BB962C8B-B14F-4D97-AF65-F5344CB8AC3E}">
        <p14:creationId xmlns:p14="http://schemas.microsoft.com/office/powerpoint/2010/main" val="4265083603"/>
      </p:ext>
    </p:extLst>
  </p:cSld>
  <p:clrMapOvr>
    <a:masterClrMapping/>
  </p:clrMapOvr>
  <mc:AlternateContent xmlns:mc="http://schemas.openxmlformats.org/markup-compatibility/2006">
    <mc:Choice xmlns:p14="http://schemas.microsoft.com/office/powerpoint/2010/main" Requires="p14">
      <p:transition p14:dur="250">
        <p:pull/>
      </p:transition>
    </mc:Choice>
    <mc:Fallback>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500"/>
                            </p:stCondLst>
                            <p:childTnLst>
                              <p:par>
                                <p:cTn id="14" presetID="10" presetClass="entr" presetSubtype="0" fill="hold" nodeType="afterEffect">
                                  <p:stCondLst>
                                    <p:cond delay="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2500"/>
                            </p:stCondLst>
                            <p:childTnLst>
                              <p:par>
                                <p:cTn id="18" presetID="16" presetClass="entr" presetSubtype="21" fill="hold" nodeType="after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par>
                          <p:cTn id="21" fill="hold">
                            <p:stCondLst>
                              <p:cond delay="3500"/>
                            </p:stCondLst>
                            <p:childTnLst>
                              <p:par>
                                <p:cTn id="22" presetID="42" presetClass="entr" presetSubtype="0" fill="hold" nodeType="afterEffect">
                                  <p:stCondLst>
                                    <p:cond delay="5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C7E538-5041-4F2F-8916-6EAAFF6B63C2}"/>
              </a:ext>
            </a:extLst>
          </p:cNvPr>
          <p:cNvSpPr>
            <a:spLocks noGrp="1"/>
          </p:cNvSpPr>
          <p:nvPr>
            <p:ph type="sldNum" sz="quarter" idx="12"/>
          </p:nvPr>
        </p:nvSpPr>
        <p:spPr/>
        <p:txBody>
          <a:bodyPr/>
          <a:lstStyle/>
          <a:p>
            <a:fld id="{43E1C79E-4906-42D7-9799-8BE0AC9297B3}" type="slidenum">
              <a:rPr lang="en-US" smtClean="0"/>
              <a:pPr/>
              <a:t>5</a:t>
            </a:fld>
            <a:endParaRPr lang="en-US"/>
          </a:p>
        </p:txBody>
      </p:sp>
      <p:sp>
        <p:nvSpPr>
          <p:cNvPr id="32" name="TextBox 31">
            <a:extLst>
              <a:ext uri="{FF2B5EF4-FFF2-40B4-BE49-F238E27FC236}">
                <a16:creationId xmlns:a16="http://schemas.microsoft.com/office/drawing/2014/main" id="{41E3134E-82DE-48A2-8B11-2BB1B09DCE40}"/>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1989</a:t>
            </a:r>
          </a:p>
        </p:txBody>
      </p:sp>
      <p:pic>
        <p:nvPicPr>
          <p:cNvPr id="12" name="Picture 11">
            <a:extLst>
              <a:ext uri="{FF2B5EF4-FFF2-40B4-BE49-F238E27FC236}">
                <a16:creationId xmlns:a16="http://schemas.microsoft.com/office/drawing/2014/main" id="{0F2F877B-AD24-45ED-81DC-9A7E85A96F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45044" y="1384816"/>
            <a:ext cx="3470385" cy="3486612"/>
          </a:xfrm>
          <a:prstGeom prst="rect">
            <a:avLst/>
          </a:prstGeom>
          <a:ln>
            <a:solidFill>
              <a:schemeClr val="tx1"/>
            </a:solidFill>
          </a:ln>
        </p:spPr>
      </p:pic>
      <p:pic>
        <p:nvPicPr>
          <p:cNvPr id="13" name="Picture 12">
            <a:extLst>
              <a:ext uri="{FF2B5EF4-FFF2-40B4-BE49-F238E27FC236}">
                <a16:creationId xmlns:a16="http://schemas.microsoft.com/office/drawing/2014/main" id="{0189C935-754C-4E88-B2A9-3FED15D9A63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26469" y="1384816"/>
            <a:ext cx="3191696" cy="4169258"/>
          </a:xfrm>
          <a:prstGeom prst="rect">
            <a:avLst/>
          </a:prstGeom>
          <a:ln>
            <a:solidFill>
              <a:schemeClr val="tx1"/>
            </a:solidFill>
          </a:ln>
        </p:spPr>
      </p:pic>
      <p:sp>
        <p:nvSpPr>
          <p:cNvPr id="15" name="Title 1">
            <a:extLst>
              <a:ext uri="{FF2B5EF4-FFF2-40B4-BE49-F238E27FC236}">
                <a16:creationId xmlns:a16="http://schemas.microsoft.com/office/drawing/2014/main" id="{BD7F8C71-7BED-4479-95E7-3F5D5F487CCC}"/>
              </a:ext>
            </a:extLst>
          </p:cNvPr>
          <p:cNvSpPr>
            <a:spLocks noGrp="1"/>
          </p:cNvSpPr>
          <p:nvPr>
            <p:ph type="title"/>
          </p:nvPr>
        </p:nvSpPr>
        <p:spPr>
          <a:xfrm>
            <a:off x="2034865" y="203531"/>
            <a:ext cx="9053503" cy="640408"/>
          </a:xfrm>
        </p:spPr>
        <p:txBody>
          <a:bodyPr>
            <a:normAutofit fontScale="90000"/>
          </a:bodyPr>
          <a:lstStyle/>
          <a:p>
            <a:r>
              <a:rPr lang="en-US" dirty="0"/>
              <a:t>Getting Started</a:t>
            </a:r>
          </a:p>
        </p:txBody>
      </p:sp>
      <p:grpSp>
        <p:nvGrpSpPr>
          <p:cNvPr id="16" name="Group 15">
            <a:extLst>
              <a:ext uri="{FF2B5EF4-FFF2-40B4-BE49-F238E27FC236}">
                <a16:creationId xmlns:a16="http://schemas.microsoft.com/office/drawing/2014/main" id="{91A161F3-6173-4017-87D3-1B169B959B39}"/>
              </a:ext>
            </a:extLst>
          </p:cNvPr>
          <p:cNvGrpSpPr/>
          <p:nvPr/>
        </p:nvGrpSpPr>
        <p:grpSpPr>
          <a:xfrm>
            <a:off x="824367" y="433046"/>
            <a:ext cx="1019175" cy="181379"/>
            <a:chOff x="4127500" y="876491"/>
            <a:chExt cx="1019175" cy="181379"/>
          </a:xfrm>
        </p:grpSpPr>
        <p:sp>
          <p:nvSpPr>
            <p:cNvPr id="17" name="Oval 16">
              <a:extLst>
                <a:ext uri="{FF2B5EF4-FFF2-40B4-BE49-F238E27FC236}">
                  <a16:creationId xmlns:a16="http://schemas.microsoft.com/office/drawing/2014/main" id="{7935118B-C555-48BC-9286-2B726AB1FDF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D97B489-7E1F-4E0E-AF7B-CAC8B86E5768}"/>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C25D916-AEEE-48A9-A279-3E5714C181F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4A3B5CB-2513-4393-B2BE-CF9F5A8CC5C4}"/>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82260AE8-7ADF-4BE8-81D6-5E647EE6F2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91911"/>
            <a:ext cx="906069" cy="906069"/>
          </a:xfrm>
          <a:prstGeom prst="rect">
            <a:avLst/>
          </a:prstGeom>
        </p:spPr>
      </p:pic>
    </p:spTree>
    <p:extLst>
      <p:ext uri="{BB962C8B-B14F-4D97-AF65-F5344CB8AC3E}">
        <p14:creationId xmlns:p14="http://schemas.microsoft.com/office/powerpoint/2010/main" val="780535268"/>
      </p:ext>
    </p:extLst>
  </p:cSld>
  <p:clrMapOvr>
    <a:masterClrMapping/>
  </p:clrMapOvr>
  <mc:AlternateContent xmlns:mc="http://schemas.openxmlformats.org/markup-compatibility/2006">
    <mc:Choice xmlns:p14="http://schemas.microsoft.com/office/powerpoint/2010/main" Requires="p14">
      <p:transition p14:dur="250">
        <p:pull/>
      </p:transition>
    </mc:Choice>
    <mc:Fallback>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C7E538-5041-4F2F-8916-6EAAFF6B63C2}"/>
              </a:ext>
            </a:extLst>
          </p:cNvPr>
          <p:cNvSpPr>
            <a:spLocks noGrp="1"/>
          </p:cNvSpPr>
          <p:nvPr>
            <p:ph type="sldNum" sz="quarter" idx="12"/>
          </p:nvPr>
        </p:nvSpPr>
        <p:spPr/>
        <p:txBody>
          <a:bodyPr/>
          <a:lstStyle/>
          <a:p>
            <a:fld id="{43E1C79E-4906-42D7-9799-8BE0AC9297B3}" type="slidenum">
              <a:rPr lang="en-US" smtClean="0"/>
              <a:pPr/>
              <a:t>6</a:t>
            </a:fld>
            <a:endParaRPr lang="en-US"/>
          </a:p>
        </p:txBody>
      </p:sp>
      <p:pic>
        <p:nvPicPr>
          <p:cNvPr id="10" name="Picture 9">
            <a:extLst>
              <a:ext uri="{FF2B5EF4-FFF2-40B4-BE49-F238E27FC236}">
                <a16:creationId xmlns:a16="http://schemas.microsoft.com/office/drawing/2014/main" id="{15F04EE0-23C0-4710-862F-9C8CD12988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7849" y="1805461"/>
            <a:ext cx="2726551" cy="3858547"/>
          </a:xfrm>
          <a:prstGeom prst="rect">
            <a:avLst/>
          </a:prstGeom>
        </p:spPr>
      </p:pic>
      <p:pic>
        <p:nvPicPr>
          <p:cNvPr id="8" name="Picture 7">
            <a:extLst>
              <a:ext uri="{FF2B5EF4-FFF2-40B4-BE49-F238E27FC236}">
                <a16:creationId xmlns:a16="http://schemas.microsoft.com/office/drawing/2014/main" id="{B6E45ACF-DD47-4F0E-94E0-CAD060C0EA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355" y="1677347"/>
            <a:ext cx="2788587" cy="4143043"/>
          </a:xfrm>
          <a:prstGeom prst="rect">
            <a:avLst/>
          </a:prstGeom>
        </p:spPr>
      </p:pic>
      <p:pic>
        <p:nvPicPr>
          <p:cNvPr id="6" name="Picture 5">
            <a:extLst>
              <a:ext uri="{FF2B5EF4-FFF2-40B4-BE49-F238E27FC236}">
                <a16:creationId xmlns:a16="http://schemas.microsoft.com/office/drawing/2014/main" id="{05EDD33A-9678-4BFC-AB57-8B920E7328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29612" y="1306744"/>
            <a:ext cx="3526674" cy="4517189"/>
          </a:xfrm>
          <a:prstGeom prst="rect">
            <a:avLst/>
          </a:prstGeom>
        </p:spPr>
      </p:pic>
      <p:sp>
        <p:nvSpPr>
          <p:cNvPr id="31" name="TextBox 30">
            <a:extLst>
              <a:ext uri="{FF2B5EF4-FFF2-40B4-BE49-F238E27FC236}">
                <a16:creationId xmlns:a16="http://schemas.microsoft.com/office/drawing/2014/main" id="{E29AEBE4-703A-41FF-A6DE-1D8BF1DD87A9}"/>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6">
                  <a:extLst>
                    <a:ext uri="{A12FA001-AC4F-418D-AE19-62706E023703}">
                      <ahyp:hlinkClr xmlns:ahyp="http://schemas.microsoft.com/office/drawing/2018/hyperlinkcolor" val="tx"/>
                    </a:ext>
                  </a:extLst>
                </a:hlinkClick>
              </a:rPr>
              <a:t>https://kengranderson.com</a:t>
            </a:r>
            <a:r>
              <a:rPr lang="en-US" sz="1400" dirty="0"/>
              <a:t> - Videos on YouTube, available at </a:t>
            </a:r>
            <a:r>
              <a:rPr lang="en-US" sz="1400" dirty="0">
                <a:hlinkClick r:id="rId7">
                  <a:extLst>
                    <a:ext uri="{A12FA001-AC4F-418D-AE19-62706E023703}">
                      <ahyp:hlinkClr xmlns:ahyp="http://schemas.microsoft.com/office/drawing/2018/hyperlinkcolor" val="tx"/>
                    </a:ext>
                  </a:extLst>
                </a:hlinkClick>
              </a:rPr>
              <a:t>https://links.blackfacts.com/inner-city-software</a:t>
            </a:r>
            <a:r>
              <a:rPr lang="en-US" sz="1400" dirty="0"/>
              <a:t> </a:t>
            </a:r>
          </a:p>
        </p:txBody>
      </p:sp>
      <p:sp>
        <p:nvSpPr>
          <p:cNvPr id="32" name="TextBox 31">
            <a:extLst>
              <a:ext uri="{FF2B5EF4-FFF2-40B4-BE49-F238E27FC236}">
                <a16:creationId xmlns:a16="http://schemas.microsoft.com/office/drawing/2014/main" id="{41E3134E-82DE-48A2-8B11-2BB1B09DCE40}"/>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1992</a:t>
            </a:r>
          </a:p>
        </p:txBody>
      </p:sp>
      <p:sp>
        <p:nvSpPr>
          <p:cNvPr id="17" name="Title 1">
            <a:extLst>
              <a:ext uri="{FF2B5EF4-FFF2-40B4-BE49-F238E27FC236}">
                <a16:creationId xmlns:a16="http://schemas.microsoft.com/office/drawing/2014/main" id="{A30768C4-6A77-4EEF-83DD-23213C0B8C38}"/>
              </a:ext>
            </a:extLst>
          </p:cNvPr>
          <p:cNvSpPr>
            <a:spLocks noGrp="1"/>
          </p:cNvSpPr>
          <p:nvPr>
            <p:ph type="title"/>
          </p:nvPr>
        </p:nvSpPr>
        <p:spPr>
          <a:xfrm>
            <a:off x="2034865" y="203531"/>
            <a:ext cx="9053503" cy="640408"/>
          </a:xfrm>
        </p:spPr>
        <p:txBody>
          <a:bodyPr>
            <a:normAutofit fontScale="90000"/>
          </a:bodyPr>
          <a:lstStyle/>
          <a:p>
            <a:r>
              <a:rPr lang="en-US" dirty="0"/>
              <a:t>Getting Moving</a:t>
            </a:r>
          </a:p>
        </p:txBody>
      </p:sp>
      <p:grpSp>
        <p:nvGrpSpPr>
          <p:cNvPr id="18" name="Group 17">
            <a:extLst>
              <a:ext uri="{FF2B5EF4-FFF2-40B4-BE49-F238E27FC236}">
                <a16:creationId xmlns:a16="http://schemas.microsoft.com/office/drawing/2014/main" id="{E7364FE3-E688-4640-A108-16C7A1E543B8}"/>
              </a:ext>
            </a:extLst>
          </p:cNvPr>
          <p:cNvGrpSpPr/>
          <p:nvPr/>
        </p:nvGrpSpPr>
        <p:grpSpPr>
          <a:xfrm>
            <a:off x="824367" y="433046"/>
            <a:ext cx="1019175" cy="181379"/>
            <a:chOff x="4127500" y="876491"/>
            <a:chExt cx="1019175" cy="181379"/>
          </a:xfrm>
        </p:grpSpPr>
        <p:sp>
          <p:nvSpPr>
            <p:cNvPr id="19" name="Oval 18">
              <a:extLst>
                <a:ext uri="{FF2B5EF4-FFF2-40B4-BE49-F238E27FC236}">
                  <a16:creationId xmlns:a16="http://schemas.microsoft.com/office/drawing/2014/main" id="{397486A9-AE3D-49D7-8755-538A9BB07BDE}"/>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B376902-90D8-40BE-A6C9-EF378EF4472D}"/>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517C2CE-CE5A-4E2F-B6A0-E8B60B031797}"/>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3213666-FE44-4238-8B03-E81E13A06010}"/>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043F33B7-5373-48F1-988D-9AB690B06E9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91911"/>
            <a:ext cx="906069" cy="906069"/>
          </a:xfrm>
          <a:prstGeom prst="rect">
            <a:avLst/>
          </a:prstGeom>
        </p:spPr>
      </p:pic>
    </p:spTree>
    <p:extLst>
      <p:ext uri="{BB962C8B-B14F-4D97-AF65-F5344CB8AC3E}">
        <p14:creationId xmlns:p14="http://schemas.microsoft.com/office/powerpoint/2010/main" val="620972177"/>
      </p:ext>
    </p:extLst>
  </p:cSld>
  <p:clrMapOvr>
    <a:masterClrMapping/>
  </p:clrMapOvr>
  <mc:AlternateContent xmlns:mc="http://schemas.openxmlformats.org/markup-compatibility/2006">
    <mc:Choice xmlns:p14="http://schemas.microsoft.com/office/powerpoint/2010/main" Requires="p14">
      <p:transition p14:dur="250">
        <p:pull/>
      </p:transition>
    </mc:Choice>
    <mc:Fallback>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 presetClass="entr" presetSubtype="4"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2500"/>
                            </p:stCondLst>
                            <p:childTnLst>
                              <p:par>
                                <p:cTn id="16" presetID="10" presetClass="entr" presetSubtype="0" fill="hold" nodeType="after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CD98EA-35BA-4647-8470-E815B16DFCEC}"/>
              </a:ext>
            </a:extLst>
          </p:cNvPr>
          <p:cNvSpPr>
            <a:spLocks noGrp="1"/>
          </p:cNvSpPr>
          <p:nvPr>
            <p:ph type="sldNum" sz="quarter" idx="12"/>
          </p:nvPr>
        </p:nvSpPr>
        <p:spPr/>
        <p:txBody>
          <a:bodyPr/>
          <a:lstStyle/>
          <a:p>
            <a:fld id="{43E1C79E-4906-42D7-9799-8BE0AC9297B3}" type="slidenum">
              <a:rPr lang="en-US" smtClean="0"/>
              <a:pPr/>
              <a:t>7</a:t>
            </a:fld>
            <a:endParaRPr lang="en-US"/>
          </a:p>
        </p:txBody>
      </p:sp>
      <p:pic>
        <p:nvPicPr>
          <p:cNvPr id="6" name="Picture 5">
            <a:extLst>
              <a:ext uri="{FF2B5EF4-FFF2-40B4-BE49-F238E27FC236}">
                <a16:creationId xmlns:a16="http://schemas.microsoft.com/office/drawing/2014/main" id="{2DEDB35E-8613-4792-BB56-29DF48B8651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4682" y="975327"/>
            <a:ext cx="5229901" cy="4833321"/>
          </a:xfrm>
          <a:prstGeom prst="rect">
            <a:avLst/>
          </a:prstGeom>
        </p:spPr>
      </p:pic>
      <p:pic>
        <p:nvPicPr>
          <p:cNvPr id="8" name="Picture 7">
            <a:extLst>
              <a:ext uri="{FF2B5EF4-FFF2-40B4-BE49-F238E27FC236}">
                <a16:creationId xmlns:a16="http://schemas.microsoft.com/office/drawing/2014/main" id="{9792E82E-7224-43D5-8625-465C2BC923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3487" y="377801"/>
            <a:ext cx="3169213" cy="5389505"/>
          </a:xfrm>
          <a:prstGeom prst="rect">
            <a:avLst/>
          </a:prstGeom>
          <a:ln>
            <a:solidFill>
              <a:schemeClr val="tx1"/>
            </a:solidFill>
          </a:ln>
        </p:spPr>
      </p:pic>
      <p:sp>
        <p:nvSpPr>
          <p:cNvPr id="17" name="TextBox 16">
            <a:extLst>
              <a:ext uri="{FF2B5EF4-FFF2-40B4-BE49-F238E27FC236}">
                <a16:creationId xmlns:a16="http://schemas.microsoft.com/office/drawing/2014/main" id="{C96474B9-1F22-4245-BA16-4D4997F26EC1}"/>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5">
                  <a:extLst>
                    <a:ext uri="{A12FA001-AC4F-418D-AE19-62706E023703}">
                      <ahyp:hlinkClr xmlns:ahyp="http://schemas.microsoft.com/office/drawing/2018/hyperlinkcolor" val="tx"/>
                    </a:ext>
                  </a:extLst>
                </a:hlinkClick>
              </a:rPr>
              <a:t>https://kengranderson.com</a:t>
            </a:r>
            <a:r>
              <a:rPr lang="en-US" sz="1400" dirty="0"/>
              <a:t> - Videos on YouTube, available at </a:t>
            </a:r>
            <a:r>
              <a:rPr lang="en-US" sz="1400" dirty="0">
                <a:hlinkClick r:id="rId6">
                  <a:extLst>
                    <a:ext uri="{A12FA001-AC4F-418D-AE19-62706E023703}">
                      <ahyp:hlinkClr xmlns:ahyp="http://schemas.microsoft.com/office/drawing/2018/hyperlinkcolor" val="tx"/>
                    </a:ext>
                  </a:extLst>
                </a:hlinkClick>
              </a:rPr>
              <a:t>https://links.blackfacts.com/inner-city-software</a:t>
            </a:r>
            <a:r>
              <a:rPr lang="en-US" sz="1400" dirty="0"/>
              <a:t> </a:t>
            </a:r>
          </a:p>
        </p:txBody>
      </p:sp>
      <p:sp>
        <p:nvSpPr>
          <p:cNvPr id="18" name="TextBox 17">
            <a:extLst>
              <a:ext uri="{FF2B5EF4-FFF2-40B4-BE49-F238E27FC236}">
                <a16:creationId xmlns:a16="http://schemas.microsoft.com/office/drawing/2014/main" id="{A92CB8B8-08D5-494A-BEE8-955928539293}"/>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1992</a:t>
            </a:r>
          </a:p>
        </p:txBody>
      </p:sp>
      <p:sp>
        <p:nvSpPr>
          <p:cNvPr id="19" name="Title 1">
            <a:extLst>
              <a:ext uri="{FF2B5EF4-FFF2-40B4-BE49-F238E27FC236}">
                <a16:creationId xmlns:a16="http://schemas.microsoft.com/office/drawing/2014/main" id="{A4F2F4DE-C8BE-4BFC-9A3C-8C2BC85DF6E5}"/>
              </a:ext>
            </a:extLst>
          </p:cNvPr>
          <p:cNvSpPr>
            <a:spLocks noGrp="1"/>
          </p:cNvSpPr>
          <p:nvPr>
            <p:ph type="title"/>
          </p:nvPr>
        </p:nvSpPr>
        <p:spPr>
          <a:xfrm>
            <a:off x="2034865" y="203531"/>
            <a:ext cx="9053503" cy="640408"/>
          </a:xfrm>
        </p:spPr>
        <p:txBody>
          <a:bodyPr>
            <a:normAutofit fontScale="90000"/>
          </a:bodyPr>
          <a:lstStyle/>
          <a:p>
            <a:r>
              <a:rPr lang="en-US" dirty="0"/>
              <a:t>Getting Black</a:t>
            </a:r>
          </a:p>
        </p:txBody>
      </p:sp>
      <p:grpSp>
        <p:nvGrpSpPr>
          <p:cNvPr id="20" name="Group 19">
            <a:extLst>
              <a:ext uri="{FF2B5EF4-FFF2-40B4-BE49-F238E27FC236}">
                <a16:creationId xmlns:a16="http://schemas.microsoft.com/office/drawing/2014/main" id="{692D9B8A-BE83-492C-AE75-873E7F2AF55E}"/>
              </a:ext>
            </a:extLst>
          </p:cNvPr>
          <p:cNvGrpSpPr/>
          <p:nvPr/>
        </p:nvGrpSpPr>
        <p:grpSpPr>
          <a:xfrm>
            <a:off x="824367" y="433046"/>
            <a:ext cx="1019175" cy="181379"/>
            <a:chOff x="4127500" y="876491"/>
            <a:chExt cx="1019175" cy="181379"/>
          </a:xfrm>
        </p:grpSpPr>
        <p:sp>
          <p:nvSpPr>
            <p:cNvPr id="21" name="Oval 20">
              <a:extLst>
                <a:ext uri="{FF2B5EF4-FFF2-40B4-BE49-F238E27FC236}">
                  <a16:creationId xmlns:a16="http://schemas.microsoft.com/office/drawing/2014/main" id="{A3F470FA-5E2F-4AC2-A8EE-4DB521782CC7}"/>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8535140-833C-4F36-AA56-843A884EF60E}"/>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D7BB3F3-10B7-4E3A-ACB9-AD977FF8EDD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C944C68-9213-4857-9240-8AD88D31C03B}"/>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0EBEB03C-94E4-4F08-9E56-29846D0265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91911"/>
            <a:ext cx="906069" cy="906069"/>
          </a:xfrm>
          <a:prstGeom prst="rect">
            <a:avLst/>
          </a:prstGeom>
        </p:spPr>
      </p:pic>
    </p:spTree>
    <p:extLst>
      <p:ext uri="{BB962C8B-B14F-4D97-AF65-F5344CB8AC3E}">
        <p14:creationId xmlns:p14="http://schemas.microsoft.com/office/powerpoint/2010/main" val="465636224"/>
      </p:ext>
    </p:extLst>
  </p:cSld>
  <p:clrMapOvr>
    <a:masterClrMapping/>
  </p:clrMapOvr>
  <mc:AlternateContent xmlns:mc="http://schemas.openxmlformats.org/markup-compatibility/2006">
    <mc:Choice xmlns:p14="http://schemas.microsoft.com/office/powerpoint/2010/main" Requires="p14">
      <p:transition p14:dur="250">
        <p:pull/>
      </p:transition>
    </mc:Choice>
    <mc:Fallback>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CD98EA-35BA-4647-8470-E815B16DFCEC}"/>
              </a:ext>
            </a:extLst>
          </p:cNvPr>
          <p:cNvSpPr>
            <a:spLocks noGrp="1"/>
          </p:cNvSpPr>
          <p:nvPr>
            <p:ph type="sldNum" sz="quarter" idx="12"/>
          </p:nvPr>
        </p:nvSpPr>
        <p:spPr/>
        <p:txBody>
          <a:bodyPr/>
          <a:lstStyle/>
          <a:p>
            <a:fld id="{43E1C79E-4906-42D7-9799-8BE0AC9297B3}" type="slidenum">
              <a:rPr lang="en-US" smtClean="0"/>
              <a:pPr/>
              <a:t>8</a:t>
            </a:fld>
            <a:endParaRPr lang="en-US"/>
          </a:p>
        </p:txBody>
      </p:sp>
      <p:sp>
        <p:nvSpPr>
          <p:cNvPr id="17" name="TextBox 16">
            <a:extLst>
              <a:ext uri="{FF2B5EF4-FFF2-40B4-BE49-F238E27FC236}">
                <a16:creationId xmlns:a16="http://schemas.microsoft.com/office/drawing/2014/main" id="{C96474B9-1F22-4245-BA16-4D4997F26EC1}"/>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3">
                  <a:extLst>
                    <a:ext uri="{A12FA001-AC4F-418D-AE19-62706E023703}">
                      <ahyp:hlinkClr xmlns:ahyp="http://schemas.microsoft.com/office/drawing/2018/hyperlinkcolor" val="tx"/>
                    </a:ext>
                  </a:extLst>
                </a:hlinkClick>
              </a:rPr>
              <a:t>https://kengranderson.com</a:t>
            </a:r>
            <a:r>
              <a:rPr lang="en-US" sz="1400" dirty="0"/>
              <a:t> - Videos on YouTube, available at </a:t>
            </a:r>
            <a:r>
              <a:rPr lang="en-US" sz="1400" dirty="0">
                <a:hlinkClick r:id="rId4">
                  <a:extLst>
                    <a:ext uri="{A12FA001-AC4F-418D-AE19-62706E023703}">
                      <ahyp:hlinkClr xmlns:ahyp="http://schemas.microsoft.com/office/drawing/2018/hyperlinkcolor" val="tx"/>
                    </a:ext>
                  </a:extLst>
                </a:hlinkClick>
              </a:rPr>
              <a:t>https://links.blackfacts.com/inner-city-software</a:t>
            </a:r>
            <a:r>
              <a:rPr lang="en-US" sz="1400" dirty="0"/>
              <a:t> </a:t>
            </a:r>
          </a:p>
        </p:txBody>
      </p:sp>
      <p:sp>
        <p:nvSpPr>
          <p:cNvPr id="18" name="TextBox 17">
            <a:extLst>
              <a:ext uri="{FF2B5EF4-FFF2-40B4-BE49-F238E27FC236}">
                <a16:creationId xmlns:a16="http://schemas.microsoft.com/office/drawing/2014/main" id="{A92CB8B8-08D5-494A-BEE8-955928539293}"/>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1992</a:t>
            </a:r>
          </a:p>
        </p:txBody>
      </p:sp>
      <p:sp>
        <p:nvSpPr>
          <p:cNvPr id="19" name="Title 1">
            <a:extLst>
              <a:ext uri="{FF2B5EF4-FFF2-40B4-BE49-F238E27FC236}">
                <a16:creationId xmlns:a16="http://schemas.microsoft.com/office/drawing/2014/main" id="{A4F2F4DE-C8BE-4BFC-9A3C-8C2BC85DF6E5}"/>
              </a:ext>
            </a:extLst>
          </p:cNvPr>
          <p:cNvSpPr>
            <a:spLocks noGrp="1"/>
          </p:cNvSpPr>
          <p:nvPr>
            <p:ph type="title"/>
          </p:nvPr>
        </p:nvSpPr>
        <p:spPr>
          <a:xfrm>
            <a:off x="2034865" y="203531"/>
            <a:ext cx="9053503" cy="640408"/>
          </a:xfrm>
        </p:spPr>
        <p:txBody>
          <a:bodyPr>
            <a:normAutofit fontScale="90000"/>
          </a:bodyPr>
          <a:lstStyle/>
          <a:p>
            <a:r>
              <a:rPr lang="en-US" dirty="0"/>
              <a:t>Unapologetically Black</a:t>
            </a:r>
          </a:p>
        </p:txBody>
      </p:sp>
      <p:grpSp>
        <p:nvGrpSpPr>
          <p:cNvPr id="20" name="Group 19">
            <a:extLst>
              <a:ext uri="{FF2B5EF4-FFF2-40B4-BE49-F238E27FC236}">
                <a16:creationId xmlns:a16="http://schemas.microsoft.com/office/drawing/2014/main" id="{692D9B8A-BE83-492C-AE75-873E7F2AF55E}"/>
              </a:ext>
            </a:extLst>
          </p:cNvPr>
          <p:cNvGrpSpPr/>
          <p:nvPr/>
        </p:nvGrpSpPr>
        <p:grpSpPr>
          <a:xfrm>
            <a:off x="824367" y="433046"/>
            <a:ext cx="1019175" cy="181379"/>
            <a:chOff x="4127500" y="876491"/>
            <a:chExt cx="1019175" cy="181379"/>
          </a:xfrm>
        </p:grpSpPr>
        <p:sp>
          <p:nvSpPr>
            <p:cNvPr id="21" name="Oval 20">
              <a:extLst>
                <a:ext uri="{FF2B5EF4-FFF2-40B4-BE49-F238E27FC236}">
                  <a16:creationId xmlns:a16="http://schemas.microsoft.com/office/drawing/2014/main" id="{A3F470FA-5E2F-4AC2-A8EE-4DB521782CC7}"/>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8535140-833C-4F36-AA56-843A884EF60E}"/>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D7BB3F3-10B7-4E3A-ACB9-AD977FF8EDD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C944C68-9213-4857-9240-8AD88D31C03B}"/>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0EBEB03C-94E4-4F08-9E56-29846D0265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91911"/>
            <a:ext cx="906069" cy="906069"/>
          </a:xfrm>
          <a:prstGeom prst="rect">
            <a:avLst/>
          </a:prstGeom>
        </p:spPr>
      </p:pic>
      <p:pic>
        <p:nvPicPr>
          <p:cNvPr id="3" name="Picture 2">
            <a:extLst>
              <a:ext uri="{FF2B5EF4-FFF2-40B4-BE49-F238E27FC236}">
                <a16:creationId xmlns:a16="http://schemas.microsoft.com/office/drawing/2014/main" id="{D64AE4C8-F0CA-4044-B24D-FDDD4EA22E1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018954" y="922638"/>
            <a:ext cx="4154091" cy="4923367"/>
          </a:xfrm>
          <a:prstGeom prst="rect">
            <a:avLst/>
          </a:prstGeom>
          <a:ln>
            <a:solidFill>
              <a:schemeClr val="tx1"/>
            </a:solidFill>
          </a:ln>
        </p:spPr>
      </p:pic>
    </p:spTree>
    <p:extLst>
      <p:ext uri="{BB962C8B-B14F-4D97-AF65-F5344CB8AC3E}">
        <p14:creationId xmlns:p14="http://schemas.microsoft.com/office/powerpoint/2010/main" val="3504888066"/>
      </p:ext>
    </p:extLst>
  </p:cSld>
  <p:clrMapOvr>
    <a:masterClrMapping/>
  </p:clrMapOvr>
  <mc:AlternateContent xmlns:mc="http://schemas.openxmlformats.org/markup-compatibility/2006">
    <mc:Choice xmlns:p14="http://schemas.microsoft.com/office/powerpoint/2010/main" Requires="p14">
      <p:transition p14:dur="250">
        <p:pull/>
      </p:transition>
    </mc:Choice>
    <mc:Fallback>
      <p:transition>
        <p:pull/>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CD98EA-35BA-4647-8470-E815B16DFCEC}"/>
              </a:ext>
            </a:extLst>
          </p:cNvPr>
          <p:cNvSpPr>
            <a:spLocks noGrp="1"/>
          </p:cNvSpPr>
          <p:nvPr>
            <p:ph type="sldNum" sz="quarter" idx="12"/>
          </p:nvPr>
        </p:nvSpPr>
        <p:spPr/>
        <p:txBody>
          <a:bodyPr/>
          <a:lstStyle/>
          <a:p>
            <a:fld id="{43E1C79E-4906-42D7-9799-8BE0AC9297B3}" type="slidenum">
              <a:rPr lang="en-US" smtClean="0"/>
              <a:pPr/>
              <a:t>9</a:t>
            </a:fld>
            <a:endParaRPr lang="en-US"/>
          </a:p>
        </p:txBody>
      </p:sp>
      <p:sp>
        <p:nvSpPr>
          <p:cNvPr id="17" name="TextBox 16">
            <a:extLst>
              <a:ext uri="{FF2B5EF4-FFF2-40B4-BE49-F238E27FC236}">
                <a16:creationId xmlns:a16="http://schemas.microsoft.com/office/drawing/2014/main" id="{C96474B9-1F22-4245-BA16-4D4997F26EC1}"/>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3">
                  <a:extLst>
                    <a:ext uri="{A12FA001-AC4F-418D-AE19-62706E023703}">
                      <ahyp:hlinkClr xmlns:ahyp="http://schemas.microsoft.com/office/drawing/2018/hyperlinkcolor" val="tx"/>
                    </a:ext>
                  </a:extLst>
                </a:hlinkClick>
              </a:rPr>
              <a:t>https://kengranderson.com</a:t>
            </a:r>
            <a:r>
              <a:rPr lang="en-US" sz="1400" dirty="0"/>
              <a:t> - Videos on YouTube, available at </a:t>
            </a:r>
            <a:r>
              <a:rPr lang="en-US" sz="1400" dirty="0">
                <a:hlinkClick r:id="rId4">
                  <a:extLst>
                    <a:ext uri="{A12FA001-AC4F-418D-AE19-62706E023703}">
                      <ahyp:hlinkClr xmlns:ahyp="http://schemas.microsoft.com/office/drawing/2018/hyperlinkcolor" val="tx"/>
                    </a:ext>
                  </a:extLst>
                </a:hlinkClick>
              </a:rPr>
              <a:t>https://links.blackfacts.com/inner-city-software</a:t>
            </a:r>
            <a:r>
              <a:rPr lang="en-US" sz="1400" dirty="0"/>
              <a:t> </a:t>
            </a:r>
          </a:p>
        </p:txBody>
      </p:sp>
      <p:sp>
        <p:nvSpPr>
          <p:cNvPr id="18" name="TextBox 17">
            <a:extLst>
              <a:ext uri="{FF2B5EF4-FFF2-40B4-BE49-F238E27FC236}">
                <a16:creationId xmlns:a16="http://schemas.microsoft.com/office/drawing/2014/main" id="{A92CB8B8-08D5-494A-BEE8-955928539293}"/>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1993</a:t>
            </a:r>
          </a:p>
        </p:txBody>
      </p:sp>
      <p:sp>
        <p:nvSpPr>
          <p:cNvPr id="19" name="Title 1">
            <a:extLst>
              <a:ext uri="{FF2B5EF4-FFF2-40B4-BE49-F238E27FC236}">
                <a16:creationId xmlns:a16="http://schemas.microsoft.com/office/drawing/2014/main" id="{A4F2F4DE-C8BE-4BFC-9A3C-8C2BC85DF6E5}"/>
              </a:ext>
            </a:extLst>
          </p:cNvPr>
          <p:cNvSpPr>
            <a:spLocks noGrp="1"/>
          </p:cNvSpPr>
          <p:nvPr>
            <p:ph type="title"/>
          </p:nvPr>
        </p:nvSpPr>
        <p:spPr>
          <a:xfrm>
            <a:off x="2034865" y="203531"/>
            <a:ext cx="9053503" cy="640408"/>
          </a:xfrm>
        </p:spPr>
        <p:txBody>
          <a:bodyPr>
            <a:normAutofit fontScale="90000"/>
          </a:bodyPr>
          <a:lstStyle/>
          <a:p>
            <a:r>
              <a:rPr lang="en-US" dirty="0"/>
              <a:t>Unapologetically Black</a:t>
            </a:r>
          </a:p>
        </p:txBody>
      </p:sp>
      <p:grpSp>
        <p:nvGrpSpPr>
          <p:cNvPr id="20" name="Group 19">
            <a:extLst>
              <a:ext uri="{FF2B5EF4-FFF2-40B4-BE49-F238E27FC236}">
                <a16:creationId xmlns:a16="http://schemas.microsoft.com/office/drawing/2014/main" id="{692D9B8A-BE83-492C-AE75-873E7F2AF55E}"/>
              </a:ext>
            </a:extLst>
          </p:cNvPr>
          <p:cNvGrpSpPr/>
          <p:nvPr/>
        </p:nvGrpSpPr>
        <p:grpSpPr>
          <a:xfrm>
            <a:off x="824367" y="433046"/>
            <a:ext cx="1019175" cy="181379"/>
            <a:chOff x="4127500" y="876491"/>
            <a:chExt cx="1019175" cy="181379"/>
          </a:xfrm>
        </p:grpSpPr>
        <p:sp>
          <p:nvSpPr>
            <p:cNvPr id="21" name="Oval 20">
              <a:extLst>
                <a:ext uri="{FF2B5EF4-FFF2-40B4-BE49-F238E27FC236}">
                  <a16:creationId xmlns:a16="http://schemas.microsoft.com/office/drawing/2014/main" id="{A3F470FA-5E2F-4AC2-A8EE-4DB521782CC7}"/>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8535140-833C-4F36-AA56-843A884EF60E}"/>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D7BB3F3-10B7-4E3A-ACB9-AD977FF8EDD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C944C68-9213-4857-9240-8AD88D31C03B}"/>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0EBEB03C-94E4-4F08-9E56-29846D0265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91911"/>
            <a:ext cx="906069" cy="906069"/>
          </a:xfrm>
          <a:prstGeom prst="rect">
            <a:avLst/>
          </a:prstGeom>
        </p:spPr>
      </p:pic>
      <p:pic>
        <p:nvPicPr>
          <p:cNvPr id="7" name="Picture 6">
            <a:extLst>
              <a:ext uri="{FF2B5EF4-FFF2-40B4-BE49-F238E27FC236}">
                <a16:creationId xmlns:a16="http://schemas.microsoft.com/office/drawing/2014/main" id="{CDDDAB0A-F71F-4D47-B03D-3F1CD380AA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19564" y="828108"/>
            <a:ext cx="3944428" cy="5036731"/>
          </a:xfrm>
          <a:prstGeom prst="rect">
            <a:avLst/>
          </a:prstGeom>
          <a:ln>
            <a:solidFill>
              <a:schemeClr val="tx1"/>
            </a:solidFill>
          </a:ln>
        </p:spPr>
      </p:pic>
      <p:pic>
        <p:nvPicPr>
          <p:cNvPr id="10" name="Picture 9">
            <a:extLst>
              <a:ext uri="{FF2B5EF4-FFF2-40B4-BE49-F238E27FC236}">
                <a16:creationId xmlns:a16="http://schemas.microsoft.com/office/drawing/2014/main" id="{A06635EF-4BE8-4C9C-BF67-0328F410C0D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87804" y="845654"/>
            <a:ext cx="3944428" cy="5036731"/>
          </a:xfrm>
          <a:prstGeom prst="rect">
            <a:avLst/>
          </a:prstGeom>
          <a:ln>
            <a:solidFill>
              <a:schemeClr val="tx1"/>
            </a:solidFill>
          </a:ln>
        </p:spPr>
      </p:pic>
      <p:pic>
        <p:nvPicPr>
          <p:cNvPr id="26" name="Picture 25">
            <a:extLst>
              <a:ext uri="{FF2B5EF4-FFF2-40B4-BE49-F238E27FC236}">
                <a16:creationId xmlns:a16="http://schemas.microsoft.com/office/drawing/2014/main" id="{73D04CD2-25FF-4C7A-BF71-E81F5171F45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0967" y="2780082"/>
            <a:ext cx="2403860" cy="3079017"/>
          </a:xfrm>
          <a:prstGeom prst="rect">
            <a:avLst/>
          </a:prstGeom>
        </p:spPr>
      </p:pic>
      <p:pic>
        <p:nvPicPr>
          <p:cNvPr id="8" name="Picture 7">
            <a:extLst>
              <a:ext uri="{FF2B5EF4-FFF2-40B4-BE49-F238E27FC236}">
                <a16:creationId xmlns:a16="http://schemas.microsoft.com/office/drawing/2014/main" id="{53EE965B-9C17-4AA0-9F4B-0F6FE06247F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15981" y="1073453"/>
            <a:ext cx="6500649" cy="4274399"/>
          </a:xfrm>
          <a:prstGeom prst="rect">
            <a:avLst/>
          </a:prstGeom>
          <a:ln>
            <a:solidFill>
              <a:schemeClr val="tx1"/>
            </a:solidFill>
          </a:ln>
        </p:spPr>
      </p:pic>
      <p:pic>
        <p:nvPicPr>
          <p:cNvPr id="11" name="Picture 10">
            <a:extLst>
              <a:ext uri="{FF2B5EF4-FFF2-40B4-BE49-F238E27FC236}">
                <a16:creationId xmlns:a16="http://schemas.microsoft.com/office/drawing/2014/main" id="{07680D51-A5F8-413C-B099-E8908D31F9E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34130" y="1447703"/>
            <a:ext cx="6157608" cy="4363578"/>
          </a:xfrm>
          <a:prstGeom prst="rect">
            <a:avLst/>
          </a:prstGeom>
          <a:ln>
            <a:solidFill>
              <a:schemeClr val="tx1"/>
            </a:solidFill>
          </a:ln>
        </p:spPr>
      </p:pic>
    </p:spTree>
    <p:extLst>
      <p:ext uri="{BB962C8B-B14F-4D97-AF65-F5344CB8AC3E}">
        <p14:creationId xmlns:p14="http://schemas.microsoft.com/office/powerpoint/2010/main" val="2466511477"/>
      </p:ext>
    </p:extLst>
  </p:cSld>
  <p:clrMapOvr>
    <a:masterClrMapping/>
  </p:clrMapOvr>
  <mc:AlternateContent xmlns:mc="http://schemas.openxmlformats.org/markup-compatibility/2006">
    <mc:Choice xmlns:p14="http://schemas.microsoft.com/office/powerpoint/2010/main" Requires="p14">
      <p:transition p14:dur="250">
        <p:pull/>
      </p:transition>
    </mc:Choice>
    <mc:Fallback>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ontrol xmlns="http://schemas.microsoft.com/VisualStudio/2011/storyboarding/control">
  <Id Name="System.Storyboarding.Icons.ExpandCollapse" Revision="1" Stencil="System.Storyboarding.Icons" StencilVersion="0.1"/>
</Control>
</file>

<file path=customXml/itemProps1.xml><?xml version="1.0" encoding="utf-8"?>
<ds:datastoreItem xmlns:ds="http://schemas.openxmlformats.org/officeDocument/2006/customXml" ds:itemID="{63CEBE95-676B-4377-A374-721C347ABA76}">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Retrospect</Template>
  <TotalTime>147456</TotalTime>
  <Words>3895</Words>
  <Application>Microsoft Office PowerPoint</Application>
  <PresentationFormat>Widescreen</PresentationFormat>
  <Paragraphs>371</Paragraphs>
  <Slides>30</Slides>
  <Notes>27</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Arial Black</vt:lpstr>
      <vt:lpstr>Calibri</vt:lpstr>
      <vt:lpstr>Calibri Light</vt:lpstr>
      <vt:lpstr>Segoe UI</vt:lpstr>
      <vt:lpstr>Wingdings</vt:lpstr>
      <vt:lpstr>Retrospect</vt:lpstr>
      <vt:lpstr>PowerPoint Presentation</vt:lpstr>
      <vt:lpstr>Agenda / Objectives</vt:lpstr>
      <vt:lpstr>Unapologetically Black Technology</vt:lpstr>
      <vt:lpstr>Unapologetically Black Technology</vt:lpstr>
      <vt:lpstr>Getting Started</vt:lpstr>
      <vt:lpstr>Getting Moving</vt:lpstr>
      <vt:lpstr>Getting Black</vt:lpstr>
      <vt:lpstr>Unapologetically Black</vt:lpstr>
      <vt:lpstr>Unapologetically Black</vt:lpstr>
      <vt:lpstr>Selling Internationally</vt:lpstr>
      <vt:lpstr>Putting Black Interests Online</vt:lpstr>
      <vt:lpstr>Putting Black Communities Online</vt:lpstr>
      <vt:lpstr>Putting Black History Online</vt:lpstr>
      <vt:lpstr>Encouraging Black Developers</vt:lpstr>
      <vt:lpstr>Putting Black Communities Online (for $100)</vt:lpstr>
      <vt:lpstr>Putting Black Businesses Online</vt:lpstr>
      <vt:lpstr>Roxbury.com (Boston’s Largest Black Community)</vt:lpstr>
      <vt:lpstr>PowerPoint Presentation</vt:lpstr>
      <vt:lpstr>PowerPoint Presentation</vt:lpstr>
      <vt:lpstr>PowerPoint Presentation</vt:lpstr>
      <vt:lpstr>Putting a Caribbean Government Online</vt:lpstr>
      <vt:lpstr>Blackfacts Reboot</vt:lpstr>
      <vt:lpstr>PowerPoint Presentation</vt:lpstr>
      <vt:lpstr>PowerPoint Presentation</vt:lpstr>
      <vt:lpstr>PowerPoint Presentation</vt:lpstr>
      <vt:lpstr>PowerPoint Presentation</vt:lpstr>
      <vt:lpstr>PowerPoint Presentation</vt:lpstr>
      <vt:lpstr>PowerPoint Presentation</vt:lpstr>
      <vt:lpstr>Creating Technologies for Black People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Techie-chagulia</dc:title>
  <dc:creator>Ken Granderson</dc:creator>
  <cp:lastModifiedBy>Ken Granderson</cp:lastModifiedBy>
  <cp:revision>503</cp:revision>
  <cp:lastPrinted>2017-06-07T20:00:41Z</cp:lastPrinted>
  <dcterms:created xsi:type="dcterms:W3CDTF">2013-07-08T14:55:55Z</dcterms:created>
  <dcterms:modified xsi:type="dcterms:W3CDTF">2021-12-17T15:25:58Z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