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2"/>
  </p:sldMasterIdLst>
  <p:notesMasterIdLst>
    <p:notesMasterId r:id="rId16"/>
  </p:notesMasterIdLst>
  <p:sldIdLst>
    <p:sldId id="358" r:id="rId3"/>
    <p:sldId id="331" r:id="rId4"/>
    <p:sldId id="409" r:id="rId5"/>
    <p:sldId id="360" r:id="rId6"/>
    <p:sldId id="408" r:id="rId7"/>
    <p:sldId id="349" r:id="rId8"/>
    <p:sldId id="350" r:id="rId9"/>
    <p:sldId id="332" r:id="rId10"/>
    <p:sldId id="297" r:id="rId11"/>
    <p:sldId id="356" r:id="rId12"/>
    <p:sldId id="346" r:id="rId13"/>
    <p:sldId id="359" r:id="rId14"/>
    <p:sldId id="40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B8AA"/>
    <a:srgbClr val="990000"/>
    <a:srgbClr val="637052"/>
    <a:srgbClr val="4F79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EA1955-F53A-4070-AFB0-AB734ED07074}" v="4" dt="2021-11-18T13:54:54.963"/>
    <p1510:client id="{22FA291E-B049-4556-BA06-854D46085877}" v="2" dt="2021-11-18T13:58:48.6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57" autoAdjust="0"/>
    <p:restoredTop sz="83380" autoAdjust="0"/>
  </p:normalViewPr>
  <p:slideViewPr>
    <p:cSldViewPr snapToGrid="0">
      <p:cViewPr varScale="1">
        <p:scale>
          <a:sx n="92" d="100"/>
          <a:sy n="92" d="100"/>
        </p:scale>
        <p:origin x="432" y="4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55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le Dowdie" userId="551a2a2db32a0340" providerId="LiveId" clId="{02EA1955-F53A-4070-AFB0-AB734ED07074}"/>
    <pc:docChg chg="addSld delSld modSld sldOrd">
      <pc:chgData name="Dale Dowdie" userId="551a2a2db32a0340" providerId="LiveId" clId="{02EA1955-F53A-4070-AFB0-AB734ED07074}" dt="2021-11-18T13:55:04.855" v="9" actId="47"/>
      <pc:docMkLst>
        <pc:docMk/>
      </pc:docMkLst>
      <pc:sldChg chg="del">
        <pc:chgData name="Dale Dowdie" userId="551a2a2db32a0340" providerId="LiveId" clId="{02EA1955-F53A-4070-AFB0-AB734ED07074}" dt="2021-11-18T13:49:06.321" v="1" actId="47"/>
        <pc:sldMkLst>
          <pc:docMk/>
          <pc:sldMk cId="1446639487" sldId="256"/>
        </pc:sldMkLst>
      </pc:sldChg>
      <pc:sldChg chg="add ord">
        <pc:chgData name="Dale Dowdie" userId="551a2a2db32a0340" providerId="LiveId" clId="{02EA1955-F53A-4070-AFB0-AB734ED07074}" dt="2021-11-18T13:54:27.985" v="5"/>
        <pc:sldMkLst>
          <pc:docMk/>
          <pc:sldMk cId="2455965999" sldId="297"/>
        </pc:sldMkLst>
      </pc:sldChg>
      <pc:sldChg chg="del">
        <pc:chgData name="Dale Dowdie" userId="551a2a2db32a0340" providerId="LiveId" clId="{02EA1955-F53A-4070-AFB0-AB734ED07074}" dt="2021-11-18T13:55:04.855" v="9" actId="47"/>
        <pc:sldMkLst>
          <pc:docMk/>
          <pc:sldMk cId="11204202" sldId="315"/>
        </pc:sldMkLst>
      </pc:sldChg>
      <pc:sldChg chg="add">
        <pc:chgData name="Dale Dowdie" userId="551a2a2db32a0340" providerId="LiveId" clId="{02EA1955-F53A-4070-AFB0-AB734ED07074}" dt="2021-11-18T13:51:45.826" v="2"/>
        <pc:sldMkLst>
          <pc:docMk/>
          <pc:sldMk cId="844862565" sldId="349"/>
        </pc:sldMkLst>
      </pc:sldChg>
      <pc:sldChg chg="add">
        <pc:chgData name="Dale Dowdie" userId="551a2a2db32a0340" providerId="LiveId" clId="{02EA1955-F53A-4070-AFB0-AB734ED07074}" dt="2021-11-18T13:48:53.453" v="0"/>
        <pc:sldMkLst>
          <pc:docMk/>
          <pc:sldMk cId="3362527788" sldId="358"/>
        </pc:sldMkLst>
      </pc:sldChg>
      <pc:sldChg chg="add ord">
        <pc:chgData name="Dale Dowdie" userId="551a2a2db32a0340" providerId="LiveId" clId="{02EA1955-F53A-4070-AFB0-AB734ED07074}" dt="2021-11-18T13:54:59.461" v="8"/>
        <pc:sldMkLst>
          <pc:docMk/>
          <pc:sldMk cId="3059973459" sldId="359"/>
        </pc:sldMkLst>
      </pc:sldChg>
    </pc:docChg>
  </pc:docChgLst>
  <pc:docChgLst>
    <pc:chgData name="Dale Dowdie" userId="551a2a2db32a0340" providerId="LiveId" clId="{22FA291E-B049-4556-BA06-854D46085877}"/>
    <pc:docChg chg="addSld delSld modSld sldOrd">
      <pc:chgData name="Dale Dowdie" userId="551a2a2db32a0340" providerId="LiveId" clId="{22FA291E-B049-4556-BA06-854D46085877}" dt="2021-11-18T13:58:51.073" v="6"/>
      <pc:docMkLst>
        <pc:docMk/>
      </pc:docMkLst>
      <pc:sldChg chg="del">
        <pc:chgData name="Dale Dowdie" userId="551a2a2db32a0340" providerId="LiveId" clId="{22FA291E-B049-4556-BA06-854D46085877}" dt="2021-11-18T13:57:12.073" v="3" actId="47"/>
        <pc:sldMkLst>
          <pc:docMk/>
          <pc:sldMk cId="2976879045" sldId="355"/>
        </pc:sldMkLst>
      </pc:sldChg>
      <pc:sldChg chg="add ord">
        <pc:chgData name="Dale Dowdie" userId="551a2a2db32a0340" providerId="LiveId" clId="{22FA291E-B049-4556-BA06-854D46085877}" dt="2021-11-18T13:57:01.391" v="2"/>
        <pc:sldMkLst>
          <pc:docMk/>
          <pc:sldMk cId="1342256674" sldId="360"/>
        </pc:sldMkLst>
      </pc:sldChg>
      <pc:sldChg chg="add ord">
        <pc:chgData name="Dale Dowdie" userId="551a2a2db32a0340" providerId="LiveId" clId="{22FA291E-B049-4556-BA06-854D46085877}" dt="2021-11-18T13:58:51.073" v="6"/>
        <pc:sldMkLst>
          <pc:docMk/>
          <pc:sldMk cId="3237624795" sldId="408"/>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r>
              <a:rPr lang="en-US" dirty="0"/>
              <a:t>Diversity</a:t>
            </a:r>
            <a:r>
              <a:rPr lang="en-US" baseline="0" dirty="0"/>
              <a:t> Widget utilization metrics</a:t>
            </a:r>
            <a:endParaRPr lang="en-US" dirty="0"/>
          </a:p>
        </c:rich>
      </c:tx>
      <c:overlay val="0"/>
      <c:spPr>
        <a:noFill/>
        <a:ln>
          <a:noFill/>
        </a:ln>
        <a:effectLst/>
      </c:spPr>
      <c:txPr>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Videos Shown</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cat>
            <c:numRef>
              <c:f>Sheet1!$A$2:$A$5</c:f>
              <c:numCache>
                <c:formatCode>mmm\-yy</c:formatCode>
                <c:ptCount val="4"/>
                <c:pt idx="0">
                  <c:v>44348</c:v>
                </c:pt>
                <c:pt idx="1">
                  <c:v>44378</c:v>
                </c:pt>
                <c:pt idx="2">
                  <c:v>44409</c:v>
                </c:pt>
                <c:pt idx="3">
                  <c:v>44440</c:v>
                </c:pt>
              </c:numCache>
            </c:numRef>
          </c:cat>
          <c:val>
            <c:numRef>
              <c:f>Sheet1!$B$2:$B$5</c:f>
              <c:numCache>
                <c:formatCode>General</c:formatCode>
                <c:ptCount val="4"/>
                <c:pt idx="0">
                  <c:v>30</c:v>
                </c:pt>
                <c:pt idx="1">
                  <c:v>50</c:v>
                </c:pt>
                <c:pt idx="2">
                  <c:v>70</c:v>
                </c:pt>
                <c:pt idx="3">
                  <c:v>150</c:v>
                </c:pt>
              </c:numCache>
            </c:numRef>
          </c:val>
          <c:extLst>
            <c:ext xmlns:c16="http://schemas.microsoft.com/office/drawing/2014/chart" uri="{C3380CC4-5D6E-409C-BE32-E72D297353CC}">
              <c16:uniqueId val="{00000000-A28C-45A9-8AF8-82A56814185F}"/>
            </c:ext>
          </c:extLst>
        </c:ser>
        <c:ser>
          <c:idx val="1"/>
          <c:order val="1"/>
          <c:tx>
            <c:strRef>
              <c:f>Sheet1!$C$1</c:f>
              <c:strCache>
                <c:ptCount val="1"/>
                <c:pt idx="0">
                  <c:v>Impressions</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cat>
            <c:numRef>
              <c:f>Sheet1!$A$2:$A$5</c:f>
              <c:numCache>
                <c:formatCode>mmm\-yy</c:formatCode>
                <c:ptCount val="4"/>
                <c:pt idx="0">
                  <c:v>44348</c:v>
                </c:pt>
                <c:pt idx="1">
                  <c:v>44378</c:v>
                </c:pt>
                <c:pt idx="2">
                  <c:v>44409</c:v>
                </c:pt>
                <c:pt idx="3">
                  <c:v>44440</c:v>
                </c:pt>
              </c:numCache>
            </c:numRef>
          </c:cat>
          <c:val>
            <c:numRef>
              <c:f>Sheet1!$C$2:$C$5</c:f>
              <c:numCache>
                <c:formatCode>General</c:formatCode>
                <c:ptCount val="4"/>
                <c:pt idx="0">
                  <c:v>300</c:v>
                </c:pt>
                <c:pt idx="1">
                  <c:v>500</c:v>
                </c:pt>
                <c:pt idx="2">
                  <c:v>700</c:v>
                </c:pt>
                <c:pt idx="3">
                  <c:v>1500</c:v>
                </c:pt>
              </c:numCache>
            </c:numRef>
          </c:val>
          <c:extLst>
            <c:ext xmlns:c16="http://schemas.microsoft.com/office/drawing/2014/chart" uri="{C3380CC4-5D6E-409C-BE32-E72D297353CC}">
              <c16:uniqueId val="{00000001-A28C-45A9-8AF8-82A56814185F}"/>
            </c:ext>
          </c:extLst>
        </c:ser>
        <c:ser>
          <c:idx val="2"/>
          <c:order val="2"/>
          <c:tx>
            <c:strRef>
              <c:f>Sheet1!$D$1</c:f>
              <c:strCache>
                <c:ptCount val="1"/>
                <c:pt idx="0">
                  <c:v>Views</c:v>
                </c:pt>
              </c:strCache>
            </c:strRef>
          </c:tx>
          <c:spPr>
            <a:pattFill prst="narHorz">
              <a:fgClr>
                <a:schemeClr val="accent3"/>
              </a:fgClr>
              <a:bgClr>
                <a:schemeClr val="accent3">
                  <a:lumMod val="20000"/>
                  <a:lumOff val="80000"/>
                </a:schemeClr>
              </a:bgClr>
            </a:pattFill>
            <a:ln>
              <a:noFill/>
            </a:ln>
            <a:effectLst>
              <a:innerShdw blurRad="114300">
                <a:schemeClr val="accent3"/>
              </a:innerShdw>
            </a:effectLst>
          </c:spPr>
          <c:invertIfNegative val="0"/>
          <c:cat>
            <c:numRef>
              <c:f>Sheet1!$A$2:$A$5</c:f>
              <c:numCache>
                <c:formatCode>mmm\-yy</c:formatCode>
                <c:ptCount val="4"/>
                <c:pt idx="0">
                  <c:v>44348</c:v>
                </c:pt>
                <c:pt idx="1">
                  <c:v>44378</c:v>
                </c:pt>
                <c:pt idx="2">
                  <c:v>44409</c:v>
                </c:pt>
                <c:pt idx="3">
                  <c:v>44440</c:v>
                </c:pt>
              </c:numCache>
            </c:numRef>
          </c:cat>
          <c:val>
            <c:numRef>
              <c:f>Sheet1!$D$2:$D$5</c:f>
              <c:numCache>
                <c:formatCode>General</c:formatCode>
                <c:ptCount val="4"/>
                <c:pt idx="0">
                  <c:v>100</c:v>
                </c:pt>
                <c:pt idx="1">
                  <c:v>250</c:v>
                </c:pt>
                <c:pt idx="2">
                  <c:v>450</c:v>
                </c:pt>
                <c:pt idx="3">
                  <c:v>1000</c:v>
                </c:pt>
              </c:numCache>
            </c:numRef>
          </c:val>
          <c:extLst>
            <c:ext xmlns:c16="http://schemas.microsoft.com/office/drawing/2014/chart" uri="{C3380CC4-5D6E-409C-BE32-E72D297353CC}">
              <c16:uniqueId val="{00000002-A28C-45A9-8AF8-82A56814185F}"/>
            </c:ext>
          </c:extLst>
        </c:ser>
        <c:dLbls>
          <c:showLegendKey val="0"/>
          <c:showVal val="0"/>
          <c:showCatName val="0"/>
          <c:showSerName val="0"/>
          <c:showPercent val="0"/>
          <c:showBubbleSize val="0"/>
        </c:dLbls>
        <c:gapWidth val="164"/>
        <c:overlap val="-22"/>
        <c:axId val="717491215"/>
        <c:axId val="717493711"/>
      </c:barChart>
      <c:dateAx>
        <c:axId val="717491215"/>
        <c:scaling>
          <c:orientation val="minMax"/>
        </c:scaling>
        <c:delete val="0"/>
        <c:axPos val="b"/>
        <c:numFmt formatCode="mmm\-yy"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17493711"/>
        <c:crosses val="autoZero"/>
        <c:auto val="1"/>
        <c:lblOffset val="100"/>
        <c:baseTimeUnit val="months"/>
      </c:dateAx>
      <c:valAx>
        <c:axId val="717493711"/>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1749121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BlackFacts.com Diversity</a:t>
            </a:r>
            <a:r>
              <a:rPr lang="en-US" baseline="0" dirty="0"/>
              <a:t> Widget Subscribers</a:t>
            </a:r>
            <a:r>
              <a:rPr lang="en-US" dirty="0"/>
              <a:t> Growth Targets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Small Corp. ($100/M)</c:v>
                </c:pt>
              </c:strCache>
            </c:strRef>
          </c:tx>
          <c:spPr>
            <a:solidFill>
              <a:schemeClr val="accent1"/>
            </a:solidFill>
            <a:ln>
              <a:noFill/>
            </a:ln>
            <a:effectLst/>
          </c:spPr>
          <c:invertIfNegative val="0"/>
          <c:cat>
            <c:strRef>
              <c:f>Sheet1!$A$2:$A$4</c:f>
              <c:strCache>
                <c:ptCount val="3"/>
                <c:pt idx="0">
                  <c:v>FY 2021</c:v>
                </c:pt>
                <c:pt idx="1">
                  <c:v>FY 2022</c:v>
                </c:pt>
                <c:pt idx="2">
                  <c:v>FY 2023</c:v>
                </c:pt>
              </c:strCache>
            </c:strRef>
          </c:cat>
          <c:val>
            <c:numRef>
              <c:f>Sheet1!$B$2:$B$4</c:f>
              <c:numCache>
                <c:formatCode>"$"#,##0_);[Red]\("$"#,##0\)</c:formatCode>
                <c:ptCount val="3"/>
                <c:pt idx="0">
                  <c:v>100</c:v>
                </c:pt>
                <c:pt idx="1">
                  <c:v>5000</c:v>
                </c:pt>
                <c:pt idx="2">
                  <c:v>20000</c:v>
                </c:pt>
              </c:numCache>
            </c:numRef>
          </c:val>
          <c:extLst>
            <c:ext xmlns:c16="http://schemas.microsoft.com/office/drawing/2014/chart" uri="{C3380CC4-5D6E-409C-BE32-E72D297353CC}">
              <c16:uniqueId val="{00000000-4687-4780-8A59-8AFB94221637}"/>
            </c:ext>
          </c:extLst>
        </c:ser>
        <c:ser>
          <c:idx val="1"/>
          <c:order val="1"/>
          <c:tx>
            <c:strRef>
              <c:f>Sheet1!$C$1</c:f>
              <c:strCache>
                <c:ptCount val="1"/>
                <c:pt idx="0">
                  <c:v>Medium Corp. ($500/M)</c:v>
                </c:pt>
              </c:strCache>
            </c:strRef>
          </c:tx>
          <c:spPr>
            <a:solidFill>
              <a:schemeClr val="accent2"/>
            </a:solidFill>
            <a:ln>
              <a:noFill/>
            </a:ln>
            <a:effectLst/>
          </c:spPr>
          <c:invertIfNegative val="0"/>
          <c:cat>
            <c:strRef>
              <c:f>Sheet1!$A$2:$A$4</c:f>
              <c:strCache>
                <c:ptCount val="3"/>
                <c:pt idx="0">
                  <c:v>FY 2021</c:v>
                </c:pt>
                <c:pt idx="1">
                  <c:v>FY 2022</c:v>
                </c:pt>
                <c:pt idx="2">
                  <c:v>FY 2023</c:v>
                </c:pt>
              </c:strCache>
            </c:strRef>
          </c:cat>
          <c:val>
            <c:numRef>
              <c:f>Sheet1!$C$2:$C$4</c:f>
              <c:numCache>
                <c:formatCode>"$"#,##0_);[Red]\("$"#,##0\)</c:formatCode>
                <c:ptCount val="3"/>
                <c:pt idx="0">
                  <c:v>1000</c:v>
                </c:pt>
                <c:pt idx="1">
                  <c:v>10000</c:v>
                </c:pt>
                <c:pt idx="2">
                  <c:v>30000</c:v>
                </c:pt>
              </c:numCache>
            </c:numRef>
          </c:val>
          <c:extLst>
            <c:ext xmlns:c16="http://schemas.microsoft.com/office/drawing/2014/chart" uri="{C3380CC4-5D6E-409C-BE32-E72D297353CC}">
              <c16:uniqueId val="{00000001-4687-4780-8A59-8AFB94221637}"/>
            </c:ext>
          </c:extLst>
        </c:ser>
        <c:ser>
          <c:idx val="2"/>
          <c:order val="2"/>
          <c:tx>
            <c:strRef>
              <c:f>Sheet1!$D$1</c:f>
              <c:strCache>
                <c:ptCount val="1"/>
                <c:pt idx="0">
                  <c:v>Large Corp. ($1k/M)</c:v>
                </c:pt>
              </c:strCache>
            </c:strRef>
          </c:tx>
          <c:spPr>
            <a:solidFill>
              <a:schemeClr val="accent3"/>
            </a:solidFill>
            <a:ln>
              <a:noFill/>
            </a:ln>
            <a:effectLst/>
          </c:spPr>
          <c:invertIfNegative val="0"/>
          <c:cat>
            <c:strRef>
              <c:f>Sheet1!$A$2:$A$4</c:f>
              <c:strCache>
                <c:ptCount val="3"/>
                <c:pt idx="0">
                  <c:v>FY 2021</c:v>
                </c:pt>
                <c:pt idx="1">
                  <c:v>FY 2022</c:v>
                </c:pt>
                <c:pt idx="2">
                  <c:v>FY 2023</c:v>
                </c:pt>
              </c:strCache>
            </c:strRef>
          </c:cat>
          <c:val>
            <c:numRef>
              <c:f>Sheet1!$D$2:$D$4</c:f>
              <c:numCache>
                <c:formatCode>#,##0</c:formatCode>
                <c:ptCount val="3"/>
                <c:pt idx="0" formatCode="&quot;$&quot;#,##0_);[Red]\(&quot;$&quot;#,##0\)">
                  <c:v>2000</c:v>
                </c:pt>
                <c:pt idx="1">
                  <c:v>20000</c:v>
                </c:pt>
                <c:pt idx="2" formatCode="&quot;$&quot;#,##0_);[Red]\(&quot;$&quot;#,##0\)">
                  <c:v>50000</c:v>
                </c:pt>
              </c:numCache>
            </c:numRef>
          </c:val>
          <c:extLst>
            <c:ext xmlns:c16="http://schemas.microsoft.com/office/drawing/2014/chart" uri="{C3380CC4-5D6E-409C-BE32-E72D297353CC}">
              <c16:uniqueId val="{00000002-4687-4780-8A59-8AFB94221637}"/>
            </c:ext>
          </c:extLst>
        </c:ser>
        <c:ser>
          <c:idx val="3"/>
          <c:order val="3"/>
          <c:tx>
            <c:strRef>
              <c:f>Sheet1!$E$1</c:f>
              <c:strCache>
                <c:ptCount val="1"/>
                <c:pt idx="0">
                  <c:v>Schools ($100/M)</c:v>
                </c:pt>
              </c:strCache>
            </c:strRef>
          </c:tx>
          <c:spPr>
            <a:solidFill>
              <a:schemeClr val="accent4"/>
            </a:solidFill>
            <a:ln>
              <a:noFill/>
            </a:ln>
            <a:effectLst/>
          </c:spPr>
          <c:invertIfNegative val="0"/>
          <c:cat>
            <c:strRef>
              <c:f>Sheet1!$A$2:$A$4</c:f>
              <c:strCache>
                <c:ptCount val="3"/>
                <c:pt idx="0">
                  <c:v>FY 2021</c:v>
                </c:pt>
                <c:pt idx="1">
                  <c:v>FY 2022</c:v>
                </c:pt>
                <c:pt idx="2">
                  <c:v>FY 2023</c:v>
                </c:pt>
              </c:strCache>
            </c:strRef>
          </c:cat>
          <c:val>
            <c:numRef>
              <c:f>Sheet1!$E$2:$E$4</c:f>
              <c:numCache>
                <c:formatCode>"$"#,##0_);[Red]\("$"#,##0\)</c:formatCode>
                <c:ptCount val="3"/>
                <c:pt idx="0">
                  <c:v>500</c:v>
                </c:pt>
                <c:pt idx="1">
                  <c:v>50000</c:v>
                </c:pt>
                <c:pt idx="2">
                  <c:v>100000</c:v>
                </c:pt>
              </c:numCache>
            </c:numRef>
          </c:val>
          <c:extLst>
            <c:ext xmlns:c16="http://schemas.microsoft.com/office/drawing/2014/chart" uri="{C3380CC4-5D6E-409C-BE32-E72D297353CC}">
              <c16:uniqueId val="{00000003-4687-4780-8A59-8AFB94221637}"/>
            </c:ext>
          </c:extLst>
        </c:ser>
        <c:dLbls>
          <c:showLegendKey val="0"/>
          <c:showVal val="0"/>
          <c:showCatName val="0"/>
          <c:showSerName val="0"/>
          <c:showPercent val="0"/>
          <c:showBubbleSize val="0"/>
        </c:dLbls>
        <c:gapWidth val="219"/>
        <c:axId val="97421087"/>
        <c:axId val="97420103"/>
      </c:barChart>
      <c:catAx>
        <c:axId val="974210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420103"/>
        <c:crosses val="autoZero"/>
        <c:auto val="1"/>
        <c:lblAlgn val="ctr"/>
        <c:lblOffset val="100"/>
        <c:noMultiLvlLbl val="0"/>
      </c:catAx>
      <c:valAx>
        <c:axId val="9742010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b="1" dirty="0"/>
                  <a:t>Monthly</a:t>
                </a:r>
                <a:r>
                  <a:rPr lang="en-US" baseline="0" dirty="0"/>
                  <a:t> Subscription Fees</a:t>
                </a:r>
                <a:endParaRPr lang="en-US"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4210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AAE549-D05D-4FF5-839D-7CE58CFBC906}"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6C5C0932-8FA2-45CD-B02F-E7CAA152EA0B}">
      <dgm:prSet phldrT="[Text]"/>
      <dgm:spPr/>
      <dgm:t>
        <a:bodyPr/>
        <a:lstStyle/>
        <a:p>
          <a:r>
            <a:rPr lang="en-US" dirty="0"/>
            <a:t>  Content and Demographic Tracking</a:t>
          </a:r>
        </a:p>
      </dgm:t>
    </dgm:pt>
    <dgm:pt modelId="{FEA5D740-B466-46BB-BB2E-CEF8237D1EBE}" type="parTrans" cxnId="{32C35B77-8A72-4505-B51B-C87976665516}">
      <dgm:prSet/>
      <dgm:spPr/>
      <dgm:t>
        <a:bodyPr/>
        <a:lstStyle/>
        <a:p>
          <a:endParaRPr lang="en-US"/>
        </a:p>
      </dgm:t>
    </dgm:pt>
    <dgm:pt modelId="{84F66FC9-C124-4CCA-AB12-9CC98734E524}" type="sibTrans" cxnId="{32C35B77-8A72-4505-B51B-C87976665516}">
      <dgm:prSet/>
      <dgm:spPr/>
      <dgm:t>
        <a:bodyPr/>
        <a:lstStyle/>
        <a:p>
          <a:endParaRPr lang="en-US"/>
        </a:p>
      </dgm:t>
    </dgm:pt>
    <dgm:pt modelId="{4705A719-A5E4-4B36-8BC7-BEC5D4EA1A6C}">
      <dgm:prSet phldrT="[Text]"/>
      <dgm:spPr/>
      <dgm:t>
        <a:bodyPr/>
        <a:lstStyle/>
        <a:p>
          <a:r>
            <a:rPr lang="en-US" dirty="0"/>
            <a:t>  Outreach and Membership Services</a:t>
          </a:r>
        </a:p>
      </dgm:t>
    </dgm:pt>
    <dgm:pt modelId="{DE225201-C0D4-42D3-861B-F501853351E9}" type="parTrans" cxnId="{1BBE8D6C-FAB4-4F72-A67A-F25E578AF91D}">
      <dgm:prSet/>
      <dgm:spPr/>
      <dgm:t>
        <a:bodyPr/>
        <a:lstStyle/>
        <a:p>
          <a:endParaRPr lang="en-US"/>
        </a:p>
      </dgm:t>
    </dgm:pt>
    <dgm:pt modelId="{C16D05E8-F96F-4CDB-B83D-44FA4AF80178}" type="sibTrans" cxnId="{1BBE8D6C-FAB4-4F72-A67A-F25E578AF91D}">
      <dgm:prSet/>
      <dgm:spPr/>
      <dgm:t>
        <a:bodyPr/>
        <a:lstStyle/>
        <a:p>
          <a:endParaRPr lang="en-US"/>
        </a:p>
      </dgm:t>
    </dgm:pt>
    <dgm:pt modelId="{C2661872-8F20-46DF-B503-525FDC8AA2EC}">
      <dgm:prSet phldrT="[Text]"/>
      <dgm:spPr/>
      <dgm:t>
        <a:bodyPr/>
        <a:lstStyle/>
        <a:p>
          <a:r>
            <a:rPr lang="en-US" dirty="0"/>
            <a:t>  Technology Solutions for the Black Community</a:t>
          </a:r>
        </a:p>
      </dgm:t>
    </dgm:pt>
    <dgm:pt modelId="{5134FED4-BBB0-45A0-9B25-E24F6705399A}" type="parTrans" cxnId="{CD6F05B6-B36E-4BAF-95AC-57547F123984}">
      <dgm:prSet/>
      <dgm:spPr/>
      <dgm:t>
        <a:bodyPr/>
        <a:lstStyle/>
        <a:p>
          <a:endParaRPr lang="en-US"/>
        </a:p>
      </dgm:t>
    </dgm:pt>
    <dgm:pt modelId="{0D105A07-9298-4D24-8943-6D0C228ACDC9}" type="sibTrans" cxnId="{CD6F05B6-B36E-4BAF-95AC-57547F123984}">
      <dgm:prSet/>
      <dgm:spPr/>
      <dgm:t>
        <a:bodyPr/>
        <a:lstStyle/>
        <a:p>
          <a:endParaRPr lang="en-US"/>
        </a:p>
      </dgm:t>
    </dgm:pt>
    <dgm:pt modelId="{273894FB-802B-470D-A38A-CCD0E1BA93B9}">
      <dgm:prSet phldrT="[Text]"/>
      <dgm:spPr/>
      <dgm:t>
        <a:bodyPr/>
        <a:lstStyle/>
        <a:p>
          <a:r>
            <a:rPr lang="en-US" dirty="0"/>
            <a:t>  New Products and Revenue Streams</a:t>
          </a:r>
        </a:p>
      </dgm:t>
    </dgm:pt>
    <dgm:pt modelId="{14B4E5C9-EE25-468A-B534-9B1452A2FFD7}" type="parTrans" cxnId="{8FD46DA3-A49C-4683-8563-30107F7F02A9}">
      <dgm:prSet/>
      <dgm:spPr/>
      <dgm:t>
        <a:bodyPr/>
        <a:lstStyle/>
        <a:p>
          <a:endParaRPr lang="en-US"/>
        </a:p>
      </dgm:t>
    </dgm:pt>
    <dgm:pt modelId="{75F7B2AF-FBF3-471F-988D-2F756D5F9270}" type="sibTrans" cxnId="{8FD46DA3-A49C-4683-8563-30107F7F02A9}">
      <dgm:prSet/>
      <dgm:spPr/>
      <dgm:t>
        <a:bodyPr/>
        <a:lstStyle/>
        <a:p>
          <a:endParaRPr lang="en-US"/>
        </a:p>
      </dgm:t>
    </dgm:pt>
    <dgm:pt modelId="{65363DAF-2870-4040-BF6E-47118B127835}">
      <dgm:prSet phldrT="[Text]"/>
      <dgm:spPr/>
      <dgm:t>
        <a:bodyPr/>
        <a:lstStyle/>
        <a:p>
          <a:r>
            <a:rPr lang="en-US" dirty="0"/>
            <a:t>  Targeted solutions for Schools and Students</a:t>
          </a:r>
        </a:p>
      </dgm:t>
    </dgm:pt>
    <dgm:pt modelId="{EEC30D55-729F-4DF6-8397-C3EFCDC485CE}" type="parTrans" cxnId="{62592E69-F955-4B92-8B9D-02AF30D45E3C}">
      <dgm:prSet/>
      <dgm:spPr/>
      <dgm:t>
        <a:bodyPr/>
        <a:lstStyle/>
        <a:p>
          <a:endParaRPr lang="en-US"/>
        </a:p>
      </dgm:t>
    </dgm:pt>
    <dgm:pt modelId="{D79B2ECE-F279-4044-85A1-DCF61D57DBA9}" type="sibTrans" cxnId="{62592E69-F955-4B92-8B9D-02AF30D45E3C}">
      <dgm:prSet/>
      <dgm:spPr/>
      <dgm:t>
        <a:bodyPr/>
        <a:lstStyle/>
        <a:p>
          <a:endParaRPr lang="en-US"/>
        </a:p>
      </dgm:t>
    </dgm:pt>
    <dgm:pt modelId="{B17198A8-70BB-4A90-B51B-42C3FC9B71F1}" type="pres">
      <dgm:prSet presAssocID="{D7AAE549-D05D-4FF5-839D-7CE58CFBC906}" presName="outerComposite" presStyleCnt="0">
        <dgm:presLayoutVars>
          <dgm:chMax val="5"/>
          <dgm:dir/>
          <dgm:resizeHandles val="exact"/>
        </dgm:presLayoutVars>
      </dgm:prSet>
      <dgm:spPr/>
    </dgm:pt>
    <dgm:pt modelId="{801B6DEA-C854-4263-8328-D72CA4E0032D}" type="pres">
      <dgm:prSet presAssocID="{D7AAE549-D05D-4FF5-839D-7CE58CFBC906}" presName="dummyMaxCanvas" presStyleCnt="0">
        <dgm:presLayoutVars/>
      </dgm:prSet>
      <dgm:spPr/>
    </dgm:pt>
    <dgm:pt modelId="{078935FF-184A-48AF-9B5A-6C62550E4954}" type="pres">
      <dgm:prSet presAssocID="{D7AAE549-D05D-4FF5-839D-7CE58CFBC906}" presName="FiveNodes_1" presStyleLbl="node1" presStyleIdx="0" presStyleCnt="5">
        <dgm:presLayoutVars>
          <dgm:bulletEnabled val="1"/>
        </dgm:presLayoutVars>
      </dgm:prSet>
      <dgm:spPr/>
    </dgm:pt>
    <dgm:pt modelId="{07BB3AEF-EAAE-40B5-8686-F4624B514489}" type="pres">
      <dgm:prSet presAssocID="{D7AAE549-D05D-4FF5-839D-7CE58CFBC906}" presName="FiveNodes_2" presStyleLbl="node1" presStyleIdx="1" presStyleCnt="5">
        <dgm:presLayoutVars>
          <dgm:bulletEnabled val="1"/>
        </dgm:presLayoutVars>
      </dgm:prSet>
      <dgm:spPr/>
    </dgm:pt>
    <dgm:pt modelId="{A35D6F9A-EA2B-4972-A2EA-282D40BAFFF1}" type="pres">
      <dgm:prSet presAssocID="{D7AAE549-D05D-4FF5-839D-7CE58CFBC906}" presName="FiveNodes_3" presStyleLbl="node1" presStyleIdx="2" presStyleCnt="5">
        <dgm:presLayoutVars>
          <dgm:bulletEnabled val="1"/>
        </dgm:presLayoutVars>
      </dgm:prSet>
      <dgm:spPr/>
    </dgm:pt>
    <dgm:pt modelId="{EED1AB79-C737-4022-8ACF-A2CAC3D0617A}" type="pres">
      <dgm:prSet presAssocID="{D7AAE549-D05D-4FF5-839D-7CE58CFBC906}" presName="FiveNodes_4" presStyleLbl="node1" presStyleIdx="3" presStyleCnt="5">
        <dgm:presLayoutVars>
          <dgm:bulletEnabled val="1"/>
        </dgm:presLayoutVars>
      </dgm:prSet>
      <dgm:spPr/>
    </dgm:pt>
    <dgm:pt modelId="{AF45BE3D-24B4-40DD-9DD7-23683844CF97}" type="pres">
      <dgm:prSet presAssocID="{D7AAE549-D05D-4FF5-839D-7CE58CFBC906}" presName="FiveNodes_5" presStyleLbl="node1" presStyleIdx="4" presStyleCnt="5">
        <dgm:presLayoutVars>
          <dgm:bulletEnabled val="1"/>
        </dgm:presLayoutVars>
      </dgm:prSet>
      <dgm:spPr/>
    </dgm:pt>
    <dgm:pt modelId="{2543EFDD-36F6-4539-8FC1-FE2BD3967C74}" type="pres">
      <dgm:prSet presAssocID="{D7AAE549-D05D-4FF5-839D-7CE58CFBC906}" presName="FiveConn_1-2" presStyleLbl="fgAccFollowNode1" presStyleIdx="0" presStyleCnt="4">
        <dgm:presLayoutVars>
          <dgm:bulletEnabled val="1"/>
        </dgm:presLayoutVars>
      </dgm:prSet>
      <dgm:spPr/>
    </dgm:pt>
    <dgm:pt modelId="{9D5B513E-C7F5-479A-8FB1-6BCEAF2E9436}" type="pres">
      <dgm:prSet presAssocID="{D7AAE549-D05D-4FF5-839D-7CE58CFBC906}" presName="FiveConn_2-3" presStyleLbl="fgAccFollowNode1" presStyleIdx="1" presStyleCnt="4">
        <dgm:presLayoutVars>
          <dgm:bulletEnabled val="1"/>
        </dgm:presLayoutVars>
      </dgm:prSet>
      <dgm:spPr/>
    </dgm:pt>
    <dgm:pt modelId="{2F54E843-6719-4B4A-BAEB-A2F99BC11391}" type="pres">
      <dgm:prSet presAssocID="{D7AAE549-D05D-4FF5-839D-7CE58CFBC906}" presName="FiveConn_3-4" presStyleLbl="fgAccFollowNode1" presStyleIdx="2" presStyleCnt="4">
        <dgm:presLayoutVars>
          <dgm:bulletEnabled val="1"/>
        </dgm:presLayoutVars>
      </dgm:prSet>
      <dgm:spPr/>
    </dgm:pt>
    <dgm:pt modelId="{8BEB219E-5E9D-4DB6-8BBD-6C1F68754B26}" type="pres">
      <dgm:prSet presAssocID="{D7AAE549-D05D-4FF5-839D-7CE58CFBC906}" presName="FiveConn_4-5" presStyleLbl="fgAccFollowNode1" presStyleIdx="3" presStyleCnt="4">
        <dgm:presLayoutVars>
          <dgm:bulletEnabled val="1"/>
        </dgm:presLayoutVars>
      </dgm:prSet>
      <dgm:spPr/>
    </dgm:pt>
    <dgm:pt modelId="{0B7741FF-4CDE-40FE-97C0-A9C994A4C918}" type="pres">
      <dgm:prSet presAssocID="{D7AAE549-D05D-4FF5-839D-7CE58CFBC906}" presName="FiveNodes_1_text" presStyleLbl="node1" presStyleIdx="4" presStyleCnt="5">
        <dgm:presLayoutVars>
          <dgm:bulletEnabled val="1"/>
        </dgm:presLayoutVars>
      </dgm:prSet>
      <dgm:spPr/>
    </dgm:pt>
    <dgm:pt modelId="{A3A4E569-A6DF-41C2-9886-6329EFD982E1}" type="pres">
      <dgm:prSet presAssocID="{D7AAE549-D05D-4FF5-839D-7CE58CFBC906}" presName="FiveNodes_2_text" presStyleLbl="node1" presStyleIdx="4" presStyleCnt="5">
        <dgm:presLayoutVars>
          <dgm:bulletEnabled val="1"/>
        </dgm:presLayoutVars>
      </dgm:prSet>
      <dgm:spPr/>
    </dgm:pt>
    <dgm:pt modelId="{E527B879-887B-43C0-8671-AFC230583063}" type="pres">
      <dgm:prSet presAssocID="{D7AAE549-D05D-4FF5-839D-7CE58CFBC906}" presName="FiveNodes_3_text" presStyleLbl="node1" presStyleIdx="4" presStyleCnt="5">
        <dgm:presLayoutVars>
          <dgm:bulletEnabled val="1"/>
        </dgm:presLayoutVars>
      </dgm:prSet>
      <dgm:spPr/>
    </dgm:pt>
    <dgm:pt modelId="{8EDF224A-D313-4532-B807-872D73116EA2}" type="pres">
      <dgm:prSet presAssocID="{D7AAE549-D05D-4FF5-839D-7CE58CFBC906}" presName="FiveNodes_4_text" presStyleLbl="node1" presStyleIdx="4" presStyleCnt="5">
        <dgm:presLayoutVars>
          <dgm:bulletEnabled val="1"/>
        </dgm:presLayoutVars>
      </dgm:prSet>
      <dgm:spPr/>
    </dgm:pt>
    <dgm:pt modelId="{B063F048-0C02-4FB5-AFE2-4BA8F056AF87}" type="pres">
      <dgm:prSet presAssocID="{D7AAE549-D05D-4FF5-839D-7CE58CFBC906}" presName="FiveNodes_5_text" presStyleLbl="node1" presStyleIdx="4" presStyleCnt="5">
        <dgm:presLayoutVars>
          <dgm:bulletEnabled val="1"/>
        </dgm:presLayoutVars>
      </dgm:prSet>
      <dgm:spPr/>
    </dgm:pt>
  </dgm:ptLst>
  <dgm:cxnLst>
    <dgm:cxn modelId="{4B6EBC03-4808-4273-BF10-9F1A14C82506}" type="presOf" srcId="{273894FB-802B-470D-A38A-CCD0E1BA93B9}" destId="{A35D6F9A-EA2B-4972-A2EA-282D40BAFFF1}" srcOrd="0" destOrd="0" presId="urn:microsoft.com/office/officeart/2005/8/layout/vProcess5"/>
    <dgm:cxn modelId="{29832F04-4B85-4AC4-962A-1ADC34976576}" type="presOf" srcId="{65363DAF-2870-4040-BF6E-47118B127835}" destId="{EED1AB79-C737-4022-8ACF-A2CAC3D0617A}" srcOrd="0" destOrd="0" presId="urn:microsoft.com/office/officeart/2005/8/layout/vProcess5"/>
    <dgm:cxn modelId="{162CC80A-CFF8-41E6-A18D-C101DA17A4DD}" type="presOf" srcId="{84F66FC9-C124-4CCA-AB12-9CC98734E524}" destId="{2543EFDD-36F6-4539-8FC1-FE2BD3967C74}" srcOrd="0" destOrd="0" presId="urn:microsoft.com/office/officeart/2005/8/layout/vProcess5"/>
    <dgm:cxn modelId="{BE656A14-8ADB-4CB0-A5E1-A8012420105E}" type="presOf" srcId="{75F7B2AF-FBF3-471F-988D-2F756D5F9270}" destId="{2F54E843-6719-4B4A-BAEB-A2F99BC11391}" srcOrd="0" destOrd="0" presId="urn:microsoft.com/office/officeart/2005/8/layout/vProcess5"/>
    <dgm:cxn modelId="{53CCF15E-A022-41E5-A02D-A9F33AC5D284}" type="presOf" srcId="{C2661872-8F20-46DF-B503-525FDC8AA2EC}" destId="{B063F048-0C02-4FB5-AFE2-4BA8F056AF87}" srcOrd="1" destOrd="0" presId="urn:microsoft.com/office/officeart/2005/8/layout/vProcess5"/>
    <dgm:cxn modelId="{62592E69-F955-4B92-8B9D-02AF30D45E3C}" srcId="{D7AAE549-D05D-4FF5-839D-7CE58CFBC906}" destId="{65363DAF-2870-4040-BF6E-47118B127835}" srcOrd="3" destOrd="0" parTransId="{EEC30D55-729F-4DF6-8397-C3EFCDC485CE}" sibTransId="{D79B2ECE-F279-4044-85A1-DCF61D57DBA9}"/>
    <dgm:cxn modelId="{1BBE8D6C-FAB4-4F72-A67A-F25E578AF91D}" srcId="{D7AAE549-D05D-4FF5-839D-7CE58CFBC906}" destId="{4705A719-A5E4-4B36-8BC7-BEC5D4EA1A6C}" srcOrd="1" destOrd="0" parTransId="{DE225201-C0D4-42D3-861B-F501853351E9}" sibTransId="{C16D05E8-F96F-4CDB-B83D-44FA4AF80178}"/>
    <dgm:cxn modelId="{338BB370-5C1E-4499-9A5D-810BE57CDA87}" type="presOf" srcId="{273894FB-802B-470D-A38A-CCD0E1BA93B9}" destId="{E527B879-887B-43C0-8671-AFC230583063}" srcOrd="1" destOrd="0" presId="urn:microsoft.com/office/officeart/2005/8/layout/vProcess5"/>
    <dgm:cxn modelId="{32C35B77-8A72-4505-B51B-C87976665516}" srcId="{D7AAE549-D05D-4FF5-839D-7CE58CFBC906}" destId="{6C5C0932-8FA2-45CD-B02F-E7CAA152EA0B}" srcOrd="0" destOrd="0" parTransId="{FEA5D740-B466-46BB-BB2E-CEF8237D1EBE}" sibTransId="{84F66FC9-C124-4CCA-AB12-9CC98734E524}"/>
    <dgm:cxn modelId="{562D8579-5192-4650-8E23-74C1287C025A}" type="presOf" srcId="{D79B2ECE-F279-4044-85A1-DCF61D57DBA9}" destId="{8BEB219E-5E9D-4DB6-8BBD-6C1F68754B26}" srcOrd="0" destOrd="0" presId="urn:microsoft.com/office/officeart/2005/8/layout/vProcess5"/>
    <dgm:cxn modelId="{8AAB9E8B-D51C-4ADA-909C-225AA8549C43}" type="presOf" srcId="{4705A719-A5E4-4B36-8BC7-BEC5D4EA1A6C}" destId="{07BB3AEF-EAAE-40B5-8686-F4624B514489}" srcOrd="0" destOrd="0" presId="urn:microsoft.com/office/officeart/2005/8/layout/vProcess5"/>
    <dgm:cxn modelId="{8FD46DA3-A49C-4683-8563-30107F7F02A9}" srcId="{D7AAE549-D05D-4FF5-839D-7CE58CFBC906}" destId="{273894FB-802B-470D-A38A-CCD0E1BA93B9}" srcOrd="2" destOrd="0" parTransId="{14B4E5C9-EE25-468A-B534-9B1452A2FFD7}" sibTransId="{75F7B2AF-FBF3-471F-988D-2F756D5F9270}"/>
    <dgm:cxn modelId="{14492DAA-DF27-40D6-9C0F-2EAAC1F10BC5}" type="presOf" srcId="{65363DAF-2870-4040-BF6E-47118B127835}" destId="{8EDF224A-D313-4532-B807-872D73116EA2}" srcOrd="1" destOrd="0" presId="urn:microsoft.com/office/officeart/2005/8/layout/vProcess5"/>
    <dgm:cxn modelId="{CD6F05B6-B36E-4BAF-95AC-57547F123984}" srcId="{D7AAE549-D05D-4FF5-839D-7CE58CFBC906}" destId="{C2661872-8F20-46DF-B503-525FDC8AA2EC}" srcOrd="4" destOrd="0" parTransId="{5134FED4-BBB0-45A0-9B25-E24F6705399A}" sibTransId="{0D105A07-9298-4D24-8943-6D0C228ACDC9}"/>
    <dgm:cxn modelId="{4D297EBA-ACC0-4244-859D-6E8A5E7FF3DD}" type="presOf" srcId="{6C5C0932-8FA2-45CD-B02F-E7CAA152EA0B}" destId="{0B7741FF-4CDE-40FE-97C0-A9C994A4C918}" srcOrd="1" destOrd="0" presId="urn:microsoft.com/office/officeart/2005/8/layout/vProcess5"/>
    <dgm:cxn modelId="{957DF5CF-6788-4E73-B6D7-81134B7978E6}" type="presOf" srcId="{C16D05E8-F96F-4CDB-B83D-44FA4AF80178}" destId="{9D5B513E-C7F5-479A-8FB1-6BCEAF2E9436}" srcOrd="0" destOrd="0" presId="urn:microsoft.com/office/officeart/2005/8/layout/vProcess5"/>
    <dgm:cxn modelId="{53F212D9-8F53-44CE-86E5-C1AF0D3EA94A}" type="presOf" srcId="{4705A719-A5E4-4B36-8BC7-BEC5D4EA1A6C}" destId="{A3A4E569-A6DF-41C2-9886-6329EFD982E1}" srcOrd="1" destOrd="0" presId="urn:microsoft.com/office/officeart/2005/8/layout/vProcess5"/>
    <dgm:cxn modelId="{ADEE61D9-7103-4212-9454-259D1F4C3AB4}" type="presOf" srcId="{6C5C0932-8FA2-45CD-B02F-E7CAA152EA0B}" destId="{078935FF-184A-48AF-9B5A-6C62550E4954}" srcOrd="0" destOrd="0" presId="urn:microsoft.com/office/officeart/2005/8/layout/vProcess5"/>
    <dgm:cxn modelId="{54A752EE-ED30-4D9C-8096-0EFF4F6C7E0F}" type="presOf" srcId="{D7AAE549-D05D-4FF5-839D-7CE58CFBC906}" destId="{B17198A8-70BB-4A90-B51B-42C3FC9B71F1}" srcOrd="0" destOrd="0" presId="urn:microsoft.com/office/officeart/2005/8/layout/vProcess5"/>
    <dgm:cxn modelId="{93AE91F8-E11B-4922-B614-2E03E68DDACB}" type="presOf" srcId="{C2661872-8F20-46DF-B503-525FDC8AA2EC}" destId="{AF45BE3D-24B4-40DD-9DD7-23683844CF97}" srcOrd="0" destOrd="0" presId="urn:microsoft.com/office/officeart/2005/8/layout/vProcess5"/>
    <dgm:cxn modelId="{3CBB4FC3-B2CB-4987-9777-2387EFAB45F4}" type="presParOf" srcId="{B17198A8-70BB-4A90-B51B-42C3FC9B71F1}" destId="{801B6DEA-C854-4263-8328-D72CA4E0032D}" srcOrd="0" destOrd="0" presId="urn:microsoft.com/office/officeart/2005/8/layout/vProcess5"/>
    <dgm:cxn modelId="{E7D36A89-368D-40C4-967D-A288FC946703}" type="presParOf" srcId="{B17198A8-70BB-4A90-B51B-42C3FC9B71F1}" destId="{078935FF-184A-48AF-9B5A-6C62550E4954}" srcOrd="1" destOrd="0" presId="urn:microsoft.com/office/officeart/2005/8/layout/vProcess5"/>
    <dgm:cxn modelId="{296BE80E-0A7A-4CCA-AFE4-A84FE595AD8A}" type="presParOf" srcId="{B17198A8-70BB-4A90-B51B-42C3FC9B71F1}" destId="{07BB3AEF-EAAE-40B5-8686-F4624B514489}" srcOrd="2" destOrd="0" presId="urn:microsoft.com/office/officeart/2005/8/layout/vProcess5"/>
    <dgm:cxn modelId="{567B33D7-3E31-4305-A475-536D96E0FC23}" type="presParOf" srcId="{B17198A8-70BB-4A90-B51B-42C3FC9B71F1}" destId="{A35D6F9A-EA2B-4972-A2EA-282D40BAFFF1}" srcOrd="3" destOrd="0" presId="urn:microsoft.com/office/officeart/2005/8/layout/vProcess5"/>
    <dgm:cxn modelId="{0B0E70F4-A121-488B-B6FF-339640D880E0}" type="presParOf" srcId="{B17198A8-70BB-4A90-B51B-42C3FC9B71F1}" destId="{EED1AB79-C737-4022-8ACF-A2CAC3D0617A}" srcOrd="4" destOrd="0" presId="urn:microsoft.com/office/officeart/2005/8/layout/vProcess5"/>
    <dgm:cxn modelId="{FBD136C0-6522-49F1-ACD5-590F4F303FCE}" type="presParOf" srcId="{B17198A8-70BB-4A90-B51B-42C3FC9B71F1}" destId="{AF45BE3D-24B4-40DD-9DD7-23683844CF97}" srcOrd="5" destOrd="0" presId="urn:microsoft.com/office/officeart/2005/8/layout/vProcess5"/>
    <dgm:cxn modelId="{13038AC8-548C-4F56-9E73-F60BAA68B650}" type="presParOf" srcId="{B17198A8-70BB-4A90-B51B-42C3FC9B71F1}" destId="{2543EFDD-36F6-4539-8FC1-FE2BD3967C74}" srcOrd="6" destOrd="0" presId="urn:microsoft.com/office/officeart/2005/8/layout/vProcess5"/>
    <dgm:cxn modelId="{52C5C395-7162-48C1-A25F-086EC32ACD8A}" type="presParOf" srcId="{B17198A8-70BB-4A90-B51B-42C3FC9B71F1}" destId="{9D5B513E-C7F5-479A-8FB1-6BCEAF2E9436}" srcOrd="7" destOrd="0" presId="urn:microsoft.com/office/officeart/2005/8/layout/vProcess5"/>
    <dgm:cxn modelId="{4B84C0C1-9C4B-4DD2-8103-1CD49F7C0901}" type="presParOf" srcId="{B17198A8-70BB-4A90-B51B-42C3FC9B71F1}" destId="{2F54E843-6719-4B4A-BAEB-A2F99BC11391}" srcOrd="8" destOrd="0" presId="urn:microsoft.com/office/officeart/2005/8/layout/vProcess5"/>
    <dgm:cxn modelId="{364BDEED-5FC8-47E3-B59A-32D6F4F6C7BE}" type="presParOf" srcId="{B17198A8-70BB-4A90-B51B-42C3FC9B71F1}" destId="{8BEB219E-5E9D-4DB6-8BBD-6C1F68754B26}" srcOrd="9" destOrd="0" presId="urn:microsoft.com/office/officeart/2005/8/layout/vProcess5"/>
    <dgm:cxn modelId="{125744EA-A172-4334-94B0-8F6C642DCA62}" type="presParOf" srcId="{B17198A8-70BB-4A90-B51B-42C3FC9B71F1}" destId="{0B7741FF-4CDE-40FE-97C0-A9C994A4C918}" srcOrd="10" destOrd="0" presId="urn:microsoft.com/office/officeart/2005/8/layout/vProcess5"/>
    <dgm:cxn modelId="{D09D44A8-B334-4B11-B10B-A69F8A07867F}" type="presParOf" srcId="{B17198A8-70BB-4A90-B51B-42C3FC9B71F1}" destId="{A3A4E569-A6DF-41C2-9886-6329EFD982E1}" srcOrd="11" destOrd="0" presId="urn:microsoft.com/office/officeart/2005/8/layout/vProcess5"/>
    <dgm:cxn modelId="{4DD34117-E26E-4114-90C3-9C5A23AC1DE5}" type="presParOf" srcId="{B17198A8-70BB-4A90-B51B-42C3FC9B71F1}" destId="{E527B879-887B-43C0-8671-AFC230583063}" srcOrd="12" destOrd="0" presId="urn:microsoft.com/office/officeart/2005/8/layout/vProcess5"/>
    <dgm:cxn modelId="{F01299DD-95DE-4AB8-8BBF-AFE28EB1F0D4}" type="presParOf" srcId="{B17198A8-70BB-4A90-B51B-42C3FC9B71F1}" destId="{8EDF224A-D313-4532-B807-872D73116EA2}" srcOrd="13" destOrd="0" presId="urn:microsoft.com/office/officeart/2005/8/layout/vProcess5"/>
    <dgm:cxn modelId="{C75B6354-E7D8-4A38-A08A-1E7F03FD4650}" type="presParOf" srcId="{B17198A8-70BB-4A90-B51B-42C3FC9B71F1}" destId="{B063F048-0C02-4FB5-AFE2-4BA8F056AF87}" srcOrd="14"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0EFB7A-3263-4753-A89F-F64A867F3C35}" type="doc">
      <dgm:prSet loTypeId="urn:microsoft.com/office/officeart/2009/3/layout/RandomtoResultProcess" loCatId="process" qsTypeId="urn:microsoft.com/office/officeart/2005/8/quickstyle/simple1" qsCatId="simple" csTypeId="urn:microsoft.com/office/officeart/2005/8/colors/colorful1" csCatId="colorful" phldr="1"/>
      <dgm:spPr/>
      <dgm:t>
        <a:bodyPr/>
        <a:lstStyle/>
        <a:p>
          <a:endParaRPr lang="en-US"/>
        </a:p>
      </dgm:t>
    </dgm:pt>
    <dgm:pt modelId="{17204994-3E49-4006-B49B-A9401271892F}">
      <dgm:prSet phldrT="[Text]"/>
      <dgm:spPr/>
      <dgm:t>
        <a:bodyPr/>
        <a:lstStyle/>
        <a:p>
          <a:r>
            <a:rPr lang="en-US" dirty="0"/>
            <a:t>Sponsors/ Partners / Advertisers</a:t>
          </a:r>
        </a:p>
      </dgm:t>
    </dgm:pt>
    <dgm:pt modelId="{09B7E521-0B78-4DFD-8476-A4AFEEED603A}" type="parTrans" cxnId="{A8A27F11-CDD2-48E4-ACD5-ACED62AA12C9}">
      <dgm:prSet/>
      <dgm:spPr/>
      <dgm:t>
        <a:bodyPr/>
        <a:lstStyle/>
        <a:p>
          <a:endParaRPr lang="en-US"/>
        </a:p>
      </dgm:t>
    </dgm:pt>
    <dgm:pt modelId="{40E49F73-373E-438F-A8EC-20EDAF922D44}" type="sibTrans" cxnId="{A8A27F11-CDD2-48E4-ACD5-ACED62AA12C9}">
      <dgm:prSet/>
      <dgm:spPr/>
      <dgm:t>
        <a:bodyPr/>
        <a:lstStyle/>
        <a:p>
          <a:endParaRPr lang="en-US"/>
        </a:p>
      </dgm:t>
    </dgm:pt>
    <dgm:pt modelId="{57E4CC06-CF0F-4FD8-B4E4-26995B82BE7E}">
      <dgm:prSet phldrT="[Text]"/>
      <dgm:spPr/>
      <dgm:t>
        <a:bodyPr/>
        <a:lstStyle/>
        <a:p>
          <a:r>
            <a:rPr lang="en-US" dirty="0"/>
            <a:t>$$</a:t>
          </a:r>
        </a:p>
      </dgm:t>
    </dgm:pt>
    <dgm:pt modelId="{25608DE1-6902-409F-B864-B9764C28041E}" type="parTrans" cxnId="{D0E67EB7-CBCD-4361-A4BD-CF6193883FAC}">
      <dgm:prSet/>
      <dgm:spPr/>
      <dgm:t>
        <a:bodyPr/>
        <a:lstStyle/>
        <a:p>
          <a:endParaRPr lang="en-US"/>
        </a:p>
      </dgm:t>
    </dgm:pt>
    <dgm:pt modelId="{C28A3109-8CA5-4007-8B70-FA4421D1957B}" type="sibTrans" cxnId="{D0E67EB7-CBCD-4361-A4BD-CF6193883FAC}">
      <dgm:prSet/>
      <dgm:spPr/>
      <dgm:t>
        <a:bodyPr/>
        <a:lstStyle/>
        <a:p>
          <a:endParaRPr lang="en-US"/>
        </a:p>
      </dgm:t>
    </dgm:pt>
    <dgm:pt modelId="{FE234BC1-AE21-4A89-A701-BE3063AE82F0}">
      <dgm:prSet phldrT="[Text]"/>
      <dgm:spPr/>
      <dgm:t>
        <a:bodyPr/>
        <a:lstStyle/>
        <a:p>
          <a:r>
            <a:rPr lang="en-US" dirty="0"/>
            <a:t>Marketplace/ Products</a:t>
          </a:r>
        </a:p>
      </dgm:t>
    </dgm:pt>
    <dgm:pt modelId="{0ED5FE8F-51D0-4428-9D5A-25098BE5AB2E}" type="parTrans" cxnId="{C70CA317-E22F-45D2-B2AB-F69414230FD9}">
      <dgm:prSet/>
      <dgm:spPr/>
      <dgm:t>
        <a:bodyPr/>
        <a:lstStyle/>
        <a:p>
          <a:endParaRPr lang="en-US"/>
        </a:p>
      </dgm:t>
    </dgm:pt>
    <dgm:pt modelId="{7C1A59EA-D2AD-4553-A7B2-BC074CD8E4A6}" type="sibTrans" cxnId="{C70CA317-E22F-45D2-B2AB-F69414230FD9}">
      <dgm:prSet/>
      <dgm:spPr/>
      <dgm:t>
        <a:bodyPr/>
        <a:lstStyle/>
        <a:p>
          <a:endParaRPr lang="en-US"/>
        </a:p>
      </dgm:t>
    </dgm:pt>
    <dgm:pt modelId="{FCD17C6A-CB40-4138-9456-7533B1C21FFD}">
      <dgm:prSet phldrT="[Text]"/>
      <dgm:spPr/>
      <dgm:t>
        <a:bodyPr/>
        <a:lstStyle/>
        <a:p>
          <a:r>
            <a:rPr lang="en-US" dirty="0"/>
            <a:t>Diversity Widgets</a:t>
          </a:r>
        </a:p>
      </dgm:t>
    </dgm:pt>
    <dgm:pt modelId="{44A45660-9DEF-423A-A4CE-DD3DA4088ABE}" type="parTrans" cxnId="{9AC7E33B-B488-4C93-B1E8-442C1F5A6064}">
      <dgm:prSet/>
      <dgm:spPr/>
      <dgm:t>
        <a:bodyPr/>
        <a:lstStyle/>
        <a:p>
          <a:endParaRPr lang="en-US"/>
        </a:p>
      </dgm:t>
    </dgm:pt>
    <dgm:pt modelId="{17F6ECF1-E18C-4197-93B1-9308E446AAAD}" type="sibTrans" cxnId="{9AC7E33B-B488-4C93-B1E8-442C1F5A6064}">
      <dgm:prSet/>
      <dgm:spPr/>
      <dgm:t>
        <a:bodyPr/>
        <a:lstStyle/>
        <a:p>
          <a:endParaRPr lang="en-US"/>
        </a:p>
      </dgm:t>
    </dgm:pt>
    <dgm:pt modelId="{9FF6EDFB-B211-4360-803C-898D2458A7B7}">
      <dgm:prSet phldrT="[Text]"/>
      <dgm:spPr/>
      <dgm:t>
        <a:bodyPr/>
        <a:lstStyle/>
        <a:p>
          <a:r>
            <a:rPr lang="en-US" dirty="0"/>
            <a:t>Premium Membership</a:t>
          </a:r>
        </a:p>
      </dgm:t>
    </dgm:pt>
    <dgm:pt modelId="{E7EA9815-EECF-4214-BA64-5BE318D6728D}" type="parTrans" cxnId="{29812401-C236-45C9-85EE-9BF939FB1237}">
      <dgm:prSet/>
      <dgm:spPr/>
      <dgm:t>
        <a:bodyPr/>
        <a:lstStyle/>
        <a:p>
          <a:endParaRPr lang="en-US"/>
        </a:p>
      </dgm:t>
    </dgm:pt>
    <dgm:pt modelId="{0185554D-4344-41E9-847D-B02CB78CB54B}" type="sibTrans" cxnId="{29812401-C236-45C9-85EE-9BF939FB1237}">
      <dgm:prSet/>
      <dgm:spPr/>
      <dgm:t>
        <a:bodyPr/>
        <a:lstStyle/>
        <a:p>
          <a:endParaRPr lang="en-US"/>
        </a:p>
      </dgm:t>
    </dgm:pt>
    <dgm:pt modelId="{BC1BD736-0F01-4A43-A520-AC01E6E697A2}" type="pres">
      <dgm:prSet presAssocID="{CA0EFB7A-3263-4753-A89F-F64A867F3C35}" presName="Name0" presStyleCnt="0">
        <dgm:presLayoutVars>
          <dgm:dir/>
          <dgm:animOne val="branch"/>
          <dgm:animLvl val="lvl"/>
        </dgm:presLayoutVars>
      </dgm:prSet>
      <dgm:spPr/>
    </dgm:pt>
    <dgm:pt modelId="{EDFB6850-8D54-49B5-9FB7-21ECB9CEFC46}" type="pres">
      <dgm:prSet presAssocID="{FCD17C6A-CB40-4138-9456-7533B1C21FFD}" presName="chaos" presStyleCnt="0"/>
      <dgm:spPr/>
    </dgm:pt>
    <dgm:pt modelId="{1B48672A-B7F0-4A9B-9B19-46A706DBA5D2}" type="pres">
      <dgm:prSet presAssocID="{FCD17C6A-CB40-4138-9456-7533B1C21FFD}" presName="parTx1" presStyleLbl="revTx" presStyleIdx="0" presStyleCnt="4"/>
      <dgm:spPr/>
    </dgm:pt>
    <dgm:pt modelId="{D62F99E5-9EC6-48D4-847A-287A397006CB}" type="pres">
      <dgm:prSet presAssocID="{FCD17C6A-CB40-4138-9456-7533B1C21FFD}" presName="c1" presStyleLbl="node1" presStyleIdx="0" presStyleCnt="19"/>
      <dgm:spPr/>
    </dgm:pt>
    <dgm:pt modelId="{C19DB291-4E93-4E8C-9CFA-0796ECB09B87}" type="pres">
      <dgm:prSet presAssocID="{FCD17C6A-CB40-4138-9456-7533B1C21FFD}" presName="c2" presStyleLbl="node1" presStyleIdx="1" presStyleCnt="19"/>
      <dgm:spPr/>
    </dgm:pt>
    <dgm:pt modelId="{BE6DF017-4489-48A9-A3EF-E13DE51A4842}" type="pres">
      <dgm:prSet presAssocID="{FCD17C6A-CB40-4138-9456-7533B1C21FFD}" presName="c3" presStyleLbl="node1" presStyleIdx="2" presStyleCnt="19"/>
      <dgm:spPr/>
    </dgm:pt>
    <dgm:pt modelId="{7ED76520-EE1E-4BC3-9B47-DC4F2FC37197}" type="pres">
      <dgm:prSet presAssocID="{FCD17C6A-CB40-4138-9456-7533B1C21FFD}" presName="c4" presStyleLbl="node1" presStyleIdx="3" presStyleCnt="19"/>
      <dgm:spPr/>
    </dgm:pt>
    <dgm:pt modelId="{05A78C7A-F6ED-4238-A6EA-09630E22CE36}" type="pres">
      <dgm:prSet presAssocID="{FCD17C6A-CB40-4138-9456-7533B1C21FFD}" presName="c5" presStyleLbl="node1" presStyleIdx="4" presStyleCnt="19"/>
      <dgm:spPr/>
    </dgm:pt>
    <dgm:pt modelId="{78908E31-95D5-45C1-98BF-6A0202885ED0}" type="pres">
      <dgm:prSet presAssocID="{FCD17C6A-CB40-4138-9456-7533B1C21FFD}" presName="c6" presStyleLbl="node1" presStyleIdx="5" presStyleCnt="19"/>
      <dgm:spPr/>
    </dgm:pt>
    <dgm:pt modelId="{33BFE6E6-6AD7-4588-B4ED-1326E0D3C450}" type="pres">
      <dgm:prSet presAssocID="{FCD17C6A-CB40-4138-9456-7533B1C21FFD}" presName="c7" presStyleLbl="node1" presStyleIdx="6" presStyleCnt="19"/>
      <dgm:spPr/>
    </dgm:pt>
    <dgm:pt modelId="{12BAE3BC-6E44-4112-935A-79FF11CD1135}" type="pres">
      <dgm:prSet presAssocID="{FCD17C6A-CB40-4138-9456-7533B1C21FFD}" presName="c8" presStyleLbl="node1" presStyleIdx="7" presStyleCnt="19"/>
      <dgm:spPr/>
    </dgm:pt>
    <dgm:pt modelId="{5EF6809E-8C72-47AA-A268-FEA2A3706B1D}" type="pres">
      <dgm:prSet presAssocID="{FCD17C6A-CB40-4138-9456-7533B1C21FFD}" presName="c9" presStyleLbl="node1" presStyleIdx="8" presStyleCnt="19"/>
      <dgm:spPr/>
    </dgm:pt>
    <dgm:pt modelId="{3FD40C8D-553D-4099-85B4-B1D86C41499A}" type="pres">
      <dgm:prSet presAssocID="{FCD17C6A-CB40-4138-9456-7533B1C21FFD}" presName="c10" presStyleLbl="node1" presStyleIdx="9" presStyleCnt="19"/>
      <dgm:spPr/>
    </dgm:pt>
    <dgm:pt modelId="{41B81B2F-2694-4A31-AD6B-14AAFE52A64D}" type="pres">
      <dgm:prSet presAssocID="{FCD17C6A-CB40-4138-9456-7533B1C21FFD}" presName="c11" presStyleLbl="node1" presStyleIdx="10" presStyleCnt="19"/>
      <dgm:spPr/>
    </dgm:pt>
    <dgm:pt modelId="{2D26AD36-F0F0-49A1-90D2-E0855BDCBAFB}" type="pres">
      <dgm:prSet presAssocID="{FCD17C6A-CB40-4138-9456-7533B1C21FFD}" presName="c12" presStyleLbl="node1" presStyleIdx="11" presStyleCnt="19"/>
      <dgm:spPr/>
    </dgm:pt>
    <dgm:pt modelId="{02E8A547-C460-4E53-A000-A107351ECD81}" type="pres">
      <dgm:prSet presAssocID="{FCD17C6A-CB40-4138-9456-7533B1C21FFD}" presName="c13" presStyleLbl="node1" presStyleIdx="12" presStyleCnt="19"/>
      <dgm:spPr/>
    </dgm:pt>
    <dgm:pt modelId="{51622CB5-1753-4B0D-9AF5-90AD519F19E8}" type="pres">
      <dgm:prSet presAssocID="{FCD17C6A-CB40-4138-9456-7533B1C21FFD}" presName="c14" presStyleLbl="node1" presStyleIdx="13" presStyleCnt="19"/>
      <dgm:spPr/>
    </dgm:pt>
    <dgm:pt modelId="{9826896B-8887-4856-83B8-55AFAD0E38DD}" type="pres">
      <dgm:prSet presAssocID="{FCD17C6A-CB40-4138-9456-7533B1C21FFD}" presName="c15" presStyleLbl="node1" presStyleIdx="14" presStyleCnt="19"/>
      <dgm:spPr/>
    </dgm:pt>
    <dgm:pt modelId="{4EBD439D-1144-40EF-AE81-57FFDEAD825C}" type="pres">
      <dgm:prSet presAssocID="{FCD17C6A-CB40-4138-9456-7533B1C21FFD}" presName="c16" presStyleLbl="node1" presStyleIdx="15" presStyleCnt="19"/>
      <dgm:spPr/>
    </dgm:pt>
    <dgm:pt modelId="{BF2F5DA7-46BB-4B23-AFA9-9EB853A5E1FD}" type="pres">
      <dgm:prSet presAssocID="{FCD17C6A-CB40-4138-9456-7533B1C21FFD}" presName="c17" presStyleLbl="node1" presStyleIdx="16" presStyleCnt="19"/>
      <dgm:spPr/>
    </dgm:pt>
    <dgm:pt modelId="{E71A1FBB-3A39-4A0A-8FAF-6DBD4E09C514}" type="pres">
      <dgm:prSet presAssocID="{FCD17C6A-CB40-4138-9456-7533B1C21FFD}" presName="c18" presStyleLbl="node1" presStyleIdx="17" presStyleCnt="19"/>
      <dgm:spPr/>
    </dgm:pt>
    <dgm:pt modelId="{39A720B3-E3F8-4213-841C-98A669A40020}" type="pres">
      <dgm:prSet presAssocID="{17F6ECF1-E18C-4197-93B1-9308E446AAAD}" presName="chevronComposite1" presStyleCnt="0"/>
      <dgm:spPr/>
    </dgm:pt>
    <dgm:pt modelId="{3B322B5B-7A35-4397-816E-A6B735541D33}" type="pres">
      <dgm:prSet presAssocID="{17F6ECF1-E18C-4197-93B1-9308E446AAAD}" presName="chevron1" presStyleLbl="sibTrans2D1" presStyleIdx="0" presStyleCnt="4"/>
      <dgm:spPr/>
    </dgm:pt>
    <dgm:pt modelId="{84382BB6-24F3-46F3-86E0-DEA56579FF83}" type="pres">
      <dgm:prSet presAssocID="{17F6ECF1-E18C-4197-93B1-9308E446AAAD}" presName="spChevron1" presStyleCnt="0"/>
      <dgm:spPr/>
    </dgm:pt>
    <dgm:pt modelId="{9942C345-75AF-45AB-9A45-D2CE565D8B84}" type="pres">
      <dgm:prSet presAssocID="{17204994-3E49-4006-B49B-A9401271892F}" presName="middle" presStyleCnt="0"/>
      <dgm:spPr/>
    </dgm:pt>
    <dgm:pt modelId="{49B5F957-B531-4BBC-A8E0-E16A2C78AB09}" type="pres">
      <dgm:prSet presAssocID="{17204994-3E49-4006-B49B-A9401271892F}" presName="parTxMid" presStyleLbl="revTx" presStyleIdx="1" presStyleCnt="4"/>
      <dgm:spPr/>
    </dgm:pt>
    <dgm:pt modelId="{7B713264-93F3-40D3-B0CB-2C90F328643F}" type="pres">
      <dgm:prSet presAssocID="{17204994-3E49-4006-B49B-A9401271892F}" presName="spMid" presStyleCnt="0"/>
      <dgm:spPr/>
    </dgm:pt>
    <dgm:pt modelId="{2EC2C94B-0AB5-46CD-99C5-35EB2BBE0CF1}" type="pres">
      <dgm:prSet presAssocID="{40E49F73-373E-438F-A8EC-20EDAF922D44}" presName="chevronComposite1" presStyleCnt="0"/>
      <dgm:spPr/>
    </dgm:pt>
    <dgm:pt modelId="{FC9223CC-E858-44ED-B4BA-348ADC948E82}" type="pres">
      <dgm:prSet presAssocID="{40E49F73-373E-438F-A8EC-20EDAF922D44}" presName="chevron1" presStyleLbl="sibTrans2D1" presStyleIdx="1" presStyleCnt="4"/>
      <dgm:spPr/>
    </dgm:pt>
    <dgm:pt modelId="{2138B9D3-5804-4104-8905-EC5373F11DD6}" type="pres">
      <dgm:prSet presAssocID="{40E49F73-373E-438F-A8EC-20EDAF922D44}" presName="spChevron1" presStyleCnt="0"/>
      <dgm:spPr/>
    </dgm:pt>
    <dgm:pt modelId="{0ED2BE07-5BFA-45D6-9CD7-C86A125F84A4}" type="pres">
      <dgm:prSet presAssocID="{FE234BC1-AE21-4A89-A701-BE3063AE82F0}" presName="middle" presStyleCnt="0"/>
      <dgm:spPr/>
    </dgm:pt>
    <dgm:pt modelId="{2F174639-58C1-4501-8412-40DF6F038C45}" type="pres">
      <dgm:prSet presAssocID="{FE234BC1-AE21-4A89-A701-BE3063AE82F0}" presName="parTxMid" presStyleLbl="revTx" presStyleIdx="2" presStyleCnt="4"/>
      <dgm:spPr/>
    </dgm:pt>
    <dgm:pt modelId="{08CDEE2E-A60B-4629-9F76-52750863F3A4}" type="pres">
      <dgm:prSet presAssocID="{FE234BC1-AE21-4A89-A701-BE3063AE82F0}" presName="spMid" presStyleCnt="0"/>
      <dgm:spPr/>
    </dgm:pt>
    <dgm:pt modelId="{DCC1FE16-1D22-44DE-BD28-B22ED552E6BF}" type="pres">
      <dgm:prSet presAssocID="{7C1A59EA-D2AD-4553-A7B2-BC074CD8E4A6}" presName="chevronComposite1" presStyleCnt="0"/>
      <dgm:spPr/>
    </dgm:pt>
    <dgm:pt modelId="{38D74094-7E5D-40A1-88F3-26058D9D0DA3}" type="pres">
      <dgm:prSet presAssocID="{7C1A59EA-D2AD-4553-A7B2-BC074CD8E4A6}" presName="chevron1" presStyleLbl="sibTrans2D1" presStyleIdx="2" presStyleCnt="4"/>
      <dgm:spPr/>
    </dgm:pt>
    <dgm:pt modelId="{4319CF01-6D50-4B4E-9E0E-CE525AC33419}" type="pres">
      <dgm:prSet presAssocID="{7C1A59EA-D2AD-4553-A7B2-BC074CD8E4A6}" presName="spChevron1" presStyleCnt="0"/>
      <dgm:spPr/>
    </dgm:pt>
    <dgm:pt modelId="{A8A370C9-8FCD-4DAF-8062-9D4EC090DF85}" type="pres">
      <dgm:prSet presAssocID="{9FF6EDFB-B211-4360-803C-898D2458A7B7}" presName="middle" presStyleCnt="0"/>
      <dgm:spPr/>
    </dgm:pt>
    <dgm:pt modelId="{964E93D9-9375-4BF5-8CDE-F6B807D7F4AC}" type="pres">
      <dgm:prSet presAssocID="{9FF6EDFB-B211-4360-803C-898D2458A7B7}" presName="parTxMid" presStyleLbl="revTx" presStyleIdx="3" presStyleCnt="4"/>
      <dgm:spPr/>
    </dgm:pt>
    <dgm:pt modelId="{814A0522-BAC4-420E-96F7-DF48E9AB3270}" type="pres">
      <dgm:prSet presAssocID="{9FF6EDFB-B211-4360-803C-898D2458A7B7}" presName="spMid" presStyleCnt="0"/>
      <dgm:spPr/>
    </dgm:pt>
    <dgm:pt modelId="{99D9CD75-1006-411D-9663-0159E7DA5E29}" type="pres">
      <dgm:prSet presAssocID="{0185554D-4344-41E9-847D-B02CB78CB54B}" presName="chevronComposite1" presStyleCnt="0"/>
      <dgm:spPr/>
    </dgm:pt>
    <dgm:pt modelId="{AB683222-5635-4774-9AA3-73D65CB3FE5C}" type="pres">
      <dgm:prSet presAssocID="{0185554D-4344-41E9-847D-B02CB78CB54B}" presName="chevron1" presStyleLbl="sibTrans2D1" presStyleIdx="3" presStyleCnt="4"/>
      <dgm:spPr/>
    </dgm:pt>
    <dgm:pt modelId="{F8031519-74F9-469D-8ED8-C942FAE4A32D}" type="pres">
      <dgm:prSet presAssocID="{0185554D-4344-41E9-847D-B02CB78CB54B}" presName="spChevron1" presStyleCnt="0"/>
      <dgm:spPr/>
    </dgm:pt>
    <dgm:pt modelId="{EC201242-4197-41E5-9611-2A46E07EFEC6}" type="pres">
      <dgm:prSet presAssocID="{57E4CC06-CF0F-4FD8-B4E4-26995B82BE7E}" presName="last" presStyleCnt="0"/>
      <dgm:spPr/>
    </dgm:pt>
    <dgm:pt modelId="{8E55E0AD-45F9-4AE5-B163-6547DC069D3C}" type="pres">
      <dgm:prSet presAssocID="{57E4CC06-CF0F-4FD8-B4E4-26995B82BE7E}" presName="circleTx" presStyleLbl="node1" presStyleIdx="18" presStyleCnt="19"/>
      <dgm:spPr/>
    </dgm:pt>
    <dgm:pt modelId="{A37E78D1-3C42-454E-B8D8-CC07E51E0400}" type="pres">
      <dgm:prSet presAssocID="{57E4CC06-CF0F-4FD8-B4E4-26995B82BE7E}" presName="spN" presStyleCnt="0"/>
      <dgm:spPr/>
    </dgm:pt>
  </dgm:ptLst>
  <dgm:cxnLst>
    <dgm:cxn modelId="{29812401-C236-45C9-85EE-9BF939FB1237}" srcId="{CA0EFB7A-3263-4753-A89F-F64A867F3C35}" destId="{9FF6EDFB-B211-4360-803C-898D2458A7B7}" srcOrd="3" destOrd="0" parTransId="{E7EA9815-EECF-4214-BA64-5BE318D6728D}" sibTransId="{0185554D-4344-41E9-847D-B02CB78CB54B}"/>
    <dgm:cxn modelId="{A8A27F11-CDD2-48E4-ACD5-ACED62AA12C9}" srcId="{CA0EFB7A-3263-4753-A89F-F64A867F3C35}" destId="{17204994-3E49-4006-B49B-A9401271892F}" srcOrd="1" destOrd="0" parTransId="{09B7E521-0B78-4DFD-8476-A4AFEEED603A}" sibTransId="{40E49F73-373E-438F-A8EC-20EDAF922D44}"/>
    <dgm:cxn modelId="{C70CA317-E22F-45D2-B2AB-F69414230FD9}" srcId="{CA0EFB7A-3263-4753-A89F-F64A867F3C35}" destId="{FE234BC1-AE21-4A89-A701-BE3063AE82F0}" srcOrd="2" destOrd="0" parTransId="{0ED5FE8F-51D0-4428-9D5A-25098BE5AB2E}" sibTransId="{7C1A59EA-D2AD-4553-A7B2-BC074CD8E4A6}"/>
    <dgm:cxn modelId="{9AC7E33B-B488-4C93-B1E8-442C1F5A6064}" srcId="{CA0EFB7A-3263-4753-A89F-F64A867F3C35}" destId="{FCD17C6A-CB40-4138-9456-7533B1C21FFD}" srcOrd="0" destOrd="0" parTransId="{44A45660-9DEF-423A-A4CE-DD3DA4088ABE}" sibTransId="{17F6ECF1-E18C-4197-93B1-9308E446AAAD}"/>
    <dgm:cxn modelId="{FD37CE49-0365-4252-A9CD-9FA00FA4F945}" type="presOf" srcId="{CA0EFB7A-3263-4753-A89F-F64A867F3C35}" destId="{BC1BD736-0F01-4A43-A520-AC01E6E697A2}" srcOrd="0" destOrd="0" presId="urn:microsoft.com/office/officeart/2009/3/layout/RandomtoResultProcess"/>
    <dgm:cxn modelId="{DD524558-262C-4C26-AFEC-C3182ABF8354}" type="presOf" srcId="{FE234BC1-AE21-4A89-A701-BE3063AE82F0}" destId="{2F174639-58C1-4501-8412-40DF6F038C45}" srcOrd="0" destOrd="0" presId="urn:microsoft.com/office/officeart/2009/3/layout/RandomtoResultProcess"/>
    <dgm:cxn modelId="{FD244FAA-F608-4D6D-8C84-55FE4328CAA3}" type="presOf" srcId="{9FF6EDFB-B211-4360-803C-898D2458A7B7}" destId="{964E93D9-9375-4BF5-8CDE-F6B807D7F4AC}" srcOrd="0" destOrd="0" presId="urn:microsoft.com/office/officeart/2009/3/layout/RandomtoResultProcess"/>
    <dgm:cxn modelId="{D0E67EB7-CBCD-4361-A4BD-CF6193883FAC}" srcId="{CA0EFB7A-3263-4753-A89F-F64A867F3C35}" destId="{57E4CC06-CF0F-4FD8-B4E4-26995B82BE7E}" srcOrd="4" destOrd="0" parTransId="{25608DE1-6902-409F-B864-B9764C28041E}" sibTransId="{C28A3109-8CA5-4007-8B70-FA4421D1957B}"/>
    <dgm:cxn modelId="{7DF660BA-80BE-4434-AE5B-4C5FE72BCFBE}" type="presOf" srcId="{17204994-3E49-4006-B49B-A9401271892F}" destId="{49B5F957-B531-4BBC-A8E0-E16A2C78AB09}" srcOrd="0" destOrd="0" presId="urn:microsoft.com/office/officeart/2009/3/layout/RandomtoResultProcess"/>
    <dgm:cxn modelId="{50D080C4-86A8-42DA-A156-0BF4A2EBF010}" type="presOf" srcId="{FCD17C6A-CB40-4138-9456-7533B1C21FFD}" destId="{1B48672A-B7F0-4A9B-9B19-46A706DBA5D2}" srcOrd="0" destOrd="0" presId="urn:microsoft.com/office/officeart/2009/3/layout/RandomtoResultProcess"/>
    <dgm:cxn modelId="{A11866EE-A110-4DE4-9B29-46902EB85AC8}" type="presOf" srcId="{57E4CC06-CF0F-4FD8-B4E4-26995B82BE7E}" destId="{8E55E0AD-45F9-4AE5-B163-6547DC069D3C}" srcOrd="0" destOrd="0" presId="urn:microsoft.com/office/officeart/2009/3/layout/RandomtoResultProcess"/>
    <dgm:cxn modelId="{53233983-D3FC-40B6-A569-7D6F92D4D8F4}" type="presParOf" srcId="{BC1BD736-0F01-4A43-A520-AC01E6E697A2}" destId="{EDFB6850-8D54-49B5-9FB7-21ECB9CEFC46}" srcOrd="0" destOrd="0" presId="urn:microsoft.com/office/officeart/2009/3/layout/RandomtoResultProcess"/>
    <dgm:cxn modelId="{98A09003-436F-4C1A-8AE3-8EA6E901DCFD}" type="presParOf" srcId="{EDFB6850-8D54-49B5-9FB7-21ECB9CEFC46}" destId="{1B48672A-B7F0-4A9B-9B19-46A706DBA5D2}" srcOrd="0" destOrd="0" presId="urn:microsoft.com/office/officeart/2009/3/layout/RandomtoResultProcess"/>
    <dgm:cxn modelId="{4906A7F3-9061-466C-BDB9-84349829028C}" type="presParOf" srcId="{EDFB6850-8D54-49B5-9FB7-21ECB9CEFC46}" destId="{D62F99E5-9EC6-48D4-847A-287A397006CB}" srcOrd="1" destOrd="0" presId="urn:microsoft.com/office/officeart/2009/3/layout/RandomtoResultProcess"/>
    <dgm:cxn modelId="{0DB239F9-E4E9-4CCA-B3CE-0097295FE743}" type="presParOf" srcId="{EDFB6850-8D54-49B5-9FB7-21ECB9CEFC46}" destId="{C19DB291-4E93-4E8C-9CFA-0796ECB09B87}" srcOrd="2" destOrd="0" presId="urn:microsoft.com/office/officeart/2009/3/layout/RandomtoResultProcess"/>
    <dgm:cxn modelId="{58679DCD-7BA3-4CF6-9A76-F88C2599F065}" type="presParOf" srcId="{EDFB6850-8D54-49B5-9FB7-21ECB9CEFC46}" destId="{BE6DF017-4489-48A9-A3EF-E13DE51A4842}" srcOrd="3" destOrd="0" presId="urn:microsoft.com/office/officeart/2009/3/layout/RandomtoResultProcess"/>
    <dgm:cxn modelId="{7AEB0ECA-34F4-426C-BF31-9199E89B8CFE}" type="presParOf" srcId="{EDFB6850-8D54-49B5-9FB7-21ECB9CEFC46}" destId="{7ED76520-EE1E-4BC3-9B47-DC4F2FC37197}" srcOrd="4" destOrd="0" presId="urn:microsoft.com/office/officeart/2009/3/layout/RandomtoResultProcess"/>
    <dgm:cxn modelId="{FC34970C-6A36-4D9E-8FD2-D606879AFE74}" type="presParOf" srcId="{EDFB6850-8D54-49B5-9FB7-21ECB9CEFC46}" destId="{05A78C7A-F6ED-4238-A6EA-09630E22CE36}" srcOrd="5" destOrd="0" presId="urn:microsoft.com/office/officeart/2009/3/layout/RandomtoResultProcess"/>
    <dgm:cxn modelId="{A5010BBA-3222-4F2C-867F-D5DABC220274}" type="presParOf" srcId="{EDFB6850-8D54-49B5-9FB7-21ECB9CEFC46}" destId="{78908E31-95D5-45C1-98BF-6A0202885ED0}" srcOrd="6" destOrd="0" presId="urn:microsoft.com/office/officeart/2009/3/layout/RandomtoResultProcess"/>
    <dgm:cxn modelId="{B1EBFD65-48AD-446D-8776-45EBBC283214}" type="presParOf" srcId="{EDFB6850-8D54-49B5-9FB7-21ECB9CEFC46}" destId="{33BFE6E6-6AD7-4588-B4ED-1326E0D3C450}" srcOrd="7" destOrd="0" presId="urn:microsoft.com/office/officeart/2009/3/layout/RandomtoResultProcess"/>
    <dgm:cxn modelId="{727D20B2-F671-4464-B621-1E683C1D855F}" type="presParOf" srcId="{EDFB6850-8D54-49B5-9FB7-21ECB9CEFC46}" destId="{12BAE3BC-6E44-4112-935A-79FF11CD1135}" srcOrd="8" destOrd="0" presId="urn:microsoft.com/office/officeart/2009/3/layout/RandomtoResultProcess"/>
    <dgm:cxn modelId="{63994F50-A12F-4962-92FA-D0D2A193AFA8}" type="presParOf" srcId="{EDFB6850-8D54-49B5-9FB7-21ECB9CEFC46}" destId="{5EF6809E-8C72-47AA-A268-FEA2A3706B1D}" srcOrd="9" destOrd="0" presId="urn:microsoft.com/office/officeart/2009/3/layout/RandomtoResultProcess"/>
    <dgm:cxn modelId="{32546281-DB3B-464E-ADEB-C4C28E6246DB}" type="presParOf" srcId="{EDFB6850-8D54-49B5-9FB7-21ECB9CEFC46}" destId="{3FD40C8D-553D-4099-85B4-B1D86C41499A}" srcOrd="10" destOrd="0" presId="urn:microsoft.com/office/officeart/2009/3/layout/RandomtoResultProcess"/>
    <dgm:cxn modelId="{66A377C1-AFE2-4626-9CB7-834246E42820}" type="presParOf" srcId="{EDFB6850-8D54-49B5-9FB7-21ECB9CEFC46}" destId="{41B81B2F-2694-4A31-AD6B-14AAFE52A64D}" srcOrd="11" destOrd="0" presId="urn:microsoft.com/office/officeart/2009/3/layout/RandomtoResultProcess"/>
    <dgm:cxn modelId="{D7BDB58C-4A58-40F9-906C-4BAB53E9D746}" type="presParOf" srcId="{EDFB6850-8D54-49B5-9FB7-21ECB9CEFC46}" destId="{2D26AD36-F0F0-49A1-90D2-E0855BDCBAFB}" srcOrd="12" destOrd="0" presId="urn:microsoft.com/office/officeart/2009/3/layout/RandomtoResultProcess"/>
    <dgm:cxn modelId="{9A300A57-FA7E-483D-83EA-FD421E554079}" type="presParOf" srcId="{EDFB6850-8D54-49B5-9FB7-21ECB9CEFC46}" destId="{02E8A547-C460-4E53-A000-A107351ECD81}" srcOrd="13" destOrd="0" presId="urn:microsoft.com/office/officeart/2009/3/layout/RandomtoResultProcess"/>
    <dgm:cxn modelId="{172947C3-206A-489B-8D21-9FE82D7D526B}" type="presParOf" srcId="{EDFB6850-8D54-49B5-9FB7-21ECB9CEFC46}" destId="{51622CB5-1753-4B0D-9AF5-90AD519F19E8}" srcOrd="14" destOrd="0" presId="urn:microsoft.com/office/officeart/2009/3/layout/RandomtoResultProcess"/>
    <dgm:cxn modelId="{7FA52108-DEF4-4E0F-A3FF-F196B369158A}" type="presParOf" srcId="{EDFB6850-8D54-49B5-9FB7-21ECB9CEFC46}" destId="{9826896B-8887-4856-83B8-55AFAD0E38DD}" srcOrd="15" destOrd="0" presId="urn:microsoft.com/office/officeart/2009/3/layout/RandomtoResultProcess"/>
    <dgm:cxn modelId="{F9EA838E-AD0E-42C8-8A13-976AB9CCFD0B}" type="presParOf" srcId="{EDFB6850-8D54-49B5-9FB7-21ECB9CEFC46}" destId="{4EBD439D-1144-40EF-AE81-57FFDEAD825C}" srcOrd="16" destOrd="0" presId="urn:microsoft.com/office/officeart/2009/3/layout/RandomtoResultProcess"/>
    <dgm:cxn modelId="{B8D74693-039E-4982-9C0C-719A2D0A6637}" type="presParOf" srcId="{EDFB6850-8D54-49B5-9FB7-21ECB9CEFC46}" destId="{BF2F5DA7-46BB-4B23-AFA9-9EB853A5E1FD}" srcOrd="17" destOrd="0" presId="urn:microsoft.com/office/officeart/2009/3/layout/RandomtoResultProcess"/>
    <dgm:cxn modelId="{CFF4FDFD-1681-4AB7-9548-4334B2A084AD}" type="presParOf" srcId="{EDFB6850-8D54-49B5-9FB7-21ECB9CEFC46}" destId="{E71A1FBB-3A39-4A0A-8FAF-6DBD4E09C514}" srcOrd="18" destOrd="0" presId="urn:microsoft.com/office/officeart/2009/3/layout/RandomtoResultProcess"/>
    <dgm:cxn modelId="{B1CD6D74-F25E-4B7B-AB74-4ED4007415ED}" type="presParOf" srcId="{BC1BD736-0F01-4A43-A520-AC01E6E697A2}" destId="{39A720B3-E3F8-4213-841C-98A669A40020}" srcOrd="1" destOrd="0" presId="urn:microsoft.com/office/officeart/2009/3/layout/RandomtoResultProcess"/>
    <dgm:cxn modelId="{228A03DD-9866-456E-ADC0-0F6391717F6E}" type="presParOf" srcId="{39A720B3-E3F8-4213-841C-98A669A40020}" destId="{3B322B5B-7A35-4397-816E-A6B735541D33}" srcOrd="0" destOrd="0" presId="urn:microsoft.com/office/officeart/2009/3/layout/RandomtoResultProcess"/>
    <dgm:cxn modelId="{6D386AFD-D6D7-4726-AC39-417D14CB55D6}" type="presParOf" srcId="{39A720B3-E3F8-4213-841C-98A669A40020}" destId="{84382BB6-24F3-46F3-86E0-DEA56579FF83}" srcOrd="1" destOrd="0" presId="urn:microsoft.com/office/officeart/2009/3/layout/RandomtoResultProcess"/>
    <dgm:cxn modelId="{4A3C164B-6835-4912-B8AA-B3D9A6FB1F01}" type="presParOf" srcId="{BC1BD736-0F01-4A43-A520-AC01E6E697A2}" destId="{9942C345-75AF-45AB-9A45-D2CE565D8B84}" srcOrd="2" destOrd="0" presId="urn:microsoft.com/office/officeart/2009/3/layout/RandomtoResultProcess"/>
    <dgm:cxn modelId="{885F256E-33D1-4A59-A946-58A9C4A0C58C}" type="presParOf" srcId="{9942C345-75AF-45AB-9A45-D2CE565D8B84}" destId="{49B5F957-B531-4BBC-A8E0-E16A2C78AB09}" srcOrd="0" destOrd="0" presId="urn:microsoft.com/office/officeart/2009/3/layout/RandomtoResultProcess"/>
    <dgm:cxn modelId="{460DBCED-AE8E-4F5A-A71E-3E4E1A5AE95D}" type="presParOf" srcId="{9942C345-75AF-45AB-9A45-D2CE565D8B84}" destId="{7B713264-93F3-40D3-B0CB-2C90F328643F}" srcOrd="1" destOrd="0" presId="urn:microsoft.com/office/officeart/2009/3/layout/RandomtoResultProcess"/>
    <dgm:cxn modelId="{E78D03E5-FFEF-4A86-987F-4EAB1498F288}" type="presParOf" srcId="{BC1BD736-0F01-4A43-A520-AC01E6E697A2}" destId="{2EC2C94B-0AB5-46CD-99C5-35EB2BBE0CF1}" srcOrd="3" destOrd="0" presId="urn:microsoft.com/office/officeart/2009/3/layout/RandomtoResultProcess"/>
    <dgm:cxn modelId="{D6BC45C9-10E5-4170-A81F-606695D493A3}" type="presParOf" srcId="{2EC2C94B-0AB5-46CD-99C5-35EB2BBE0CF1}" destId="{FC9223CC-E858-44ED-B4BA-348ADC948E82}" srcOrd="0" destOrd="0" presId="urn:microsoft.com/office/officeart/2009/3/layout/RandomtoResultProcess"/>
    <dgm:cxn modelId="{2AA394EC-F4E6-4427-9735-88FEE90BAAD3}" type="presParOf" srcId="{2EC2C94B-0AB5-46CD-99C5-35EB2BBE0CF1}" destId="{2138B9D3-5804-4104-8905-EC5373F11DD6}" srcOrd="1" destOrd="0" presId="urn:microsoft.com/office/officeart/2009/3/layout/RandomtoResultProcess"/>
    <dgm:cxn modelId="{B3C6BCE6-DE7A-4B30-81B6-8BC823D28992}" type="presParOf" srcId="{BC1BD736-0F01-4A43-A520-AC01E6E697A2}" destId="{0ED2BE07-5BFA-45D6-9CD7-C86A125F84A4}" srcOrd="4" destOrd="0" presId="urn:microsoft.com/office/officeart/2009/3/layout/RandomtoResultProcess"/>
    <dgm:cxn modelId="{5BE82E10-A686-4C5E-A3C4-3BE21CA904E1}" type="presParOf" srcId="{0ED2BE07-5BFA-45D6-9CD7-C86A125F84A4}" destId="{2F174639-58C1-4501-8412-40DF6F038C45}" srcOrd="0" destOrd="0" presId="urn:microsoft.com/office/officeart/2009/3/layout/RandomtoResultProcess"/>
    <dgm:cxn modelId="{AF840806-36EE-4C24-9DC6-C2E74665733B}" type="presParOf" srcId="{0ED2BE07-5BFA-45D6-9CD7-C86A125F84A4}" destId="{08CDEE2E-A60B-4629-9F76-52750863F3A4}" srcOrd="1" destOrd="0" presId="urn:microsoft.com/office/officeart/2009/3/layout/RandomtoResultProcess"/>
    <dgm:cxn modelId="{8CBEFD85-48D6-490C-AA06-0C9318DBFE51}" type="presParOf" srcId="{BC1BD736-0F01-4A43-A520-AC01E6E697A2}" destId="{DCC1FE16-1D22-44DE-BD28-B22ED552E6BF}" srcOrd="5" destOrd="0" presId="urn:microsoft.com/office/officeart/2009/3/layout/RandomtoResultProcess"/>
    <dgm:cxn modelId="{8E7EF8CA-DDAD-4026-A940-33C11F3BD5B4}" type="presParOf" srcId="{DCC1FE16-1D22-44DE-BD28-B22ED552E6BF}" destId="{38D74094-7E5D-40A1-88F3-26058D9D0DA3}" srcOrd="0" destOrd="0" presId="urn:microsoft.com/office/officeart/2009/3/layout/RandomtoResultProcess"/>
    <dgm:cxn modelId="{DC6744FD-8E6E-4115-8D7B-427BAD90AD1F}" type="presParOf" srcId="{DCC1FE16-1D22-44DE-BD28-B22ED552E6BF}" destId="{4319CF01-6D50-4B4E-9E0E-CE525AC33419}" srcOrd="1" destOrd="0" presId="urn:microsoft.com/office/officeart/2009/3/layout/RandomtoResultProcess"/>
    <dgm:cxn modelId="{C305401A-0595-46C2-A1D5-D56C73724645}" type="presParOf" srcId="{BC1BD736-0F01-4A43-A520-AC01E6E697A2}" destId="{A8A370C9-8FCD-4DAF-8062-9D4EC090DF85}" srcOrd="6" destOrd="0" presId="urn:microsoft.com/office/officeart/2009/3/layout/RandomtoResultProcess"/>
    <dgm:cxn modelId="{BDD66C43-02B3-4299-B5DF-BAD85FC928BF}" type="presParOf" srcId="{A8A370C9-8FCD-4DAF-8062-9D4EC090DF85}" destId="{964E93D9-9375-4BF5-8CDE-F6B807D7F4AC}" srcOrd="0" destOrd="0" presId="urn:microsoft.com/office/officeart/2009/3/layout/RandomtoResultProcess"/>
    <dgm:cxn modelId="{2F56FC7E-20A3-4041-9857-DDE030FFFD0A}" type="presParOf" srcId="{A8A370C9-8FCD-4DAF-8062-9D4EC090DF85}" destId="{814A0522-BAC4-420E-96F7-DF48E9AB3270}" srcOrd="1" destOrd="0" presId="urn:microsoft.com/office/officeart/2009/3/layout/RandomtoResultProcess"/>
    <dgm:cxn modelId="{932DD4A7-F5A4-4B97-BDC2-6D0EDF7398CF}" type="presParOf" srcId="{BC1BD736-0F01-4A43-A520-AC01E6E697A2}" destId="{99D9CD75-1006-411D-9663-0159E7DA5E29}" srcOrd="7" destOrd="0" presId="urn:microsoft.com/office/officeart/2009/3/layout/RandomtoResultProcess"/>
    <dgm:cxn modelId="{1B5AF15F-8C93-435F-8473-CF31100F97A2}" type="presParOf" srcId="{99D9CD75-1006-411D-9663-0159E7DA5E29}" destId="{AB683222-5635-4774-9AA3-73D65CB3FE5C}" srcOrd="0" destOrd="0" presId="urn:microsoft.com/office/officeart/2009/3/layout/RandomtoResultProcess"/>
    <dgm:cxn modelId="{E227EAE3-B999-47AE-A9CB-01DC365CCC41}" type="presParOf" srcId="{99D9CD75-1006-411D-9663-0159E7DA5E29}" destId="{F8031519-74F9-469D-8ED8-C942FAE4A32D}" srcOrd="1" destOrd="0" presId="urn:microsoft.com/office/officeart/2009/3/layout/RandomtoResultProcess"/>
    <dgm:cxn modelId="{34B13559-2EB6-441B-BA08-3C896B05E486}" type="presParOf" srcId="{BC1BD736-0F01-4A43-A520-AC01E6E697A2}" destId="{EC201242-4197-41E5-9611-2A46E07EFEC6}" srcOrd="8" destOrd="0" presId="urn:microsoft.com/office/officeart/2009/3/layout/RandomtoResultProcess"/>
    <dgm:cxn modelId="{4785F141-D1C7-4288-8E19-5BF9E5C5BEE5}" type="presParOf" srcId="{EC201242-4197-41E5-9611-2A46E07EFEC6}" destId="{8E55E0AD-45F9-4AE5-B163-6547DC069D3C}" srcOrd="0" destOrd="0" presId="urn:microsoft.com/office/officeart/2009/3/layout/RandomtoResultProcess"/>
    <dgm:cxn modelId="{7CE8F6F9-0205-4B60-96E4-D326C2BABB68}" type="presParOf" srcId="{EC201242-4197-41E5-9611-2A46E07EFEC6}" destId="{A37E78D1-3C42-454E-B8D8-CC07E51E0400}" srcOrd="1" destOrd="0" presId="urn:microsoft.com/office/officeart/2009/3/layout/RandomtoResult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3A02D0-5A35-49A0-B669-D8ABBAF6A89A}" type="doc">
      <dgm:prSet loTypeId="urn:microsoft.com/office/officeart/2011/layout/HexagonRadial" loCatId="cycle" qsTypeId="urn:microsoft.com/office/officeart/2005/8/quickstyle/simple1" qsCatId="simple" csTypeId="urn:microsoft.com/office/officeart/2005/8/colors/colorful1" csCatId="colorful" phldr="1"/>
      <dgm:spPr/>
      <dgm:t>
        <a:bodyPr/>
        <a:lstStyle/>
        <a:p>
          <a:endParaRPr lang="en-US"/>
        </a:p>
      </dgm:t>
    </dgm:pt>
    <dgm:pt modelId="{927E4B94-E87E-4FE7-A3B5-6FB06EE1D239}">
      <dgm:prSet phldrT="[Text]" custT="1"/>
      <dgm:spPr>
        <a:solidFill>
          <a:schemeClr val="tx1"/>
        </a:solidFill>
        <a:ln>
          <a:solidFill>
            <a:schemeClr val="tx1">
              <a:lumMod val="50000"/>
              <a:lumOff val="50000"/>
            </a:schemeClr>
          </a:solidFill>
        </a:ln>
      </dgm:spPr>
      <dgm:t>
        <a:bodyPr/>
        <a:lstStyle/>
        <a:p>
          <a:r>
            <a:rPr lang="en-US" sz="2400" b="1" dirty="0"/>
            <a:t>$500K</a:t>
          </a:r>
          <a:endParaRPr lang="en-US" sz="1400" b="1" dirty="0"/>
        </a:p>
        <a:p>
          <a:r>
            <a:rPr lang="en-US" sz="1200" b="1" dirty="0"/>
            <a:t>(Seed Investment)</a:t>
          </a:r>
        </a:p>
      </dgm:t>
    </dgm:pt>
    <dgm:pt modelId="{DE0AA04A-F65D-4A22-95B4-D0FFEADFDA4E}" type="parTrans" cxnId="{9C9AE95C-44AA-4D40-8A20-2A648DB43554}">
      <dgm:prSet/>
      <dgm:spPr/>
      <dgm:t>
        <a:bodyPr/>
        <a:lstStyle/>
        <a:p>
          <a:endParaRPr lang="en-US" sz="1400"/>
        </a:p>
      </dgm:t>
    </dgm:pt>
    <dgm:pt modelId="{A7B9AB6C-6DF8-466F-8506-C8C701722BF3}" type="sibTrans" cxnId="{9C9AE95C-44AA-4D40-8A20-2A648DB43554}">
      <dgm:prSet/>
      <dgm:spPr/>
      <dgm:t>
        <a:bodyPr/>
        <a:lstStyle/>
        <a:p>
          <a:endParaRPr lang="en-US" sz="1400"/>
        </a:p>
      </dgm:t>
    </dgm:pt>
    <dgm:pt modelId="{4CD97ADA-394D-42C4-A7F8-A90BCA7216AE}">
      <dgm:prSet phldrT="[Text]" custT="1"/>
      <dgm:spPr/>
      <dgm:t>
        <a:bodyPr/>
        <a:lstStyle/>
        <a:p>
          <a:r>
            <a:rPr lang="en-US" sz="1400" b="1" dirty="0"/>
            <a:t>Technology</a:t>
          </a:r>
        </a:p>
        <a:p>
          <a:r>
            <a:rPr lang="en-US" sz="1400" b="1" dirty="0"/>
            <a:t>Services</a:t>
          </a:r>
        </a:p>
        <a:p>
          <a:r>
            <a:rPr lang="en-US" sz="1400" b="1" dirty="0">
              <a:solidFill>
                <a:schemeClr val="bg1"/>
              </a:solidFill>
            </a:rPr>
            <a:t>($336k)</a:t>
          </a:r>
        </a:p>
      </dgm:t>
    </dgm:pt>
    <dgm:pt modelId="{379F33B1-0F64-4E46-98CB-3B7BF4FC02FD}" type="parTrans" cxnId="{784FD367-6722-4F16-AF94-33C5D6ABA06B}">
      <dgm:prSet/>
      <dgm:spPr/>
      <dgm:t>
        <a:bodyPr/>
        <a:lstStyle/>
        <a:p>
          <a:endParaRPr lang="en-US" sz="1400"/>
        </a:p>
      </dgm:t>
    </dgm:pt>
    <dgm:pt modelId="{B33294FC-9366-48B4-A0C1-18629E9C927E}" type="sibTrans" cxnId="{784FD367-6722-4F16-AF94-33C5D6ABA06B}">
      <dgm:prSet/>
      <dgm:spPr/>
      <dgm:t>
        <a:bodyPr/>
        <a:lstStyle/>
        <a:p>
          <a:endParaRPr lang="en-US" sz="1400"/>
        </a:p>
      </dgm:t>
    </dgm:pt>
    <dgm:pt modelId="{3DD1B609-A32B-4BE1-9CDB-D439D7AAF268}">
      <dgm:prSet phldrT="[Text]" custT="1"/>
      <dgm:spPr/>
      <dgm:t>
        <a:bodyPr/>
        <a:lstStyle/>
        <a:p>
          <a:r>
            <a:rPr lang="en-US" sz="1400" b="1" dirty="0"/>
            <a:t>Outreach</a:t>
          </a:r>
        </a:p>
        <a:p>
          <a:r>
            <a:rPr lang="en-US" sz="1400" b="1" dirty="0"/>
            <a:t>&amp;</a:t>
          </a:r>
        </a:p>
        <a:p>
          <a:r>
            <a:rPr lang="en-US" sz="1400" b="1" dirty="0"/>
            <a:t>Sales</a:t>
          </a:r>
        </a:p>
        <a:p>
          <a:r>
            <a:rPr lang="en-US" sz="1200" b="1" dirty="0">
              <a:solidFill>
                <a:schemeClr val="bg1"/>
              </a:solidFill>
            </a:rPr>
            <a:t>($72k)</a:t>
          </a:r>
        </a:p>
      </dgm:t>
    </dgm:pt>
    <dgm:pt modelId="{6E272642-D08B-4F7B-B306-1D21534776A8}" type="parTrans" cxnId="{14AD1FD3-FA7E-4AF7-A14D-662965E6CECD}">
      <dgm:prSet/>
      <dgm:spPr/>
      <dgm:t>
        <a:bodyPr/>
        <a:lstStyle/>
        <a:p>
          <a:endParaRPr lang="en-US" sz="1400"/>
        </a:p>
      </dgm:t>
    </dgm:pt>
    <dgm:pt modelId="{113910A7-2174-49E0-B494-FF6838BC377C}" type="sibTrans" cxnId="{14AD1FD3-FA7E-4AF7-A14D-662965E6CECD}">
      <dgm:prSet/>
      <dgm:spPr/>
      <dgm:t>
        <a:bodyPr/>
        <a:lstStyle/>
        <a:p>
          <a:endParaRPr lang="en-US" sz="1400"/>
        </a:p>
      </dgm:t>
    </dgm:pt>
    <dgm:pt modelId="{AA5DD192-6926-41DC-B1C9-925869B2FC6D}">
      <dgm:prSet phldrT="[Text]" custT="1"/>
      <dgm:spPr/>
      <dgm:t>
        <a:bodyPr/>
        <a:lstStyle/>
        <a:p>
          <a:r>
            <a:rPr lang="en-US" sz="1400" b="1" dirty="0"/>
            <a:t>Content Growth</a:t>
          </a:r>
        </a:p>
        <a:p>
          <a:r>
            <a:rPr lang="en-US" sz="1200" b="1" dirty="0">
              <a:solidFill>
                <a:schemeClr val="bg1"/>
              </a:solidFill>
            </a:rPr>
            <a:t>($24k)</a:t>
          </a:r>
        </a:p>
      </dgm:t>
    </dgm:pt>
    <dgm:pt modelId="{29C94C65-4939-403E-B55D-8E47D94C76D6}" type="parTrans" cxnId="{90673A4C-5CAA-472B-A221-58BA8A475EF2}">
      <dgm:prSet/>
      <dgm:spPr/>
      <dgm:t>
        <a:bodyPr/>
        <a:lstStyle/>
        <a:p>
          <a:endParaRPr lang="en-US" sz="1400"/>
        </a:p>
      </dgm:t>
    </dgm:pt>
    <dgm:pt modelId="{761FE4AD-98BC-4622-90F0-8F302B370CBF}" type="sibTrans" cxnId="{90673A4C-5CAA-472B-A221-58BA8A475EF2}">
      <dgm:prSet/>
      <dgm:spPr/>
      <dgm:t>
        <a:bodyPr/>
        <a:lstStyle/>
        <a:p>
          <a:endParaRPr lang="en-US" sz="1400"/>
        </a:p>
      </dgm:t>
    </dgm:pt>
    <dgm:pt modelId="{2A2A5A30-35BD-4885-BEE3-9D253B10ECBE}">
      <dgm:prSet phldrT="[Text]" custT="1"/>
      <dgm:spPr/>
      <dgm:t>
        <a:bodyPr/>
        <a:lstStyle/>
        <a:p>
          <a:r>
            <a:rPr lang="en-US" sz="1400" b="1" dirty="0">
              <a:solidFill>
                <a:schemeClr val="tx1"/>
              </a:solidFill>
            </a:rPr>
            <a:t>Operations &amp; Marketing</a:t>
          </a:r>
        </a:p>
        <a:p>
          <a:r>
            <a:rPr lang="en-US" sz="1200" b="1" dirty="0">
              <a:solidFill>
                <a:schemeClr val="tx1"/>
              </a:solidFill>
            </a:rPr>
            <a:t>($68k)</a:t>
          </a:r>
        </a:p>
      </dgm:t>
    </dgm:pt>
    <dgm:pt modelId="{EE171BEA-8A42-40E6-BF8D-6AB3CE7CB6D6}" type="parTrans" cxnId="{2417F0D7-1E44-4966-B0B3-950FFEBF5B2D}">
      <dgm:prSet/>
      <dgm:spPr/>
      <dgm:t>
        <a:bodyPr/>
        <a:lstStyle/>
        <a:p>
          <a:endParaRPr lang="en-US" sz="1400"/>
        </a:p>
      </dgm:t>
    </dgm:pt>
    <dgm:pt modelId="{C4AE29DF-FCDF-4C92-B48A-4848E349C98E}" type="sibTrans" cxnId="{2417F0D7-1E44-4966-B0B3-950FFEBF5B2D}">
      <dgm:prSet/>
      <dgm:spPr/>
      <dgm:t>
        <a:bodyPr/>
        <a:lstStyle/>
        <a:p>
          <a:endParaRPr lang="en-US" sz="1400"/>
        </a:p>
      </dgm:t>
    </dgm:pt>
    <dgm:pt modelId="{1CAFEB1D-B894-4A56-B083-7D5EAD55299C}" type="pres">
      <dgm:prSet presAssocID="{CC3A02D0-5A35-49A0-B669-D8ABBAF6A89A}" presName="Name0" presStyleCnt="0">
        <dgm:presLayoutVars>
          <dgm:chMax val="1"/>
          <dgm:chPref val="1"/>
          <dgm:dir/>
          <dgm:animOne val="branch"/>
          <dgm:animLvl val="lvl"/>
        </dgm:presLayoutVars>
      </dgm:prSet>
      <dgm:spPr/>
    </dgm:pt>
    <dgm:pt modelId="{75342337-9C23-4EDD-82BF-E3AE468C3318}" type="pres">
      <dgm:prSet presAssocID="{927E4B94-E87E-4FE7-A3B5-6FB06EE1D239}" presName="Parent" presStyleLbl="node0" presStyleIdx="0" presStyleCnt="1">
        <dgm:presLayoutVars>
          <dgm:chMax val="6"/>
          <dgm:chPref val="6"/>
        </dgm:presLayoutVars>
      </dgm:prSet>
      <dgm:spPr/>
    </dgm:pt>
    <dgm:pt modelId="{9B87A7FE-9A1C-49DD-A364-DCD660C6A92D}" type="pres">
      <dgm:prSet presAssocID="{4CD97ADA-394D-42C4-A7F8-A90BCA7216AE}" presName="Accent1" presStyleCnt="0"/>
      <dgm:spPr/>
    </dgm:pt>
    <dgm:pt modelId="{4DB7CE68-51FE-4C82-9BA9-47C2908EA586}" type="pres">
      <dgm:prSet presAssocID="{4CD97ADA-394D-42C4-A7F8-A90BCA7216AE}" presName="Accent" presStyleLbl="bgShp" presStyleIdx="0" presStyleCnt="4"/>
      <dgm:spPr/>
    </dgm:pt>
    <dgm:pt modelId="{EA4B78C9-0722-4DA1-BB72-2141701CCF5B}" type="pres">
      <dgm:prSet presAssocID="{4CD97ADA-394D-42C4-A7F8-A90BCA7216AE}" presName="Child1" presStyleLbl="node1" presStyleIdx="0" presStyleCnt="4">
        <dgm:presLayoutVars>
          <dgm:chMax val="0"/>
          <dgm:chPref val="0"/>
          <dgm:bulletEnabled val="1"/>
        </dgm:presLayoutVars>
      </dgm:prSet>
      <dgm:spPr/>
    </dgm:pt>
    <dgm:pt modelId="{A55B7D41-96B0-4F1E-9CA8-481B41B5781C}" type="pres">
      <dgm:prSet presAssocID="{3DD1B609-A32B-4BE1-9CDB-D439D7AAF268}" presName="Accent2" presStyleCnt="0"/>
      <dgm:spPr/>
    </dgm:pt>
    <dgm:pt modelId="{798B875B-C31E-4069-974F-DEBDC115F9CD}" type="pres">
      <dgm:prSet presAssocID="{3DD1B609-A32B-4BE1-9CDB-D439D7AAF268}" presName="Accent" presStyleLbl="bgShp" presStyleIdx="1" presStyleCnt="4"/>
      <dgm:spPr/>
    </dgm:pt>
    <dgm:pt modelId="{82690486-A08E-43BE-B2BF-5AE45F7E0627}" type="pres">
      <dgm:prSet presAssocID="{3DD1B609-A32B-4BE1-9CDB-D439D7AAF268}" presName="Child2" presStyleLbl="node1" presStyleIdx="1" presStyleCnt="4">
        <dgm:presLayoutVars>
          <dgm:chMax val="0"/>
          <dgm:chPref val="0"/>
          <dgm:bulletEnabled val="1"/>
        </dgm:presLayoutVars>
      </dgm:prSet>
      <dgm:spPr/>
    </dgm:pt>
    <dgm:pt modelId="{2CA4F8B8-56A3-494E-AC0F-1065C63D81BE}" type="pres">
      <dgm:prSet presAssocID="{AA5DD192-6926-41DC-B1C9-925869B2FC6D}" presName="Accent3" presStyleCnt="0"/>
      <dgm:spPr/>
    </dgm:pt>
    <dgm:pt modelId="{319FC2F5-57C4-4187-AFD6-E16B8C6772EA}" type="pres">
      <dgm:prSet presAssocID="{AA5DD192-6926-41DC-B1C9-925869B2FC6D}" presName="Accent" presStyleLbl="bgShp" presStyleIdx="2" presStyleCnt="4"/>
      <dgm:spPr/>
    </dgm:pt>
    <dgm:pt modelId="{C6BA81A9-BE36-4DC2-99E4-562194B71CD6}" type="pres">
      <dgm:prSet presAssocID="{AA5DD192-6926-41DC-B1C9-925869B2FC6D}" presName="Child3" presStyleLbl="node1" presStyleIdx="2" presStyleCnt="4">
        <dgm:presLayoutVars>
          <dgm:chMax val="0"/>
          <dgm:chPref val="0"/>
          <dgm:bulletEnabled val="1"/>
        </dgm:presLayoutVars>
      </dgm:prSet>
      <dgm:spPr/>
    </dgm:pt>
    <dgm:pt modelId="{B95808AB-5E8B-4D53-A03E-FB767DE05FE9}" type="pres">
      <dgm:prSet presAssocID="{2A2A5A30-35BD-4885-BEE3-9D253B10ECBE}" presName="Accent4" presStyleCnt="0"/>
      <dgm:spPr/>
    </dgm:pt>
    <dgm:pt modelId="{628BC489-B8A3-4152-B942-3164E5C3FCAD}" type="pres">
      <dgm:prSet presAssocID="{2A2A5A30-35BD-4885-BEE3-9D253B10ECBE}" presName="Accent" presStyleLbl="bgShp" presStyleIdx="3" presStyleCnt="4"/>
      <dgm:spPr/>
    </dgm:pt>
    <dgm:pt modelId="{6875A86C-4772-4133-91ED-AB43CA9A3988}" type="pres">
      <dgm:prSet presAssocID="{2A2A5A30-35BD-4885-BEE3-9D253B10ECBE}" presName="Child4" presStyleLbl="node1" presStyleIdx="3" presStyleCnt="4">
        <dgm:presLayoutVars>
          <dgm:chMax val="0"/>
          <dgm:chPref val="0"/>
          <dgm:bulletEnabled val="1"/>
        </dgm:presLayoutVars>
      </dgm:prSet>
      <dgm:spPr/>
    </dgm:pt>
  </dgm:ptLst>
  <dgm:cxnLst>
    <dgm:cxn modelId="{9C9AE95C-44AA-4D40-8A20-2A648DB43554}" srcId="{CC3A02D0-5A35-49A0-B669-D8ABBAF6A89A}" destId="{927E4B94-E87E-4FE7-A3B5-6FB06EE1D239}" srcOrd="0" destOrd="0" parTransId="{DE0AA04A-F65D-4A22-95B4-D0FFEADFDA4E}" sibTransId="{A7B9AB6C-6DF8-466F-8506-C8C701722BF3}"/>
    <dgm:cxn modelId="{85A7E363-CDB1-4FC5-959E-82E9C6B51DAF}" type="presOf" srcId="{2A2A5A30-35BD-4885-BEE3-9D253B10ECBE}" destId="{6875A86C-4772-4133-91ED-AB43CA9A3988}" srcOrd="0" destOrd="0" presId="urn:microsoft.com/office/officeart/2011/layout/HexagonRadial"/>
    <dgm:cxn modelId="{784FD367-6722-4F16-AF94-33C5D6ABA06B}" srcId="{927E4B94-E87E-4FE7-A3B5-6FB06EE1D239}" destId="{4CD97ADA-394D-42C4-A7F8-A90BCA7216AE}" srcOrd="0" destOrd="0" parTransId="{379F33B1-0F64-4E46-98CB-3B7BF4FC02FD}" sibTransId="{B33294FC-9366-48B4-A0C1-18629E9C927E}"/>
    <dgm:cxn modelId="{FD5E3D68-40B1-47A7-92EB-4F7D4D31F8AA}" type="presOf" srcId="{927E4B94-E87E-4FE7-A3B5-6FB06EE1D239}" destId="{75342337-9C23-4EDD-82BF-E3AE468C3318}" srcOrd="0" destOrd="0" presId="urn:microsoft.com/office/officeart/2011/layout/HexagonRadial"/>
    <dgm:cxn modelId="{2031274C-9591-4223-A5B7-034B3863038F}" type="presOf" srcId="{AA5DD192-6926-41DC-B1C9-925869B2FC6D}" destId="{C6BA81A9-BE36-4DC2-99E4-562194B71CD6}" srcOrd="0" destOrd="0" presId="urn:microsoft.com/office/officeart/2011/layout/HexagonRadial"/>
    <dgm:cxn modelId="{90673A4C-5CAA-472B-A221-58BA8A475EF2}" srcId="{927E4B94-E87E-4FE7-A3B5-6FB06EE1D239}" destId="{AA5DD192-6926-41DC-B1C9-925869B2FC6D}" srcOrd="2" destOrd="0" parTransId="{29C94C65-4939-403E-B55D-8E47D94C76D6}" sibTransId="{761FE4AD-98BC-4622-90F0-8F302B370CBF}"/>
    <dgm:cxn modelId="{1EAFC64E-81AE-4820-9E63-CDDDDFA92C35}" type="presOf" srcId="{3DD1B609-A32B-4BE1-9CDB-D439D7AAF268}" destId="{82690486-A08E-43BE-B2BF-5AE45F7E0627}" srcOrd="0" destOrd="0" presId="urn:microsoft.com/office/officeart/2011/layout/HexagonRadial"/>
    <dgm:cxn modelId="{8870AD8C-673A-405C-8E02-36A142608943}" type="presOf" srcId="{4CD97ADA-394D-42C4-A7F8-A90BCA7216AE}" destId="{EA4B78C9-0722-4DA1-BB72-2141701CCF5B}" srcOrd="0" destOrd="0" presId="urn:microsoft.com/office/officeart/2011/layout/HexagonRadial"/>
    <dgm:cxn modelId="{14AD1FD3-FA7E-4AF7-A14D-662965E6CECD}" srcId="{927E4B94-E87E-4FE7-A3B5-6FB06EE1D239}" destId="{3DD1B609-A32B-4BE1-9CDB-D439D7AAF268}" srcOrd="1" destOrd="0" parTransId="{6E272642-D08B-4F7B-B306-1D21534776A8}" sibTransId="{113910A7-2174-49E0-B494-FF6838BC377C}"/>
    <dgm:cxn modelId="{2417F0D7-1E44-4966-B0B3-950FFEBF5B2D}" srcId="{927E4B94-E87E-4FE7-A3B5-6FB06EE1D239}" destId="{2A2A5A30-35BD-4885-BEE3-9D253B10ECBE}" srcOrd="3" destOrd="0" parTransId="{EE171BEA-8A42-40E6-BF8D-6AB3CE7CB6D6}" sibTransId="{C4AE29DF-FCDF-4C92-B48A-4848E349C98E}"/>
    <dgm:cxn modelId="{1A3BBCE3-EDC4-452B-8E57-4075DD6ED4AA}" type="presOf" srcId="{CC3A02D0-5A35-49A0-B669-D8ABBAF6A89A}" destId="{1CAFEB1D-B894-4A56-B083-7D5EAD55299C}" srcOrd="0" destOrd="0" presId="urn:microsoft.com/office/officeart/2011/layout/HexagonRadial"/>
    <dgm:cxn modelId="{28E20302-312E-4AA9-9CB9-EB80194D63B2}" type="presParOf" srcId="{1CAFEB1D-B894-4A56-B083-7D5EAD55299C}" destId="{75342337-9C23-4EDD-82BF-E3AE468C3318}" srcOrd="0" destOrd="0" presId="urn:microsoft.com/office/officeart/2011/layout/HexagonRadial"/>
    <dgm:cxn modelId="{2B21E1D4-4DFC-4C72-A9C6-895C67F7369D}" type="presParOf" srcId="{1CAFEB1D-B894-4A56-B083-7D5EAD55299C}" destId="{9B87A7FE-9A1C-49DD-A364-DCD660C6A92D}" srcOrd="1" destOrd="0" presId="urn:microsoft.com/office/officeart/2011/layout/HexagonRadial"/>
    <dgm:cxn modelId="{64357E21-72C1-4053-93B9-20DA1F3C050B}" type="presParOf" srcId="{9B87A7FE-9A1C-49DD-A364-DCD660C6A92D}" destId="{4DB7CE68-51FE-4C82-9BA9-47C2908EA586}" srcOrd="0" destOrd="0" presId="urn:microsoft.com/office/officeart/2011/layout/HexagonRadial"/>
    <dgm:cxn modelId="{9F39FAE0-0B59-4D05-9BF6-F204789F2A87}" type="presParOf" srcId="{1CAFEB1D-B894-4A56-B083-7D5EAD55299C}" destId="{EA4B78C9-0722-4DA1-BB72-2141701CCF5B}" srcOrd="2" destOrd="0" presId="urn:microsoft.com/office/officeart/2011/layout/HexagonRadial"/>
    <dgm:cxn modelId="{F4FB8D15-593C-41B8-9009-DB85329A86B6}" type="presParOf" srcId="{1CAFEB1D-B894-4A56-B083-7D5EAD55299C}" destId="{A55B7D41-96B0-4F1E-9CA8-481B41B5781C}" srcOrd="3" destOrd="0" presId="urn:microsoft.com/office/officeart/2011/layout/HexagonRadial"/>
    <dgm:cxn modelId="{BF3BD037-1E7B-4EC3-A11B-14725B739893}" type="presParOf" srcId="{A55B7D41-96B0-4F1E-9CA8-481B41B5781C}" destId="{798B875B-C31E-4069-974F-DEBDC115F9CD}" srcOrd="0" destOrd="0" presId="urn:microsoft.com/office/officeart/2011/layout/HexagonRadial"/>
    <dgm:cxn modelId="{B49A18D3-96A1-42EC-AB78-0561FA10D324}" type="presParOf" srcId="{1CAFEB1D-B894-4A56-B083-7D5EAD55299C}" destId="{82690486-A08E-43BE-B2BF-5AE45F7E0627}" srcOrd="4" destOrd="0" presId="urn:microsoft.com/office/officeart/2011/layout/HexagonRadial"/>
    <dgm:cxn modelId="{2FD002E3-B827-461C-A61F-4A5A5EC5232B}" type="presParOf" srcId="{1CAFEB1D-B894-4A56-B083-7D5EAD55299C}" destId="{2CA4F8B8-56A3-494E-AC0F-1065C63D81BE}" srcOrd="5" destOrd="0" presId="urn:microsoft.com/office/officeart/2011/layout/HexagonRadial"/>
    <dgm:cxn modelId="{76F4478F-51F1-4F28-9C53-E01735B30384}" type="presParOf" srcId="{2CA4F8B8-56A3-494E-AC0F-1065C63D81BE}" destId="{319FC2F5-57C4-4187-AFD6-E16B8C6772EA}" srcOrd="0" destOrd="0" presId="urn:microsoft.com/office/officeart/2011/layout/HexagonRadial"/>
    <dgm:cxn modelId="{240E2E88-539C-4FA4-B346-FD6B78D25906}" type="presParOf" srcId="{1CAFEB1D-B894-4A56-B083-7D5EAD55299C}" destId="{C6BA81A9-BE36-4DC2-99E4-562194B71CD6}" srcOrd="6" destOrd="0" presId="urn:microsoft.com/office/officeart/2011/layout/HexagonRadial"/>
    <dgm:cxn modelId="{9788FCE9-47A6-40EE-ABFD-D7BF81233949}" type="presParOf" srcId="{1CAFEB1D-B894-4A56-B083-7D5EAD55299C}" destId="{B95808AB-5E8B-4D53-A03E-FB767DE05FE9}" srcOrd="7" destOrd="0" presId="urn:microsoft.com/office/officeart/2011/layout/HexagonRadial"/>
    <dgm:cxn modelId="{1BC81959-1528-4698-9F7F-B47CDB3A47AB}" type="presParOf" srcId="{B95808AB-5E8B-4D53-A03E-FB767DE05FE9}" destId="{628BC489-B8A3-4152-B942-3164E5C3FCAD}" srcOrd="0" destOrd="0" presId="urn:microsoft.com/office/officeart/2011/layout/HexagonRadial"/>
    <dgm:cxn modelId="{C87D6D45-C0F0-4A9F-ABE3-C342639256C4}" type="presParOf" srcId="{1CAFEB1D-B894-4A56-B083-7D5EAD55299C}" destId="{6875A86C-4772-4133-91ED-AB43CA9A3988}" srcOrd="8"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8935FF-184A-48AF-9B5A-6C62550E4954}">
      <dsp:nvSpPr>
        <dsp:cNvPr id="0" name=""/>
        <dsp:cNvSpPr/>
      </dsp:nvSpPr>
      <dsp:spPr>
        <a:xfrm>
          <a:off x="0" y="0"/>
          <a:ext cx="4082712" cy="414296"/>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  Content and Demographic Tracking</a:t>
          </a:r>
        </a:p>
      </dsp:txBody>
      <dsp:txXfrm>
        <a:off x="12134" y="12134"/>
        <a:ext cx="3587182" cy="390028"/>
      </dsp:txXfrm>
    </dsp:sp>
    <dsp:sp modelId="{07BB3AEF-EAAE-40B5-8686-F4624B514489}">
      <dsp:nvSpPr>
        <dsp:cNvPr id="0" name=""/>
        <dsp:cNvSpPr/>
      </dsp:nvSpPr>
      <dsp:spPr>
        <a:xfrm>
          <a:off x="304877" y="471837"/>
          <a:ext cx="4082712" cy="414296"/>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  Outreach and Membership Services</a:t>
          </a:r>
        </a:p>
      </dsp:txBody>
      <dsp:txXfrm>
        <a:off x="317011" y="483971"/>
        <a:ext cx="3484273" cy="390028"/>
      </dsp:txXfrm>
    </dsp:sp>
    <dsp:sp modelId="{A35D6F9A-EA2B-4972-A2EA-282D40BAFFF1}">
      <dsp:nvSpPr>
        <dsp:cNvPr id="0" name=""/>
        <dsp:cNvSpPr/>
      </dsp:nvSpPr>
      <dsp:spPr>
        <a:xfrm>
          <a:off x="609755" y="943675"/>
          <a:ext cx="4082712" cy="414296"/>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  New Products and Revenue Streams</a:t>
          </a:r>
        </a:p>
      </dsp:txBody>
      <dsp:txXfrm>
        <a:off x="621889" y="955809"/>
        <a:ext cx="3484273" cy="390028"/>
      </dsp:txXfrm>
    </dsp:sp>
    <dsp:sp modelId="{EED1AB79-C737-4022-8ACF-A2CAC3D0617A}">
      <dsp:nvSpPr>
        <dsp:cNvPr id="0" name=""/>
        <dsp:cNvSpPr/>
      </dsp:nvSpPr>
      <dsp:spPr>
        <a:xfrm>
          <a:off x="914633" y="1415513"/>
          <a:ext cx="4082712" cy="414296"/>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  Targeted solutions for Schools and Students</a:t>
          </a:r>
        </a:p>
      </dsp:txBody>
      <dsp:txXfrm>
        <a:off x="926767" y="1427647"/>
        <a:ext cx="3484273" cy="390028"/>
      </dsp:txXfrm>
    </dsp:sp>
    <dsp:sp modelId="{AF45BE3D-24B4-40DD-9DD7-23683844CF97}">
      <dsp:nvSpPr>
        <dsp:cNvPr id="0" name=""/>
        <dsp:cNvSpPr/>
      </dsp:nvSpPr>
      <dsp:spPr>
        <a:xfrm>
          <a:off x="1219511" y="1887351"/>
          <a:ext cx="4082712" cy="414296"/>
        </a:xfrm>
        <a:prstGeom prst="roundRect">
          <a:avLst>
            <a:gd name="adj" fmla="val 10000"/>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  Technology Solutions for the Black Community</a:t>
          </a:r>
        </a:p>
      </dsp:txBody>
      <dsp:txXfrm>
        <a:off x="1231645" y="1899485"/>
        <a:ext cx="3484273" cy="390028"/>
      </dsp:txXfrm>
    </dsp:sp>
    <dsp:sp modelId="{2543EFDD-36F6-4539-8FC1-FE2BD3967C74}">
      <dsp:nvSpPr>
        <dsp:cNvPr id="0" name=""/>
        <dsp:cNvSpPr/>
      </dsp:nvSpPr>
      <dsp:spPr>
        <a:xfrm>
          <a:off x="3813419" y="302666"/>
          <a:ext cx="269292" cy="269292"/>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874010" y="302666"/>
        <a:ext cx="148110" cy="202642"/>
      </dsp:txXfrm>
    </dsp:sp>
    <dsp:sp modelId="{9D5B513E-C7F5-479A-8FB1-6BCEAF2E9436}">
      <dsp:nvSpPr>
        <dsp:cNvPr id="0" name=""/>
        <dsp:cNvSpPr/>
      </dsp:nvSpPr>
      <dsp:spPr>
        <a:xfrm>
          <a:off x="4118297" y="774504"/>
          <a:ext cx="269292" cy="269292"/>
        </a:xfrm>
        <a:prstGeom prst="downArrow">
          <a:avLst>
            <a:gd name="adj1" fmla="val 55000"/>
            <a:gd name="adj2" fmla="val 45000"/>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178888" y="774504"/>
        <a:ext cx="148110" cy="202642"/>
      </dsp:txXfrm>
    </dsp:sp>
    <dsp:sp modelId="{2F54E843-6719-4B4A-BAEB-A2F99BC11391}">
      <dsp:nvSpPr>
        <dsp:cNvPr id="0" name=""/>
        <dsp:cNvSpPr/>
      </dsp:nvSpPr>
      <dsp:spPr>
        <a:xfrm>
          <a:off x="4423175" y="1239437"/>
          <a:ext cx="269292" cy="269292"/>
        </a:xfrm>
        <a:prstGeom prst="downArrow">
          <a:avLst>
            <a:gd name="adj1" fmla="val 55000"/>
            <a:gd name="adj2" fmla="val 45000"/>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483766" y="1239437"/>
        <a:ext cx="148110" cy="202642"/>
      </dsp:txXfrm>
    </dsp:sp>
    <dsp:sp modelId="{8BEB219E-5E9D-4DB6-8BBD-6C1F68754B26}">
      <dsp:nvSpPr>
        <dsp:cNvPr id="0" name=""/>
        <dsp:cNvSpPr/>
      </dsp:nvSpPr>
      <dsp:spPr>
        <a:xfrm>
          <a:off x="4728053" y="1715878"/>
          <a:ext cx="269292" cy="269292"/>
        </a:xfrm>
        <a:prstGeom prst="downArrow">
          <a:avLst>
            <a:gd name="adj1" fmla="val 55000"/>
            <a:gd name="adj2" fmla="val 45000"/>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788644" y="1715878"/>
        <a:ext cx="148110" cy="2026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48672A-B7F0-4A9B-9B19-46A706DBA5D2}">
      <dsp:nvSpPr>
        <dsp:cNvPr id="0" name=""/>
        <dsp:cNvSpPr/>
      </dsp:nvSpPr>
      <dsp:spPr>
        <a:xfrm>
          <a:off x="61369" y="564178"/>
          <a:ext cx="868487" cy="286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Diversity Widgets</a:t>
          </a:r>
        </a:p>
      </dsp:txBody>
      <dsp:txXfrm>
        <a:off x="61369" y="564178"/>
        <a:ext cx="868487" cy="286206"/>
      </dsp:txXfrm>
    </dsp:sp>
    <dsp:sp modelId="{D62F99E5-9EC6-48D4-847A-287A397006CB}">
      <dsp:nvSpPr>
        <dsp:cNvPr id="0" name=""/>
        <dsp:cNvSpPr/>
      </dsp:nvSpPr>
      <dsp:spPr>
        <a:xfrm>
          <a:off x="60382" y="477132"/>
          <a:ext cx="69084" cy="69084"/>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9DB291-4E93-4E8C-9CFA-0796ECB09B87}">
      <dsp:nvSpPr>
        <dsp:cNvPr id="0" name=""/>
        <dsp:cNvSpPr/>
      </dsp:nvSpPr>
      <dsp:spPr>
        <a:xfrm>
          <a:off x="108741" y="380414"/>
          <a:ext cx="69084" cy="69084"/>
        </a:xfrm>
        <a:prstGeom prst="ellips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6DF017-4489-48A9-A3EF-E13DE51A4842}">
      <dsp:nvSpPr>
        <dsp:cNvPr id="0" name=""/>
        <dsp:cNvSpPr/>
      </dsp:nvSpPr>
      <dsp:spPr>
        <a:xfrm>
          <a:off x="224802" y="399758"/>
          <a:ext cx="108560" cy="108560"/>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D76520-EE1E-4BC3-9B47-DC4F2FC37197}">
      <dsp:nvSpPr>
        <dsp:cNvPr id="0" name=""/>
        <dsp:cNvSpPr/>
      </dsp:nvSpPr>
      <dsp:spPr>
        <a:xfrm>
          <a:off x="321520" y="293368"/>
          <a:ext cx="69084" cy="69084"/>
        </a:xfrm>
        <a:prstGeom prst="ellips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A78C7A-F6ED-4238-A6EA-09630E22CE36}">
      <dsp:nvSpPr>
        <dsp:cNvPr id="0" name=""/>
        <dsp:cNvSpPr/>
      </dsp:nvSpPr>
      <dsp:spPr>
        <a:xfrm>
          <a:off x="447253" y="254681"/>
          <a:ext cx="69084" cy="69084"/>
        </a:xfrm>
        <a:prstGeom prst="ellipse">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908E31-95D5-45C1-98BF-6A0202885ED0}">
      <dsp:nvSpPr>
        <dsp:cNvPr id="0" name=""/>
        <dsp:cNvSpPr/>
      </dsp:nvSpPr>
      <dsp:spPr>
        <a:xfrm>
          <a:off x="602002" y="322383"/>
          <a:ext cx="69084" cy="69084"/>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BFE6E6-6AD7-4588-B4ED-1326E0D3C450}">
      <dsp:nvSpPr>
        <dsp:cNvPr id="0" name=""/>
        <dsp:cNvSpPr/>
      </dsp:nvSpPr>
      <dsp:spPr>
        <a:xfrm>
          <a:off x="698720" y="370742"/>
          <a:ext cx="108560" cy="108560"/>
        </a:xfrm>
        <a:prstGeom prst="ellips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BAE3BC-6E44-4112-935A-79FF11CD1135}">
      <dsp:nvSpPr>
        <dsp:cNvPr id="0" name=""/>
        <dsp:cNvSpPr/>
      </dsp:nvSpPr>
      <dsp:spPr>
        <a:xfrm>
          <a:off x="834125" y="477132"/>
          <a:ext cx="69084" cy="69084"/>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F6809E-8C72-47AA-A268-FEA2A3706B1D}">
      <dsp:nvSpPr>
        <dsp:cNvPr id="0" name=""/>
        <dsp:cNvSpPr/>
      </dsp:nvSpPr>
      <dsp:spPr>
        <a:xfrm>
          <a:off x="892156" y="583522"/>
          <a:ext cx="69084" cy="69084"/>
        </a:xfrm>
        <a:prstGeom prst="ellips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D40C8D-553D-4099-85B4-B1D86C41499A}">
      <dsp:nvSpPr>
        <dsp:cNvPr id="0" name=""/>
        <dsp:cNvSpPr/>
      </dsp:nvSpPr>
      <dsp:spPr>
        <a:xfrm>
          <a:off x="389223" y="380414"/>
          <a:ext cx="177645" cy="177645"/>
        </a:xfrm>
        <a:prstGeom prst="ellipse">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B81B2F-2694-4A31-AD6B-14AAFE52A64D}">
      <dsp:nvSpPr>
        <dsp:cNvPr id="0" name=""/>
        <dsp:cNvSpPr/>
      </dsp:nvSpPr>
      <dsp:spPr>
        <a:xfrm>
          <a:off x="12023" y="747942"/>
          <a:ext cx="69084" cy="69084"/>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26AD36-F0F0-49A1-90D2-E0855BDCBAFB}">
      <dsp:nvSpPr>
        <dsp:cNvPr id="0" name=""/>
        <dsp:cNvSpPr/>
      </dsp:nvSpPr>
      <dsp:spPr>
        <a:xfrm>
          <a:off x="70053" y="834988"/>
          <a:ext cx="108560" cy="108560"/>
        </a:xfrm>
        <a:prstGeom prst="ellips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E8A547-C460-4E53-A000-A107351ECD81}">
      <dsp:nvSpPr>
        <dsp:cNvPr id="0" name=""/>
        <dsp:cNvSpPr/>
      </dsp:nvSpPr>
      <dsp:spPr>
        <a:xfrm>
          <a:off x="215130" y="912363"/>
          <a:ext cx="157906" cy="157906"/>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622CB5-1753-4B0D-9AF5-90AD519F19E8}">
      <dsp:nvSpPr>
        <dsp:cNvPr id="0" name=""/>
        <dsp:cNvSpPr/>
      </dsp:nvSpPr>
      <dsp:spPr>
        <a:xfrm>
          <a:off x="418238" y="1038096"/>
          <a:ext cx="69084" cy="69084"/>
        </a:xfrm>
        <a:prstGeom prst="ellips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26896B-8887-4856-83B8-55AFAD0E38DD}">
      <dsp:nvSpPr>
        <dsp:cNvPr id="0" name=""/>
        <dsp:cNvSpPr/>
      </dsp:nvSpPr>
      <dsp:spPr>
        <a:xfrm>
          <a:off x="456925" y="912363"/>
          <a:ext cx="108560" cy="108560"/>
        </a:xfrm>
        <a:prstGeom prst="ellipse">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BD439D-1144-40EF-AE81-57FFDEAD825C}">
      <dsp:nvSpPr>
        <dsp:cNvPr id="0" name=""/>
        <dsp:cNvSpPr/>
      </dsp:nvSpPr>
      <dsp:spPr>
        <a:xfrm>
          <a:off x="553643" y="1047768"/>
          <a:ext cx="69084" cy="69084"/>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2F5DA7-46BB-4B23-AFA9-9EB853A5E1FD}">
      <dsp:nvSpPr>
        <dsp:cNvPr id="0" name=""/>
        <dsp:cNvSpPr/>
      </dsp:nvSpPr>
      <dsp:spPr>
        <a:xfrm>
          <a:off x="640689" y="893019"/>
          <a:ext cx="157906" cy="157906"/>
        </a:xfrm>
        <a:prstGeom prst="ellips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1A1FBB-3A39-4A0A-8FAF-6DBD4E09C514}">
      <dsp:nvSpPr>
        <dsp:cNvPr id="0" name=""/>
        <dsp:cNvSpPr/>
      </dsp:nvSpPr>
      <dsp:spPr>
        <a:xfrm>
          <a:off x="853469" y="854332"/>
          <a:ext cx="108560" cy="108560"/>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322B5B-7A35-4397-816E-A6B735541D33}">
      <dsp:nvSpPr>
        <dsp:cNvPr id="0" name=""/>
        <dsp:cNvSpPr/>
      </dsp:nvSpPr>
      <dsp:spPr>
        <a:xfrm>
          <a:off x="962030" y="399597"/>
          <a:ext cx="318828" cy="608677"/>
        </a:xfrm>
        <a:prstGeom prst="chevron">
          <a:avLst>
            <a:gd name="adj" fmla="val 6231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9B5F957-B531-4BBC-A8E0-E16A2C78AB09}">
      <dsp:nvSpPr>
        <dsp:cNvPr id="0" name=""/>
        <dsp:cNvSpPr/>
      </dsp:nvSpPr>
      <dsp:spPr>
        <a:xfrm>
          <a:off x="1280858" y="399892"/>
          <a:ext cx="869531" cy="608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Sponsors/ Partners / Advertisers</a:t>
          </a:r>
        </a:p>
      </dsp:txBody>
      <dsp:txXfrm>
        <a:off x="1280858" y="399892"/>
        <a:ext cx="869531" cy="608671"/>
      </dsp:txXfrm>
    </dsp:sp>
    <dsp:sp modelId="{FC9223CC-E858-44ED-B4BA-348ADC948E82}">
      <dsp:nvSpPr>
        <dsp:cNvPr id="0" name=""/>
        <dsp:cNvSpPr/>
      </dsp:nvSpPr>
      <dsp:spPr>
        <a:xfrm>
          <a:off x="2150389" y="399597"/>
          <a:ext cx="318828" cy="608677"/>
        </a:xfrm>
        <a:prstGeom prst="chevron">
          <a:avLst>
            <a:gd name="adj" fmla="val 6231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F174639-58C1-4501-8412-40DF6F038C45}">
      <dsp:nvSpPr>
        <dsp:cNvPr id="0" name=""/>
        <dsp:cNvSpPr/>
      </dsp:nvSpPr>
      <dsp:spPr>
        <a:xfrm>
          <a:off x="2469217" y="399892"/>
          <a:ext cx="869531" cy="608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Marketplace/ Products</a:t>
          </a:r>
        </a:p>
      </dsp:txBody>
      <dsp:txXfrm>
        <a:off x="2469217" y="399892"/>
        <a:ext cx="869531" cy="608671"/>
      </dsp:txXfrm>
    </dsp:sp>
    <dsp:sp modelId="{38D74094-7E5D-40A1-88F3-26058D9D0DA3}">
      <dsp:nvSpPr>
        <dsp:cNvPr id="0" name=""/>
        <dsp:cNvSpPr/>
      </dsp:nvSpPr>
      <dsp:spPr>
        <a:xfrm>
          <a:off x="3338748" y="399597"/>
          <a:ext cx="318828" cy="608677"/>
        </a:xfrm>
        <a:prstGeom prst="chevron">
          <a:avLst>
            <a:gd name="adj" fmla="val 6231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64E93D9-9375-4BF5-8CDE-F6B807D7F4AC}">
      <dsp:nvSpPr>
        <dsp:cNvPr id="0" name=""/>
        <dsp:cNvSpPr/>
      </dsp:nvSpPr>
      <dsp:spPr>
        <a:xfrm>
          <a:off x="3657576" y="399892"/>
          <a:ext cx="869531" cy="608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Premium Membership</a:t>
          </a:r>
        </a:p>
      </dsp:txBody>
      <dsp:txXfrm>
        <a:off x="3657576" y="399892"/>
        <a:ext cx="869531" cy="608671"/>
      </dsp:txXfrm>
    </dsp:sp>
    <dsp:sp modelId="{AB683222-5635-4774-9AA3-73D65CB3FE5C}">
      <dsp:nvSpPr>
        <dsp:cNvPr id="0" name=""/>
        <dsp:cNvSpPr/>
      </dsp:nvSpPr>
      <dsp:spPr>
        <a:xfrm>
          <a:off x="4527107" y="399597"/>
          <a:ext cx="318828" cy="608677"/>
        </a:xfrm>
        <a:prstGeom prst="chevron">
          <a:avLst>
            <a:gd name="adj" fmla="val 6231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E55E0AD-45F9-4AE5-B163-6547DC069D3C}">
      <dsp:nvSpPr>
        <dsp:cNvPr id="0" name=""/>
        <dsp:cNvSpPr/>
      </dsp:nvSpPr>
      <dsp:spPr>
        <a:xfrm>
          <a:off x="4880717" y="349294"/>
          <a:ext cx="739101" cy="739101"/>
        </a:xfrm>
        <a:prstGeom prst="ellips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en-US" sz="900" kern="1200" dirty="0"/>
            <a:t>$$</a:t>
          </a:r>
        </a:p>
      </dsp:txBody>
      <dsp:txXfrm>
        <a:off x="4988956" y="457533"/>
        <a:ext cx="522623" cy="5226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342337-9C23-4EDD-82BF-E3AE468C3318}">
      <dsp:nvSpPr>
        <dsp:cNvPr id="0" name=""/>
        <dsp:cNvSpPr/>
      </dsp:nvSpPr>
      <dsp:spPr>
        <a:xfrm>
          <a:off x="1898701" y="1421606"/>
          <a:ext cx="1807135" cy="1563062"/>
        </a:xfrm>
        <a:prstGeom prst="hexagon">
          <a:avLst>
            <a:gd name="adj" fmla="val 28570"/>
            <a:gd name="vf" fmla="val 115470"/>
          </a:avLst>
        </a:prstGeom>
        <a:solidFill>
          <a:schemeClr val="tx1"/>
        </a:solidFill>
        <a:ln w="15875"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$500K</a:t>
          </a:r>
          <a:endParaRPr lang="en-US" sz="1400" b="1" kern="1200" dirty="0"/>
        </a:p>
        <a:p>
          <a:pPr marL="0" lvl="0" indent="0" algn="ctr" defTabSz="1066800">
            <a:lnSpc>
              <a:spcPct val="90000"/>
            </a:lnSpc>
            <a:spcBef>
              <a:spcPct val="0"/>
            </a:spcBef>
            <a:spcAft>
              <a:spcPct val="35000"/>
            </a:spcAft>
            <a:buNone/>
          </a:pPr>
          <a:r>
            <a:rPr lang="en-US" sz="1200" b="1" kern="1200" dirty="0"/>
            <a:t>(Seed Investment)</a:t>
          </a:r>
        </a:p>
      </dsp:txBody>
      <dsp:txXfrm>
        <a:off x="2198151" y="1680612"/>
        <a:ext cx="1208235" cy="1045050"/>
      </dsp:txXfrm>
    </dsp:sp>
    <dsp:sp modelId="{798B875B-C31E-4069-974F-DEBDC115F9CD}">
      <dsp:nvSpPr>
        <dsp:cNvPr id="0" name=""/>
        <dsp:cNvSpPr/>
      </dsp:nvSpPr>
      <dsp:spPr>
        <a:xfrm>
          <a:off x="3030227" y="673786"/>
          <a:ext cx="681920" cy="587415"/>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4B78C9-0722-4DA1-BB72-2141701CCF5B}">
      <dsp:nvSpPr>
        <dsp:cNvPr id="0" name=""/>
        <dsp:cNvSpPr/>
      </dsp:nvSpPr>
      <dsp:spPr>
        <a:xfrm>
          <a:off x="2065199" y="0"/>
          <a:ext cx="1480750" cy="1281032"/>
        </a:xfrm>
        <a:prstGeom prst="hexagon">
          <a:avLst>
            <a:gd name="adj" fmla="val 28570"/>
            <a:gd name="vf" fmla="val 11547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Technology</a:t>
          </a:r>
        </a:p>
        <a:p>
          <a:pPr marL="0" lvl="0" indent="0" algn="ctr" defTabSz="622300">
            <a:lnSpc>
              <a:spcPct val="90000"/>
            </a:lnSpc>
            <a:spcBef>
              <a:spcPct val="0"/>
            </a:spcBef>
            <a:spcAft>
              <a:spcPct val="35000"/>
            </a:spcAft>
            <a:buNone/>
          </a:pPr>
          <a:r>
            <a:rPr lang="en-US" sz="1400" b="1" kern="1200" dirty="0"/>
            <a:t>Services</a:t>
          </a:r>
        </a:p>
        <a:p>
          <a:pPr marL="0" lvl="0" indent="0" algn="ctr" defTabSz="622300">
            <a:lnSpc>
              <a:spcPct val="90000"/>
            </a:lnSpc>
            <a:spcBef>
              <a:spcPct val="0"/>
            </a:spcBef>
            <a:spcAft>
              <a:spcPct val="35000"/>
            </a:spcAft>
            <a:buNone/>
          </a:pPr>
          <a:r>
            <a:rPr lang="en-US" sz="1400" b="1" kern="1200" dirty="0">
              <a:solidFill>
                <a:schemeClr val="bg1"/>
              </a:solidFill>
            </a:rPr>
            <a:t>($336k)</a:t>
          </a:r>
        </a:p>
      </dsp:txBody>
      <dsp:txXfrm>
        <a:off x="2310592" y="212295"/>
        <a:ext cx="989964" cy="856442"/>
      </dsp:txXfrm>
    </dsp:sp>
    <dsp:sp modelId="{319FC2F5-57C4-4187-AFD6-E16B8C6772EA}">
      <dsp:nvSpPr>
        <dsp:cNvPr id="0" name=""/>
        <dsp:cNvSpPr/>
      </dsp:nvSpPr>
      <dsp:spPr>
        <a:xfrm>
          <a:off x="3826051" y="1771940"/>
          <a:ext cx="681920" cy="587415"/>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690486-A08E-43BE-B2BF-5AE45F7E0627}">
      <dsp:nvSpPr>
        <dsp:cNvPr id="0" name=""/>
        <dsp:cNvSpPr/>
      </dsp:nvSpPr>
      <dsp:spPr>
        <a:xfrm>
          <a:off x="3423330" y="787920"/>
          <a:ext cx="1480750" cy="1281032"/>
        </a:xfrm>
        <a:prstGeom prst="hexagon">
          <a:avLst>
            <a:gd name="adj" fmla="val 28570"/>
            <a:gd name="vf" fmla="val 11547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Outreach</a:t>
          </a:r>
        </a:p>
        <a:p>
          <a:pPr marL="0" lvl="0" indent="0" algn="ctr" defTabSz="622300">
            <a:lnSpc>
              <a:spcPct val="90000"/>
            </a:lnSpc>
            <a:spcBef>
              <a:spcPct val="0"/>
            </a:spcBef>
            <a:spcAft>
              <a:spcPct val="35000"/>
            </a:spcAft>
            <a:buNone/>
          </a:pPr>
          <a:r>
            <a:rPr lang="en-US" sz="1400" b="1" kern="1200" dirty="0"/>
            <a:t>&amp;</a:t>
          </a:r>
        </a:p>
        <a:p>
          <a:pPr marL="0" lvl="0" indent="0" algn="ctr" defTabSz="622300">
            <a:lnSpc>
              <a:spcPct val="90000"/>
            </a:lnSpc>
            <a:spcBef>
              <a:spcPct val="0"/>
            </a:spcBef>
            <a:spcAft>
              <a:spcPct val="35000"/>
            </a:spcAft>
            <a:buNone/>
          </a:pPr>
          <a:r>
            <a:rPr lang="en-US" sz="1400" b="1" kern="1200" dirty="0"/>
            <a:t>Sales</a:t>
          </a:r>
        </a:p>
        <a:p>
          <a:pPr marL="0" lvl="0" indent="0" algn="ctr" defTabSz="622300">
            <a:lnSpc>
              <a:spcPct val="90000"/>
            </a:lnSpc>
            <a:spcBef>
              <a:spcPct val="0"/>
            </a:spcBef>
            <a:spcAft>
              <a:spcPct val="35000"/>
            </a:spcAft>
            <a:buNone/>
          </a:pPr>
          <a:r>
            <a:rPr lang="en-US" sz="1200" b="1" kern="1200" dirty="0">
              <a:solidFill>
                <a:schemeClr val="bg1"/>
              </a:solidFill>
            </a:rPr>
            <a:t>($72k)</a:t>
          </a:r>
        </a:p>
      </dsp:txBody>
      <dsp:txXfrm>
        <a:off x="3668723" y="1000215"/>
        <a:ext cx="989964" cy="856442"/>
      </dsp:txXfrm>
    </dsp:sp>
    <dsp:sp modelId="{628BC489-B8A3-4152-B942-3164E5C3FCAD}">
      <dsp:nvSpPr>
        <dsp:cNvPr id="0" name=""/>
        <dsp:cNvSpPr/>
      </dsp:nvSpPr>
      <dsp:spPr>
        <a:xfrm>
          <a:off x="3273061" y="3011549"/>
          <a:ext cx="681920" cy="587415"/>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BA81A9-BE36-4DC2-99E4-562194B71CD6}">
      <dsp:nvSpPr>
        <dsp:cNvPr id="0" name=""/>
        <dsp:cNvSpPr/>
      </dsp:nvSpPr>
      <dsp:spPr>
        <a:xfrm>
          <a:off x="3423330" y="2336881"/>
          <a:ext cx="1480750" cy="1281032"/>
        </a:xfrm>
        <a:prstGeom prst="hexagon">
          <a:avLst>
            <a:gd name="adj" fmla="val 28570"/>
            <a:gd name="vf" fmla="val 11547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Content Growth</a:t>
          </a:r>
        </a:p>
        <a:p>
          <a:pPr marL="0" lvl="0" indent="0" algn="ctr" defTabSz="622300">
            <a:lnSpc>
              <a:spcPct val="90000"/>
            </a:lnSpc>
            <a:spcBef>
              <a:spcPct val="0"/>
            </a:spcBef>
            <a:spcAft>
              <a:spcPct val="35000"/>
            </a:spcAft>
            <a:buNone/>
          </a:pPr>
          <a:r>
            <a:rPr lang="en-US" sz="1200" b="1" kern="1200" dirty="0">
              <a:solidFill>
                <a:schemeClr val="bg1"/>
              </a:solidFill>
            </a:rPr>
            <a:t>($24k)</a:t>
          </a:r>
        </a:p>
      </dsp:txBody>
      <dsp:txXfrm>
        <a:off x="3668723" y="2549176"/>
        <a:ext cx="989964" cy="856442"/>
      </dsp:txXfrm>
    </dsp:sp>
    <dsp:sp modelId="{6875A86C-4772-4133-91ED-AB43CA9A3988}">
      <dsp:nvSpPr>
        <dsp:cNvPr id="0" name=""/>
        <dsp:cNvSpPr/>
      </dsp:nvSpPr>
      <dsp:spPr>
        <a:xfrm>
          <a:off x="2065199" y="3125683"/>
          <a:ext cx="1480750" cy="1281032"/>
        </a:xfrm>
        <a:prstGeom prst="hexagon">
          <a:avLst>
            <a:gd name="adj" fmla="val 28570"/>
            <a:gd name="vf" fmla="val 11547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Operations &amp; Marketing</a:t>
          </a:r>
        </a:p>
        <a:p>
          <a:pPr marL="0" lvl="0" indent="0" algn="ctr" defTabSz="622300">
            <a:lnSpc>
              <a:spcPct val="90000"/>
            </a:lnSpc>
            <a:spcBef>
              <a:spcPct val="0"/>
            </a:spcBef>
            <a:spcAft>
              <a:spcPct val="35000"/>
            </a:spcAft>
            <a:buNone/>
          </a:pPr>
          <a:r>
            <a:rPr lang="en-US" sz="1200" b="1" kern="1200" dirty="0">
              <a:solidFill>
                <a:schemeClr val="tx1"/>
              </a:solidFill>
            </a:rPr>
            <a:t>($68k)</a:t>
          </a:r>
        </a:p>
      </dsp:txBody>
      <dsp:txXfrm>
        <a:off x="2310592" y="3337978"/>
        <a:ext cx="989964" cy="85644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0.161</cdr:x>
      <cdr:y>0.77967</cdr:y>
    </cdr:from>
    <cdr:to>
      <cdr:x>0.19822</cdr:x>
      <cdr:y>0.83971</cdr:y>
    </cdr:to>
    <cdr:sp macro="" textlink="">
      <cdr:nvSpPr>
        <cdr:cNvPr id="2" name="TextBox 1">
          <a:extLst xmlns:a="http://schemas.openxmlformats.org/drawingml/2006/main">
            <a:ext uri="{FF2B5EF4-FFF2-40B4-BE49-F238E27FC236}">
              <a16:creationId xmlns:a16="http://schemas.microsoft.com/office/drawing/2014/main" id="{95ACECC1-FC0F-4CAD-8A22-10F798470ED9}"/>
            </a:ext>
          </a:extLst>
        </cdr:cNvPr>
        <cdr:cNvSpPr txBox="1"/>
      </cdr:nvSpPr>
      <cdr:spPr>
        <a:xfrm xmlns:a="http://schemas.openxmlformats.org/drawingml/2006/main">
          <a:off x="1758122" y="3280513"/>
          <a:ext cx="406401" cy="25261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800" dirty="0"/>
            <a:t>$500</a:t>
          </a:r>
        </a:p>
      </cdr:txBody>
    </cdr:sp>
  </cdr:relSizeAnchor>
  <cdr:relSizeAnchor xmlns:cdr="http://schemas.openxmlformats.org/drawingml/2006/chartDrawing">
    <cdr:from>
      <cdr:x>0.7891</cdr:x>
      <cdr:y>0.40069</cdr:y>
    </cdr:from>
    <cdr:to>
      <cdr:x>0.83203</cdr:x>
      <cdr:y>0.45661</cdr:y>
    </cdr:to>
    <cdr:sp macro="" textlink="">
      <cdr:nvSpPr>
        <cdr:cNvPr id="5" name="TextBox 4">
          <a:extLst xmlns:a="http://schemas.openxmlformats.org/drawingml/2006/main">
            <a:ext uri="{FF2B5EF4-FFF2-40B4-BE49-F238E27FC236}">
              <a16:creationId xmlns:a16="http://schemas.microsoft.com/office/drawing/2014/main" id="{029ADA4C-3191-437F-BCAE-DFC13C44D100}"/>
            </a:ext>
          </a:extLst>
        </cdr:cNvPr>
        <cdr:cNvSpPr txBox="1"/>
      </cdr:nvSpPr>
      <cdr:spPr>
        <a:xfrm xmlns:a="http://schemas.openxmlformats.org/drawingml/2006/main">
          <a:off x="8616852" y="1685925"/>
          <a:ext cx="468795" cy="23528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800" dirty="0">
              <a:solidFill>
                <a:schemeClr val="bg1"/>
              </a:solidFill>
            </a:rPr>
            <a:t>1MM</a:t>
          </a:r>
        </a:p>
      </cdr:txBody>
    </cdr:sp>
  </cdr:relSizeAnchor>
  <cdr:relSizeAnchor xmlns:cdr="http://schemas.openxmlformats.org/drawingml/2006/chartDrawing">
    <cdr:from>
      <cdr:x>0.88633</cdr:x>
      <cdr:y>0.70638</cdr:y>
    </cdr:from>
    <cdr:to>
      <cdr:x>0.93716</cdr:x>
      <cdr:y>0.78734</cdr:y>
    </cdr:to>
    <cdr:sp macro="" textlink="">
      <cdr:nvSpPr>
        <cdr:cNvPr id="7" name="TextBox 6">
          <a:extLst xmlns:a="http://schemas.openxmlformats.org/drawingml/2006/main">
            <a:ext uri="{FF2B5EF4-FFF2-40B4-BE49-F238E27FC236}">
              <a16:creationId xmlns:a16="http://schemas.microsoft.com/office/drawing/2014/main" id="{E0F7B3DD-49D3-462A-9D70-39A464A4E5CC}"/>
            </a:ext>
          </a:extLst>
        </cdr:cNvPr>
        <cdr:cNvSpPr txBox="1"/>
      </cdr:nvSpPr>
      <cdr:spPr>
        <a:xfrm xmlns:a="http://schemas.openxmlformats.org/drawingml/2006/main">
          <a:off x="9678506" y="2972139"/>
          <a:ext cx="555086" cy="34063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800" dirty="0">
              <a:solidFill>
                <a:schemeClr val="bg1"/>
              </a:solidFill>
            </a:rPr>
            <a:t>1000</a:t>
          </a:r>
        </a:p>
        <a:p xmlns:a="http://schemas.openxmlformats.org/drawingml/2006/main">
          <a:pPr algn="ctr"/>
          <a:r>
            <a:rPr lang="en-US" sz="800" dirty="0">
              <a:solidFill>
                <a:schemeClr val="bg1"/>
              </a:solidFill>
            </a:rPr>
            <a:t>Schools</a:t>
          </a:r>
        </a:p>
      </cdr:txBody>
    </cdr:sp>
  </cdr:relSizeAnchor>
  <cdr:relSizeAnchor xmlns:cdr="http://schemas.openxmlformats.org/drawingml/2006/chartDrawing">
    <cdr:from>
      <cdr:x>0.4577</cdr:x>
      <cdr:y>0.76579</cdr:y>
    </cdr:from>
    <cdr:to>
      <cdr:x>0.49347</cdr:x>
      <cdr:y>0.82171</cdr:y>
    </cdr:to>
    <cdr:sp macro="" textlink="">
      <cdr:nvSpPr>
        <cdr:cNvPr id="3" name="TextBox 2">
          <a:extLst xmlns:a="http://schemas.openxmlformats.org/drawingml/2006/main">
            <a:ext uri="{FF2B5EF4-FFF2-40B4-BE49-F238E27FC236}">
              <a16:creationId xmlns:a16="http://schemas.microsoft.com/office/drawing/2014/main" id="{465402B5-36C3-4D8F-91AB-F61D11202043}"/>
            </a:ext>
          </a:extLst>
        </cdr:cNvPr>
        <cdr:cNvSpPr txBox="1"/>
      </cdr:nvSpPr>
      <cdr:spPr>
        <a:xfrm xmlns:a="http://schemas.openxmlformats.org/drawingml/2006/main">
          <a:off x="4997980" y="3222124"/>
          <a:ext cx="390601" cy="2352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800" dirty="0"/>
            <a:t>$5K</a:t>
          </a:r>
        </a:p>
      </cdr:txBody>
    </cdr:sp>
  </cdr:relSizeAnchor>
  <cdr:relSizeAnchor xmlns:cdr="http://schemas.openxmlformats.org/drawingml/2006/chartDrawing">
    <cdr:from>
      <cdr:x>0.5</cdr:x>
      <cdr:y>0.73583</cdr:y>
    </cdr:from>
    <cdr:to>
      <cdr:x>0.5471</cdr:x>
      <cdr:y>0.79175</cdr:y>
    </cdr:to>
    <cdr:sp macro="" textlink="">
      <cdr:nvSpPr>
        <cdr:cNvPr id="8" name="TextBox 7">
          <a:extLst xmlns:a="http://schemas.openxmlformats.org/drawingml/2006/main">
            <a:ext uri="{FF2B5EF4-FFF2-40B4-BE49-F238E27FC236}">
              <a16:creationId xmlns:a16="http://schemas.microsoft.com/office/drawing/2014/main" id="{4CC1704E-49DF-41C0-B51A-F880FFD257B7}"/>
            </a:ext>
          </a:extLst>
        </cdr:cNvPr>
        <cdr:cNvSpPr txBox="1"/>
      </cdr:nvSpPr>
      <cdr:spPr>
        <a:xfrm xmlns:a="http://schemas.openxmlformats.org/drawingml/2006/main">
          <a:off x="5459895" y="3096036"/>
          <a:ext cx="514322" cy="2352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800" dirty="0">
              <a:solidFill>
                <a:schemeClr val="tx1"/>
              </a:solidFill>
            </a:rPr>
            <a:t>$10k</a:t>
          </a:r>
        </a:p>
      </cdr:txBody>
    </cdr:sp>
  </cdr:relSizeAnchor>
  <cdr:relSizeAnchor xmlns:cdr="http://schemas.openxmlformats.org/drawingml/2006/chartDrawing">
    <cdr:from>
      <cdr:x>0.21024</cdr:x>
      <cdr:y>0.77171</cdr:y>
    </cdr:from>
    <cdr:to>
      <cdr:x>0.25133</cdr:x>
      <cdr:y>0.82763</cdr:y>
    </cdr:to>
    <cdr:sp macro="" textlink="">
      <cdr:nvSpPr>
        <cdr:cNvPr id="9" name="TextBox 8">
          <a:extLst xmlns:a="http://schemas.openxmlformats.org/drawingml/2006/main">
            <a:ext uri="{FF2B5EF4-FFF2-40B4-BE49-F238E27FC236}">
              <a16:creationId xmlns:a16="http://schemas.microsoft.com/office/drawing/2014/main" id="{5CB6EB20-AECD-46E7-940F-262B81CE0D07}"/>
            </a:ext>
          </a:extLst>
        </cdr:cNvPr>
        <cdr:cNvSpPr txBox="1"/>
      </cdr:nvSpPr>
      <cdr:spPr>
        <a:xfrm xmlns:a="http://schemas.openxmlformats.org/drawingml/2006/main">
          <a:off x="2295751" y="3247035"/>
          <a:ext cx="448756" cy="23528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800" dirty="0"/>
            <a:t>$1k</a:t>
          </a:r>
        </a:p>
      </cdr:txBody>
    </cdr:sp>
  </cdr:relSizeAnchor>
  <cdr:relSizeAnchor xmlns:cdr="http://schemas.openxmlformats.org/drawingml/2006/chartDrawing">
    <cdr:from>
      <cdr:x>0.25496</cdr:x>
      <cdr:y>0.76594</cdr:y>
    </cdr:from>
    <cdr:to>
      <cdr:x>0.29606</cdr:x>
      <cdr:y>0.82186</cdr:y>
    </cdr:to>
    <cdr:sp macro="" textlink="">
      <cdr:nvSpPr>
        <cdr:cNvPr id="10" name="TextBox 9">
          <a:extLst xmlns:a="http://schemas.openxmlformats.org/drawingml/2006/main">
            <a:ext uri="{FF2B5EF4-FFF2-40B4-BE49-F238E27FC236}">
              <a16:creationId xmlns:a16="http://schemas.microsoft.com/office/drawing/2014/main" id="{BF612A32-78F4-4C6B-8E24-233FD9E81944}"/>
            </a:ext>
          </a:extLst>
        </cdr:cNvPr>
        <cdr:cNvSpPr txBox="1"/>
      </cdr:nvSpPr>
      <cdr:spPr>
        <a:xfrm xmlns:a="http://schemas.openxmlformats.org/drawingml/2006/main">
          <a:off x="2784118" y="3222740"/>
          <a:ext cx="448756" cy="23528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800"/>
            <a:t>$2k</a:t>
          </a:r>
          <a:endParaRPr lang="en-US" sz="800" dirty="0"/>
        </a:p>
      </cdr:txBody>
    </cdr:sp>
  </cdr:relSizeAnchor>
  <cdr:relSizeAnchor xmlns:cdr="http://schemas.openxmlformats.org/drawingml/2006/chartDrawing">
    <cdr:from>
      <cdr:x>0.54834</cdr:x>
      <cdr:y>0.66496</cdr:y>
    </cdr:from>
    <cdr:to>
      <cdr:x>0.59544</cdr:x>
      <cdr:y>0.72088</cdr:y>
    </cdr:to>
    <cdr:sp macro="" textlink="">
      <cdr:nvSpPr>
        <cdr:cNvPr id="11" name="TextBox 10">
          <a:extLst xmlns:a="http://schemas.openxmlformats.org/drawingml/2006/main">
            <a:ext uri="{FF2B5EF4-FFF2-40B4-BE49-F238E27FC236}">
              <a16:creationId xmlns:a16="http://schemas.microsoft.com/office/drawing/2014/main" id="{DFA9A88A-A4CD-4C2F-B09A-C7C51CF55F4D}"/>
            </a:ext>
          </a:extLst>
        </cdr:cNvPr>
        <cdr:cNvSpPr txBox="1"/>
      </cdr:nvSpPr>
      <cdr:spPr>
        <a:xfrm xmlns:a="http://schemas.openxmlformats.org/drawingml/2006/main">
          <a:off x="5987772" y="2797863"/>
          <a:ext cx="514322" cy="2352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800" dirty="0">
              <a:solidFill>
                <a:schemeClr val="tx1"/>
              </a:solidFill>
            </a:rPr>
            <a:t>$20k</a:t>
          </a:r>
        </a:p>
      </cdr:txBody>
    </cdr:sp>
  </cdr:relSizeAnchor>
  <cdr:relSizeAnchor xmlns:cdr="http://schemas.openxmlformats.org/drawingml/2006/chartDrawing">
    <cdr:from>
      <cdr:x>0.59304</cdr:x>
      <cdr:y>0.5</cdr:y>
    </cdr:from>
    <cdr:to>
      <cdr:x>0.64014</cdr:x>
      <cdr:y>0.55592</cdr:y>
    </cdr:to>
    <cdr:sp macro="" textlink="">
      <cdr:nvSpPr>
        <cdr:cNvPr id="12" name="TextBox 11">
          <a:extLst xmlns:a="http://schemas.openxmlformats.org/drawingml/2006/main">
            <a:ext uri="{FF2B5EF4-FFF2-40B4-BE49-F238E27FC236}">
              <a16:creationId xmlns:a16="http://schemas.microsoft.com/office/drawing/2014/main" id="{9F41E2AF-1FBA-4F07-BBAE-6F92AE0D13D3}"/>
            </a:ext>
          </a:extLst>
        </cdr:cNvPr>
        <cdr:cNvSpPr txBox="1"/>
      </cdr:nvSpPr>
      <cdr:spPr>
        <a:xfrm xmlns:a="http://schemas.openxmlformats.org/drawingml/2006/main">
          <a:off x="6475894" y="2103783"/>
          <a:ext cx="514322" cy="2352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800" dirty="0">
              <a:solidFill>
                <a:schemeClr val="tx1"/>
              </a:solidFill>
            </a:rPr>
            <a:t>$50k</a:t>
          </a:r>
        </a:p>
      </cdr:txBody>
    </cdr:sp>
  </cdr:relSizeAnchor>
  <cdr:relSizeAnchor xmlns:cdr="http://schemas.openxmlformats.org/drawingml/2006/chartDrawing">
    <cdr:from>
      <cdr:x>0.74671</cdr:x>
      <cdr:y>0.66955</cdr:y>
    </cdr:from>
    <cdr:to>
      <cdr:x>0.79381</cdr:x>
      <cdr:y>0.72547</cdr:y>
    </cdr:to>
    <cdr:sp macro="" textlink="">
      <cdr:nvSpPr>
        <cdr:cNvPr id="13" name="TextBox 12">
          <a:extLst xmlns:a="http://schemas.openxmlformats.org/drawingml/2006/main">
            <a:ext uri="{FF2B5EF4-FFF2-40B4-BE49-F238E27FC236}">
              <a16:creationId xmlns:a16="http://schemas.microsoft.com/office/drawing/2014/main" id="{98933657-9F59-4479-92BD-E3D764ACBB1F}"/>
            </a:ext>
          </a:extLst>
        </cdr:cNvPr>
        <cdr:cNvSpPr txBox="1"/>
      </cdr:nvSpPr>
      <cdr:spPr>
        <a:xfrm xmlns:a="http://schemas.openxmlformats.org/drawingml/2006/main">
          <a:off x="8153969" y="2817192"/>
          <a:ext cx="514322" cy="2352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800" dirty="0">
              <a:solidFill>
                <a:schemeClr val="tx1"/>
              </a:solidFill>
            </a:rPr>
            <a:t>$20k</a:t>
          </a:r>
        </a:p>
      </cdr:txBody>
    </cdr:sp>
  </cdr:relSizeAnchor>
  <cdr:relSizeAnchor xmlns:cdr="http://schemas.openxmlformats.org/drawingml/2006/chartDrawing">
    <cdr:from>
      <cdr:x>0.79506</cdr:x>
      <cdr:y>0.61444</cdr:y>
    </cdr:from>
    <cdr:to>
      <cdr:x>0.84216</cdr:x>
      <cdr:y>0.67036</cdr:y>
    </cdr:to>
    <cdr:sp macro="" textlink="">
      <cdr:nvSpPr>
        <cdr:cNvPr id="14" name="TextBox 13">
          <a:extLst xmlns:a="http://schemas.openxmlformats.org/drawingml/2006/main">
            <a:ext uri="{FF2B5EF4-FFF2-40B4-BE49-F238E27FC236}">
              <a16:creationId xmlns:a16="http://schemas.microsoft.com/office/drawing/2014/main" id="{5AB616F6-6ED5-4C6B-AE2C-196308819CD3}"/>
            </a:ext>
          </a:extLst>
        </cdr:cNvPr>
        <cdr:cNvSpPr txBox="1"/>
      </cdr:nvSpPr>
      <cdr:spPr>
        <a:xfrm xmlns:a="http://schemas.openxmlformats.org/drawingml/2006/main">
          <a:off x="8681848" y="2585279"/>
          <a:ext cx="514322" cy="2352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800" dirty="0">
              <a:solidFill>
                <a:schemeClr val="tx1"/>
              </a:solidFill>
            </a:rPr>
            <a:t>$30k</a:t>
          </a:r>
        </a:p>
      </cdr:txBody>
    </cdr:sp>
  </cdr:relSizeAnchor>
  <cdr:relSizeAnchor xmlns:cdr="http://schemas.openxmlformats.org/drawingml/2006/chartDrawing">
    <cdr:from>
      <cdr:x>0.84057</cdr:x>
      <cdr:y>0.5</cdr:y>
    </cdr:from>
    <cdr:to>
      <cdr:x>0.88767</cdr:x>
      <cdr:y>0.55592</cdr:y>
    </cdr:to>
    <cdr:sp macro="" textlink="">
      <cdr:nvSpPr>
        <cdr:cNvPr id="15" name="TextBox 14">
          <a:extLst xmlns:a="http://schemas.openxmlformats.org/drawingml/2006/main">
            <a:ext uri="{FF2B5EF4-FFF2-40B4-BE49-F238E27FC236}">
              <a16:creationId xmlns:a16="http://schemas.microsoft.com/office/drawing/2014/main" id="{5B229908-EE00-4310-BFA2-5B92C13427CE}"/>
            </a:ext>
          </a:extLst>
        </cdr:cNvPr>
        <cdr:cNvSpPr txBox="1"/>
      </cdr:nvSpPr>
      <cdr:spPr>
        <a:xfrm xmlns:a="http://schemas.openxmlformats.org/drawingml/2006/main">
          <a:off x="9178805" y="2103783"/>
          <a:ext cx="514322" cy="2352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800" dirty="0">
              <a:solidFill>
                <a:schemeClr val="tx1"/>
              </a:solidFill>
            </a:rPr>
            <a:t>$50k</a:t>
          </a:r>
        </a:p>
      </cdr:txBody>
    </cdr:sp>
  </cdr:relSizeAnchor>
  <cdr:relSizeAnchor xmlns:cdr="http://schemas.openxmlformats.org/drawingml/2006/chartDrawing">
    <cdr:from>
      <cdr:x>0.88493</cdr:x>
      <cdr:y>0.20399</cdr:y>
    </cdr:from>
    <cdr:to>
      <cdr:x>0.93203</cdr:x>
      <cdr:y>0.25991</cdr:y>
    </cdr:to>
    <cdr:sp macro="" textlink="">
      <cdr:nvSpPr>
        <cdr:cNvPr id="16" name="TextBox 15">
          <a:extLst xmlns:a="http://schemas.openxmlformats.org/drawingml/2006/main">
            <a:ext uri="{FF2B5EF4-FFF2-40B4-BE49-F238E27FC236}">
              <a16:creationId xmlns:a16="http://schemas.microsoft.com/office/drawing/2014/main" id="{63AFE6CE-42B6-4CAE-9429-BCBEF5C44F33}"/>
            </a:ext>
          </a:extLst>
        </cdr:cNvPr>
        <cdr:cNvSpPr txBox="1"/>
      </cdr:nvSpPr>
      <cdr:spPr>
        <a:xfrm xmlns:a="http://schemas.openxmlformats.org/drawingml/2006/main">
          <a:off x="9663205" y="858284"/>
          <a:ext cx="514322" cy="2352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800" dirty="0">
              <a:solidFill>
                <a:schemeClr val="tx1"/>
              </a:solidFill>
            </a:rPr>
            <a:t>$100k</a:t>
          </a:r>
        </a:p>
      </cdr:txBody>
    </cdr:sp>
  </cdr:relSizeAnchor>
  <cdr:relSizeAnchor xmlns:cdr="http://schemas.openxmlformats.org/drawingml/2006/chartDrawing">
    <cdr:from>
      <cdr:x>0.83736</cdr:x>
      <cdr:y>0.70638</cdr:y>
    </cdr:from>
    <cdr:to>
      <cdr:x>0.89078</cdr:x>
      <cdr:y>0.78734</cdr:y>
    </cdr:to>
    <cdr:sp macro="" textlink="">
      <cdr:nvSpPr>
        <cdr:cNvPr id="17" name="TextBox 16">
          <a:extLst xmlns:a="http://schemas.openxmlformats.org/drawingml/2006/main">
            <a:ext uri="{FF2B5EF4-FFF2-40B4-BE49-F238E27FC236}">
              <a16:creationId xmlns:a16="http://schemas.microsoft.com/office/drawing/2014/main" id="{AA40F875-2100-479B-95B5-497668498CD3}"/>
            </a:ext>
          </a:extLst>
        </cdr:cNvPr>
        <cdr:cNvSpPr txBox="1"/>
      </cdr:nvSpPr>
      <cdr:spPr>
        <a:xfrm xmlns:a="http://schemas.openxmlformats.org/drawingml/2006/main">
          <a:off x="9143762" y="2972140"/>
          <a:ext cx="583333" cy="34063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800" dirty="0">
              <a:solidFill>
                <a:schemeClr val="bg1"/>
              </a:solidFill>
            </a:rPr>
            <a:t>50</a:t>
          </a:r>
        </a:p>
        <a:p xmlns:a="http://schemas.openxmlformats.org/drawingml/2006/main">
          <a:pPr algn="ctr"/>
          <a:r>
            <a:rPr lang="en-US" sz="800" dirty="0">
              <a:solidFill>
                <a:schemeClr val="bg1"/>
              </a:solidFill>
            </a:rPr>
            <a:t>Clients</a:t>
          </a:r>
        </a:p>
      </cdr:txBody>
    </cdr:sp>
  </cdr:relSizeAnchor>
  <cdr:relSizeAnchor xmlns:cdr="http://schemas.openxmlformats.org/drawingml/2006/chartDrawing">
    <cdr:from>
      <cdr:x>0.79023</cdr:x>
      <cdr:y>0.71635</cdr:y>
    </cdr:from>
    <cdr:to>
      <cdr:x>0.84365</cdr:x>
      <cdr:y>0.79731</cdr:y>
    </cdr:to>
    <cdr:sp macro="" textlink="">
      <cdr:nvSpPr>
        <cdr:cNvPr id="18" name="TextBox 17">
          <a:extLst xmlns:a="http://schemas.openxmlformats.org/drawingml/2006/main">
            <a:ext uri="{FF2B5EF4-FFF2-40B4-BE49-F238E27FC236}">
              <a16:creationId xmlns:a16="http://schemas.microsoft.com/office/drawing/2014/main" id="{C8D1A015-8EE4-4633-8E1B-D1CA499F9065}"/>
            </a:ext>
          </a:extLst>
        </cdr:cNvPr>
        <cdr:cNvSpPr txBox="1"/>
      </cdr:nvSpPr>
      <cdr:spPr>
        <a:xfrm xmlns:a="http://schemas.openxmlformats.org/drawingml/2006/main">
          <a:off x="8629136" y="3014105"/>
          <a:ext cx="583333" cy="34063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800" dirty="0">
              <a:solidFill>
                <a:schemeClr val="bg1"/>
              </a:solidFill>
            </a:rPr>
            <a:t>60</a:t>
          </a:r>
        </a:p>
        <a:p xmlns:a="http://schemas.openxmlformats.org/drawingml/2006/main">
          <a:pPr algn="ctr"/>
          <a:r>
            <a:rPr lang="en-US" sz="800" dirty="0">
              <a:solidFill>
                <a:schemeClr val="bg1"/>
              </a:solidFill>
            </a:rPr>
            <a:t>Clients</a:t>
          </a:r>
        </a:p>
      </cdr:txBody>
    </cdr:sp>
  </cdr:relSizeAnchor>
  <cdr:relSizeAnchor xmlns:cdr="http://schemas.openxmlformats.org/drawingml/2006/chartDrawing">
    <cdr:from>
      <cdr:x>0.7431</cdr:x>
      <cdr:y>0.72633</cdr:y>
    </cdr:from>
    <cdr:to>
      <cdr:x>0.79652</cdr:x>
      <cdr:y>0.80728</cdr:y>
    </cdr:to>
    <cdr:sp macro="" textlink="">
      <cdr:nvSpPr>
        <cdr:cNvPr id="19" name="TextBox 18">
          <a:extLst xmlns:a="http://schemas.openxmlformats.org/drawingml/2006/main">
            <a:ext uri="{FF2B5EF4-FFF2-40B4-BE49-F238E27FC236}">
              <a16:creationId xmlns:a16="http://schemas.microsoft.com/office/drawing/2014/main" id="{5474DDAA-23C7-4DD6-BEC4-A6556AB45818}"/>
            </a:ext>
          </a:extLst>
        </cdr:cNvPr>
        <cdr:cNvSpPr txBox="1"/>
      </cdr:nvSpPr>
      <cdr:spPr>
        <a:xfrm xmlns:a="http://schemas.openxmlformats.org/drawingml/2006/main">
          <a:off x="8114510" y="3056070"/>
          <a:ext cx="583333" cy="34063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800" dirty="0">
              <a:solidFill>
                <a:schemeClr val="bg1"/>
              </a:solidFill>
            </a:rPr>
            <a:t>200</a:t>
          </a:r>
        </a:p>
        <a:p xmlns:a="http://schemas.openxmlformats.org/drawingml/2006/main">
          <a:pPr algn="ctr"/>
          <a:r>
            <a:rPr lang="en-US" sz="800" dirty="0">
              <a:solidFill>
                <a:schemeClr val="bg1"/>
              </a:solidFill>
            </a:rPr>
            <a:t>Clients</a:t>
          </a:r>
        </a:p>
      </cdr:txBody>
    </cdr:sp>
  </cdr:relSizeAnchor>
  <cdr:relSizeAnchor xmlns:cdr="http://schemas.openxmlformats.org/drawingml/2006/chartDrawing">
    <cdr:from>
      <cdr:x>0.59244</cdr:x>
      <cdr:y>0.7426</cdr:y>
    </cdr:from>
    <cdr:to>
      <cdr:x>0.64327</cdr:x>
      <cdr:y>0.79542</cdr:y>
    </cdr:to>
    <cdr:sp macro="" textlink="">
      <cdr:nvSpPr>
        <cdr:cNvPr id="20" name="TextBox 19">
          <a:extLst xmlns:a="http://schemas.openxmlformats.org/drawingml/2006/main">
            <a:ext uri="{FF2B5EF4-FFF2-40B4-BE49-F238E27FC236}">
              <a16:creationId xmlns:a16="http://schemas.microsoft.com/office/drawing/2014/main" id="{DFF258AC-BF2A-4110-ADAC-5A39BD1F68C8}"/>
            </a:ext>
          </a:extLst>
        </cdr:cNvPr>
        <cdr:cNvSpPr txBox="1"/>
      </cdr:nvSpPr>
      <cdr:spPr>
        <a:xfrm xmlns:a="http://schemas.openxmlformats.org/drawingml/2006/main">
          <a:off x="6469271" y="3124539"/>
          <a:ext cx="555086" cy="22223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800" dirty="0">
              <a:solidFill>
                <a:schemeClr val="bg1"/>
              </a:solidFill>
            </a:rPr>
            <a:t>500</a:t>
          </a:r>
        </a:p>
      </cdr:txBody>
    </cdr:sp>
  </cdr:relSizeAnchor>
  <cdr:relSizeAnchor xmlns:cdr="http://schemas.openxmlformats.org/drawingml/2006/chartDrawing">
    <cdr:from>
      <cdr:x>0.54733</cdr:x>
      <cdr:y>0.75887</cdr:y>
    </cdr:from>
    <cdr:to>
      <cdr:x>0.59816</cdr:x>
      <cdr:y>0.81169</cdr:y>
    </cdr:to>
    <cdr:sp macro="" textlink="">
      <cdr:nvSpPr>
        <cdr:cNvPr id="21" name="TextBox 20">
          <a:extLst xmlns:a="http://schemas.openxmlformats.org/drawingml/2006/main">
            <a:ext uri="{FF2B5EF4-FFF2-40B4-BE49-F238E27FC236}">
              <a16:creationId xmlns:a16="http://schemas.microsoft.com/office/drawing/2014/main" id="{61986046-228C-4C5A-BB45-A818C3A4CC3B}"/>
            </a:ext>
          </a:extLst>
        </cdr:cNvPr>
        <cdr:cNvSpPr txBox="1"/>
      </cdr:nvSpPr>
      <cdr:spPr>
        <a:xfrm xmlns:a="http://schemas.openxmlformats.org/drawingml/2006/main">
          <a:off x="5976731" y="3193008"/>
          <a:ext cx="555086" cy="22223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800" dirty="0">
              <a:solidFill>
                <a:schemeClr val="bg1"/>
              </a:solidFill>
            </a:rPr>
            <a:t>20</a:t>
          </a:r>
        </a:p>
      </cdr:txBody>
    </cdr:sp>
  </cdr:relSizeAnchor>
  <cdr:relSizeAnchor xmlns:cdr="http://schemas.openxmlformats.org/drawingml/2006/chartDrawing">
    <cdr:from>
      <cdr:x>0.50222</cdr:x>
      <cdr:y>0.77515</cdr:y>
    </cdr:from>
    <cdr:to>
      <cdr:x>0.55306</cdr:x>
      <cdr:y>0.82796</cdr:y>
    </cdr:to>
    <cdr:sp macro="" textlink="">
      <cdr:nvSpPr>
        <cdr:cNvPr id="22" name="TextBox 21">
          <a:extLst xmlns:a="http://schemas.openxmlformats.org/drawingml/2006/main">
            <a:ext uri="{FF2B5EF4-FFF2-40B4-BE49-F238E27FC236}">
              <a16:creationId xmlns:a16="http://schemas.microsoft.com/office/drawing/2014/main" id="{E1D17436-20CE-4014-B92D-EF41942134B0}"/>
            </a:ext>
          </a:extLst>
        </cdr:cNvPr>
        <cdr:cNvSpPr txBox="1"/>
      </cdr:nvSpPr>
      <cdr:spPr>
        <a:xfrm xmlns:a="http://schemas.openxmlformats.org/drawingml/2006/main">
          <a:off x="5484191" y="3261477"/>
          <a:ext cx="555086" cy="22223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800" dirty="0">
              <a:solidFill>
                <a:schemeClr val="bg1"/>
              </a:solidFill>
            </a:rPr>
            <a:t>20</a:t>
          </a:r>
        </a:p>
      </cdr:txBody>
    </cdr:sp>
  </cdr:relSizeAnchor>
  <cdr:relSizeAnchor xmlns:cdr="http://schemas.openxmlformats.org/drawingml/2006/chartDrawing">
    <cdr:from>
      <cdr:x>0.44917</cdr:x>
      <cdr:y>0.79352</cdr:y>
    </cdr:from>
    <cdr:to>
      <cdr:x>0.5</cdr:x>
      <cdr:y>0.84634</cdr:y>
    </cdr:to>
    <cdr:sp macro="" textlink="">
      <cdr:nvSpPr>
        <cdr:cNvPr id="23" name="TextBox 22">
          <a:extLst xmlns:a="http://schemas.openxmlformats.org/drawingml/2006/main">
            <a:ext uri="{FF2B5EF4-FFF2-40B4-BE49-F238E27FC236}">
              <a16:creationId xmlns:a16="http://schemas.microsoft.com/office/drawing/2014/main" id="{62A60EC6-D1AE-48AB-9622-EDFB6F45A339}"/>
            </a:ext>
          </a:extLst>
        </cdr:cNvPr>
        <cdr:cNvSpPr txBox="1"/>
      </cdr:nvSpPr>
      <cdr:spPr>
        <a:xfrm xmlns:a="http://schemas.openxmlformats.org/drawingml/2006/main">
          <a:off x="4904809" y="3338780"/>
          <a:ext cx="555086" cy="22223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800" dirty="0">
              <a:solidFill>
                <a:schemeClr val="bg1"/>
              </a:solidFill>
            </a:rPr>
            <a:t>50</a:t>
          </a:r>
        </a:p>
      </cdr:txBody>
    </cdr:sp>
  </cdr:relSizeAnchor>
  <cdr:relSizeAnchor xmlns:cdr="http://schemas.openxmlformats.org/drawingml/2006/chartDrawing">
    <cdr:from>
      <cdr:x>0.30007</cdr:x>
      <cdr:y>0.78851</cdr:y>
    </cdr:from>
    <cdr:to>
      <cdr:x>0.34116</cdr:x>
      <cdr:y>0.84443</cdr:y>
    </cdr:to>
    <cdr:sp macro="" textlink="">
      <cdr:nvSpPr>
        <cdr:cNvPr id="24" name="TextBox 23">
          <a:extLst xmlns:a="http://schemas.openxmlformats.org/drawingml/2006/main">
            <a:ext uri="{FF2B5EF4-FFF2-40B4-BE49-F238E27FC236}">
              <a16:creationId xmlns:a16="http://schemas.microsoft.com/office/drawing/2014/main" id="{5D6BFA44-23AD-4BB9-AA37-78F8EC52B7D0}"/>
            </a:ext>
          </a:extLst>
        </cdr:cNvPr>
        <cdr:cNvSpPr txBox="1"/>
      </cdr:nvSpPr>
      <cdr:spPr>
        <a:xfrm xmlns:a="http://schemas.openxmlformats.org/drawingml/2006/main">
          <a:off x="3276657" y="3317714"/>
          <a:ext cx="448756" cy="23528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800" dirty="0"/>
            <a:t>$500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C67457-09D9-4237-ADE9-9E16F6DD5E34}" type="datetimeFigureOut">
              <a:rPr lang="en-US" smtClean="0"/>
              <a:t>11/18/2021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B6698-0607-4F6F-A7BD-320E92DBD744}" type="slidenum">
              <a:rPr lang="en-US" smtClean="0"/>
              <a:t>‹#›</a:t>
            </a:fld>
            <a:endParaRPr lang="en-US"/>
          </a:p>
        </p:txBody>
      </p:sp>
    </p:spTree>
    <p:extLst>
      <p:ext uri="{BB962C8B-B14F-4D97-AF65-F5344CB8AC3E}">
        <p14:creationId xmlns:p14="http://schemas.microsoft.com/office/powerpoint/2010/main" val="1136569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Evening, My Name is Ken Granderson and I am the Chief Technology Officer of BlackFacts.com, the World’s 1</a:t>
            </a:r>
            <a:r>
              <a:rPr lang="en-US" baseline="30000" dirty="0"/>
              <a:t>st</a:t>
            </a:r>
            <a:r>
              <a:rPr lang="en-US" dirty="0"/>
              <a:t> Online Black History Encyclopedia</a:t>
            </a:r>
          </a:p>
          <a:p>
            <a:r>
              <a:rPr lang="en-US" dirty="0"/>
              <a:t>And I’m Dale Dowdie, </a:t>
            </a:r>
            <a:r>
              <a:rPr lang="en-US" dirty="0" err="1"/>
              <a:t>BlackFacts</a:t>
            </a:r>
            <a:r>
              <a:rPr lang="en-US" dirty="0"/>
              <a:t>’ CEO.</a:t>
            </a:r>
          </a:p>
          <a:p>
            <a:endParaRPr lang="en-US" dirty="0"/>
          </a:p>
          <a:p>
            <a:r>
              <a:rPr lang="en-US" dirty="0" err="1"/>
              <a:t>BlackFacts</a:t>
            </a:r>
            <a:r>
              <a:rPr lang="en-US" dirty="0"/>
              <a:t> Delivers Three Types of Content:</a:t>
            </a:r>
          </a:p>
          <a:p>
            <a:endParaRPr lang="en-US" dirty="0"/>
          </a:p>
          <a:p>
            <a:pPr marL="171450" indent="-171450">
              <a:buFont typeface="Arial" panose="020B0604020202020204" pitchFamily="34" charset="0"/>
              <a:buChar char="•"/>
            </a:pPr>
            <a:r>
              <a:rPr lang="en-US" dirty="0"/>
              <a:t>Black History</a:t>
            </a:r>
          </a:p>
          <a:p>
            <a:pPr marL="171450" indent="-171450">
              <a:buFont typeface="Arial" panose="020B0604020202020204" pitchFamily="34" charset="0"/>
              <a:buChar char="•"/>
            </a:pPr>
            <a:r>
              <a:rPr lang="en-US" dirty="0"/>
              <a:t>Black News</a:t>
            </a:r>
          </a:p>
          <a:p>
            <a:pPr marL="171450" indent="-171450">
              <a:buFont typeface="Arial" panose="020B0604020202020204" pitchFamily="34" charset="0"/>
              <a:buChar char="•"/>
            </a:pPr>
            <a:r>
              <a:rPr lang="en-US" dirty="0"/>
              <a:t>Black History Videos</a:t>
            </a:r>
          </a:p>
          <a:p>
            <a:endParaRPr lang="en-US" dirty="0"/>
          </a:p>
        </p:txBody>
      </p:sp>
      <p:sp>
        <p:nvSpPr>
          <p:cNvPr id="4" name="Slide Number Placeholder 3"/>
          <p:cNvSpPr>
            <a:spLocks noGrp="1"/>
          </p:cNvSpPr>
          <p:nvPr>
            <p:ph type="sldNum" sz="quarter" idx="10"/>
          </p:nvPr>
        </p:nvSpPr>
        <p:spPr/>
        <p:txBody>
          <a:bodyPr/>
          <a:lstStyle/>
          <a:p>
            <a:fld id="{6AFB6698-0607-4F6F-A7BD-320E92DBD744}" type="slidenum">
              <a:rPr lang="en-US" smtClean="0"/>
              <a:t>1</a:t>
            </a:fld>
            <a:endParaRPr lang="en-US"/>
          </a:p>
        </p:txBody>
      </p:sp>
    </p:spTree>
    <p:extLst>
      <p:ext uri="{BB962C8B-B14F-4D97-AF65-F5344CB8AC3E}">
        <p14:creationId xmlns:p14="http://schemas.microsoft.com/office/powerpoint/2010/main" val="2863440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B6698-0607-4F6F-A7BD-320E92DBD744}" type="slidenum">
              <a:rPr lang="en-US" smtClean="0"/>
              <a:t>12</a:t>
            </a:fld>
            <a:endParaRPr lang="en-US"/>
          </a:p>
        </p:txBody>
      </p:sp>
    </p:spTree>
    <p:extLst>
      <p:ext uri="{BB962C8B-B14F-4D97-AF65-F5344CB8AC3E}">
        <p14:creationId xmlns:p14="http://schemas.microsoft.com/office/powerpoint/2010/main" val="2646459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5CBE81A6-46B8-43E2-9E5B-C13A8B3C9DB2}"/>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00FAE4C-09AF-4BB5-8BDD-F35312FCE7CB}" type="slidenum">
              <a:rPr lang="en-US" altLang="en-US"/>
              <a:pPr/>
              <a:t>13</a:t>
            </a:fld>
            <a:endParaRPr lang="en-US" altLang="en-US"/>
          </a:p>
        </p:txBody>
      </p:sp>
      <p:sp>
        <p:nvSpPr>
          <p:cNvPr id="29699" name="Rectangle 2">
            <a:extLst>
              <a:ext uri="{FF2B5EF4-FFF2-40B4-BE49-F238E27FC236}">
                <a16:creationId xmlns:a16="http://schemas.microsoft.com/office/drawing/2014/main" id="{129915E6-49B2-4E7E-8E9B-B21E3396D2FC}"/>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C6DD07B6-A3CC-454D-93B9-9C1D7BD92E41}"/>
              </a:ext>
            </a:extLst>
          </p:cNvPr>
          <p:cNvSpPr>
            <a:spLocks noGrp="1" noChangeArrowheads="1"/>
          </p:cNvSpPr>
          <p:nvPr>
            <p:ph type="body" idx="1"/>
          </p:nvPr>
        </p:nvSpPr>
        <p:spPr>
          <a:noFill/>
        </p:spPr>
        <p:txBody>
          <a:bodyPr/>
          <a:lstStyle/>
          <a:p>
            <a:pPr marL="0" indent="0" eaLnBrk="1" hangingPunct="1">
              <a:buFont typeface="Arial" panose="020B0604020202020204" pitchFamily="34" charset="0"/>
              <a:buNone/>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Black Facts Matter.</a:t>
            </a:r>
            <a:endParaRPr lang="en-US" altLang="en-US" dirty="0"/>
          </a:p>
        </p:txBody>
      </p:sp>
    </p:spTree>
    <p:extLst>
      <p:ext uri="{BB962C8B-B14F-4D97-AF65-F5344CB8AC3E}">
        <p14:creationId xmlns:p14="http://schemas.microsoft.com/office/powerpoint/2010/main" val="3881751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George Floyd Video and the Cultural Awaken that took place as a result … the Ideas like INCLUSION, IMPLICIT BIAS and a general Awareness of the role of race in education and corporate decision making has taken hold around the globe.</a:t>
            </a:r>
          </a:p>
        </p:txBody>
      </p:sp>
      <p:sp>
        <p:nvSpPr>
          <p:cNvPr id="4" name="Slide Number Placeholder 3"/>
          <p:cNvSpPr>
            <a:spLocks noGrp="1"/>
          </p:cNvSpPr>
          <p:nvPr>
            <p:ph type="sldNum" sz="quarter" idx="5"/>
          </p:nvPr>
        </p:nvSpPr>
        <p:spPr/>
        <p:txBody>
          <a:bodyPr/>
          <a:lstStyle/>
          <a:p>
            <a:fld id="{6AFB6698-0607-4F6F-A7BD-320E92DBD744}" type="slidenum">
              <a:rPr lang="en-US" smtClean="0"/>
              <a:t>2</a:t>
            </a:fld>
            <a:endParaRPr lang="en-US"/>
          </a:p>
        </p:txBody>
      </p:sp>
    </p:spTree>
    <p:extLst>
      <p:ext uri="{BB962C8B-B14F-4D97-AF65-F5344CB8AC3E}">
        <p14:creationId xmlns:p14="http://schemas.microsoft.com/office/powerpoint/2010/main" val="3555291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l">
              <a:buFont typeface="+mj-lt"/>
              <a:buAutoNum type="arabicPeriod"/>
            </a:pPr>
            <a:r>
              <a:rPr lang="en-US" sz="1050" b="1" i="0" dirty="0">
                <a:solidFill>
                  <a:srgbClr val="333333"/>
                </a:solidFill>
                <a:effectLst/>
              </a:rPr>
              <a:t>SIMPLE to USE</a:t>
            </a:r>
            <a:r>
              <a:rPr lang="en-US" sz="1050" b="0" i="0" dirty="0">
                <a:solidFill>
                  <a:srgbClr val="333333"/>
                </a:solidFill>
                <a:effectLst/>
              </a:rPr>
              <a:t> – Plug-and-Play. One line of code on any Webpage and it’s Done! Content is updated automatically each day.</a:t>
            </a:r>
          </a:p>
          <a:p>
            <a:pPr marL="342900" indent="-342900" algn="l">
              <a:buFont typeface="+mj-lt"/>
              <a:buAutoNum type="arabicPeriod"/>
            </a:pPr>
            <a:r>
              <a:rPr lang="en-US" sz="900" b="1" i="0" dirty="0">
                <a:solidFill>
                  <a:srgbClr val="333333"/>
                </a:solidFill>
                <a:effectLst/>
              </a:rPr>
              <a:t>LOTS of VARIETY</a:t>
            </a:r>
            <a:r>
              <a:rPr lang="en-US" sz="900" b="0" i="0" dirty="0">
                <a:solidFill>
                  <a:srgbClr val="333333"/>
                </a:solidFill>
                <a:effectLst/>
              </a:rPr>
              <a:t> – Over 600 Videos and 500,000 Historical Facts and News Articles – with more added each day</a:t>
            </a:r>
          </a:p>
          <a:p>
            <a:pPr marL="342900" indent="-342900" algn="l">
              <a:buFont typeface="+mj-lt"/>
              <a:buAutoNum type="arabicPeriod"/>
            </a:pPr>
            <a:r>
              <a:rPr lang="en-US" sz="900" b="1" i="0" dirty="0">
                <a:solidFill>
                  <a:srgbClr val="333333"/>
                </a:solidFill>
                <a:effectLst/>
              </a:rPr>
              <a:t>SUBSCRIPTION BASED </a:t>
            </a:r>
            <a:r>
              <a:rPr lang="en-US" sz="900" b="0" i="0" dirty="0">
                <a:solidFill>
                  <a:srgbClr val="333333"/>
                </a:solidFill>
                <a:effectLst/>
              </a:rPr>
              <a:t>– Manageable Costs, get as little or as much content as you desire – based on topic and campaign.</a:t>
            </a:r>
          </a:p>
          <a:p>
            <a:pPr marL="342900" indent="-342900" algn="l">
              <a:buFont typeface="+mj-lt"/>
              <a:buAutoNum type="arabicPeriod"/>
            </a:pPr>
            <a:r>
              <a:rPr lang="en-US" sz="900" b="1" i="0" dirty="0">
                <a:solidFill>
                  <a:srgbClr val="333333"/>
                </a:solidFill>
                <a:effectLst/>
              </a:rPr>
              <a:t>TRUSTED RESOURCE</a:t>
            </a:r>
            <a:r>
              <a:rPr lang="en-US" sz="900" b="0" i="0" dirty="0">
                <a:solidFill>
                  <a:srgbClr val="333333"/>
                </a:solidFill>
                <a:effectLst/>
              </a:rPr>
              <a:t> – BlackFacts.com is the World’s First and longest-running digital encyclopedia of Black History since 1997 and is #1 for “Black Facts” in all 3 major search engines.</a:t>
            </a:r>
          </a:p>
          <a:p>
            <a:pPr marL="342900" indent="-342900" algn="l">
              <a:buFont typeface="+mj-lt"/>
              <a:buAutoNum type="arabicPeriod"/>
            </a:pPr>
            <a:r>
              <a:rPr lang="en-US" sz="900" b="1" i="0" dirty="0">
                <a:solidFill>
                  <a:srgbClr val="333333"/>
                </a:solidFill>
                <a:effectLst/>
              </a:rPr>
              <a:t>METRICS REPORTING</a:t>
            </a:r>
            <a:r>
              <a:rPr lang="en-US" sz="900" b="0" i="0" dirty="0">
                <a:solidFill>
                  <a:srgbClr val="333333"/>
                </a:solidFill>
                <a:effectLst/>
              </a:rPr>
              <a:t> – Anonymous Tracking of User Activity and Clicks allows you to understand the effectiveness of your campaigns and which items draw the most interest</a:t>
            </a:r>
          </a:p>
          <a:p>
            <a:pPr marL="342900" indent="-342900" algn="l">
              <a:buFont typeface="+mj-lt"/>
              <a:buAutoNum type="arabicPeriod"/>
            </a:pPr>
            <a:r>
              <a:rPr lang="en-US" sz="900" b="1" i="0" dirty="0">
                <a:solidFill>
                  <a:srgbClr val="333333"/>
                </a:solidFill>
                <a:effectLst/>
              </a:rPr>
              <a:t>CUSTOM BRANDING</a:t>
            </a:r>
            <a:r>
              <a:rPr lang="en-US" sz="900" b="0" i="0" dirty="0">
                <a:solidFill>
                  <a:srgbClr val="333333"/>
                </a:solidFill>
                <a:effectLst/>
              </a:rPr>
              <a:t> – Our Widgets can be customized with your Colors and Logo to solidify your brand as being on the leading edge of approaching diversity with 21</a:t>
            </a:r>
            <a:r>
              <a:rPr lang="en-US" sz="900" b="0" i="0" baseline="30000" dirty="0">
                <a:solidFill>
                  <a:srgbClr val="333333"/>
                </a:solidFill>
                <a:effectLst/>
              </a:rPr>
              <a:t>st</a:t>
            </a:r>
            <a:r>
              <a:rPr lang="en-US" sz="900" b="0" i="0" dirty="0">
                <a:solidFill>
                  <a:srgbClr val="333333"/>
                </a:solidFill>
                <a:effectLst/>
              </a:rPr>
              <a:t> Century techniques</a:t>
            </a:r>
          </a:p>
        </p:txBody>
      </p:sp>
      <p:sp>
        <p:nvSpPr>
          <p:cNvPr id="4" name="Slide Number Placeholder 3"/>
          <p:cNvSpPr>
            <a:spLocks noGrp="1"/>
          </p:cNvSpPr>
          <p:nvPr>
            <p:ph type="sldNum" sz="quarter" idx="5"/>
          </p:nvPr>
        </p:nvSpPr>
        <p:spPr/>
        <p:txBody>
          <a:bodyPr/>
          <a:lstStyle/>
          <a:p>
            <a:fld id="{6AFB6698-0607-4F6F-A7BD-320E92DBD744}" type="slidenum">
              <a:rPr lang="en-US" smtClean="0"/>
              <a:t>3</a:t>
            </a:fld>
            <a:endParaRPr lang="en-US"/>
          </a:p>
        </p:txBody>
      </p:sp>
    </p:spTree>
    <p:extLst>
      <p:ext uri="{BB962C8B-B14F-4D97-AF65-F5344CB8AC3E}">
        <p14:creationId xmlns:p14="http://schemas.microsoft.com/office/powerpoint/2010/main" val="1444969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B6698-0607-4F6F-A7BD-320E92DBD744}" type="slidenum">
              <a:rPr lang="en-US" smtClean="0"/>
              <a:t>4</a:t>
            </a:fld>
            <a:endParaRPr lang="en-US"/>
          </a:p>
        </p:txBody>
      </p:sp>
    </p:spTree>
    <p:extLst>
      <p:ext uri="{BB962C8B-B14F-4D97-AF65-F5344CB8AC3E}">
        <p14:creationId xmlns:p14="http://schemas.microsoft.com/office/powerpoint/2010/main" val="3555291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B6698-0607-4F6F-A7BD-320E92DBD744}" type="slidenum">
              <a:rPr lang="en-US" smtClean="0"/>
              <a:t>5</a:t>
            </a:fld>
            <a:endParaRPr lang="en-US"/>
          </a:p>
        </p:txBody>
      </p:sp>
    </p:spTree>
    <p:extLst>
      <p:ext uri="{BB962C8B-B14F-4D97-AF65-F5344CB8AC3E}">
        <p14:creationId xmlns:p14="http://schemas.microsoft.com/office/powerpoint/2010/main" val="3949323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B6698-0607-4F6F-A7BD-320E92DBD744}" type="slidenum">
              <a:rPr lang="en-US" smtClean="0"/>
              <a:t>6</a:t>
            </a:fld>
            <a:endParaRPr lang="en-US"/>
          </a:p>
        </p:txBody>
      </p:sp>
    </p:spTree>
    <p:extLst>
      <p:ext uri="{BB962C8B-B14F-4D97-AF65-F5344CB8AC3E}">
        <p14:creationId xmlns:p14="http://schemas.microsoft.com/office/powerpoint/2010/main" val="514969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B6698-0607-4F6F-A7BD-320E92DBD744}" type="slidenum">
              <a:rPr lang="en-US" smtClean="0"/>
              <a:t>7</a:t>
            </a:fld>
            <a:endParaRPr lang="en-US"/>
          </a:p>
        </p:txBody>
      </p:sp>
    </p:spTree>
    <p:extLst>
      <p:ext uri="{BB962C8B-B14F-4D97-AF65-F5344CB8AC3E}">
        <p14:creationId xmlns:p14="http://schemas.microsoft.com/office/powerpoint/2010/main" val="2495711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B6698-0607-4F6F-A7BD-320E92DBD744}" type="slidenum">
              <a:rPr lang="en-US" smtClean="0"/>
              <a:t>9</a:t>
            </a:fld>
            <a:endParaRPr lang="en-US"/>
          </a:p>
        </p:txBody>
      </p:sp>
    </p:spTree>
    <p:extLst>
      <p:ext uri="{BB962C8B-B14F-4D97-AF65-F5344CB8AC3E}">
        <p14:creationId xmlns:p14="http://schemas.microsoft.com/office/powerpoint/2010/main" val="1389272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Projections are VERY conservative.  And our pricing in more “Introductory” Pricing – we believe the market will bare much more – especially schools. But we think that at the current pricing it becomes a no brainer for most organizations to subscribe without any concerns of cost… Minimal Friction.</a:t>
            </a:r>
          </a:p>
          <a:p>
            <a:endParaRPr lang="en-US" dirty="0"/>
          </a:p>
          <a:p>
            <a:r>
              <a:rPr lang="en-US" dirty="0"/>
              <a:t>Also you may note that the target for Schools (which we believe will be our biggest revenue source, even though they have the most inexpensive costs) is only 1000 Schools.  </a:t>
            </a:r>
          </a:p>
          <a:p>
            <a:endParaRPr lang="en-US" dirty="0"/>
          </a:p>
          <a:p>
            <a:r>
              <a:rPr lang="en-US" dirty="0"/>
              <a:t>We expect that number to be closer to 10,000 even as we initially target primarily Urban School Districts.  For perspective – NY has over 1200 public schools, and we recently resumed talks with one of the principles of the schools, with whom we had discussions prior to the pandemic. He was so impressed by what we had to offer that not only did he agree to subscribe but he wanted to introduce us to his History and Social Studies teachers to see if they could make use of the content in their courses AND he wants to introduce us to the Chancellor of all Public Schools. He believe there is a good chance for us to become providers for many if not all NY public schools.. And that is just public schools not private or parochial schools.</a:t>
            </a:r>
          </a:p>
        </p:txBody>
      </p:sp>
      <p:sp>
        <p:nvSpPr>
          <p:cNvPr id="4" name="Slide Number Placeholder 3"/>
          <p:cNvSpPr>
            <a:spLocks noGrp="1"/>
          </p:cNvSpPr>
          <p:nvPr>
            <p:ph type="sldNum" sz="quarter" idx="5"/>
          </p:nvPr>
        </p:nvSpPr>
        <p:spPr/>
        <p:txBody>
          <a:bodyPr/>
          <a:lstStyle/>
          <a:p>
            <a:fld id="{6AFB6698-0607-4F6F-A7BD-320E92DBD744}" type="slidenum">
              <a:rPr lang="en-US" smtClean="0"/>
              <a:t>10</a:t>
            </a:fld>
            <a:endParaRPr lang="en-US"/>
          </a:p>
        </p:txBody>
      </p:sp>
    </p:spTree>
    <p:extLst>
      <p:ext uri="{BB962C8B-B14F-4D97-AF65-F5344CB8AC3E}">
        <p14:creationId xmlns:p14="http://schemas.microsoft.com/office/powerpoint/2010/main" val="12052014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1258141" y="6444734"/>
            <a:ext cx="28695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https://blackfacts.com</a:t>
            </a:r>
          </a:p>
        </p:txBody>
      </p:sp>
      <p:sp>
        <p:nvSpPr>
          <p:cNvPr id="14" name="Slide Number Placeholder 5">
            <a:extLst>
              <a:ext uri="{FF2B5EF4-FFF2-40B4-BE49-F238E27FC236}">
                <a16:creationId xmlns:a16="http://schemas.microsoft.com/office/drawing/2014/main" id="{92785F76-F61E-41F2-B522-825536D65539}"/>
              </a:ext>
            </a:extLst>
          </p:cNvPr>
          <p:cNvSpPr>
            <a:spLocks noGrp="1"/>
          </p:cNvSpPr>
          <p:nvPr>
            <p:ph type="sldNum" sz="quarter" idx="12"/>
          </p:nvPr>
        </p:nvSpPr>
        <p:spPr>
          <a:xfrm>
            <a:off x="9900458" y="6459785"/>
            <a:ext cx="1312025" cy="365125"/>
          </a:xfrm>
          <a:prstGeom prst="rect">
            <a:avLst/>
          </a:prstGeom>
        </p:spPr>
        <p:txBody>
          <a:bodyPr/>
          <a:lstStyle>
            <a:lvl1pPr>
              <a:defRPr>
                <a:solidFill>
                  <a:schemeClr val="bg1"/>
                </a:solidFill>
              </a:defRPr>
            </a:lvl1pPr>
          </a:lstStyle>
          <a:p>
            <a:fld id="{43E1C79E-4906-42D7-9799-8BE0AC9297B3}" type="slidenum">
              <a:rPr lang="en-US" smtClean="0"/>
              <a:pPr/>
              <a:t>‹#›</a:t>
            </a:fld>
            <a:endParaRPr lang="en-US"/>
          </a:p>
        </p:txBody>
      </p:sp>
      <p:pic>
        <p:nvPicPr>
          <p:cNvPr id="11" name="Picture 10" descr="A close up of a sign&#10;&#10;Description generated with high confidence">
            <a:extLst>
              <a:ext uri="{FF2B5EF4-FFF2-40B4-BE49-F238E27FC236}">
                <a16:creationId xmlns:a16="http://schemas.microsoft.com/office/drawing/2014/main" id="{CCB22163-C2CB-4710-83F6-21FDEB4A63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544" b="-4"/>
          <a:stretch/>
        </p:blipFill>
        <p:spPr>
          <a:xfrm>
            <a:off x="947170" y="6482499"/>
            <a:ext cx="319804" cy="297810"/>
          </a:xfrm>
          <a:prstGeom prst="rect">
            <a:avLst/>
          </a:prstGeom>
        </p:spPr>
      </p:pic>
      <p:sp>
        <p:nvSpPr>
          <p:cNvPr id="12" name="TextBox 11">
            <a:extLst>
              <a:ext uri="{FF2B5EF4-FFF2-40B4-BE49-F238E27FC236}">
                <a16:creationId xmlns:a16="http://schemas.microsoft.com/office/drawing/2014/main" id="{54925775-674C-463D-AED7-DEB54B752676}"/>
              </a:ext>
            </a:extLst>
          </p:cNvPr>
          <p:cNvSpPr txBox="1"/>
          <p:nvPr userDrawn="1"/>
        </p:nvSpPr>
        <p:spPr>
          <a:xfrm>
            <a:off x="4285128" y="6457453"/>
            <a:ext cx="54206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Putting Black Communities In Control of Our Narratives</a:t>
            </a:r>
          </a:p>
        </p:txBody>
      </p:sp>
    </p:spTree>
    <p:extLst>
      <p:ext uri="{BB962C8B-B14F-4D97-AF65-F5344CB8AC3E}">
        <p14:creationId xmlns:p14="http://schemas.microsoft.com/office/powerpoint/2010/main" val="4155763347"/>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9900458" y="6459785"/>
            <a:ext cx="1312025" cy="365125"/>
          </a:xfrm>
          <a:prstGeom prst="rect">
            <a:avLst/>
          </a:prstGeom>
        </p:spPr>
        <p:txBody>
          <a:bodyPr/>
          <a:lstStyle/>
          <a:p>
            <a:fld id="{43E1C79E-4906-42D7-9799-8BE0AC9297B3}" type="slidenum">
              <a:rPr lang="en-US" smtClean="0"/>
              <a:t>‹#›</a:t>
            </a:fld>
            <a:endParaRPr lang="en-US"/>
          </a:p>
        </p:txBody>
      </p:sp>
    </p:spTree>
    <p:extLst>
      <p:ext uri="{BB962C8B-B14F-4D97-AF65-F5344CB8AC3E}">
        <p14:creationId xmlns:p14="http://schemas.microsoft.com/office/powerpoint/2010/main" val="2367808619"/>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0" y="6459785"/>
            <a:ext cx="2472271" cy="365125"/>
          </a:xfrm>
          <a:prstGeom prst="rect">
            <a:avLst/>
          </a:prstGeom>
        </p:spPr>
        <p:txBody>
          <a:bodyPr/>
          <a:lstStyle/>
          <a:p>
            <a:endParaRPr lang="en-US"/>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900458" y="6459785"/>
            <a:ext cx="1312025" cy="365125"/>
          </a:xfrm>
          <a:prstGeom prst="rect">
            <a:avLst/>
          </a:prstGeom>
        </p:spPr>
        <p:txBody>
          <a:bodyPr/>
          <a:lstStyle/>
          <a:p>
            <a:fld id="{43E1C79E-4906-42D7-9799-8BE0AC9297B3}" type="slidenum">
              <a:rPr lang="en-US" smtClean="0"/>
              <a:t>‹#›</a:t>
            </a:fld>
            <a:endParaRPr lang="en-US"/>
          </a:p>
        </p:txBody>
      </p:sp>
    </p:spTree>
    <p:extLst>
      <p:ext uri="{BB962C8B-B14F-4D97-AF65-F5344CB8AC3E}">
        <p14:creationId xmlns:p14="http://schemas.microsoft.com/office/powerpoint/2010/main" val="307706778"/>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254D353-2FF2-4BF8-963F-613D94FDEE94}" type="slidenum">
              <a:rPr lang="en-US" smtClean="0"/>
              <a:t>‹#›</a:t>
            </a:fld>
            <a:endParaRPr lang="en-US"/>
          </a:p>
        </p:txBody>
      </p:sp>
      <p:sp>
        <p:nvSpPr>
          <p:cNvPr id="13" name="Picture Placeholder 12"/>
          <p:cNvSpPr>
            <a:spLocks noGrp="1"/>
          </p:cNvSpPr>
          <p:nvPr>
            <p:ph type="pic" sz="quarter" idx="14" hasCustomPrompt="1"/>
          </p:nvPr>
        </p:nvSpPr>
        <p:spPr>
          <a:xfrm>
            <a:off x="6646600" y="457200"/>
            <a:ext cx="4924525" cy="5930773"/>
          </a:xfrm>
          <a:custGeom>
            <a:avLst/>
            <a:gdLst>
              <a:gd name="connsiteX0" fmla="*/ 3953054 w 5009182"/>
              <a:gd name="connsiteY0" fmla="*/ 314 h 5361661"/>
              <a:gd name="connsiteX1" fmla="*/ 4454002 w 5009182"/>
              <a:gd name="connsiteY1" fmla="*/ 64258 h 5361661"/>
              <a:gd name="connsiteX2" fmla="*/ 4623080 w 5009182"/>
              <a:gd name="connsiteY2" fmla="*/ 706936 h 5361661"/>
              <a:gd name="connsiteX3" fmla="*/ 4668742 w 5009182"/>
              <a:gd name="connsiteY3" fmla="*/ 870998 h 5361661"/>
              <a:gd name="connsiteX4" fmla="*/ 4472514 w 5009182"/>
              <a:gd name="connsiteY4" fmla="*/ 1442131 h 5361661"/>
              <a:gd name="connsiteX5" fmla="*/ 4198536 w 5009182"/>
              <a:gd name="connsiteY5" fmla="*/ 1641965 h 5361661"/>
              <a:gd name="connsiteX6" fmla="*/ 4110912 w 5009182"/>
              <a:gd name="connsiteY6" fmla="*/ 1699942 h 5361661"/>
              <a:gd name="connsiteX7" fmla="*/ 1912913 w 5009182"/>
              <a:gd name="connsiteY7" fmla="*/ 1685139 h 5361661"/>
              <a:gd name="connsiteX8" fmla="*/ 3959113 w 5009182"/>
              <a:gd name="connsiteY8" fmla="*/ 1771488 h 5361661"/>
              <a:gd name="connsiteX9" fmla="*/ 4586055 w 5009182"/>
              <a:gd name="connsiteY9" fmla="*/ 1854135 h 5361661"/>
              <a:gd name="connsiteX10" fmla="*/ 4695894 w 5009182"/>
              <a:gd name="connsiteY10" fmla="*/ 2496813 h 5361661"/>
              <a:gd name="connsiteX11" fmla="*/ 4732918 w 5009182"/>
              <a:gd name="connsiteY11" fmla="*/ 2634971 h 5361661"/>
              <a:gd name="connsiteX12" fmla="*/ 4798327 w 5009182"/>
              <a:gd name="connsiteY12" fmla="*/ 3408405 h 5361661"/>
              <a:gd name="connsiteX13" fmla="*/ 3951708 w 5009182"/>
              <a:gd name="connsiteY13" fmla="*/ 3560131 h 5361661"/>
              <a:gd name="connsiteX14" fmla="*/ 4730450 w 5009182"/>
              <a:gd name="connsiteY14" fmla="*/ 3711857 h 5361661"/>
              <a:gd name="connsiteX15" fmla="*/ 4894590 w 5009182"/>
              <a:gd name="connsiteY15" fmla="*/ 4222546 h 5361661"/>
              <a:gd name="connsiteX16" fmla="*/ 4955062 w 5009182"/>
              <a:gd name="connsiteY16" fmla="*/ 4465555 h 5361661"/>
              <a:gd name="connsiteX17" fmla="*/ 4918038 w 5009182"/>
              <a:gd name="connsiteY17" fmla="*/ 4640718 h 5361661"/>
              <a:gd name="connsiteX18" fmla="*/ 5003194 w 5009182"/>
              <a:gd name="connsiteY18" fmla="*/ 4963908 h 5361661"/>
              <a:gd name="connsiteX19" fmla="*/ 4851395 w 5009182"/>
              <a:gd name="connsiteY19" fmla="*/ 5226653 h 5361661"/>
              <a:gd name="connsiteX20" fmla="*/ 4589758 w 5009182"/>
              <a:gd name="connsiteY20" fmla="*/ 5200749 h 5361661"/>
              <a:gd name="connsiteX21" fmla="*/ 4391062 w 5009182"/>
              <a:gd name="connsiteY21" fmla="*/ 5314235 h 5361661"/>
              <a:gd name="connsiteX22" fmla="*/ 4231858 w 5009182"/>
              <a:gd name="connsiteY22" fmla="*/ 5242689 h 5361661"/>
              <a:gd name="connsiteX23" fmla="*/ 3027340 w 5009182"/>
              <a:gd name="connsiteY23" fmla="*/ 5361110 h 5361661"/>
              <a:gd name="connsiteX24" fmla="*/ 419607 w 5009182"/>
              <a:gd name="connsiteY24" fmla="*/ 5198282 h 5361661"/>
              <a:gd name="connsiteX25" fmla="*/ 354198 w 5009182"/>
              <a:gd name="connsiteY25" fmla="*/ 5088496 h 5361661"/>
              <a:gd name="connsiteX26" fmla="*/ 275213 w 5009182"/>
              <a:gd name="connsiteY26" fmla="*/ 4926901 h 5361661"/>
              <a:gd name="connsiteX27" fmla="*/ 293725 w 5009182"/>
              <a:gd name="connsiteY27" fmla="*/ 4815882 h 5361661"/>
              <a:gd name="connsiteX28" fmla="*/ 204867 w 5009182"/>
              <a:gd name="connsiteY28" fmla="*/ 4732001 h 5361661"/>
              <a:gd name="connsiteX29" fmla="*/ 227082 w 5009182"/>
              <a:gd name="connsiteY29" fmla="*/ 4677725 h 5361661"/>
              <a:gd name="connsiteX30" fmla="*/ 214740 w 5009182"/>
              <a:gd name="connsiteY30" fmla="*/ 4620982 h 5361661"/>
              <a:gd name="connsiteX31" fmla="*/ 814531 w 5009182"/>
              <a:gd name="connsiteY31" fmla="*/ 4607413 h 5361661"/>
              <a:gd name="connsiteX32" fmla="*/ 739249 w 5009182"/>
              <a:gd name="connsiteY32" fmla="*/ 4518597 h 5361661"/>
              <a:gd name="connsiteX33" fmla="*/ 705927 w 5009182"/>
              <a:gd name="connsiteY33" fmla="*/ 4479124 h 5361661"/>
              <a:gd name="connsiteX34" fmla="*/ 272745 w 5009182"/>
              <a:gd name="connsiteY34" fmla="*/ 4445818 h 5361661"/>
              <a:gd name="connsiteX35" fmla="*/ 85156 w 5009182"/>
              <a:gd name="connsiteY35" fmla="*/ 4216378 h 5361661"/>
              <a:gd name="connsiteX36" fmla="*/ 113541 w 5009182"/>
              <a:gd name="connsiteY36" fmla="*/ 4091790 h 5361661"/>
              <a:gd name="connsiteX37" fmla="*/ 44429 w 5009182"/>
              <a:gd name="connsiteY37" fmla="*/ 4036280 h 5361661"/>
              <a:gd name="connsiteX38" fmla="*/ 38259 w 5009182"/>
              <a:gd name="connsiteY38" fmla="*/ 3973369 h 5361661"/>
              <a:gd name="connsiteX39" fmla="*/ 39493 w 5009182"/>
              <a:gd name="connsiteY39" fmla="*/ 3951165 h 5361661"/>
              <a:gd name="connsiteX40" fmla="*/ 0 w 5009182"/>
              <a:gd name="connsiteY40" fmla="*/ 3917860 h 5361661"/>
              <a:gd name="connsiteX41" fmla="*/ 328281 w 5009182"/>
              <a:gd name="connsiteY41" fmla="*/ 3790804 h 5361661"/>
              <a:gd name="connsiteX42" fmla="*/ 1161324 w 5009182"/>
              <a:gd name="connsiteY42" fmla="*/ 3687186 h 5361661"/>
              <a:gd name="connsiteX43" fmla="*/ 1219328 w 5009182"/>
              <a:gd name="connsiteY43" fmla="*/ 3573700 h 5361661"/>
              <a:gd name="connsiteX44" fmla="*/ 792317 w 5009182"/>
              <a:gd name="connsiteY44" fmla="*/ 3558897 h 5361661"/>
              <a:gd name="connsiteX45" fmla="*/ 642986 w 5009182"/>
              <a:gd name="connsiteY45" fmla="*/ 3519424 h 5361661"/>
              <a:gd name="connsiteX46" fmla="*/ 304832 w 5009182"/>
              <a:gd name="connsiteY46" fmla="*/ 3520657 h 5361661"/>
              <a:gd name="connsiteX47" fmla="*/ 122180 w 5009182"/>
              <a:gd name="connsiteY47" fmla="*/ 3292451 h 5361661"/>
              <a:gd name="connsiteX48" fmla="*/ 164141 w 5009182"/>
              <a:gd name="connsiteY48" fmla="*/ 3181432 h 5361661"/>
              <a:gd name="connsiteX49" fmla="*/ 29620 w 5009182"/>
              <a:gd name="connsiteY49" fmla="*/ 3060544 h 5361661"/>
              <a:gd name="connsiteX50" fmla="*/ 320876 w 5009182"/>
              <a:gd name="connsiteY50" fmla="*/ 2863177 h 5361661"/>
              <a:gd name="connsiteX51" fmla="*/ 303598 w 5009182"/>
              <a:gd name="connsiteY51" fmla="*/ 2699115 h 5361661"/>
              <a:gd name="connsiteX52" fmla="*/ 229550 w 5009182"/>
              <a:gd name="connsiteY52" fmla="*/ 2547389 h 5361661"/>
              <a:gd name="connsiteX53" fmla="*/ 439353 w 5009182"/>
              <a:gd name="connsiteY53" fmla="*/ 2361123 h 5361661"/>
              <a:gd name="connsiteX54" fmla="*/ 327047 w 5009182"/>
              <a:gd name="connsiteY54" fmla="*/ 2359890 h 5361661"/>
              <a:gd name="connsiteX55" fmla="*/ 264106 w 5009182"/>
              <a:gd name="connsiteY55" fmla="*/ 2296979 h 5361661"/>
              <a:gd name="connsiteX56" fmla="*/ 207335 w 5009182"/>
              <a:gd name="connsiteY56" fmla="*/ 2253805 h 5361661"/>
              <a:gd name="connsiteX57" fmla="*/ 156736 w 5009182"/>
              <a:gd name="connsiteY57" fmla="*/ 2237768 h 5361661"/>
              <a:gd name="connsiteX58" fmla="*/ 249296 w 5009182"/>
              <a:gd name="connsiteY58" fmla="*/ 2184726 h 5361661"/>
              <a:gd name="connsiteX59" fmla="*/ 388754 w 5009182"/>
              <a:gd name="connsiteY59" fmla="*/ 2046569 h 5361661"/>
              <a:gd name="connsiteX60" fmla="*/ 327047 w 5009182"/>
              <a:gd name="connsiteY60" fmla="*/ 1966388 h 5361661"/>
              <a:gd name="connsiteX61" fmla="*/ 429480 w 5009182"/>
              <a:gd name="connsiteY61" fmla="*/ 1893609 h 5361661"/>
              <a:gd name="connsiteX62" fmla="*/ 689883 w 5009182"/>
              <a:gd name="connsiteY62" fmla="*/ 1723379 h 5361661"/>
              <a:gd name="connsiteX63" fmla="*/ 1156387 w 5009182"/>
              <a:gd name="connsiteY63" fmla="*/ 1634564 h 5361661"/>
              <a:gd name="connsiteX64" fmla="*/ 451695 w 5009182"/>
              <a:gd name="connsiteY64" fmla="*/ 1253398 h 5361661"/>
              <a:gd name="connsiteX65" fmla="*/ 206101 w 5009182"/>
              <a:gd name="connsiteY65" fmla="*/ 1106606 h 5361661"/>
              <a:gd name="connsiteX66" fmla="*/ 433183 w 5009182"/>
              <a:gd name="connsiteY66" fmla="*/ 921574 h 5361661"/>
              <a:gd name="connsiteX67" fmla="*/ 605962 w 5009182"/>
              <a:gd name="connsiteY67" fmla="*/ 489832 h 5361661"/>
              <a:gd name="connsiteX68" fmla="*/ 1007056 w 5009182"/>
              <a:gd name="connsiteY68" fmla="*/ 425688 h 5361661"/>
              <a:gd name="connsiteX69" fmla="*/ 1184772 w 5009182"/>
              <a:gd name="connsiteY69" fmla="*/ 423220 h 5361661"/>
              <a:gd name="connsiteX70" fmla="*/ 1456282 w 5009182"/>
              <a:gd name="connsiteY70" fmla="*/ 293698 h 5361661"/>
              <a:gd name="connsiteX71" fmla="*/ 3953054 w 5009182"/>
              <a:gd name="connsiteY71" fmla="*/ 314 h 536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009182" h="5361661">
                <a:moveTo>
                  <a:pt x="3953054" y="314"/>
                </a:moveTo>
                <a:cubicBezTo>
                  <a:pt x="4192910" y="-2628"/>
                  <a:pt x="4376251" y="14878"/>
                  <a:pt x="4454002" y="64258"/>
                </a:cubicBezTo>
                <a:cubicBezTo>
                  <a:pt x="4809434" y="291231"/>
                  <a:pt x="4709469" y="658828"/>
                  <a:pt x="4623080" y="706936"/>
                </a:cubicBezTo>
                <a:cubicBezTo>
                  <a:pt x="4537924" y="756278"/>
                  <a:pt x="4668742" y="870998"/>
                  <a:pt x="4668742" y="870998"/>
                </a:cubicBezTo>
                <a:cubicBezTo>
                  <a:pt x="4668742" y="870998"/>
                  <a:pt x="4968638" y="1398956"/>
                  <a:pt x="4472514" y="1442131"/>
                </a:cubicBezTo>
                <a:cubicBezTo>
                  <a:pt x="3976391" y="1484071"/>
                  <a:pt x="4219516" y="1608659"/>
                  <a:pt x="4198536" y="1641965"/>
                </a:cubicBezTo>
                <a:cubicBezTo>
                  <a:pt x="4189897" y="1656768"/>
                  <a:pt x="4154107" y="1677738"/>
                  <a:pt x="4110912" y="1699942"/>
                </a:cubicBezTo>
                <a:cubicBezTo>
                  <a:pt x="3624662" y="1729547"/>
                  <a:pt x="1912913" y="1685139"/>
                  <a:pt x="1912913" y="1685139"/>
                </a:cubicBezTo>
                <a:cubicBezTo>
                  <a:pt x="1915382" y="1736948"/>
                  <a:pt x="3630833" y="1751751"/>
                  <a:pt x="3959113" y="1771488"/>
                </a:cubicBezTo>
                <a:cubicBezTo>
                  <a:pt x="3929494" y="1796159"/>
                  <a:pt x="4452768" y="1739415"/>
                  <a:pt x="4586055" y="1854135"/>
                </a:cubicBezTo>
                <a:cubicBezTo>
                  <a:pt x="4725513" y="1972556"/>
                  <a:pt x="4857566" y="2387028"/>
                  <a:pt x="4695894" y="2496813"/>
                </a:cubicBezTo>
                <a:cubicBezTo>
                  <a:pt x="4532988" y="2607833"/>
                  <a:pt x="4662572" y="2628803"/>
                  <a:pt x="4732918" y="2634971"/>
                </a:cubicBezTo>
                <a:cubicBezTo>
                  <a:pt x="4803264" y="2641138"/>
                  <a:pt x="5211763" y="3109886"/>
                  <a:pt x="4798327" y="3408405"/>
                </a:cubicBezTo>
                <a:cubicBezTo>
                  <a:pt x="4692191" y="3486118"/>
                  <a:pt x="4370081" y="3532993"/>
                  <a:pt x="3951708" y="3560131"/>
                </a:cubicBezTo>
                <a:cubicBezTo>
                  <a:pt x="4320716" y="3597137"/>
                  <a:pt x="4614440" y="3646479"/>
                  <a:pt x="4730450" y="3711857"/>
                </a:cubicBezTo>
                <a:cubicBezTo>
                  <a:pt x="5173504" y="3961034"/>
                  <a:pt x="4911868" y="4216378"/>
                  <a:pt x="4894590" y="4222546"/>
                </a:cubicBezTo>
                <a:cubicBezTo>
                  <a:pt x="4876078" y="4227480"/>
                  <a:pt x="4967404" y="4422381"/>
                  <a:pt x="4955062" y="4465555"/>
                </a:cubicBezTo>
                <a:cubicBezTo>
                  <a:pt x="4942721" y="4507495"/>
                  <a:pt x="4900760" y="4538334"/>
                  <a:pt x="4918038" y="4640718"/>
                </a:cubicBezTo>
                <a:cubicBezTo>
                  <a:pt x="4936550" y="4744336"/>
                  <a:pt x="5034047" y="4781343"/>
                  <a:pt x="5003194" y="4963908"/>
                </a:cubicBezTo>
                <a:cubicBezTo>
                  <a:pt x="4973574" y="5145239"/>
                  <a:pt x="4930380" y="5218019"/>
                  <a:pt x="4851395" y="5226653"/>
                </a:cubicBezTo>
                <a:cubicBezTo>
                  <a:pt x="4772410" y="5235288"/>
                  <a:pt x="4634186" y="5179779"/>
                  <a:pt x="4589758" y="5200749"/>
                </a:cubicBezTo>
                <a:cubicBezTo>
                  <a:pt x="4545328" y="5220486"/>
                  <a:pt x="4520646" y="5314235"/>
                  <a:pt x="4391062" y="5314235"/>
                </a:cubicBezTo>
                <a:cubicBezTo>
                  <a:pt x="4261477" y="5314235"/>
                  <a:pt x="4267648" y="5240222"/>
                  <a:pt x="4231858" y="5242689"/>
                </a:cubicBezTo>
                <a:cubicBezTo>
                  <a:pt x="4194834" y="5245157"/>
                  <a:pt x="3110027" y="5370978"/>
                  <a:pt x="3027340" y="5361110"/>
                </a:cubicBezTo>
                <a:cubicBezTo>
                  <a:pt x="2945886" y="5352475"/>
                  <a:pt x="605962" y="5393182"/>
                  <a:pt x="419607" y="5198282"/>
                </a:cubicBezTo>
                <a:cubicBezTo>
                  <a:pt x="419607" y="5198282"/>
                  <a:pt x="356666" y="5139072"/>
                  <a:pt x="354198" y="5088496"/>
                </a:cubicBezTo>
                <a:cubicBezTo>
                  <a:pt x="352964" y="5037921"/>
                  <a:pt x="283852" y="4951572"/>
                  <a:pt x="275213" y="4926901"/>
                </a:cubicBezTo>
                <a:cubicBezTo>
                  <a:pt x="267808" y="4902230"/>
                  <a:pt x="296193" y="4847954"/>
                  <a:pt x="293725" y="4815882"/>
                </a:cubicBezTo>
                <a:cubicBezTo>
                  <a:pt x="291257" y="4783810"/>
                  <a:pt x="207335" y="4769007"/>
                  <a:pt x="204867" y="4732001"/>
                </a:cubicBezTo>
                <a:cubicBezTo>
                  <a:pt x="203633" y="4696228"/>
                  <a:pt x="224613" y="4690060"/>
                  <a:pt x="227082" y="4677725"/>
                </a:cubicBezTo>
                <a:cubicBezTo>
                  <a:pt x="229550" y="4665389"/>
                  <a:pt x="207335" y="4629617"/>
                  <a:pt x="214740" y="4620982"/>
                </a:cubicBezTo>
                <a:cubicBezTo>
                  <a:pt x="220911" y="4612347"/>
                  <a:pt x="798487" y="4618515"/>
                  <a:pt x="814531" y="4607413"/>
                </a:cubicBezTo>
                <a:cubicBezTo>
                  <a:pt x="830575" y="4595077"/>
                  <a:pt x="730610" y="4543268"/>
                  <a:pt x="739249" y="4518597"/>
                </a:cubicBezTo>
                <a:cubicBezTo>
                  <a:pt x="746653" y="4495160"/>
                  <a:pt x="739249" y="4482824"/>
                  <a:pt x="705927" y="4479124"/>
                </a:cubicBezTo>
                <a:cubicBezTo>
                  <a:pt x="671371" y="4476657"/>
                  <a:pt x="319642" y="4477890"/>
                  <a:pt x="272745" y="4445818"/>
                </a:cubicBezTo>
                <a:cubicBezTo>
                  <a:pt x="225847" y="4413746"/>
                  <a:pt x="97497" y="4337266"/>
                  <a:pt x="85156" y="4216378"/>
                </a:cubicBezTo>
                <a:cubicBezTo>
                  <a:pt x="72814" y="4094257"/>
                  <a:pt x="106136" y="4121395"/>
                  <a:pt x="113541" y="4091790"/>
                </a:cubicBezTo>
                <a:cubicBezTo>
                  <a:pt x="122180" y="4060951"/>
                  <a:pt x="56771" y="4060951"/>
                  <a:pt x="44429" y="4036280"/>
                </a:cubicBezTo>
                <a:cubicBezTo>
                  <a:pt x="32088" y="4012843"/>
                  <a:pt x="37024" y="3994340"/>
                  <a:pt x="38259" y="3973369"/>
                </a:cubicBezTo>
                <a:cubicBezTo>
                  <a:pt x="39493" y="3951165"/>
                  <a:pt x="39493" y="3951165"/>
                  <a:pt x="39493" y="3951165"/>
                </a:cubicBezTo>
                <a:cubicBezTo>
                  <a:pt x="39493" y="3951165"/>
                  <a:pt x="4937" y="3953633"/>
                  <a:pt x="0" y="3917860"/>
                </a:cubicBezTo>
                <a:cubicBezTo>
                  <a:pt x="0" y="3917860"/>
                  <a:pt x="236955" y="3796972"/>
                  <a:pt x="328281" y="3790804"/>
                </a:cubicBezTo>
                <a:cubicBezTo>
                  <a:pt x="419607" y="3784637"/>
                  <a:pt x="1107022" y="3753798"/>
                  <a:pt x="1161324" y="3687186"/>
                </a:cubicBezTo>
                <a:cubicBezTo>
                  <a:pt x="1183538" y="3660048"/>
                  <a:pt x="1203284" y="3616874"/>
                  <a:pt x="1219328" y="3573700"/>
                </a:cubicBezTo>
                <a:cubicBezTo>
                  <a:pt x="956457" y="3566299"/>
                  <a:pt x="792317" y="3558897"/>
                  <a:pt x="792317" y="3558897"/>
                </a:cubicBezTo>
                <a:cubicBezTo>
                  <a:pt x="792317" y="3558897"/>
                  <a:pt x="672605" y="3576167"/>
                  <a:pt x="642986" y="3519424"/>
                </a:cubicBezTo>
                <a:cubicBezTo>
                  <a:pt x="613367" y="3463914"/>
                  <a:pt x="404797" y="3583568"/>
                  <a:pt x="304832" y="3520657"/>
                </a:cubicBezTo>
                <a:cubicBezTo>
                  <a:pt x="204867" y="3457747"/>
                  <a:pt x="98731" y="3399770"/>
                  <a:pt x="122180" y="3292451"/>
                </a:cubicBezTo>
                <a:cubicBezTo>
                  <a:pt x="144394" y="3186366"/>
                  <a:pt x="170311" y="3250511"/>
                  <a:pt x="164141" y="3181432"/>
                </a:cubicBezTo>
                <a:cubicBezTo>
                  <a:pt x="159204" y="3112353"/>
                  <a:pt x="51834" y="3201169"/>
                  <a:pt x="29620" y="3060544"/>
                </a:cubicBezTo>
                <a:cubicBezTo>
                  <a:pt x="8639" y="2919920"/>
                  <a:pt x="281384" y="2886614"/>
                  <a:pt x="320876" y="2863177"/>
                </a:cubicBezTo>
                <a:cubicBezTo>
                  <a:pt x="360368" y="2839739"/>
                  <a:pt x="392456" y="2741056"/>
                  <a:pt x="303598" y="2699115"/>
                </a:cubicBezTo>
                <a:cubicBezTo>
                  <a:pt x="214740" y="2658408"/>
                  <a:pt x="208569" y="2604132"/>
                  <a:pt x="229550" y="2547389"/>
                </a:cubicBezTo>
                <a:cubicBezTo>
                  <a:pt x="249296" y="2490646"/>
                  <a:pt x="408500" y="2391962"/>
                  <a:pt x="439353" y="2361123"/>
                </a:cubicBezTo>
                <a:cubicBezTo>
                  <a:pt x="470207" y="2331518"/>
                  <a:pt x="348027" y="2370992"/>
                  <a:pt x="327047" y="2359890"/>
                </a:cubicBezTo>
                <a:cubicBezTo>
                  <a:pt x="306066" y="2348788"/>
                  <a:pt x="272745" y="2296979"/>
                  <a:pt x="264106" y="2296979"/>
                </a:cubicBezTo>
                <a:cubicBezTo>
                  <a:pt x="254233" y="2296979"/>
                  <a:pt x="222145" y="2298212"/>
                  <a:pt x="207335" y="2253805"/>
                </a:cubicBezTo>
                <a:cubicBezTo>
                  <a:pt x="193760" y="2208163"/>
                  <a:pt x="154267" y="2256272"/>
                  <a:pt x="156736" y="2237768"/>
                </a:cubicBezTo>
                <a:cubicBezTo>
                  <a:pt x="159204" y="2218032"/>
                  <a:pt x="146863" y="2205696"/>
                  <a:pt x="249296" y="2184726"/>
                </a:cubicBezTo>
                <a:cubicBezTo>
                  <a:pt x="352964" y="2162522"/>
                  <a:pt x="367773" y="2099611"/>
                  <a:pt x="388754" y="2046569"/>
                </a:cubicBezTo>
                <a:cubicBezTo>
                  <a:pt x="408500" y="1992293"/>
                  <a:pt x="309769" y="2016964"/>
                  <a:pt x="327047" y="1966388"/>
                </a:cubicBezTo>
                <a:cubicBezTo>
                  <a:pt x="344325" y="1915813"/>
                  <a:pt x="397393" y="1925681"/>
                  <a:pt x="429480" y="1893609"/>
                </a:cubicBezTo>
                <a:cubicBezTo>
                  <a:pt x="461568" y="1860303"/>
                  <a:pt x="462802" y="1739415"/>
                  <a:pt x="689883" y="1723379"/>
                </a:cubicBezTo>
                <a:cubicBezTo>
                  <a:pt x="915730" y="1706110"/>
                  <a:pt x="1089744" y="1748050"/>
                  <a:pt x="1156387" y="1634564"/>
                </a:cubicBezTo>
                <a:cubicBezTo>
                  <a:pt x="1224265" y="1521078"/>
                  <a:pt x="504763" y="1286704"/>
                  <a:pt x="451695" y="1253398"/>
                </a:cubicBezTo>
                <a:cubicBezTo>
                  <a:pt x="398627" y="1221326"/>
                  <a:pt x="206101" y="1192954"/>
                  <a:pt x="206101" y="1106606"/>
                </a:cubicBezTo>
                <a:cubicBezTo>
                  <a:pt x="206101" y="1021491"/>
                  <a:pt x="389988" y="959813"/>
                  <a:pt x="433183" y="921574"/>
                </a:cubicBezTo>
                <a:cubicBezTo>
                  <a:pt x="475143" y="883334"/>
                  <a:pt x="443056" y="561378"/>
                  <a:pt x="605962" y="489832"/>
                </a:cubicBezTo>
                <a:cubicBezTo>
                  <a:pt x="605962" y="489832"/>
                  <a:pt x="933008" y="376346"/>
                  <a:pt x="1007056" y="425688"/>
                </a:cubicBezTo>
                <a:cubicBezTo>
                  <a:pt x="1079871" y="475030"/>
                  <a:pt x="1110724" y="462694"/>
                  <a:pt x="1184772" y="423220"/>
                </a:cubicBezTo>
                <a:cubicBezTo>
                  <a:pt x="1257586" y="382513"/>
                  <a:pt x="1377298" y="309734"/>
                  <a:pt x="1456282" y="293698"/>
                </a:cubicBezTo>
                <a:cubicBezTo>
                  <a:pt x="1518953" y="282134"/>
                  <a:pt x="3096426" y="10819"/>
                  <a:pt x="3953054" y="314"/>
                </a:cubicBezTo>
                <a:close/>
              </a:path>
            </a:pathLst>
          </a:custGeom>
        </p:spPr>
        <p:txBody>
          <a:bodyPr wrap="square" lIns="0" tIns="0" rIns="0" bIns="0" anchor="ctr" anchorCtr="1">
            <a:noAutofit/>
          </a:bodyPr>
          <a:lstStyle>
            <a:lvl1pPr marL="0" indent="0">
              <a:buNone/>
              <a:defRPr/>
            </a:lvl1pPr>
          </a:lstStyle>
          <a:p>
            <a:r>
              <a:rPr lang="en-US" dirty="0"/>
              <a:t>Picture </a:t>
            </a:r>
          </a:p>
        </p:txBody>
      </p:sp>
    </p:spTree>
    <p:extLst>
      <p:ext uri="{BB962C8B-B14F-4D97-AF65-F5344CB8AC3E}">
        <p14:creationId xmlns:p14="http://schemas.microsoft.com/office/powerpoint/2010/main" val="3259609789"/>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9900458" y="6459785"/>
            <a:ext cx="1312025" cy="365125"/>
          </a:xfrm>
          <a:prstGeom prst="rect">
            <a:avLst/>
          </a:prstGeom>
        </p:spPr>
        <p:txBody>
          <a:bodyPr/>
          <a:lstStyle>
            <a:lvl1pPr>
              <a:defRPr>
                <a:solidFill>
                  <a:schemeClr val="bg1"/>
                </a:solidFill>
              </a:defRPr>
            </a:lvl1pPr>
          </a:lstStyle>
          <a:p>
            <a:fld id="{43E1C79E-4906-42D7-9799-8BE0AC9297B3}" type="slidenum">
              <a:rPr lang="en-US" smtClean="0"/>
              <a:pPr/>
              <a:t>‹#›</a:t>
            </a:fld>
            <a:endParaRPr lang="en-US"/>
          </a:p>
        </p:txBody>
      </p:sp>
    </p:spTree>
    <p:extLst>
      <p:ext uri="{BB962C8B-B14F-4D97-AF65-F5344CB8AC3E}">
        <p14:creationId xmlns:p14="http://schemas.microsoft.com/office/powerpoint/2010/main" val="1079397737"/>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D7EBF85-8746-4A81-875D-F9E7B6E9FAC7}"/>
              </a:ext>
            </a:extLst>
          </p:cNvPr>
          <p:cNvSpPr>
            <a:spLocks noGrp="1"/>
          </p:cNvSpPr>
          <p:nvPr>
            <p:ph type="sldNum" sz="quarter" idx="12"/>
          </p:nvPr>
        </p:nvSpPr>
        <p:spPr>
          <a:xfrm>
            <a:off x="9900458" y="6459785"/>
            <a:ext cx="1312025" cy="365125"/>
          </a:xfrm>
          <a:prstGeom prst="rect">
            <a:avLst/>
          </a:prstGeom>
        </p:spPr>
        <p:txBody>
          <a:bodyPr/>
          <a:lstStyle>
            <a:lvl1pPr>
              <a:defRPr>
                <a:solidFill>
                  <a:schemeClr val="bg1"/>
                </a:solidFill>
              </a:defRPr>
            </a:lvl1pPr>
          </a:lstStyle>
          <a:p>
            <a:fld id="{43E1C79E-4906-42D7-9799-8BE0AC9297B3}" type="slidenum">
              <a:rPr lang="en-US" smtClean="0"/>
              <a:pPr/>
              <a:t>‹#›</a:t>
            </a:fld>
            <a:endParaRPr lang="en-US"/>
          </a:p>
        </p:txBody>
      </p:sp>
      <p:sp>
        <p:nvSpPr>
          <p:cNvPr id="12" name="TextBox 11">
            <a:extLst>
              <a:ext uri="{FF2B5EF4-FFF2-40B4-BE49-F238E27FC236}">
                <a16:creationId xmlns:a16="http://schemas.microsoft.com/office/drawing/2014/main" id="{9B7F55BC-2B4A-4C85-8E81-12AEB2B47EBB}"/>
              </a:ext>
            </a:extLst>
          </p:cNvPr>
          <p:cNvSpPr txBox="1"/>
          <p:nvPr userDrawn="1"/>
        </p:nvSpPr>
        <p:spPr>
          <a:xfrm>
            <a:off x="1258141" y="6444734"/>
            <a:ext cx="28695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https://blackfacts.com</a:t>
            </a:r>
          </a:p>
        </p:txBody>
      </p:sp>
      <p:pic>
        <p:nvPicPr>
          <p:cNvPr id="13" name="Picture 12">
            <a:extLst>
              <a:ext uri="{FF2B5EF4-FFF2-40B4-BE49-F238E27FC236}">
                <a16:creationId xmlns:a16="http://schemas.microsoft.com/office/drawing/2014/main" id="{11760488-7D1D-4137-AA97-F654682F84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4003" y="6475365"/>
            <a:ext cx="308414" cy="308070"/>
          </a:xfrm>
          <a:prstGeom prst="rect">
            <a:avLst/>
          </a:prstGeom>
        </p:spPr>
      </p:pic>
      <p:sp>
        <p:nvSpPr>
          <p:cNvPr id="11" name="TextBox 10">
            <a:extLst>
              <a:ext uri="{FF2B5EF4-FFF2-40B4-BE49-F238E27FC236}">
                <a16:creationId xmlns:a16="http://schemas.microsoft.com/office/drawing/2014/main" id="{7BE9EF4D-F714-408E-90C4-AF181D2AC9BA}"/>
              </a:ext>
            </a:extLst>
          </p:cNvPr>
          <p:cNvSpPr txBox="1"/>
          <p:nvPr userDrawn="1"/>
        </p:nvSpPr>
        <p:spPr>
          <a:xfrm>
            <a:off x="4177553" y="6457453"/>
            <a:ext cx="56597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Putting Black Communities In Control of Our Narratives</a:t>
            </a:r>
          </a:p>
        </p:txBody>
      </p:sp>
    </p:spTree>
    <p:extLst>
      <p:ext uri="{BB962C8B-B14F-4D97-AF65-F5344CB8AC3E}">
        <p14:creationId xmlns:p14="http://schemas.microsoft.com/office/powerpoint/2010/main" val="3029170674"/>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a:extLst>
              <a:ext uri="{FF2B5EF4-FFF2-40B4-BE49-F238E27FC236}">
                <a16:creationId xmlns:a16="http://schemas.microsoft.com/office/drawing/2014/main" id="{27382492-34B6-438C-B45A-2F0B1597C351}"/>
              </a:ext>
            </a:extLst>
          </p:cNvPr>
          <p:cNvSpPr>
            <a:spLocks noGrp="1"/>
          </p:cNvSpPr>
          <p:nvPr>
            <p:ph type="sldNum" sz="quarter" idx="12"/>
          </p:nvPr>
        </p:nvSpPr>
        <p:spPr>
          <a:xfrm>
            <a:off x="9900458" y="6459785"/>
            <a:ext cx="1312025" cy="365125"/>
          </a:xfrm>
          <a:prstGeom prst="rect">
            <a:avLst/>
          </a:prstGeom>
        </p:spPr>
        <p:txBody>
          <a:bodyPr/>
          <a:lstStyle>
            <a:lvl1pPr>
              <a:defRPr>
                <a:solidFill>
                  <a:schemeClr val="bg1"/>
                </a:solidFill>
              </a:defRPr>
            </a:lvl1pPr>
          </a:lstStyle>
          <a:p>
            <a:fld id="{43E1C79E-4906-42D7-9799-8BE0AC9297B3}" type="slidenum">
              <a:rPr lang="en-US" smtClean="0"/>
              <a:pPr/>
              <a:t>‹#›</a:t>
            </a:fld>
            <a:endParaRPr lang="en-US"/>
          </a:p>
        </p:txBody>
      </p:sp>
    </p:spTree>
    <p:extLst>
      <p:ext uri="{BB962C8B-B14F-4D97-AF65-F5344CB8AC3E}">
        <p14:creationId xmlns:p14="http://schemas.microsoft.com/office/powerpoint/2010/main" val="1747881474"/>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C0B25334-5044-47AF-9648-70C650FB99BC}"/>
              </a:ext>
            </a:extLst>
          </p:cNvPr>
          <p:cNvSpPr>
            <a:spLocks noGrp="1"/>
          </p:cNvSpPr>
          <p:nvPr>
            <p:ph type="sldNum" sz="quarter" idx="12"/>
          </p:nvPr>
        </p:nvSpPr>
        <p:spPr>
          <a:xfrm>
            <a:off x="9900458" y="6459785"/>
            <a:ext cx="1312025" cy="365125"/>
          </a:xfrm>
          <a:prstGeom prst="rect">
            <a:avLst/>
          </a:prstGeom>
        </p:spPr>
        <p:txBody>
          <a:bodyPr/>
          <a:lstStyle>
            <a:lvl1pPr algn="ctr">
              <a:defRPr>
                <a:solidFill>
                  <a:schemeClr val="bg1"/>
                </a:solidFill>
              </a:defRPr>
            </a:lvl1pPr>
          </a:lstStyle>
          <a:p>
            <a:fld id="{43E1C79E-4906-42D7-9799-8BE0AC9297B3}" type="slidenum">
              <a:rPr lang="en-US" smtClean="0"/>
              <a:pPr/>
              <a:t>‹#›</a:t>
            </a:fld>
            <a:endParaRPr lang="en-US"/>
          </a:p>
        </p:txBody>
      </p:sp>
    </p:spTree>
    <p:extLst>
      <p:ext uri="{BB962C8B-B14F-4D97-AF65-F5344CB8AC3E}">
        <p14:creationId xmlns:p14="http://schemas.microsoft.com/office/powerpoint/2010/main" val="2989211084"/>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8867BF28-3864-4206-8E49-F5A8F2569E82}"/>
              </a:ext>
            </a:extLst>
          </p:cNvPr>
          <p:cNvSpPr>
            <a:spLocks noGrp="1"/>
          </p:cNvSpPr>
          <p:nvPr>
            <p:ph type="sldNum" sz="quarter" idx="12"/>
          </p:nvPr>
        </p:nvSpPr>
        <p:spPr>
          <a:xfrm>
            <a:off x="9900458" y="6459785"/>
            <a:ext cx="1312025" cy="365125"/>
          </a:xfrm>
          <a:prstGeom prst="rect">
            <a:avLst/>
          </a:prstGeom>
        </p:spPr>
        <p:txBody>
          <a:bodyPr/>
          <a:lstStyle>
            <a:lvl1pPr>
              <a:defRPr>
                <a:solidFill>
                  <a:schemeClr val="bg1"/>
                </a:solidFill>
              </a:defRPr>
            </a:lvl1pPr>
          </a:lstStyle>
          <a:p>
            <a:fld id="{43E1C79E-4906-42D7-9799-8BE0AC9297B3}" type="slidenum">
              <a:rPr lang="en-US" smtClean="0"/>
              <a:pPr/>
              <a:t>‹#›</a:t>
            </a:fld>
            <a:endParaRPr lang="en-US"/>
          </a:p>
        </p:txBody>
      </p:sp>
    </p:spTree>
    <p:extLst>
      <p:ext uri="{BB962C8B-B14F-4D97-AF65-F5344CB8AC3E}">
        <p14:creationId xmlns:p14="http://schemas.microsoft.com/office/powerpoint/2010/main" val="586308091"/>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Slide Number Placeholder 5">
            <a:extLst>
              <a:ext uri="{FF2B5EF4-FFF2-40B4-BE49-F238E27FC236}">
                <a16:creationId xmlns:a16="http://schemas.microsoft.com/office/drawing/2014/main" id="{B58675A2-FB59-4A21-BE02-5EA8117FB6DA}"/>
              </a:ext>
            </a:extLst>
          </p:cNvPr>
          <p:cNvSpPr>
            <a:spLocks noGrp="1"/>
          </p:cNvSpPr>
          <p:nvPr>
            <p:ph type="sldNum" sz="quarter" idx="12"/>
          </p:nvPr>
        </p:nvSpPr>
        <p:spPr>
          <a:xfrm>
            <a:off x="9900458" y="6459785"/>
            <a:ext cx="1312025" cy="365125"/>
          </a:xfrm>
          <a:prstGeom prst="rect">
            <a:avLst/>
          </a:prstGeom>
        </p:spPr>
        <p:txBody>
          <a:bodyPr/>
          <a:lstStyle>
            <a:lvl1pPr>
              <a:defRPr>
                <a:solidFill>
                  <a:schemeClr val="bg1"/>
                </a:solidFill>
              </a:defRPr>
            </a:lvl1pPr>
          </a:lstStyle>
          <a:p>
            <a:fld id="{43E1C79E-4906-42D7-9799-8BE0AC9297B3}" type="slidenum">
              <a:rPr lang="en-US" smtClean="0"/>
              <a:pPr/>
              <a:t>‹#›</a:t>
            </a:fld>
            <a:endParaRPr lang="en-US"/>
          </a:p>
        </p:txBody>
      </p:sp>
      <p:sp>
        <p:nvSpPr>
          <p:cNvPr id="12" name="TextBox 11">
            <a:extLst>
              <a:ext uri="{FF2B5EF4-FFF2-40B4-BE49-F238E27FC236}">
                <a16:creationId xmlns:a16="http://schemas.microsoft.com/office/drawing/2014/main" id="{AEF50029-7458-4244-BBCA-25B25A4023CD}"/>
              </a:ext>
            </a:extLst>
          </p:cNvPr>
          <p:cNvSpPr txBox="1"/>
          <p:nvPr userDrawn="1"/>
        </p:nvSpPr>
        <p:spPr>
          <a:xfrm>
            <a:off x="1258141" y="6444734"/>
            <a:ext cx="28695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https://blackfacts.com</a:t>
            </a:r>
          </a:p>
        </p:txBody>
      </p:sp>
      <p:pic>
        <p:nvPicPr>
          <p:cNvPr id="8" name="Picture 7" descr="A close up of a sign&#10;&#10;Description generated with high confidence">
            <a:extLst>
              <a:ext uri="{FF2B5EF4-FFF2-40B4-BE49-F238E27FC236}">
                <a16:creationId xmlns:a16="http://schemas.microsoft.com/office/drawing/2014/main" id="{50BA8BF9-BF58-4174-9E53-56CDF3CBCAA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544" b="-4"/>
          <a:stretch/>
        </p:blipFill>
        <p:spPr>
          <a:xfrm>
            <a:off x="947170" y="6482499"/>
            <a:ext cx="319804" cy="297810"/>
          </a:xfrm>
          <a:prstGeom prst="rect">
            <a:avLst/>
          </a:prstGeom>
        </p:spPr>
      </p:pic>
      <p:sp>
        <p:nvSpPr>
          <p:cNvPr id="9" name="TextBox 8">
            <a:extLst>
              <a:ext uri="{FF2B5EF4-FFF2-40B4-BE49-F238E27FC236}">
                <a16:creationId xmlns:a16="http://schemas.microsoft.com/office/drawing/2014/main" id="{B5B7E8E9-A020-4B98-AAFF-5FFE2851DDF4}"/>
              </a:ext>
            </a:extLst>
          </p:cNvPr>
          <p:cNvSpPr txBox="1"/>
          <p:nvPr userDrawn="1"/>
        </p:nvSpPr>
        <p:spPr>
          <a:xfrm>
            <a:off x="4016188" y="6457453"/>
            <a:ext cx="56059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Putting Black Communities In Control of Our Narratives</a:t>
            </a:r>
          </a:p>
        </p:txBody>
      </p:sp>
    </p:spTree>
    <p:extLst>
      <p:ext uri="{BB962C8B-B14F-4D97-AF65-F5344CB8AC3E}">
        <p14:creationId xmlns:p14="http://schemas.microsoft.com/office/powerpoint/2010/main" val="727646312"/>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endParaRPr lang="en-US"/>
          </a:p>
        </p:txBody>
      </p:sp>
      <p:sp>
        <p:nvSpPr>
          <p:cNvPr id="6" name="Footer Placeholder 5"/>
          <p:cNvSpPr>
            <a:spLocks noGrp="1"/>
          </p:cNvSpPr>
          <p:nvPr>
            <p:ph type="ftr" sz="quarter" idx="11"/>
          </p:nvPr>
        </p:nvSpPr>
        <p:spPr>
          <a:xfrm>
            <a:off x="4800600" y="6459785"/>
            <a:ext cx="4648200" cy="365125"/>
          </a:xfrm>
          <a:prstGeom prst="rect">
            <a:avLst/>
          </a:prstGeo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a:xfrm>
            <a:off x="9900458" y="6459785"/>
            <a:ext cx="1312025" cy="365125"/>
          </a:xfrm>
          <a:prstGeom prst="rect">
            <a:avLst/>
          </a:prstGeom>
        </p:spPr>
        <p:txBody>
          <a:bodyPr/>
          <a:lstStyle>
            <a:lvl1pPr>
              <a:defRPr>
                <a:solidFill>
                  <a:schemeClr val="tx2"/>
                </a:solidFill>
              </a:defRPr>
            </a:lvl1pPr>
          </a:lstStyle>
          <a:p>
            <a:fld id="{43E1C79E-4906-42D7-9799-8BE0AC9297B3}" type="slidenum">
              <a:rPr lang="en-US" smtClean="0"/>
              <a:t>‹#›</a:t>
            </a:fld>
            <a:endParaRPr lang="en-US"/>
          </a:p>
        </p:txBody>
      </p:sp>
    </p:spTree>
    <p:extLst>
      <p:ext uri="{BB962C8B-B14F-4D97-AF65-F5344CB8AC3E}">
        <p14:creationId xmlns:p14="http://schemas.microsoft.com/office/powerpoint/2010/main" val="1985014551"/>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097280" y="6459785"/>
            <a:ext cx="2472271" cy="365125"/>
          </a:xfrm>
          <a:prstGeom prst="rect">
            <a:avLst/>
          </a:prstGeom>
        </p:spPr>
        <p:txBody>
          <a:bodyPr/>
          <a:lstStyle/>
          <a:p>
            <a:endParaRPr lang="en-US"/>
          </a:p>
        </p:txBody>
      </p:sp>
      <p:sp>
        <p:nvSpPr>
          <p:cNvPr id="6" name="Footer Placeholder 5"/>
          <p:cNvSpPr>
            <a:spLocks noGrp="1"/>
          </p:cNvSpPr>
          <p:nvPr>
            <p:ph type="ftr" sz="quarter" idx="11"/>
          </p:nvPr>
        </p:nvSpPr>
        <p:spPr>
          <a:xfrm>
            <a:off x="3686185" y="6459785"/>
            <a:ext cx="482280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900458" y="6459785"/>
            <a:ext cx="1312025" cy="365125"/>
          </a:xfrm>
          <a:prstGeom prst="rect">
            <a:avLst/>
          </a:prstGeom>
        </p:spPr>
        <p:txBody>
          <a:bodyPr/>
          <a:lstStyle/>
          <a:p>
            <a:fld id="{43E1C79E-4906-42D7-9799-8BE0AC9297B3}" type="slidenum">
              <a:rPr lang="en-US" smtClean="0"/>
              <a:t>‹#›</a:t>
            </a:fld>
            <a:endParaRPr lang="en-US"/>
          </a:p>
        </p:txBody>
      </p:sp>
    </p:spTree>
    <p:extLst>
      <p:ext uri="{BB962C8B-B14F-4D97-AF65-F5344CB8AC3E}">
        <p14:creationId xmlns:p14="http://schemas.microsoft.com/office/powerpoint/2010/main" val="2885576243"/>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1219199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73006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075653"/>
            <a:ext cx="10058400" cy="4793441"/>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1258141" y="6444734"/>
            <a:ext cx="28695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https://blackfacts.com</a:t>
            </a:r>
          </a:p>
        </p:txBody>
      </p:sp>
      <p:sp>
        <p:nvSpPr>
          <p:cNvPr id="15" name="Slide Number Placeholder 5">
            <a:extLst>
              <a:ext uri="{FF2B5EF4-FFF2-40B4-BE49-F238E27FC236}">
                <a16:creationId xmlns:a16="http://schemas.microsoft.com/office/drawing/2014/main" id="{52055A22-EAEB-44F4-B1EC-21AED4E41721}"/>
              </a:ext>
            </a:extLst>
          </p:cNvPr>
          <p:cNvSpPr>
            <a:spLocks noGrp="1"/>
          </p:cNvSpPr>
          <p:nvPr>
            <p:ph type="sldNum" sz="quarter" idx="4"/>
          </p:nvPr>
        </p:nvSpPr>
        <p:spPr>
          <a:xfrm>
            <a:off x="9900458" y="6459785"/>
            <a:ext cx="1312025" cy="365125"/>
          </a:xfrm>
          <a:prstGeom prst="rect">
            <a:avLst/>
          </a:prstGeom>
        </p:spPr>
        <p:txBody>
          <a:bodyPr/>
          <a:lstStyle>
            <a:lvl1pPr algn="ctr">
              <a:defRPr>
                <a:solidFill>
                  <a:schemeClr val="bg1"/>
                </a:solidFill>
              </a:defRPr>
            </a:lvl1pPr>
          </a:lstStyle>
          <a:p>
            <a:fld id="{43E1C79E-4906-42D7-9799-8BE0AC9297B3}" type="slidenum">
              <a:rPr lang="en-US" smtClean="0"/>
              <a:pPr/>
              <a:t>‹#›</a:t>
            </a:fld>
            <a:endParaRPr lang="en-US" dirty="0"/>
          </a:p>
        </p:txBody>
      </p:sp>
      <p:pic>
        <p:nvPicPr>
          <p:cNvPr id="12" name="Picture 11" descr="A close up of a sign&#10;&#10;Description generated with high confidence">
            <a:extLst>
              <a:ext uri="{FF2B5EF4-FFF2-40B4-BE49-F238E27FC236}">
                <a16:creationId xmlns:a16="http://schemas.microsoft.com/office/drawing/2014/main" id="{DDDE31E4-DAAC-4626-9815-6065CD799898}"/>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r="2544" b="-4"/>
          <a:stretch/>
        </p:blipFill>
        <p:spPr>
          <a:xfrm>
            <a:off x="947170" y="6482499"/>
            <a:ext cx="319804" cy="297810"/>
          </a:xfrm>
          <a:prstGeom prst="rect">
            <a:avLst/>
          </a:prstGeom>
        </p:spPr>
      </p:pic>
      <p:sp>
        <p:nvSpPr>
          <p:cNvPr id="13" name="TextBox 12">
            <a:extLst>
              <a:ext uri="{FF2B5EF4-FFF2-40B4-BE49-F238E27FC236}">
                <a16:creationId xmlns:a16="http://schemas.microsoft.com/office/drawing/2014/main" id="{59103A80-ED26-4650-91FA-0BE0509FCC0B}"/>
              </a:ext>
            </a:extLst>
          </p:cNvPr>
          <p:cNvSpPr txBox="1"/>
          <p:nvPr userDrawn="1"/>
        </p:nvSpPr>
        <p:spPr>
          <a:xfrm>
            <a:off x="4020102" y="6457453"/>
            <a:ext cx="56139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Putting Black Communities In Control of Our Narratives</a:t>
            </a:r>
          </a:p>
        </p:txBody>
      </p:sp>
    </p:spTree>
    <p:extLst>
      <p:ext uri="{BB962C8B-B14F-4D97-AF65-F5344CB8AC3E}">
        <p14:creationId xmlns:p14="http://schemas.microsoft.com/office/powerpoint/2010/main" val="38765286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1" r:id="rId12"/>
  </p:sldLayoutIdLst>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emf"/><Relationship Id="rId10" Type="http://schemas.openxmlformats.org/officeDocument/2006/relationships/image" Target="../media/image11.png"/><Relationship Id="rId4" Type="http://schemas.openxmlformats.org/officeDocument/2006/relationships/image" Target="../media/image5.emf"/><Relationship Id="rId9" Type="http://schemas.openxmlformats.org/officeDocument/2006/relationships/image" Target="../media/image10.jpeg"/></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2.png"/><Relationship Id="rId7" Type="http://schemas.openxmlformats.org/officeDocument/2006/relationships/diagramLayout" Target="../diagrams/layout2.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Data" Target="../diagrams/data2.xml"/><Relationship Id="rId5" Type="http://schemas.openxmlformats.org/officeDocument/2006/relationships/image" Target="../media/image105.png"/><Relationship Id="rId10" Type="http://schemas.microsoft.com/office/2007/relationships/diagramDrawing" Target="../diagrams/drawing2.xml"/><Relationship Id="rId4" Type="http://schemas.openxmlformats.org/officeDocument/2006/relationships/chart" Target="../charts/chart2.xml"/><Relationship Id="rId9" Type="http://schemas.openxmlformats.org/officeDocument/2006/relationships/diagramColors" Target="../diagrams/colors2.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11.png"/><Relationship Id="rId18" Type="http://schemas.openxmlformats.org/officeDocument/2006/relationships/image" Target="../media/image116.sv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110.svg"/><Relationship Id="rId17" Type="http://schemas.openxmlformats.org/officeDocument/2006/relationships/image" Target="../media/image115.png"/><Relationship Id="rId2" Type="http://schemas.openxmlformats.org/officeDocument/2006/relationships/image" Target="../media/image106.png"/><Relationship Id="rId16" Type="http://schemas.openxmlformats.org/officeDocument/2006/relationships/image" Target="../media/image114.svg"/><Relationship Id="rId20" Type="http://schemas.openxmlformats.org/officeDocument/2006/relationships/image" Target="../media/image118.svg"/><Relationship Id="rId1" Type="http://schemas.openxmlformats.org/officeDocument/2006/relationships/slideLayout" Target="../slideLayouts/slideLayout12.xml"/><Relationship Id="rId6" Type="http://schemas.openxmlformats.org/officeDocument/2006/relationships/diagramColors" Target="../diagrams/colors3.xml"/><Relationship Id="rId11" Type="http://schemas.openxmlformats.org/officeDocument/2006/relationships/image" Target="../media/image109.png"/><Relationship Id="rId5" Type="http://schemas.openxmlformats.org/officeDocument/2006/relationships/diagramQuickStyle" Target="../diagrams/quickStyle3.xml"/><Relationship Id="rId15" Type="http://schemas.openxmlformats.org/officeDocument/2006/relationships/image" Target="../media/image113.png"/><Relationship Id="rId10" Type="http://schemas.openxmlformats.org/officeDocument/2006/relationships/image" Target="../media/image108.svg"/><Relationship Id="rId19" Type="http://schemas.openxmlformats.org/officeDocument/2006/relationships/image" Target="../media/image117.png"/><Relationship Id="rId4" Type="http://schemas.openxmlformats.org/officeDocument/2006/relationships/diagramLayout" Target="../diagrams/layout3.xml"/><Relationship Id="rId9" Type="http://schemas.openxmlformats.org/officeDocument/2006/relationships/image" Target="../media/image107.png"/><Relationship Id="rId14" Type="http://schemas.openxmlformats.org/officeDocument/2006/relationships/image" Target="../media/image112.svg"/></Relationships>
</file>

<file path=ppt/slides/_rels/slide12.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hyperlink" Target="https://kengranderson.com/" TargetMode="External"/><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21.jpeg"/><Relationship Id="rId5" Type="http://schemas.openxmlformats.org/officeDocument/2006/relationships/image" Target="../media/image120.png"/><Relationship Id="rId4" Type="http://schemas.openxmlformats.org/officeDocument/2006/relationships/image" Target="../media/image119.jpeg"/></Relationships>
</file>

<file path=ppt/slides/_rels/slide1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chart" Target="../charts/chart1.xml"/><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gif"/><Relationship Id="rId5" Type="http://schemas.openxmlformats.org/officeDocument/2006/relationships/image" Target="../media/image20.gif"/><Relationship Id="rId4" Type="http://schemas.openxmlformats.org/officeDocument/2006/relationships/image" Target="../media/image19.gif"/></Relationships>
</file>

<file path=ppt/slides/_rels/slide5.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12.png"/><Relationship Id="rId7" Type="http://schemas.openxmlformats.org/officeDocument/2006/relationships/image" Target="../media/image25.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emf"/><Relationship Id="rId5" Type="http://schemas.openxmlformats.org/officeDocument/2006/relationships/image" Target="../media/image23.emf"/><Relationship Id="rId10" Type="http://schemas.openxmlformats.org/officeDocument/2006/relationships/image" Target="../media/image28.emf"/><Relationship Id="rId4" Type="http://schemas.openxmlformats.org/officeDocument/2006/relationships/image" Target="../media/image22.emf"/><Relationship Id="rId9" Type="http://schemas.openxmlformats.org/officeDocument/2006/relationships/image" Target="../media/image27.emf"/></Relationships>
</file>

<file path=ppt/slides/_rels/slide6.xml.rels><?xml version="1.0" encoding="UTF-8" standalone="yes"?>
<Relationships xmlns="http://schemas.openxmlformats.org/package/2006/relationships"><Relationship Id="rId8" Type="http://schemas.openxmlformats.org/officeDocument/2006/relationships/image" Target="../media/image33.emf"/><Relationship Id="rId13" Type="http://schemas.openxmlformats.org/officeDocument/2006/relationships/image" Target="../media/image38.emf"/><Relationship Id="rId18" Type="http://schemas.openxmlformats.org/officeDocument/2006/relationships/image" Target="../media/image43.png"/><Relationship Id="rId3" Type="http://schemas.openxmlformats.org/officeDocument/2006/relationships/image" Target="../media/image12.png"/><Relationship Id="rId7" Type="http://schemas.openxmlformats.org/officeDocument/2006/relationships/image" Target="../media/image32.emf"/><Relationship Id="rId12" Type="http://schemas.openxmlformats.org/officeDocument/2006/relationships/image" Target="../media/image37.emf"/><Relationship Id="rId17" Type="http://schemas.openxmlformats.org/officeDocument/2006/relationships/image" Target="../media/image42.png"/><Relationship Id="rId2" Type="http://schemas.openxmlformats.org/officeDocument/2006/relationships/notesSlide" Target="../notesSlides/notesSlide6.xml"/><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1.emf"/><Relationship Id="rId11" Type="http://schemas.openxmlformats.org/officeDocument/2006/relationships/image" Target="../media/image36.emf"/><Relationship Id="rId5" Type="http://schemas.openxmlformats.org/officeDocument/2006/relationships/image" Target="../media/image30.emf"/><Relationship Id="rId15" Type="http://schemas.openxmlformats.org/officeDocument/2006/relationships/image" Target="../media/image40.png"/><Relationship Id="rId10" Type="http://schemas.openxmlformats.org/officeDocument/2006/relationships/image" Target="../media/image35.emf"/><Relationship Id="rId19" Type="http://schemas.openxmlformats.org/officeDocument/2006/relationships/image" Target="../media/image44.png"/><Relationship Id="rId4" Type="http://schemas.openxmlformats.org/officeDocument/2006/relationships/image" Target="../media/image29.emf"/><Relationship Id="rId9" Type="http://schemas.openxmlformats.org/officeDocument/2006/relationships/image" Target="../media/image34.png"/><Relationship Id="rId14" Type="http://schemas.openxmlformats.org/officeDocument/2006/relationships/image" Target="../media/image39.emf"/></Relationships>
</file>

<file path=ppt/slides/_rels/slide7.xml.rels><?xml version="1.0" encoding="UTF-8" standalone="yes"?>
<Relationships xmlns="http://schemas.openxmlformats.org/package/2006/relationships"><Relationship Id="rId8" Type="http://schemas.openxmlformats.org/officeDocument/2006/relationships/image" Target="../media/image49.emf"/><Relationship Id="rId13" Type="http://schemas.openxmlformats.org/officeDocument/2006/relationships/image" Target="../media/image54.png"/><Relationship Id="rId18" Type="http://schemas.openxmlformats.org/officeDocument/2006/relationships/image" Target="../media/image59.jpeg"/><Relationship Id="rId3" Type="http://schemas.openxmlformats.org/officeDocument/2006/relationships/image" Target="../media/image12.png"/><Relationship Id="rId21" Type="http://schemas.openxmlformats.org/officeDocument/2006/relationships/image" Target="../media/image62.jpeg"/><Relationship Id="rId7" Type="http://schemas.openxmlformats.org/officeDocument/2006/relationships/image" Target="../media/image48.jpeg"/><Relationship Id="rId12" Type="http://schemas.openxmlformats.org/officeDocument/2006/relationships/image" Target="../media/image53.jpeg"/><Relationship Id="rId17" Type="http://schemas.openxmlformats.org/officeDocument/2006/relationships/image" Target="../media/image58.jpeg"/><Relationship Id="rId2" Type="http://schemas.openxmlformats.org/officeDocument/2006/relationships/notesSlide" Target="../notesSlides/notesSlide7.xml"/><Relationship Id="rId16" Type="http://schemas.openxmlformats.org/officeDocument/2006/relationships/image" Target="../media/image57.png"/><Relationship Id="rId20"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jpe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jpeg"/><Relationship Id="rId19" Type="http://schemas.openxmlformats.org/officeDocument/2006/relationships/image" Target="../media/image60.jpeg"/><Relationship Id="rId4" Type="http://schemas.openxmlformats.org/officeDocument/2006/relationships/image" Target="../media/image45.png"/><Relationship Id="rId9" Type="http://schemas.openxmlformats.org/officeDocument/2006/relationships/image" Target="../media/image50.emf"/><Relationship Id="rId14" Type="http://schemas.openxmlformats.org/officeDocument/2006/relationships/image" Target="../media/image55.png"/><Relationship Id="rId22" Type="http://schemas.openxmlformats.org/officeDocument/2006/relationships/image" Target="../media/image63.emf"/></Relationships>
</file>

<file path=ppt/slides/_rels/slide8.xml.rels><?xml version="1.0" encoding="UTF-8" standalone="yes"?>
<Relationships xmlns="http://schemas.openxmlformats.org/package/2006/relationships"><Relationship Id="rId13" Type="http://schemas.openxmlformats.org/officeDocument/2006/relationships/image" Target="../media/image75.svg"/><Relationship Id="rId18" Type="http://schemas.openxmlformats.org/officeDocument/2006/relationships/image" Target="../media/image31.emf"/><Relationship Id="rId26" Type="http://schemas.openxmlformats.org/officeDocument/2006/relationships/image" Target="../media/image83.svg"/><Relationship Id="rId39" Type="http://schemas.openxmlformats.org/officeDocument/2006/relationships/image" Target="../media/image96.png"/><Relationship Id="rId3" Type="http://schemas.openxmlformats.org/officeDocument/2006/relationships/image" Target="../media/image65.svg"/><Relationship Id="rId21" Type="http://schemas.openxmlformats.org/officeDocument/2006/relationships/image" Target="../media/image78.png"/><Relationship Id="rId34" Type="http://schemas.openxmlformats.org/officeDocument/2006/relationships/image" Target="../media/image91.svg"/><Relationship Id="rId42" Type="http://schemas.openxmlformats.org/officeDocument/2006/relationships/image" Target="../media/image99.svg"/><Relationship Id="rId47" Type="http://schemas.openxmlformats.org/officeDocument/2006/relationships/image" Target="../media/image36.emf"/><Relationship Id="rId50" Type="http://schemas.openxmlformats.org/officeDocument/2006/relationships/image" Target="../media/image39.emf"/><Relationship Id="rId7" Type="http://schemas.openxmlformats.org/officeDocument/2006/relationships/image" Target="../media/image69.svg"/><Relationship Id="rId12" Type="http://schemas.openxmlformats.org/officeDocument/2006/relationships/image" Target="../media/image74.png"/><Relationship Id="rId17" Type="http://schemas.openxmlformats.org/officeDocument/2006/relationships/image" Target="../media/image30.emf"/><Relationship Id="rId25" Type="http://schemas.openxmlformats.org/officeDocument/2006/relationships/image" Target="../media/image82.png"/><Relationship Id="rId33" Type="http://schemas.openxmlformats.org/officeDocument/2006/relationships/image" Target="../media/image90.png"/><Relationship Id="rId38" Type="http://schemas.openxmlformats.org/officeDocument/2006/relationships/image" Target="../media/image95.svg"/><Relationship Id="rId46" Type="http://schemas.openxmlformats.org/officeDocument/2006/relationships/image" Target="../media/image35.emf"/><Relationship Id="rId2" Type="http://schemas.openxmlformats.org/officeDocument/2006/relationships/image" Target="../media/image64.png"/><Relationship Id="rId16" Type="http://schemas.openxmlformats.org/officeDocument/2006/relationships/image" Target="../media/image29.emf"/><Relationship Id="rId20" Type="http://schemas.openxmlformats.org/officeDocument/2006/relationships/image" Target="../media/image33.emf"/><Relationship Id="rId29" Type="http://schemas.openxmlformats.org/officeDocument/2006/relationships/image" Target="../media/image86.png"/><Relationship Id="rId41"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3.svg"/><Relationship Id="rId24" Type="http://schemas.openxmlformats.org/officeDocument/2006/relationships/image" Target="../media/image81.svg"/><Relationship Id="rId32" Type="http://schemas.openxmlformats.org/officeDocument/2006/relationships/image" Target="../media/image89.svg"/><Relationship Id="rId37" Type="http://schemas.openxmlformats.org/officeDocument/2006/relationships/image" Target="../media/image94.png"/><Relationship Id="rId40" Type="http://schemas.openxmlformats.org/officeDocument/2006/relationships/image" Target="../media/image97.svg"/><Relationship Id="rId45" Type="http://schemas.openxmlformats.org/officeDocument/2006/relationships/image" Target="../media/image34.png"/><Relationship Id="rId53" Type="http://schemas.openxmlformats.org/officeDocument/2006/relationships/image" Target="../media/image12.png"/><Relationship Id="rId5" Type="http://schemas.openxmlformats.org/officeDocument/2006/relationships/image" Target="../media/image67.svg"/><Relationship Id="rId15" Type="http://schemas.openxmlformats.org/officeDocument/2006/relationships/image" Target="../media/image77.svg"/><Relationship Id="rId23" Type="http://schemas.openxmlformats.org/officeDocument/2006/relationships/image" Target="../media/image80.png"/><Relationship Id="rId28" Type="http://schemas.openxmlformats.org/officeDocument/2006/relationships/image" Target="../media/image85.svg"/><Relationship Id="rId36" Type="http://schemas.openxmlformats.org/officeDocument/2006/relationships/image" Target="../media/image93.svg"/><Relationship Id="rId49" Type="http://schemas.openxmlformats.org/officeDocument/2006/relationships/image" Target="../media/image38.emf"/><Relationship Id="rId10" Type="http://schemas.openxmlformats.org/officeDocument/2006/relationships/image" Target="../media/image72.png"/><Relationship Id="rId19" Type="http://schemas.openxmlformats.org/officeDocument/2006/relationships/image" Target="../media/image32.emf"/><Relationship Id="rId31" Type="http://schemas.openxmlformats.org/officeDocument/2006/relationships/image" Target="../media/image88.png"/><Relationship Id="rId44" Type="http://schemas.openxmlformats.org/officeDocument/2006/relationships/image" Target="../media/image101.svg"/><Relationship Id="rId52" Type="http://schemas.openxmlformats.org/officeDocument/2006/relationships/image" Target="../media/image103.emf"/><Relationship Id="rId4" Type="http://schemas.openxmlformats.org/officeDocument/2006/relationships/image" Target="../media/image66.png"/><Relationship Id="rId9" Type="http://schemas.openxmlformats.org/officeDocument/2006/relationships/image" Target="../media/image71.svg"/><Relationship Id="rId14" Type="http://schemas.openxmlformats.org/officeDocument/2006/relationships/image" Target="../media/image76.png"/><Relationship Id="rId22" Type="http://schemas.openxmlformats.org/officeDocument/2006/relationships/image" Target="../media/image79.svg"/><Relationship Id="rId27" Type="http://schemas.openxmlformats.org/officeDocument/2006/relationships/image" Target="../media/image84.png"/><Relationship Id="rId30" Type="http://schemas.openxmlformats.org/officeDocument/2006/relationships/image" Target="../media/image87.svg"/><Relationship Id="rId35" Type="http://schemas.openxmlformats.org/officeDocument/2006/relationships/image" Target="../media/image92.png"/><Relationship Id="rId43" Type="http://schemas.openxmlformats.org/officeDocument/2006/relationships/image" Target="../media/image100.png"/><Relationship Id="rId48" Type="http://schemas.openxmlformats.org/officeDocument/2006/relationships/image" Target="../media/image37.emf"/><Relationship Id="rId8" Type="http://schemas.openxmlformats.org/officeDocument/2006/relationships/image" Target="../media/image70.png"/><Relationship Id="rId51" Type="http://schemas.openxmlformats.org/officeDocument/2006/relationships/image" Target="../media/image102.pn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04.png"/><Relationship Id="rId7" Type="http://schemas.openxmlformats.org/officeDocument/2006/relationships/diagramQuickStyle" Target="../diagrams/quickStyle1.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2.png"/><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49041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Picture 7">
            <a:extLst>
              <a:ext uri="{FF2B5EF4-FFF2-40B4-BE49-F238E27FC236}">
                <a16:creationId xmlns:a16="http://schemas.microsoft.com/office/drawing/2014/main" id="{474BD2FB-4000-46FC-84B8-1CFCA05337F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83241" y="183173"/>
            <a:ext cx="4523421" cy="1274058"/>
          </a:xfrm>
          <a:prstGeom prst="rect">
            <a:avLst/>
          </a:prstGeom>
        </p:spPr>
      </p:pic>
      <p:sp>
        <p:nvSpPr>
          <p:cNvPr id="6" name="Subtitle 5">
            <a:extLst>
              <a:ext uri="{FF2B5EF4-FFF2-40B4-BE49-F238E27FC236}">
                <a16:creationId xmlns:a16="http://schemas.microsoft.com/office/drawing/2014/main" id="{CBF2E40E-005E-4460-94B4-EA1060D7077C}"/>
              </a:ext>
            </a:extLst>
          </p:cNvPr>
          <p:cNvSpPr>
            <a:spLocks noGrp="1"/>
          </p:cNvSpPr>
          <p:nvPr>
            <p:ph type="subTitle" idx="1"/>
          </p:nvPr>
        </p:nvSpPr>
        <p:spPr>
          <a:xfrm>
            <a:off x="274897" y="5249936"/>
            <a:ext cx="11642172" cy="936667"/>
          </a:xfrm>
          <a:noFill/>
        </p:spPr>
        <p:txBody>
          <a:bodyPr wrap="square" rtlCol="0">
            <a:spAutoFit/>
          </a:bodyPr>
          <a:lstStyle/>
          <a:p>
            <a:pPr algn="ctr"/>
            <a:r>
              <a:rPr lang="en-US" b="1" dirty="0">
                <a:solidFill>
                  <a:schemeClr val="tx1"/>
                </a:solidFill>
                <a:latin typeface="+mn-lt"/>
              </a:rPr>
              <a:t>Putting Black Communities In Control of Our Narratives</a:t>
            </a:r>
          </a:p>
          <a:p>
            <a:pPr algn="ctr">
              <a:spcAft>
                <a:spcPts val="0"/>
              </a:spcAft>
            </a:pPr>
            <a:r>
              <a:rPr lang="en-US" b="1" dirty="0">
                <a:solidFill>
                  <a:schemeClr val="bg1"/>
                </a:solidFill>
                <a:latin typeface="+mn-lt"/>
              </a:rPr>
              <a:t>We EMPOWER BLACK PEOPLE THROUGH TECHNOLOGY</a:t>
            </a:r>
          </a:p>
        </p:txBody>
      </p:sp>
      <p:sp>
        <p:nvSpPr>
          <p:cNvPr id="2" name="TextBox 1">
            <a:extLst>
              <a:ext uri="{FF2B5EF4-FFF2-40B4-BE49-F238E27FC236}">
                <a16:creationId xmlns:a16="http://schemas.microsoft.com/office/drawing/2014/main" id="{98B37F40-95C3-4ED0-8F2E-763E5C86AD95}"/>
              </a:ext>
            </a:extLst>
          </p:cNvPr>
          <p:cNvSpPr txBox="1"/>
          <p:nvPr/>
        </p:nvSpPr>
        <p:spPr>
          <a:xfrm>
            <a:off x="5089904" y="526454"/>
            <a:ext cx="6989208" cy="707886"/>
          </a:xfrm>
          <a:prstGeom prst="rect">
            <a:avLst/>
          </a:prstGeom>
          <a:noFill/>
        </p:spPr>
        <p:txBody>
          <a:bodyPr wrap="square" rtlCol="0">
            <a:spAutoFit/>
          </a:bodyPr>
          <a:lstStyle/>
          <a:p>
            <a:r>
              <a:rPr lang="en-US" sz="2000" dirty="0"/>
              <a:t>The Internet’s First Black History Encyclopedia, Launched in 1997</a:t>
            </a:r>
          </a:p>
          <a:p>
            <a:r>
              <a:rPr lang="en-US" sz="2000" dirty="0"/>
              <a:t>100% Black Conceived, Created, Controlled and Owned</a:t>
            </a:r>
          </a:p>
        </p:txBody>
      </p:sp>
      <p:cxnSp>
        <p:nvCxnSpPr>
          <p:cNvPr id="10" name="Straight Connector 9">
            <a:extLst>
              <a:ext uri="{FF2B5EF4-FFF2-40B4-BE49-F238E27FC236}">
                <a16:creationId xmlns:a16="http://schemas.microsoft.com/office/drawing/2014/main" id="{9A226411-08AA-485F-B0F1-2D38D2819AB8}"/>
              </a:ext>
            </a:extLst>
          </p:cNvPr>
          <p:cNvCxnSpPr/>
          <p:nvPr/>
        </p:nvCxnSpPr>
        <p:spPr>
          <a:xfrm>
            <a:off x="101600" y="1546578"/>
            <a:ext cx="11977511" cy="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372D1C3B-BBAD-49E5-A5AD-B83682A1F7C4}"/>
              </a:ext>
            </a:extLst>
          </p:cNvPr>
          <p:cNvGrpSpPr/>
          <p:nvPr/>
        </p:nvGrpSpPr>
        <p:grpSpPr>
          <a:xfrm>
            <a:off x="175451" y="1709278"/>
            <a:ext cx="2556376" cy="2715185"/>
            <a:chOff x="175451" y="1709278"/>
            <a:chExt cx="2556376" cy="2715185"/>
          </a:xfrm>
        </p:grpSpPr>
        <p:pic>
          <p:nvPicPr>
            <p:cNvPr id="4" name="Picture 3">
              <a:extLst>
                <a:ext uri="{FF2B5EF4-FFF2-40B4-BE49-F238E27FC236}">
                  <a16:creationId xmlns:a16="http://schemas.microsoft.com/office/drawing/2014/main" id="{243E57D3-803A-4256-BBFF-812DB45A20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451" y="2173696"/>
              <a:ext cx="2556376" cy="2250767"/>
            </a:xfrm>
            <a:prstGeom prst="rect">
              <a:avLst/>
            </a:prstGeom>
            <a:ln>
              <a:solidFill>
                <a:schemeClr val="tx1"/>
              </a:solidFill>
            </a:ln>
          </p:spPr>
        </p:pic>
        <p:sp>
          <p:nvSpPr>
            <p:cNvPr id="25" name="TextBox 24">
              <a:extLst>
                <a:ext uri="{FF2B5EF4-FFF2-40B4-BE49-F238E27FC236}">
                  <a16:creationId xmlns:a16="http://schemas.microsoft.com/office/drawing/2014/main" id="{FFAE3198-2842-4961-8D5C-AB5EEA47B1A7}"/>
                </a:ext>
              </a:extLst>
            </p:cNvPr>
            <p:cNvSpPr txBox="1"/>
            <p:nvPr/>
          </p:nvSpPr>
          <p:spPr>
            <a:xfrm>
              <a:off x="550294" y="1709278"/>
              <a:ext cx="1687443" cy="369332"/>
            </a:xfrm>
            <a:prstGeom prst="rect">
              <a:avLst/>
            </a:prstGeom>
            <a:noFill/>
          </p:spPr>
          <p:txBody>
            <a:bodyPr wrap="square" rtlCol="0">
              <a:spAutoFit/>
            </a:bodyPr>
            <a:lstStyle/>
            <a:p>
              <a:pPr algn="ctr"/>
              <a:r>
                <a:rPr lang="en-US" dirty="0"/>
                <a:t>Black </a:t>
              </a:r>
              <a:r>
                <a:rPr lang="en-US" b="1" dirty="0"/>
                <a:t>History</a:t>
              </a:r>
            </a:p>
          </p:txBody>
        </p:sp>
      </p:grpSp>
      <p:grpSp>
        <p:nvGrpSpPr>
          <p:cNvPr id="9" name="Group 8">
            <a:extLst>
              <a:ext uri="{FF2B5EF4-FFF2-40B4-BE49-F238E27FC236}">
                <a16:creationId xmlns:a16="http://schemas.microsoft.com/office/drawing/2014/main" id="{E2C18835-2545-4C75-ADF2-61AA45A793CB}"/>
              </a:ext>
            </a:extLst>
          </p:cNvPr>
          <p:cNvGrpSpPr/>
          <p:nvPr/>
        </p:nvGrpSpPr>
        <p:grpSpPr>
          <a:xfrm>
            <a:off x="2962256" y="1712312"/>
            <a:ext cx="2648072" cy="2660984"/>
            <a:chOff x="2962256" y="1712312"/>
            <a:chExt cx="2648072" cy="2660984"/>
          </a:xfrm>
        </p:grpSpPr>
        <p:pic>
          <p:nvPicPr>
            <p:cNvPr id="7" name="Picture 6">
              <a:extLst>
                <a:ext uri="{FF2B5EF4-FFF2-40B4-BE49-F238E27FC236}">
                  <a16:creationId xmlns:a16="http://schemas.microsoft.com/office/drawing/2014/main" id="{EF01AE8E-84CF-4A1B-AADF-4F4F516C79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62256" y="2180934"/>
              <a:ext cx="2648072" cy="2192362"/>
            </a:xfrm>
            <a:prstGeom prst="rect">
              <a:avLst/>
            </a:prstGeom>
            <a:ln>
              <a:solidFill>
                <a:schemeClr val="tx1"/>
              </a:solidFill>
            </a:ln>
          </p:spPr>
        </p:pic>
        <p:sp>
          <p:nvSpPr>
            <p:cNvPr id="26" name="TextBox 25">
              <a:extLst>
                <a:ext uri="{FF2B5EF4-FFF2-40B4-BE49-F238E27FC236}">
                  <a16:creationId xmlns:a16="http://schemas.microsoft.com/office/drawing/2014/main" id="{89C977B4-9FE1-4FDC-BEEA-3759BC7F29CD}"/>
                </a:ext>
              </a:extLst>
            </p:cNvPr>
            <p:cNvSpPr txBox="1"/>
            <p:nvPr/>
          </p:nvSpPr>
          <p:spPr>
            <a:xfrm>
              <a:off x="3374476" y="1712312"/>
              <a:ext cx="1687443" cy="369332"/>
            </a:xfrm>
            <a:prstGeom prst="rect">
              <a:avLst/>
            </a:prstGeom>
            <a:noFill/>
          </p:spPr>
          <p:txBody>
            <a:bodyPr wrap="square" rtlCol="0">
              <a:spAutoFit/>
            </a:bodyPr>
            <a:lstStyle/>
            <a:p>
              <a:pPr algn="ctr"/>
              <a:r>
                <a:rPr lang="en-US" dirty="0"/>
                <a:t>Black </a:t>
              </a:r>
              <a:r>
                <a:rPr lang="en-US" b="1" dirty="0"/>
                <a:t>News</a:t>
              </a:r>
            </a:p>
          </p:txBody>
        </p:sp>
      </p:grpSp>
      <p:grpSp>
        <p:nvGrpSpPr>
          <p:cNvPr id="3" name="Group 2">
            <a:extLst>
              <a:ext uri="{FF2B5EF4-FFF2-40B4-BE49-F238E27FC236}">
                <a16:creationId xmlns:a16="http://schemas.microsoft.com/office/drawing/2014/main" id="{D1B22B9F-0107-48F1-8B10-CA6630E6CB91}"/>
              </a:ext>
            </a:extLst>
          </p:cNvPr>
          <p:cNvGrpSpPr/>
          <p:nvPr/>
        </p:nvGrpSpPr>
        <p:grpSpPr>
          <a:xfrm>
            <a:off x="6098731" y="1712312"/>
            <a:ext cx="5818338" cy="3100812"/>
            <a:chOff x="349969" y="1725901"/>
            <a:chExt cx="5818338" cy="3100812"/>
          </a:xfrm>
        </p:grpSpPr>
        <p:pic>
          <p:nvPicPr>
            <p:cNvPr id="13" name="Picture 12">
              <a:extLst>
                <a:ext uri="{FF2B5EF4-FFF2-40B4-BE49-F238E27FC236}">
                  <a16:creationId xmlns:a16="http://schemas.microsoft.com/office/drawing/2014/main" id="{6DEF1795-2780-4EA4-9F15-6EAC985B596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67588" y="1725901"/>
              <a:ext cx="1800719" cy="1459912"/>
            </a:xfrm>
            <a:prstGeom prst="rect">
              <a:avLst/>
            </a:prstGeom>
          </p:spPr>
        </p:pic>
        <p:pic>
          <p:nvPicPr>
            <p:cNvPr id="15" name="Picture 14">
              <a:extLst>
                <a:ext uri="{FF2B5EF4-FFF2-40B4-BE49-F238E27FC236}">
                  <a16:creationId xmlns:a16="http://schemas.microsoft.com/office/drawing/2014/main" id="{9E792035-449F-4686-8B4D-BB3BE3D2C36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2183" y="3361037"/>
              <a:ext cx="1805402" cy="1465676"/>
            </a:xfrm>
            <a:prstGeom prst="rect">
              <a:avLst/>
            </a:prstGeom>
          </p:spPr>
        </p:pic>
        <p:pic>
          <p:nvPicPr>
            <p:cNvPr id="17" name="Picture 16">
              <a:extLst>
                <a:ext uri="{FF2B5EF4-FFF2-40B4-BE49-F238E27FC236}">
                  <a16:creationId xmlns:a16="http://schemas.microsoft.com/office/drawing/2014/main" id="{88A9FFAF-3E34-41DF-B176-75CB91D871D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9969" y="1778097"/>
              <a:ext cx="1805402" cy="1462206"/>
            </a:xfrm>
            <a:prstGeom prst="rect">
              <a:avLst/>
            </a:prstGeom>
          </p:spPr>
        </p:pic>
        <p:pic>
          <p:nvPicPr>
            <p:cNvPr id="20" name="Picture 19">
              <a:extLst>
                <a:ext uri="{FF2B5EF4-FFF2-40B4-BE49-F238E27FC236}">
                  <a16:creationId xmlns:a16="http://schemas.microsoft.com/office/drawing/2014/main" id="{131CE8E6-142C-4A76-820F-A86AE4A14BC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379643" y="3361037"/>
              <a:ext cx="1788664" cy="1452087"/>
            </a:xfrm>
            <a:prstGeom prst="rect">
              <a:avLst/>
            </a:prstGeom>
          </p:spPr>
        </p:pic>
        <p:pic>
          <p:nvPicPr>
            <p:cNvPr id="24" name="Picture 23">
              <a:extLst>
                <a:ext uri="{FF2B5EF4-FFF2-40B4-BE49-F238E27FC236}">
                  <a16:creationId xmlns:a16="http://schemas.microsoft.com/office/drawing/2014/main" id="{BF3099B2-1EB7-45AB-AC05-A549874096C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403774" y="2472777"/>
              <a:ext cx="1680573" cy="1709977"/>
            </a:xfrm>
            <a:prstGeom prst="rect">
              <a:avLst/>
            </a:prstGeom>
          </p:spPr>
        </p:pic>
        <p:sp>
          <p:nvSpPr>
            <p:cNvPr id="27" name="TextBox 26">
              <a:extLst>
                <a:ext uri="{FF2B5EF4-FFF2-40B4-BE49-F238E27FC236}">
                  <a16:creationId xmlns:a16="http://schemas.microsoft.com/office/drawing/2014/main" id="{8DF30314-71ED-4174-94B2-01F3B1DDA9D0}"/>
                </a:ext>
              </a:extLst>
            </p:cNvPr>
            <p:cNvSpPr txBox="1"/>
            <p:nvPr/>
          </p:nvSpPr>
          <p:spPr>
            <a:xfrm>
              <a:off x="2137339" y="1731742"/>
              <a:ext cx="2164117" cy="646331"/>
            </a:xfrm>
            <a:prstGeom prst="rect">
              <a:avLst/>
            </a:prstGeom>
            <a:noFill/>
          </p:spPr>
          <p:txBody>
            <a:bodyPr wrap="square" rtlCol="0">
              <a:spAutoFit/>
            </a:bodyPr>
            <a:lstStyle/>
            <a:p>
              <a:pPr algn="ctr"/>
              <a:r>
                <a:rPr lang="en-US" dirty="0"/>
                <a:t>Black History </a:t>
              </a:r>
            </a:p>
            <a:p>
              <a:pPr algn="ctr"/>
              <a:r>
                <a:rPr lang="en-US" b="1" dirty="0"/>
                <a:t>Videos</a:t>
              </a:r>
              <a:endParaRPr lang="en-US" dirty="0"/>
            </a:p>
          </p:txBody>
        </p:sp>
      </p:grpSp>
    </p:spTree>
    <p:extLst>
      <p:ext uri="{BB962C8B-B14F-4D97-AF65-F5344CB8AC3E}">
        <p14:creationId xmlns:p14="http://schemas.microsoft.com/office/powerpoint/2010/main" val="3362527788"/>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2500"/>
                            </p:stCondLst>
                            <p:childTnLst>
                              <p:par>
                                <p:cTn id="9" presetID="10" presetClass="entr" presetSubtype="0" fill="hold" nodeType="afterEffect">
                                  <p:stCondLst>
                                    <p:cond delay="1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4000"/>
                            </p:stCondLst>
                            <p:childTnLst>
                              <p:par>
                                <p:cTn id="13" presetID="10" presetClass="entr" presetSubtype="0" fill="hold" nodeType="afterEffect">
                                  <p:stCondLst>
                                    <p:cond delay="10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5500"/>
                            </p:stCondLst>
                            <p:childTnLst>
                              <p:par>
                                <p:cTn id="17" presetID="10" presetClass="entr" presetSubtype="0" fill="hold" grpId="0" nodeType="afterEffect">
                                  <p:stCondLst>
                                    <p:cond delay="100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childTnLst>
                          </p:cTn>
                        </p:par>
                        <p:par>
                          <p:cTn id="20" fill="hold">
                            <p:stCondLst>
                              <p:cond delay="7000"/>
                            </p:stCondLst>
                            <p:childTnLst>
                              <p:par>
                                <p:cTn id="21" presetID="10" presetClass="entr" presetSubtype="0" fill="hold" grpId="0" nodeType="afterEffect">
                                  <p:stCondLst>
                                    <p:cond delay="100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fade">
                                      <p:cBhvr>
                                        <p:cTn id="23"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A85A8F-01F9-4CB2-8321-4AA0999AF531}"/>
              </a:ext>
            </a:extLst>
          </p:cNvPr>
          <p:cNvSpPr>
            <a:spLocks noGrp="1"/>
          </p:cNvSpPr>
          <p:nvPr>
            <p:ph type="sldNum" sz="quarter" idx="12"/>
          </p:nvPr>
        </p:nvSpPr>
        <p:spPr/>
        <p:txBody>
          <a:bodyPr/>
          <a:lstStyle/>
          <a:p>
            <a:fld id="{43E1C79E-4906-42D7-9799-8BE0AC9297B3}" type="slidenum">
              <a:rPr lang="en-US" smtClean="0"/>
              <a:pPr/>
              <a:t>10</a:t>
            </a:fld>
            <a:endParaRPr lang="en-US"/>
          </a:p>
        </p:txBody>
      </p:sp>
      <p:sp>
        <p:nvSpPr>
          <p:cNvPr id="3" name="TextBox 2">
            <a:extLst>
              <a:ext uri="{FF2B5EF4-FFF2-40B4-BE49-F238E27FC236}">
                <a16:creationId xmlns:a16="http://schemas.microsoft.com/office/drawing/2014/main" id="{B5B1AB03-1FCD-4E68-94DA-F6CD9D0645E2}"/>
              </a:ext>
            </a:extLst>
          </p:cNvPr>
          <p:cNvSpPr txBox="1"/>
          <p:nvPr/>
        </p:nvSpPr>
        <p:spPr>
          <a:xfrm>
            <a:off x="580980" y="747494"/>
            <a:ext cx="3237075" cy="1107996"/>
          </a:xfrm>
          <a:prstGeom prst="rect">
            <a:avLst/>
          </a:prstGeom>
          <a:solidFill>
            <a:schemeClr val="bg1"/>
          </a:solidFill>
        </p:spPr>
        <p:txBody>
          <a:bodyPr wrap="square" lIns="0" tIns="0" rIns="0" bIns="0" rtlCol="0" anchor="ctr" anchorCtr="0">
            <a:spAutoFit/>
          </a:bodyPr>
          <a:lstStyle/>
          <a:p>
            <a:r>
              <a:rPr lang="en-US" sz="3600" b="1" dirty="0">
                <a:solidFill>
                  <a:schemeClr val="accent5"/>
                </a:solidFill>
                <a:latin typeface="Segoe UI" panose="020B0502040204020203" pitchFamily="34" charset="0"/>
                <a:cs typeface="Segoe UI" panose="020B0502040204020203" pitchFamily="34" charset="0"/>
              </a:rPr>
              <a:t>GROWTH </a:t>
            </a:r>
            <a:r>
              <a:rPr lang="en-US" sz="3600" dirty="0">
                <a:solidFill>
                  <a:schemeClr val="accent5"/>
                </a:solidFill>
                <a:latin typeface="Segoe UI" panose="020B0502040204020203" pitchFamily="34" charset="0"/>
                <a:cs typeface="Segoe UI" panose="020B0502040204020203" pitchFamily="34" charset="0"/>
              </a:rPr>
              <a:t>PROJECTIONS</a:t>
            </a:r>
          </a:p>
        </p:txBody>
      </p:sp>
      <p:grpSp>
        <p:nvGrpSpPr>
          <p:cNvPr id="4" name="Group 3">
            <a:extLst>
              <a:ext uri="{FF2B5EF4-FFF2-40B4-BE49-F238E27FC236}">
                <a16:creationId xmlns:a16="http://schemas.microsoft.com/office/drawing/2014/main" id="{8F06500E-7BE0-43BD-B41D-738564C5578A}"/>
              </a:ext>
            </a:extLst>
          </p:cNvPr>
          <p:cNvGrpSpPr/>
          <p:nvPr/>
        </p:nvGrpSpPr>
        <p:grpSpPr>
          <a:xfrm>
            <a:off x="580981" y="454257"/>
            <a:ext cx="1019175" cy="181379"/>
            <a:chOff x="4127500" y="876491"/>
            <a:chExt cx="1019175" cy="181379"/>
          </a:xfrm>
        </p:grpSpPr>
        <p:sp>
          <p:nvSpPr>
            <p:cNvPr id="5" name="Oval 4">
              <a:extLst>
                <a:ext uri="{FF2B5EF4-FFF2-40B4-BE49-F238E27FC236}">
                  <a16:creationId xmlns:a16="http://schemas.microsoft.com/office/drawing/2014/main" id="{20746FF0-2CEC-4B76-B579-EE5B9841792F}"/>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2D4795E-F176-46AD-AF52-ED73022416C9}"/>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59A706-D7AF-4F05-A982-6737D933D978}"/>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434CD3C-60CD-437F-90E8-9FFDB89274A1}"/>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ounded Rectangle 40">
            <a:extLst>
              <a:ext uri="{FF2B5EF4-FFF2-40B4-BE49-F238E27FC236}">
                <a16:creationId xmlns:a16="http://schemas.microsoft.com/office/drawing/2014/main" id="{4B5A5943-4EAA-4C28-B3D8-BB0942236A51}"/>
              </a:ext>
            </a:extLst>
          </p:cNvPr>
          <p:cNvSpPr/>
          <p:nvPr/>
        </p:nvSpPr>
        <p:spPr>
          <a:xfrm>
            <a:off x="3644600" y="1237837"/>
            <a:ext cx="5083369" cy="423862"/>
          </a:xfrm>
          <a:prstGeom prst="roundRect">
            <a:avLst>
              <a:gd name="adj" fmla="val 24173"/>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E39A2D5-1B91-42FC-A456-4D5CE25657B4}"/>
              </a:ext>
            </a:extLst>
          </p:cNvPr>
          <p:cNvSpPr txBox="1"/>
          <p:nvPr/>
        </p:nvSpPr>
        <p:spPr>
          <a:xfrm>
            <a:off x="3644600" y="1279061"/>
            <a:ext cx="5083370" cy="307777"/>
          </a:xfrm>
          <a:prstGeom prst="rect">
            <a:avLst/>
          </a:prstGeom>
          <a:noFill/>
        </p:spPr>
        <p:txBody>
          <a:bodyPr wrap="square" lIns="0" tIns="0" rIns="0" bIns="0" rtlCol="0" anchor="ctr" anchorCtr="0">
            <a:spAutoFit/>
          </a:bodyPr>
          <a:lstStyle/>
          <a:p>
            <a:pPr algn="ctr"/>
            <a:r>
              <a:rPr lang="en-US" sz="2000" b="1" dirty="0">
                <a:solidFill>
                  <a:schemeClr val="bg1"/>
                </a:solidFill>
              </a:rPr>
              <a:t>2021 - Focusing on Diversity Content Widgets</a:t>
            </a:r>
          </a:p>
        </p:txBody>
      </p:sp>
      <p:pic>
        <p:nvPicPr>
          <p:cNvPr id="43" name="Picture 42">
            <a:extLst>
              <a:ext uri="{FF2B5EF4-FFF2-40B4-BE49-F238E27FC236}">
                <a16:creationId xmlns:a16="http://schemas.microsoft.com/office/drawing/2014/main" id="{4DEAC681-E587-4E84-AC76-2F5F6937F1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06953" y="89795"/>
            <a:ext cx="1008180" cy="916964"/>
          </a:xfrm>
          <a:prstGeom prst="rect">
            <a:avLst/>
          </a:prstGeom>
        </p:spPr>
      </p:pic>
      <p:graphicFrame>
        <p:nvGraphicFramePr>
          <p:cNvPr id="28" name="Chart 27">
            <a:extLst>
              <a:ext uri="{FF2B5EF4-FFF2-40B4-BE49-F238E27FC236}">
                <a16:creationId xmlns:a16="http://schemas.microsoft.com/office/drawing/2014/main" id="{8C2D57E2-EC76-46DA-9C56-4C2BFF420E0D}"/>
              </a:ext>
            </a:extLst>
          </p:cNvPr>
          <p:cNvGraphicFramePr/>
          <p:nvPr>
            <p:extLst>
              <p:ext uri="{D42A27DB-BD31-4B8C-83A1-F6EECF244321}">
                <p14:modId xmlns:p14="http://schemas.microsoft.com/office/powerpoint/2010/main" val="2461412979"/>
              </p:ext>
            </p:extLst>
          </p:nvPr>
        </p:nvGraphicFramePr>
        <p:xfrm>
          <a:off x="636104" y="1967348"/>
          <a:ext cx="10919791" cy="4207566"/>
        </p:xfrm>
        <a:graphic>
          <a:graphicData uri="http://schemas.openxmlformats.org/drawingml/2006/chart">
            <c:chart xmlns:c="http://schemas.openxmlformats.org/drawingml/2006/chart" xmlns:r="http://schemas.openxmlformats.org/officeDocument/2006/relationships" r:id="rId4"/>
          </a:graphicData>
        </a:graphic>
      </p:graphicFrame>
      <p:pic>
        <p:nvPicPr>
          <p:cNvPr id="32" name="Picture 31">
            <a:extLst>
              <a:ext uri="{FF2B5EF4-FFF2-40B4-BE49-F238E27FC236}">
                <a16:creationId xmlns:a16="http://schemas.microsoft.com/office/drawing/2014/main" id="{8AC0ADE1-01F0-4AB9-A27E-5CFE82F2A2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79867" y="544946"/>
            <a:ext cx="894595" cy="1032935"/>
          </a:xfrm>
          <a:prstGeom prst="rect">
            <a:avLst/>
          </a:prstGeom>
        </p:spPr>
      </p:pic>
      <p:graphicFrame>
        <p:nvGraphicFramePr>
          <p:cNvPr id="11" name="Diagram 10">
            <a:extLst>
              <a:ext uri="{FF2B5EF4-FFF2-40B4-BE49-F238E27FC236}">
                <a16:creationId xmlns:a16="http://schemas.microsoft.com/office/drawing/2014/main" id="{D9CEA6E7-2CD0-4773-85CB-A7D74634E217}"/>
              </a:ext>
            </a:extLst>
          </p:cNvPr>
          <p:cNvGraphicFramePr/>
          <p:nvPr/>
        </p:nvGraphicFramePr>
        <p:xfrm>
          <a:off x="3380611" y="-98929"/>
          <a:ext cx="5666623" cy="137153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4" name="TextBox 43">
            <a:extLst>
              <a:ext uri="{FF2B5EF4-FFF2-40B4-BE49-F238E27FC236}">
                <a16:creationId xmlns:a16="http://schemas.microsoft.com/office/drawing/2014/main" id="{BE495635-8E70-4349-9DB3-109A658DFD38}"/>
              </a:ext>
            </a:extLst>
          </p:cNvPr>
          <p:cNvSpPr txBox="1"/>
          <p:nvPr/>
        </p:nvSpPr>
        <p:spPr>
          <a:xfrm>
            <a:off x="3079725" y="2701913"/>
            <a:ext cx="3016275" cy="1077218"/>
          </a:xfrm>
          <a:prstGeom prst="rect">
            <a:avLst/>
          </a:prstGeom>
          <a:solidFill>
            <a:schemeClr val="accent5">
              <a:lumMod val="20000"/>
              <a:lumOff val="80000"/>
            </a:schemeClr>
          </a:solidFill>
          <a:effectLst>
            <a:softEdge rad="63500"/>
          </a:effectLst>
        </p:spPr>
        <p:txBody>
          <a:bodyPr wrap="square" rtlCol="0">
            <a:spAutoFit/>
          </a:bodyPr>
          <a:lstStyle/>
          <a:p>
            <a:r>
              <a:rPr lang="en-US" sz="1600" b="1" dirty="0">
                <a:solidFill>
                  <a:schemeClr val="accent6">
                    <a:lumMod val="75000"/>
                  </a:schemeClr>
                </a:solidFill>
              </a:rPr>
              <a:t>YTD Earnings: $59,220</a:t>
            </a:r>
          </a:p>
          <a:p>
            <a:r>
              <a:rPr lang="en-US" sz="1200" b="1" dirty="0">
                <a:solidFill>
                  <a:schemeClr val="accent6">
                    <a:lumMod val="75000"/>
                  </a:schemeClr>
                </a:solidFill>
              </a:rPr>
              <a:t>$25k </a:t>
            </a:r>
            <a:r>
              <a:rPr lang="en-US" sz="1200" dirty="0">
                <a:solidFill>
                  <a:schemeClr val="accent6">
                    <a:lumMod val="75000"/>
                  </a:schemeClr>
                </a:solidFill>
              </a:rPr>
              <a:t>– from 2 Corp Sponsors</a:t>
            </a:r>
          </a:p>
          <a:p>
            <a:r>
              <a:rPr lang="en-US" sz="1200" b="1" dirty="0">
                <a:solidFill>
                  <a:schemeClr val="accent6">
                    <a:lumMod val="75000"/>
                  </a:schemeClr>
                </a:solidFill>
              </a:rPr>
              <a:t>$20k </a:t>
            </a:r>
            <a:r>
              <a:rPr lang="en-US" sz="1200" dirty="0">
                <a:solidFill>
                  <a:schemeClr val="accent6">
                    <a:lumMod val="75000"/>
                  </a:schemeClr>
                </a:solidFill>
              </a:rPr>
              <a:t>– Consulting Services</a:t>
            </a:r>
          </a:p>
          <a:p>
            <a:r>
              <a:rPr lang="en-US" sz="1200" b="1" dirty="0">
                <a:solidFill>
                  <a:schemeClr val="accent6">
                    <a:lumMod val="75000"/>
                  </a:schemeClr>
                </a:solidFill>
              </a:rPr>
              <a:t>$12k </a:t>
            </a:r>
            <a:r>
              <a:rPr lang="en-US" sz="1200" dirty="0">
                <a:solidFill>
                  <a:schemeClr val="accent6">
                    <a:lumMod val="75000"/>
                  </a:schemeClr>
                </a:solidFill>
              </a:rPr>
              <a:t>– Diversity widget Corp Client</a:t>
            </a:r>
          </a:p>
          <a:p>
            <a:r>
              <a:rPr lang="en-US" sz="1200" b="1" dirty="0">
                <a:solidFill>
                  <a:schemeClr val="accent6">
                    <a:lumMod val="75000"/>
                  </a:schemeClr>
                </a:solidFill>
              </a:rPr>
              <a:t>$2,220 </a:t>
            </a:r>
            <a:r>
              <a:rPr lang="en-US" sz="1200" dirty="0">
                <a:solidFill>
                  <a:schemeClr val="accent6">
                    <a:lumMod val="75000"/>
                  </a:schemeClr>
                </a:solidFill>
              </a:rPr>
              <a:t>– 25 x Silver + 43 x Gold Members</a:t>
            </a:r>
            <a:endParaRPr lang="en-US" sz="1400" dirty="0">
              <a:solidFill>
                <a:schemeClr val="accent6">
                  <a:lumMod val="75000"/>
                </a:schemeClr>
              </a:solidFill>
            </a:endParaRPr>
          </a:p>
        </p:txBody>
      </p:sp>
      <p:sp>
        <p:nvSpPr>
          <p:cNvPr id="16" name="TextBox 15">
            <a:extLst>
              <a:ext uri="{FF2B5EF4-FFF2-40B4-BE49-F238E27FC236}">
                <a16:creationId xmlns:a16="http://schemas.microsoft.com/office/drawing/2014/main" id="{AC489893-2B1B-4373-8D47-A00A588690CE}"/>
              </a:ext>
            </a:extLst>
          </p:cNvPr>
          <p:cNvSpPr txBox="1"/>
          <p:nvPr/>
        </p:nvSpPr>
        <p:spPr>
          <a:xfrm>
            <a:off x="9118354" y="1526699"/>
            <a:ext cx="2876231" cy="769441"/>
          </a:xfrm>
          <a:prstGeom prst="rect">
            <a:avLst/>
          </a:prstGeom>
          <a:solidFill>
            <a:schemeClr val="accent5">
              <a:lumMod val="20000"/>
              <a:lumOff val="80000"/>
            </a:schemeClr>
          </a:solidFill>
          <a:effectLst>
            <a:softEdge rad="63500"/>
          </a:effectLst>
        </p:spPr>
        <p:txBody>
          <a:bodyPr wrap="square" rtlCol="0">
            <a:spAutoFit/>
          </a:bodyPr>
          <a:lstStyle/>
          <a:p>
            <a:r>
              <a:rPr lang="en-US" sz="1600" b="1" dirty="0">
                <a:solidFill>
                  <a:schemeClr val="accent6">
                    <a:lumMod val="75000"/>
                  </a:schemeClr>
                </a:solidFill>
              </a:rPr>
              <a:t>Growth Strategy: </a:t>
            </a:r>
          </a:p>
          <a:p>
            <a:r>
              <a:rPr lang="en-US" sz="1400" dirty="0">
                <a:solidFill>
                  <a:schemeClr val="accent6">
                    <a:lumMod val="75000"/>
                  </a:schemeClr>
                </a:solidFill>
              </a:rPr>
              <a:t>Leveraging our Diversity Widgets for Corporate and School Subscribers</a:t>
            </a:r>
          </a:p>
        </p:txBody>
      </p:sp>
    </p:spTree>
    <p:extLst>
      <p:ext uri="{BB962C8B-B14F-4D97-AF65-F5344CB8AC3E}">
        <p14:creationId xmlns:p14="http://schemas.microsoft.com/office/powerpoint/2010/main" val="865611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9F8D3A-5281-4687-B1EF-D969D7FBF2A9}"/>
              </a:ext>
            </a:extLst>
          </p:cNvPr>
          <p:cNvSpPr>
            <a:spLocks noGrp="1"/>
          </p:cNvSpPr>
          <p:nvPr>
            <p:ph type="sldNum" sz="quarter" idx="12"/>
          </p:nvPr>
        </p:nvSpPr>
        <p:spPr>
          <a:xfrm>
            <a:off x="10253224" y="6459785"/>
            <a:ext cx="1312025" cy="365125"/>
          </a:xfrm>
        </p:spPr>
        <p:txBody>
          <a:bodyPr/>
          <a:lstStyle/>
          <a:p>
            <a:fld id="{B254D353-2FF2-4BF8-963F-613D94FDEE94}" type="slidenum">
              <a:rPr lang="en-US" smtClean="0"/>
              <a:t>11</a:t>
            </a:fld>
            <a:endParaRPr lang="en-US"/>
          </a:p>
        </p:txBody>
      </p:sp>
      <p:grpSp>
        <p:nvGrpSpPr>
          <p:cNvPr id="54" name="Group 53">
            <a:extLst>
              <a:ext uri="{FF2B5EF4-FFF2-40B4-BE49-F238E27FC236}">
                <a16:creationId xmlns:a16="http://schemas.microsoft.com/office/drawing/2014/main" id="{A18C2A37-64D7-4C91-93EA-213145871D72}"/>
              </a:ext>
            </a:extLst>
          </p:cNvPr>
          <p:cNvGrpSpPr/>
          <p:nvPr/>
        </p:nvGrpSpPr>
        <p:grpSpPr>
          <a:xfrm>
            <a:off x="1303421" y="823012"/>
            <a:ext cx="7700317" cy="744819"/>
            <a:chOff x="1303421" y="1031543"/>
            <a:chExt cx="6677701" cy="1136076"/>
          </a:xfrm>
          <a:solidFill>
            <a:schemeClr val="accent2">
              <a:lumMod val="40000"/>
              <a:lumOff val="60000"/>
            </a:schemeClr>
          </a:solidFill>
        </p:grpSpPr>
        <p:sp>
          <p:nvSpPr>
            <p:cNvPr id="55" name="Title 1">
              <a:extLst>
                <a:ext uri="{FF2B5EF4-FFF2-40B4-BE49-F238E27FC236}">
                  <a16:creationId xmlns:a16="http://schemas.microsoft.com/office/drawing/2014/main" id="{5778060A-6DDE-4E37-82A3-D35D448DBBED}"/>
                </a:ext>
              </a:extLst>
            </p:cNvPr>
            <p:cNvSpPr txBox="1">
              <a:spLocks/>
            </p:cNvSpPr>
            <p:nvPr/>
          </p:nvSpPr>
          <p:spPr>
            <a:xfrm>
              <a:off x="1547085" y="1031543"/>
              <a:ext cx="6434037" cy="760514"/>
            </a:xfrm>
            <a:prstGeom prst="rect">
              <a:avLst/>
            </a:prstGeom>
            <a:solidFill>
              <a:schemeClr val="bg1">
                <a:lumMod val="85000"/>
              </a:schemeClr>
            </a:solidFill>
          </p:spPr>
          <p:txBody>
            <a:bodyPr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cs typeface="Segoe UI" panose="020B0502040204020203" pitchFamily="34" charset="0"/>
                </a:rPr>
                <a:t>BlackFacts.com – The Ask!: </a:t>
              </a:r>
              <a:r>
                <a:rPr lang="en-US" sz="3600" b="1" dirty="0">
                  <a:solidFill>
                    <a:schemeClr val="accent1"/>
                  </a:solidFill>
                  <a:latin typeface="+mn-lt"/>
                  <a:cs typeface="Segoe UI" panose="020B0502040204020203" pitchFamily="34" charset="0"/>
                </a:rPr>
                <a:t>Angel</a:t>
              </a:r>
            </a:p>
          </p:txBody>
        </p:sp>
        <p:sp>
          <p:nvSpPr>
            <p:cNvPr id="56" name="Title 1">
              <a:extLst>
                <a:ext uri="{FF2B5EF4-FFF2-40B4-BE49-F238E27FC236}">
                  <a16:creationId xmlns:a16="http://schemas.microsoft.com/office/drawing/2014/main" id="{52FB6269-D7F8-41C3-AE11-2557F4B4A2E2}"/>
                </a:ext>
              </a:extLst>
            </p:cNvPr>
            <p:cNvSpPr txBox="1">
              <a:spLocks/>
            </p:cNvSpPr>
            <p:nvPr/>
          </p:nvSpPr>
          <p:spPr>
            <a:xfrm>
              <a:off x="1303421" y="1792057"/>
              <a:ext cx="6434037" cy="375562"/>
            </a:xfrm>
            <a:prstGeom prst="rect">
              <a:avLst/>
            </a:prstGeom>
            <a:solidFill>
              <a:schemeClr val="bg1"/>
            </a:solidFill>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endParaRPr lang="en-US" sz="1600" dirty="0">
                <a:latin typeface="+mn-lt"/>
              </a:endParaRPr>
            </a:p>
          </p:txBody>
        </p:sp>
      </p:grpSp>
      <p:grpSp>
        <p:nvGrpSpPr>
          <p:cNvPr id="57" name="Group 56">
            <a:extLst>
              <a:ext uri="{FF2B5EF4-FFF2-40B4-BE49-F238E27FC236}">
                <a16:creationId xmlns:a16="http://schemas.microsoft.com/office/drawing/2014/main" id="{B016769D-FA01-4985-8EA4-DB6B42269AAD}"/>
              </a:ext>
            </a:extLst>
          </p:cNvPr>
          <p:cNvGrpSpPr/>
          <p:nvPr/>
        </p:nvGrpSpPr>
        <p:grpSpPr>
          <a:xfrm>
            <a:off x="1305134" y="454257"/>
            <a:ext cx="1019175" cy="181379"/>
            <a:chOff x="4127500" y="876491"/>
            <a:chExt cx="1019175" cy="181379"/>
          </a:xfrm>
        </p:grpSpPr>
        <p:sp>
          <p:nvSpPr>
            <p:cNvPr id="58" name="Oval 57">
              <a:extLst>
                <a:ext uri="{FF2B5EF4-FFF2-40B4-BE49-F238E27FC236}">
                  <a16:creationId xmlns:a16="http://schemas.microsoft.com/office/drawing/2014/main" id="{B67DFF63-6355-45A2-9A73-6C87D3E946C9}"/>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D57C90AE-D612-4B9D-AADE-5C2FB9D5D472}"/>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2985F819-9D27-4430-867F-B4BD5FD6C601}"/>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8CDE23AE-4EFE-4348-84EA-784254E79D05}"/>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0" name="Picture 2" descr="Image result for investment icons">
            <a:extLst>
              <a:ext uri="{FF2B5EF4-FFF2-40B4-BE49-F238E27FC236}">
                <a16:creationId xmlns:a16="http://schemas.microsoft.com/office/drawing/2014/main" id="{30B71013-963B-4F74-A48D-C2C04FA5729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965635" y="197872"/>
            <a:ext cx="1246848" cy="1246848"/>
          </a:xfrm>
          <a:prstGeom prst="rect">
            <a:avLst/>
          </a:prstGeom>
          <a:solidFill>
            <a:schemeClr val="bg1"/>
          </a:solidFill>
        </p:spPr>
      </p:pic>
      <p:graphicFrame>
        <p:nvGraphicFramePr>
          <p:cNvPr id="3" name="Diagram 2">
            <a:extLst>
              <a:ext uri="{FF2B5EF4-FFF2-40B4-BE49-F238E27FC236}">
                <a16:creationId xmlns:a16="http://schemas.microsoft.com/office/drawing/2014/main" id="{4D6A7B7B-BAB7-4CCF-96D4-124526C50964}"/>
              </a:ext>
            </a:extLst>
          </p:cNvPr>
          <p:cNvGraphicFramePr/>
          <p:nvPr>
            <p:extLst>
              <p:ext uri="{D42A27DB-BD31-4B8C-83A1-F6EECF244321}">
                <p14:modId xmlns:p14="http://schemas.microsoft.com/office/powerpoint/2010/main" val="1193632810"/>
              </p:ext>
            </p:extLst>
          </p:nvPr>
        </p:nvGraphicFramePr>
        <p:xfrm>
          <a:off x="4258537" y="1815540"/>
          <a:ext cx="6802783" cy="44067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4" name="Picture 23">
            <a:extLst>
              <a:ext uri="{FF2B5EF4-FFF2-40B4-BE49-F238E27FC236}">
                <a16:creationId xmlns:a16="http://schemas.microsoft.com/office/drawing/2014/main" id="{A0FDA5B4-D988-4D9D-B91C-FE3F125F186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
        <p:nvSpPr>
          <p:cNvPr id="36" name="Arrow: Chevron 35">
            <a:extLst>
              <a:ext uri="{FF2B5EF4-FFF2-40B4-BE49-F238E27FC236}">
                <a16:creationId xmlns:a16="http://schemas.microsoft.com/office/drawing/2014/main" id="{3D7FAA46-4B38-49EE-AAA3-17C3E7E23F74}"/>
              </a:ext>
            </a:extLst>
          </p:cNvPr>
          <p:cNvSpPr/>
          <p:nvPr/>
        </p:nvSpPr>
        <p:spPr>
          <a:xfrm>
            <a:off x="8882706" y="2599310"/>
            <a:ext cx="2682543" cy="1285730"/>
          </a:xfrm>
          <a:prstGeom prst="chevron">
            <a:avLst>
              <a:gd name="adj" fmla="val 27460"/>
            </a:avLst>
          </a:prstGeom>
          <a:solidFill>
            <a:srgbClr val="865640">
              <a:hueOff val="0"/>
              <a:satOff val="0"/>
              <a:lumOff val="0"/>
              <a:alphaOff val="0"/>
            </a:srgbClr>
          </a:solidFill>
          <a:ln w="15875" cap="flat" cmpd="sng" algn="ctr">
            <a:solidFill>
              <a:prstClr val="white">
                <a:hueOff val="0"/>
                <a:satOff val="0"/>
                <a:lumOff val="0"/>
                <a:alphaOff val="0"/>
              </a:prstClr>
            </a:solidFill>
            <a:prstDash val="solid"/>
          </a:ln>
          <a:effectLst/>
        </p:spPr>
        <p:txBody>
          <a:bodyPr spcFirstLastPara="0" vert="horz" wrap="square" lIns="22860" tIns="22860" rIns="22860" bIns="22860" numCol="1" spcCol="1270" anchor="ctr" anchorCtr="0">
            <a:noAutofit/>
          </a:bodyPr>
          <a:lstStyle/>
          <a:p>
            <a:pPr algn="r"/>
            <a:r>
              <a:rPr lang="en-US" sz="1200" dirty="0">
                <a:solidFill>
                  <a:schemeClr val="bg1"/>
                </a:solidFill>
              </a:rPr>
              <a:t>Increased budget for business developments resources and Sales teams to reach out to Urban Schools and Sponsors</a:t>
            </a:r>
          </a:p>
        </p:txBody>
      </p:sp>
      <p:sp>
        <p:nvSpPr>
          <p:cNvPr id="37" name="Arrow: Chevron 36">
            <a:extLst>
              <a:ext uri="{FF2B5EF4-FFF2-40B4-BE49-F238E27FC236}">
                <a16:creationId xmlns:a16="http://schemas.microsoft.com/office/drawing/2014/main" id="{776890E2-9A02-4866-9D69-93DE0B6D732D}"/>
              </a:ext>
            </a:extLst>
          </p:cNvPr>
          <p:cNvSpPr/>
          <p:nvPr/>
        </p:nvSpPr>
        <p:spPr>
          <a:xfrm>
            <a:off x="8882705" y="4137753"/>
            <a:ext cx="2682543" cy="1285730"/>
          </a:xfrm>
          <a:prstGeom prst="chevron">
            <a:avLst>
              <a:gd name="adj" fmla="val 27460"/>
            </a:avLst>
          </a:prstGeom>
          <a:solidFill>
            <a:schemeClr val="accent4"/>
          </a:solidFill>
          <a:ln w="15875" cap="flat" cmpd="sng" algn="ctr">
            <a:solidFill>
              <a:prstClr val="white">
                <a:hueOff val="0"/>
                <a:satOff val="0"/>
                <a:lumOff val="0"/>
                <a:alphaOff val="0"/>
              </a:prstClr>
            </a:solidFill>
            <a:prstDash val="solid"/>
          </a:ln>
          <a:effectLst/>
        </p:spPr>
        <p:txBody>
          <a:bodyPr spcFirstLastPara="0" vert="horz" wrap="square" lIns="22860" tIns="22860" rIns="22860" bIns="22860" numCol="1" spcCol="1270" anchor="ctr" anchorCtr="0">
            <a:noAutofit/>
          </a:bodyPr>
          <a:lstStyle/>
          <a:p>
            <a:pPr algn="r"/>
            <a:r>
              <a:rPr lang="en-US" sz="1200" dirty="0">
                <a:solidFill>
                  <a:schemeClr val="bg1"/>
                </a:solidFill>
              </a:rPr>
              <a:t>Continue to grow our Site Content with News, Diversity Jobs, Black Business Directory. expand partnership opportunities and invite GRIOTS and content creators</a:t>
            </a:r>
          </a:p>
        </p:txBody>
      </p:sp>
      <p:sp>
        <p:nvSpPr>
          <p:cNvPr id="39" name="Arrow: Chevron 38">
            <a:extLst>
              <a:ext uri="{FF2B5EF4-FFF2-40B4-BE49-F238E27FC236}">
                <a16:creationId xmlns:a16="http://schemas.microsoft.com/office/drawing/2014/main" id="{3C6812BB-2BEC-44D7-9132-D117930135E7}"/>
              </a:ext>
            </a:extLst>
          </p:cNvPr>
          <p:cNvSpPr/>
          <p:nvPr/>
        </p:nvSpPr>
        <p:spPr>
          <a:xfrm flipH="1">
            <a:off x="3924677" y="1815540"/>
            <a:ext cx="2682543" cy="1285730"/>
          </a:xfrm>
          <a:prstGeom prst="chevron">
            <a:avLst>
              <a:gd name="adj" fmla="val 27460"/>
            </a:avLst>
          </a:prstGeom>
          <a:solidFill>
            <a:schemeClr val="accent2"/>
          </a:solidFill>
          <a:ln w="15875" cap="flat" cmpd="sng" algn="ctr">
            <a:solidFill>
              <a:prstClr val="white">
                <a:hueOff val="0"/>
                <a:satOff val="0"/>
                <a:lumOff val="0"/>
                <a:alphaOff val="0"/>
              </a:prstClr>
            </a:solidFill>
            <a:prstDash val="solid"/>
          </a:ln>
          <a:effectLst/>
        </p:spPr>
        <p:txBody>
          <a:bodyPr spcFirstLastPara="0" vert="horz" wrap="square" lIns="22860" tIns="22860" rIns="22860" bIns="22860" numCol="1" spcCol="1270" anchor="ctr" anchorCtr="0">
            <a:noAutofit/>
          </a:bodyPr>
          <a:lstStyle/>
          <a:p>
            <a:pPr algn="r"/>
            <a:r>
              <a:rPr lang="en-US" sz="1200" dirty="0">
                <a:solidFill>
                  <a:schemeClr val="bg1"/>
                </a:solidFill>
              </a:rPr>
              <a:t>Expand core team of developers  and DBA resources to speed up buildout of key features and support expanded membership and ads/sponsor requirements</a:t>
            </a:r>
          </a:p>
        </p:txBody>
      </p:sp>
      <p:sp>
        <p:nvSpPr>
          <p:cNvPr id="40" name="Arrow: Chevron 39">
            <a:extLst>
              <a:ext uri="{FF2B5EF4-FFF2-40B4-BE49-F238E27FC236}">
                <a16:creationId xmlns:a16="http://schemas.microsoft.com/office/drawing/2014/main" id="{93179754-0CB6-42EC-9CBE-BFF0C3FF38B4}"/>
              </a:ext>
            </a:extLst>
          </p:cNvPr>
          <p:cNvSpPr/>
          <p:nvPr/>
        </p:nvSpPr>
        <p:spPr>
          <a:xfrm flipH="1">
            <a:off x="3924677" y="4936526"/>
            <a:ext cx="2682543" cy="1285730"/>
          </a:xfrm>
          <a:prstGeom prst="chevron">
            <a:avLst>
              <a:gd name="adj" fmla="val 27460"/>
            </a:avLst>
          </a:prstGeom>
          <a:solidFill>
            <a:schemeClr val="accent5"/>
          </a:solidFill>
          <a:ln w="15875" cap="flat" cmpd="sng" algn="ctr">
            <a:solidFill>
              <a:prstClr val="white">
                <a:hueOff val="0"/>
                <a:satOff val="0"/>
                <a:lumOff val="0"/>
                <a:alphaOff val="0"/>
              </a:prstClr>
            </a:solidFill>
            <a:prstDash val="solid"/>
          </a:ln>
          <a:effectLst/>
        </p:spPr>
        <p:txBody>
          <a:bodyPr spcFirstLastPara="0" vert="horz" wrap="square" lIns="22860" tIns="22860" rIns="22860" bIns="22860" numCol="1" spcCol="1270" anchor="ctr" anchorCtr="0">
            <a:noAutofit/>
          </a:bodyPr>
          <a:lstStyle/>
          <a:p>
            <a:pPr algn="r"/>
            <a:r>
              <a:rPr lang="en-US" sz="1200" dirty="0"/>
              <a:t>Operational costs for hosting infrastructure and Marketing costs in awareness campaigns on social media with added press releases and targeted news stories</a:t>
            </a:r>
          </a:p>
        </p:txBody>
      </p:sp>
      <p:sp>
        <p:nvSpPr>
          <p:cNvPr id="48" name="Rectangle: Rounded Corners 47">
            <a:extLst>
              <a:ext uri="{FF2B5EF4-FFF2-40B4-BE49-F238E27FC236}">
                <a16:creationId xmlns:a16="http://schemas.microsoft.com/office/drawing/2014/main" id="{8C6F9C86-AF71-433F-8094-F870C76B92D5}"/>
              </a:ext>
            </a:extLst>
          </p:cNvPr>
          <p:cNvSpPr/>
          <p:nvPr/>
        </p:nvSpPr>
        <p:spPr>
          <a:xfrm>
            <a:off x="1267120" y="5023840"/>
            <a:ext cx="2552834" cy="251538"/>
          </a:xfrm>
          <a:prstGeom prst="roundRect">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Operations/Marketing cost ($68k)</a:t>
            </a:r>
          </a:p>
        </p:txBody>
      </p:sp>
      <p:pic>
        <p:nvPicPr>
          <p:cNvPr id="8" name="Graphic 7" descr="Marketing">
            <a:extLst>
              <a:ext uri="{FF2B5EF4-FFF2-40B4-BE49-F238E27FC236}">
                <a16:creationId xmlns:a16="http://schemas.microsoft.com/office/drawing/2014/main" id="{F95D1A32-6ACE-4928-A64E-14643D5B2D2E}"/>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27255" y="4880277"/>
            <a:ext cx="474562" cy="474562"/>
          </a:xfrm>
          <a:prstGeom prst="rect">
            <a:avLst/>
          </a:prstGeom>
        </p:spPr>
      </p:pic>
      <p:pic>
        <p:nvPicPr>
          <p:cNvPr id="10" name="Graphic 9" descr="Cloud Computing">
            <a:extLst>
              <a:ext uri="{FF2B5EF4-FFF2-40B4-BE49-F238E27FC236}">
                <a16:creationId xmlns:a16="http://schemas.microsoft.com/office/drawing/2014/main" id="{A82C98B0-5AA8-4C09-B039-A33ABE4E4AD7}"/>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25639" y="4863584"/>
            <a:ext cx="474563" cy="474563"/>
          </a:xfrm>
          <a:prstGeom prst="rect">
            <a:avLst/>
          </a:prstGeom>
        </p:spPr>
      </p:pic>
      <p:sp>
        <p:nvSpPr>
          <p:cNvPr id="28" name="Rectangle: Rounded Corners 27">
            <a:extLst>
              <a:ext uri="{FF2B5EF4-FFF2-40B4-BE49-F238E27FC236}">
                <a16:creationId xmlns:a16="http://schemas.microsoft.com/office/drawing/2014/main" id="{6E1B39B5-E763-40B3-AC31-06F4CD451581}"/>
              </a:ext>
            </a:extLst>
          </p:cNvPr>
          <p:cNvSpPr/>
          <p:nvPr/>
        </p:nvSpPr>
        <p:spPr>
          <a:xfrm>
            <a:off x="1257654" y="2495846"/>
            <a:ext cx="2552684" cy="246221"/>
          </a:xfrm>
          <a:prstGeom prst="roundRect">
            <a:avLst/>
          </a:prstGeom>
          <a:solidFill>
            <a:schemeClr val="accent2"/>
          </a:solidFill>
          <a:ln>
            <a:solidFill>
              <a:schemeClr val="accent2">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200" b="1" dirty="0">
                <a:solidFill>
                  <a:schemeClr val="tx1"/>
                </a:solidFill>
              </a:rPr>
              <a:t>Dale D. </a:t>
            </a:r>
            <a:r>
              <a:rPr lang="en-US" sz="1200" b="1" dirty="0"/>
              <a:t>Management – PT ($50k)</a:t>
            </a:r>
          </a:p>
        </p:txBody>
      </p:sp>
      <p:sp>
        <p:nvSpPr>
          <p:cNvPr id="29" name="Rectangle: Rounded Corners 28">
            <a:extLst>
              <a:ext uri="{FF2B5EF4-FFF2-40B4-BE49-F238E27FC236}">
                <a16:creationId xmlns:a16="http://schemas.microsoft.com/office/drawing/2014/main" id="{8714DEDE-D87F-4B9A-BD87-3EB324AC3C5E}"/>
              </a:ext>
            </a:extLst>
          </p:cNvPr>
          <p:cNvSpPr/>
          <p:nvPr/>
        </p:nvSpPr>
        <p:spPr>
          <a:xfrm>
            <a:off x="1258451" y="2172962"/>
            <a:ext cx="2552684" cy="246221"/>
          </a:xfrm>
          <a:prstGeom prst="roundRect">
            <a:avLst/>
          </a:prstGeom>
          <a:solidFill>
            <a:schemeClr val="accent2"/>
          </a:solidFill>
          <a:ln>
            <a:solidFill>
              <a:schemeClr val="accent2">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200" b="1" dirty="0"/>
              <a:t>Full Stack Developer – FT ($100k)</a:t>
            </a:r>
          </a:p>
        </p:txBody>
      </p:sp>
      <p:sp>
        <p:nvSpPr>
          <p:cNvPr id="30" name="Rectangle: Rounded Corners 29">
            <a:extLst>
              <a:ext uri="{FF2B5EF4-FFF2-40B4-BE49-F238E27FC236}">
                <a16:creationId xmlns:a16="http://schemas.microsoft.com/office/drawing/2014/main" id="{8537C98D-3DBF-464C-B3B0-1B4C3DB0FE1F}"/>
              </a:ext>
            </a:extLst>
          </p:cNvPr>
          <p:cNvSpPr/>
          <p:nvPr/>
        </p:nvSpPr>
        <p:spPr>
          <a:xfrm>
            <a:off x="1257655" y="3211118"/>
            <a:ext cx="2552684" cy="246221"/>
          </a:xfrm>
          <a:prstGeom prst="roundRect">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t>Graphics Designer – PT ($24k)</a:t>
            </a:r>
          </a:p>
        </p:txBody>
      </p:sp>
      <p:sp>
        <p:nvSpPr>
          <p:cNvPr id="31" name="Rectangle: Rounded Corners 30">
            <a:extLst>
              <a:ext uri="{FF2B5EF4-FFF2-40B4-BE49-F238E27FC236}">
                <a16:creationId xmlns:a16="http://schemas.microsoft.com/office/drawing/2014/main" id="{120B24ED-DB92-4672-A55A-5812BBD37782}"/>
              </a:ext>
            </a:extLst>
          </p:cNvPr>
          <p:cNvSpPr/>
          <p:nvPr/>
        </p:nvSpPr>
        <p:spPr>
          <a:xfrm>
            <a:off x="1257655" y="3545929"/>
            <a:ext cx="2552684" cy="246221"/>
          </a:xfrm>
          <a:prstGeom prst="roundRect">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t>2 x Sales/Bus. Dev – PT ($12k x 2)</a:t>
            </a:r>
          </a:p>
        </p:txBody>
      </p:sp>
      <p:sp>
        <p:nvSpPr>
          <p:cNvPr id="32" name="Rectangle: Rounded Corners 31">
            <a:extLst>
              <a:ext uri="{FF2B5EF4-FFF2-40B4-BE49-F238E27FC236}">
                <a16:creationId xmlns:a16="http://schemas.microsoft.com/office/drawing/2014/main" id="{E3386FDD-F3E0-48C1-ADC0-D624DC0808D2}"/>
              </a:ext>
            </a:extLst>
          </p:cNvPr>
          <p:cNvSpPr/>
          <p:nvPr/>
        </p:nvSpPr>
        <p:spPr>
          <a:xfrm>
            <a:off x="1267119" y="3884960"/>
            <a:ext cx="2552684" cy="246221"/>
          </a:xfrm>
          <a:prstGeom prst="roundRect">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t>Social Media/ Marketing – PT ($24k)</a:t>
            </a:r>
          </a:p>
        </p:txBody>
      </p:sp>
      <p:pic>
        <p:nvPicPr>
          <p:cNvPr id="33" name="Graphic 32" descr="Team">
            <a:extLst>
              <a:ext uri="{FF2B5EF4-FFF2-40B4-BE49-F238E27FC236}">
                <a16:creationId xmlns:a16="http://schemas.microsoft.com/office/drawing/2014/main" id="{D85EF77C-16F5-423B-BD10-7DFEF1CB68B6}"/>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19136" y="2090971"/>
            <a:ext cx="730353" cy="730353"/>
          </a:xfrm>
          <a:prstGeom prst="rect">
            <a:avLst/>
          </a:prstGeom>
        </p:spPr>
      </p:pic>
      <p:sp>
        <p:nvSpPr>
          <p:cNvPr id="34" name="Rectangle: Rounded Corners 33">
            <a:extLst>
              <a:ext uri="{FF2B5EF4-FFF2-40B4-BE49-F238E27FC236}">
                <a16:creationId xmlns:a16="http://schemas.microsoft.com/office/drawing/2014/main" id="{06275D06-1E53-4176-B491-44657030907C}"/>
              </a:ext>
            </a:extLst>
          </p:cNvPr>
          <p:cNvSpPr/>
          <p:nvPr/>
        </p:nvSpPr>
        <p:spPr>
          <a:xfrm>
            <a:off x="1267119" y="4307885"/>
            <a:ext cx="2552684" cy="246221"/>
          </a:xfrm>
          <a:prstGeom prst="round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t>Content </a:t>
            </a:r>
            <a:r>
              <a:rPr lang="en-US" sz="1200" b="1" dirty="0" err="1"/>
              <a:t>Mgr</a:t>
            </a:r>
            <a:r>
              <a:rPr lang="en-US" sz="1200" b="1" dirty="0"/>
              <a:t>/Historian – PT ($24k)</a:t>
            </a:r>
          </a:p>
        </p:txBody>
      </p:sp>
      <p:sp>
        <p:nvSpPr>
          <p:cNvPr id="35" name="Rectangle: Rounded Corners 34">
            <a:extLst>
              <a:ext uri="{FF2B5EF4-FFF2-40B4-BE49-F238E27FC236}">
                <a16:creationId xmlns:a16="http://schemas.microsoft.com/office/drawing/2014/main" id="{8E1BE590-B0BB-4E47-9FF3-C855778413D6}"/>
              </a:ext>
            </a:extLst>
          </p:cNvPr>
          <p:cNvSpPr/>
          <p:nvPr/>
        </p:nvSpPr>
        <p:spPr>
          <a:xfrm>
            <a:off x="1257654" y="1844750"/>
            <a:ext cx="2552684" cy="246221"/>
          </a:xfrm>
          <a:prstGeom prst="roundRect">
            <a:avLst/>
          </a:prstGeom>
          <a:solidFill>
            <a:schemeClr val="accent2"/>
          </a:solidFill>
          <a:ln>
            <a:solidFill>
              <a:schemeClr val="accent2">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200" b="1" dirty="0">
                <a:solidFill>
                  <a:schemeClr val="tx1"/>
                </a:solidFill>
              </a:rPr>
              <a:t>Ken G. </a:t>
            </a:r>
            <a:r>
              <a:rPr lang="en-US" sz="1200" b="1" dirty="0"/>
              <a:t>Sr Developer – FT ($150k)</a:t>
            </a:r>
          </a:p>
        </p:txBody>
      </p:sp>
      <p:pic>
        <p:nvPicPr>
          <p:cNvPr id="38" name="Graphic 37" descr="Man">
            <a:extLst>
              <a:ext uri="{FF2B5EF4-FFF2-40B4-BE49-F238E27FC236}">
                <a16:creationId xmlns:a16="http://schemas.microsoft.com/office/drawing/2014/main" id="{8568658A-A8D1-4D97-974F-78DD0EF7E460}"/>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377927" y="4228114"/>
            <a:ext cx="450643" cy="450643"/>
          </a:xfrm>
          <a:prstGeom prst="rect">
            <a:avLst/>
          </a:prstGeom>
        </p:spPr>
      </p:pic>
      <p:pic>
        <p:nvPicPr>
          <p:cNvPr id="49" name="Graphic 48" descr="Group">
            <a:extLst>
              <a:ext uri="{FF2B5EF4-FFF2-40B4-BE49-F238E27FC236}">
                <a16:creationId xmlns:a16="http://schemas.microsoft.com/office/drawing/2014/main" id="{9B50F28B-0695-4619-AEAC-47458FDEDCC3}"/>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96148" y="3225516"/>
            <a:ext cx="914400" cy="914400"/>
          </a:xfrm>
          <a:prstGeom prst="rect">
            <a:avLst/>
          </a:prstGeom>
        </p:spPr>
      </p:pic>
      <p:pic>
        <p:nvPicPr>
          <p:cNvPr id="50" name="Graphic 49" descr="Man">
            <a:extLst>
              <a:ext uri="{FF2B5EF4-FFF2-40B4-BE49-F238E27FC236}">
                <a16:creationId xmlns:a16="http://schemas.microsoft.com/office/drawing/2014/main" id="{71AB98B0-A6EB-4D84-98EC-197316BE92EA}"/>
              </a:ext>
            </a:extLst>
          </p:cNvPr>
          <p:cNvPicPr>
            <a:picLocks noChangeAspect="1"/>
          </p:cNvPicPr>
          <p:nvPr/>
        </p:nvPicPr>
        <p:blipFill>
          <a:blip r:embed="rId19">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70227" y="2143151"/>
            <a:ext cx="625992" cy="625992"/>
          </a:xfrm>
          <a:prstGeom prst="rect">
            <a:avLst/>
          </a:prstGeom>
        </p:spPr>
      </p:pic>
      <p:sp>
        <p:nvSpPr>
          <p:cNvPr id="51" name="Rectangle: Rounded Corners 50">
            <a:extLst>
              <a:ext uri="{FF2B5EF4-FFF2-40B4-BE49-F238E27FC236}">
                <a16:creationId xmlns:a16="http://schemas.microsoft.com/office/drawing/2014/main" id="{ED7D5476-B9B9-48E4-8515-457560616DB2}"/>
              </a:ext>
            </a:extLst>
          </p:cNvPr>
          <p:cNvSpPr/>
          <p:nvPr/>
        </p:nvSpPr>
        <p:spPr>
          <a:xfrm>
            <a:off x="1257654" y="2819416"/>
            <a:ext cx="2552684" cy="246221"/>
          </a:xfrm>
          <a:prstGeom prst="roundRect">
            <a:avLst/>
          </a:prstGeom>
          <a:solidFill>
            <a:schemeClr val="accent2"/>
          </a:solidFill>
          <a:ln>
            <a:solidFill>
              <a:schemeClr val="accent2">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200" b="1" dirty="0"/>
              <a:t>DBA – PT ($36k)</a:t>
            </a:r>
          </a:p>
        </p:txBody>
      </p:sp>
    </p:spTree>
    <p:extLst>
      <p:ext uri="{BB962C8B-B14F-4D97-AF65-F5344CB8AC3E}">
        <p14:creationId xmlns:p14="http://schemas.microsoft.com/office/powerpoint/2010/main" val="3289465497"/>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Title 1">
            <a:extLst>
              <a:ext uri="{FF2B5EF4-FFF2-40B4-BE49-F238E27FC236}">
                <a16:creationId xmlns:a16="http://schemas.microsoft.com/office/drawing/2014/main" id="{8FABE8F4-4253-43A9-8486-1DE0972ED585}"/>
              </a:ext>
            </a:extLst>
          </p:cNvPr>
          <p:cNvSpPr txBox="1">
            <a:spLocks/>
          </p:cNvSpPr>
          <p:nvPr/>
        </p:nvSpPr>
        <p:spPr>
          <a:xfrm>
            <a:off x="1303421" y="757460"/>
            <a:ext cx="8120332" cy="498598"/>
          </a:xfrm>
          <a:prstGeom prst="rect">
            <a:avLst/>
          </a:prstGeom>
          <a:solidFill>
            <a:schemeClr val="bg1">
              <a:lumMod val="85000"/>
            </a:schemeClr>
          </a:solidFill>
        </p:spPr>
        <p:txBody>
          <a:bodyPr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cs typeface="Segoe UI" panose="020B0502040204020203" pitchFamily="34" charset="0"/>
              </a:rPr>
              <a:t>BlackFacts.com Management Team / Staff</a:t>
            </a:r>
          </a:p>
        </p:txBody>
      </p:sp>
      <p:grpSp>
        <p:nvGrpSpPr>
          <p:cNvPr id="103" name="Group 102">
            <a:extLst>
              <a:ext uri="{FF2B5EF4-FFF2-40B4-BE49-F238E27FC236}">
                <a16:creationId xmlns:a16="http://schemas.microsoft.com/office/drawing/2014/main" id="{6E488EC4-AC41-4654-BBB7-A0E57B47E067}"/>
              </a:ext>
            </a:extLst>
          </p:cNvPr>
          <p:cNvGrpSpPr/>
          <p:nvPr/>
        </p:nvGrpSpPr>
        <p:grpSpPr>
          <a:xfrm>
            <a:off x="1305134" y="454257"/>
            <a:ext cx="1019175" cy="181379"/>
            <a:chOff x="4127500" y="876491"/>
            <a:chExt cx="1019175" cy="181379"/>
          </a:xfrm>
        </p:grpSpPr>
        <p:sp>
          <p:nvSpPr>
            <p:cNvPr id="104" name="Oval 103">
              <a:extLst>
                <a:ext uri="{FF2B5EF4-FFF2-40B4-BE49-F238E27FC236}">
                  <a16:creationId xmlns:a16="http://schemas.microsoft.com/office/drawing/2014/main" id="{342B3746-06B5-4467-B8DC-B7B7D0941FC2}"/>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A5EDFA9F-3400-4C0C-BFD1-9811B6B085FA}"/>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62426BF8-436A-4406-ADF9-6F8EFE2FE2F1}"/>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68BEE18B-EFE5-45AA-B875-7172DA518B54}"/>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82E32C70-F2D4-4230-95D4-46B574B67519}"/>
              </a:ext>
            </a:extLst>
          </p:cNvPr>
          <p:cNvSpPr txBox="1"/>
          <p:nvPr/>
        </p:nvSpPr>
        <p:spPr>
          <a:xfrm>
            <a:off x="2172399" y="1557495"/>
            <a:ext cx="7098507" cy="2831544"/>
          </a:xfrm>
          <a:prstGeom prst="rect">
            <a:avLst/>
          </a:prstGeom>
          <a:noFill/>
        </p:spPr>
        <p:txBody>
          <a:bodyPr wrap="square" rtlCol="0">
            <a:spAutoFit/>
          </a:bodyPr>
          <a:lstStyle/>
          <a:p>
            <a:pPr marL="285750" indent="-285750">
              <a:buFont typeface="Arial" panose="020B0604020202020204" pitchFamily="34" charset="0"/>
              <a:buChar char="•"/>
            </a:pPr>
            <a:r>
              <a:rPr lang="en-US" b="1" dirty="0"/>
              <a:t>Ken Granderson </a:t>
            </a:r>
            <a:r>
              <a:rPr lang="en-US" dirty="0"/>
              <a:t>- Founder / Chief Technology Officer</a:t>
            </a:r>
            <a:br>
              <a:rPr lang="en-US" dirty="0"/>
            </a:br>
            <a:r>
              <a:rPr lang="en-US" sz="1400" dirty="0"/>
              <a:t>MIT alumnus and Tech Visionary, Creating Ethnic Technology since 1995, Creator of BlackFacts.com, Roxbury.com, Official Website of the Government of St. Lucia </a:t>
            </a:r>
            <a:r>
              <a:rPr lang="en-US" sz="1400" dirty="0">
                <a:solidFill>
                  <a:schemeClr val="tx2"/>
                </a:solidFill>
              </a:rPr>
              <a:t>(</a:t>
            </a:r>
            <a:r>
              <a:rPr lang="en-US" sz="1400" dirty="0">
                <a:solidFill>
                  <a:schemeClr val="tx2"/>
                </a:solidFill>
                <a:hlinkClick r:id="rId3">
                  <a:extLst>
                    <a:ext uri="{A12FA001-AC4F-418D-AE19-62706E023703}">
                      <ahyp:hlinkClr xmlns:ahyp="http://schemas.microsoft.com/office/drawing/2018/hyperlinkcolor" val="tx"/>
                    </a:ext>
                  </a:extLst>
                </a:hlinkClick>
              </a:rPr>
              <a:t>https://kengranderson.com</a:t>
            </a:r>
            <a:r>
              <a:rPr lang="en-US" sz="1400" dirty="0">
                <a:solidFill>
                  <a:schemeClr val="tx2"/>
                </a:solidFill>
              </a:rPr>
              <a:t>)</a:t>
            </a:r>
            <a:br>
              <a:rPr lang="en-US" sz="1400" dirty="0"/>
            </a:br>
            <a:br>
              <a:rPr lang="en-US" sz="1400" dirty="0"/>
            </a:br>
            <a:endParaRPr lang="en-US" sz="1400" dirty="0"/>
          </a:p>
          <a:p>
            <a:pPr marL="285750" indent="-285750">
              <a:buFont typeface="Arial" panose="020B0604020202020204" pitchFamily="34" charset="0"/>
              <a:buChar char="•"/>
            </a:pPr>
            <a:r>
              <a:rPr lang="en-US" b="1" dirty="0"/>
              <a:t>Dale Dowdie </a:t>
            </a:r>
            <a:r>
              <a:rPr lang="en-US" dirty="0"/>
              <a:t>- Chief Executive Officer</a:t>
            </a:r>
            <a:br>
              <a:rPr lang="en-US" dirty="0"/>
            </a:br>
            <a:r>
              <a:rPr lang="en-US" sz="1400" dirty="0"/>
              <a:t>Enterprise-Level Technical Consultant / Entrepreneur </a:t>
            </a:r>
            <a:br>
              <a:rPr lang="en-US" sz="1400" dirty="0"/>
            </a:br>
            <a:r>
              <a:rPr lang="en-US" sz="1400" dirty="0"/>
              <a:t>Building Online Business Applications and facilitating Tech Transformation, Data Centers Buildouts and DR/BCP Strategies since the 1980s for Clients including Harvard University, NASA, Multi-national Banks, Liberty Mutual, Staples, TJX, EDS, IBM, McCormick, MassHousing and the City of New York</a:t>
            </a:r>
          </a:p>
        </p:txBody>
      </p:sp>
      <p:pic>
        <p:nvPicPr>
          <p:cNvPr id="5" name="Picture 4">
            <a:extLst>
              <a:ext uri="{FF2B5EF4-FFF2-40B4-BE49-F238E27FC236}">
                <a16:creationId xmlns:a16="http://schemas.microsoft.com/office/drawing/2014/main" id="{911E494C-26EF-49E6-902F-10395A3168C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07062" y="1440477"/>
            <a:ext cx="918992" cy="1025001"/>
          </a:xfrm>
          <a:prstGeom prst="ellipse">
            <a:avLst/>
          </a:prstGeom>
          <a:ln>
            <a:noFill/>
          </a:ln>
          <a:effectLst>
            <a:softEdge rad="112500"/>
          </a:effectLst>
        </p:spPr>
      </p:pic>
      <p:pic>
        <p:nvPicPr>
          <p:cNvPr id="7" name="Picture 6">
            <a:extLst>
              <a:ext uri="{FF2B5EF4-FFF2-40B4-BE49-F238E27FC236}">
                <a16:creationId xmlns:a16="http://schemas.microsoft.com/office/drawing/2014/main" id="{E5BD62D7-0FA6-462F-A039-50E3F2549E7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70098" y="393196"/>
            <a:ext cx="1043018" cy="1164299"/>
          </a:xfrm>
          <a:prstGeom prst="rect">
            <a:avLst/>
          </a:prstGeom>
        </p:spPr>
      </p:pic>
      <p:pic>
        <p:nvPicPr>
          <p:cNvPr id="3074" name="Picture 2" descr="Image may contain: 1 person">
            <a:extLst>
              <a:ext uri="{FF2B5EF4-FFF2-40B4-BE49-F238E27FC236}">
                <a16:creationId xmlns:a16="http://schemas.microsoft.com/office/drawing/2014/main" id="{A33DFD52-5525-4E1D-9D10-4F65372FFD4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36962" y="3100485"/>
            <a:ext cx="1059193" cy="106017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10D169D-E2C7-4221-8B6C-76A17D56DA09}"/>
              </a:ext>
            </a:extLst>
          </p:cNvPr>
          <p:cNvSpPr txBox="1"/>
          <p:nvPr/>
        </p:nvSpPr>
        <p:spPr>
          <a:xfrm>
            <a:off x="778475" y="4681020"/>
            <a:ext cx="9203725" cy="1015663"/>
          </a:xfrm>
          <a:prstGeom prst="rect">
            <a:avLst/>
          </a:prstGeom>
          <a:solidFill>
            <a:schemeClr val="accent1">
              <a:lumMod val="20000"/>
              <a:lumOff val="80000"/>
            </a:schemeClr>
          </a:solidFill>
        </p:spPr>
        <p:txBody>
          <a:bodyPr wrap="square" rtlCol="0">
            <a:spAutoFit/>
          </a:bodyPr>
          <a:lstStyle/>
          <a:p>
            <a:r>
              <a:rPr lang="en-US" b="1" u="sng" dirty="0">
                <a:solidFill>
                  <a:schemeClr val="accent1">
                    <a:lumMod val="50000"/>
                  </a:schemeClr>
                </a:solidFill>
              </a:rPr>
              <a:t>Other Resources in Part-Time, Paid and Unpaid Consultant Roles: </a:t>
            </a:r>
          </a:p>
          <a:p>
            <a:r>
              <a:rPr lang="en-US" sz="1400" dirty="0">
                <a:solidFill>
                  <a:schemeClr val="accent1">
                    <a:lumMod val="50000"/>
                  </a:schemeClr>
                </a:solidFill>
              </a:rPr>
              <a:t>Michelle Tutunjian (Business Analyst), Cardwell Washington (Database Management), Gina Milton (Executive Assistant), Sandra Bone (Social Media), Beatriz Callejas (Social Media), Offshore Development Resources in India (Pilots and Product Support)  </a:t>
            </a:r>
          </a:p>
        </p:txBody>
      </p:sp>
      <p:pic>
        <p:nvPicPr>
          <p:cNvPr id="15" name="Picture 14">
            <a:extLst>
              <a:ext uri="{FF2B5EF4-FFF2-40B4-BE49-F238E27FC236}">
                <a16:creationId xmlns:a16="http://schemas.microsoft.com/office/drawing/2014/main" id="{AFD40831-1BEF-47BE-AE4E-8B2D42E310C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
        <p:nvSpPr>
          <p:cNvPr id="6" name="Rectangle 5">
            <a:extLst>
              <a:ext uri="{FF2B5EF4-FFF2-40B4-BE49-F238E27FC236}">
                <a16:creationId xmlns:a16="http://schemas.microsoft.com/office/drawing/2014/main" id="{9EDB3EF7-329E-4903-A19E-46F8451ECAE4}"/>
              </a:ext>
            </a:extLst>
          </p:cNvPr>
          <p:cNvSpPr/>
          <p:nvPr/>
        </p:nvSpPr>
        <p:spPr>
          <a:xfrm>
            <a:off x="394071" y="2420357"/>
            <a:ext cx="2015753" cy="461665"/>
          </a:xfrm>
          <a:prstGeom prst="rect">
            <a:avLst/>
          </a:prstGeom>
        </p:spPr>
        <p:txBody>
          <a:bodyPr wrap="square">
            <a:spAutoFit/>
          </a:bodyPr>
          <a:lstStyle/>
          <a:p>
            <a:pPr algn="ctr"/>
            <a:r>
              <a:rPr lang="en-US" sz="1200" dirty="0"/>
              <a:t>ken@blackfacts.com</a:t>
            </a:r>
            <a:br>
              <a:rPr lang="en-US" sz="1200" dirty="0"/>
            </a:br>
            <a:r>
              <a:rPr lang="en-US" sz="1200" dirty="0"/>
              <a:t>857-222-2318</a:t>
            </a:r>
          </a:p>
        </p:txBody>
      </p:sp>
      <p:sp>
        <p:nvSpPr>
          <p:cNvPr id="16" name="Rectangle 15">
            <a:extLst>
              <a:ext uri="{FF2B5EF4-FFF2-40B4-BE49-F238E27FC236}">
                <a16:creationId xmlns:a16="http://schemas.microsoft.com/office/drawing/2014/main" id="{5E27CB9C-C28C-40F7-8C9D-81C7B691B10A}"/>
              </a:ext>
            </a:extLst>
          </p:cNvPr>
          <p:cNvSpPr/>
          <p:nvPr/>
        </p:nvSpPr>
        <p:spPr>
          <a:xfrm>
            <a:off x="439417" y="4112888"/>
            <a:ext cx="1854282" cy="461665"/>
          </a:xfrm>
          <a:prstGeom prst="rect">
            <a:avLst/>
          </a:prstGeom>
        </p:spPr>
        <p:txBody>
          <a:bodyPr wrap="square">
            <a:spAutoFit/>
          </a:bodyPr>
          <a:lstStyle/>
          <a:p>
            <a:pPr algn="ctr"/>
            <a:r>
              <a:rPr lang="en-US" sz="1200" dirty="0"/>
              <a:t>ddowdie@blackfacts.com</a:t>
            </a:r>
            <a:br>
              <a:rPr lang="en-US" sz="1200" dirty="0"/>
            </a:br>
            <a:r>
              <a:rPr lang="en-US" sz="1200" dirty="0"/>
              <a:t>781-858-6852</a:t>
            </a:r>
          </a:p>
        </p:txBody>
      </p:sp>
      <p:pic>
        <p:nvPicPr>
          <p:cNvPr id="9" name="Picture 8">
            <a:extLst>
              <a:ext uri="{FF2B5EF4-FFF2-40B4-BE49-F238E27FC236}">
                <a16:creationId xmlns:a16="http://schemas.microsoft.com/office/drawing/2014/main" id="{4411E796-7720-4EBA-B9F2-9D9651C5A26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341007" y="1663962"/>
            <a:ext cx="2456922" cy="2163202"/>
          </a:xfrm>
          <a:prstGeom prst="rect">
            <a:avLst/>
          </a:prstGeom>
          <a:ln>
            <a:solidFill>
              <a:schemeClr val="tx1"/>
            </a:solidFill>
          </a:ln>
        </p:spPr>
      </p:pic>
      <p:sp>
        <p:nvSpPr>
          <p:cNvPr id="18" name="Slide Number Placeholder 1">
            <a:extLst>
              <a:ext uri="{FF2B5EF4-FFF2-40B4-BE49-F238E27FC236}">
                <a16:creationId xmlns:a16="http://schemas.microsoft.com/office/drawing/2014/main" id="{5859D086-48F4-40B5-9338-16B43B393B58}"/>
              </a:ext>
            </a:extLst>
          </p:cNvPr>
          <p:cNvSpPr txBox="1">
            <a:spLocks/>
          </p:cNvSpPr>
          <p:nvPr/>
        </p:nvSpPr>
        <p:spPr>
          <a:xfrm>
            <a:off x="71230" y="6399069"/>
            <a:ext cx="2743200" cy="365125"/>
          </a:xfrm>
          <a:prstGeom prst="rect">
            <a:avLst/>
          </a:prstGeom>
        </p:spPr>
        <p:txBody>
          <a:bodyPr/>
          <a:lstStyle>
            <a:defPPr>
              <a:defRPr lang="en-US"/>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43E1C79E-4906-42D7-9799-8BE0AC9297B3}" type="slidenum">
              <a:rPr lang="en-US" smtClean="0"/>
              <a:pPr algn="l"/>
              <a:t>12</a:t>
            </a:fld>
            <a:endParaRPr lang="en-US" dirty="0"/>
          </a:p>
        </p:txBody>
      </p:sp>
    </p:spTree>
    <p:extLst>
      <p:ext uri="{BB962C8B-B14F-4D97-AF65-F5344CB8AC3E}">
        <p14:creationId xmlns:p14="http://schemas.microsoft.com/office/powerpoint/2010/main" val="305997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par>
                                <p:cTn id="11" presetID="10" presetClass="entr" presetSubtype="0" fill="hold" nodeType="withEffect">
                                  <p:stCondLst>
                                    <p:cond delay="50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2000"/>
                                        <p:tgtEl>
                                          <p:spTgt spid="3074"/>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000"/>
                                        <p:tgtEl>
                                          <p:spTgt spid="4"/>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2000"/>
                                        <p:tgtEl>
                                          <p:spTgt spid="16"/>
                                        </p:tgtEl>
                                      </p:cBhvr>
                                    </p:animEffect>
                                  </p:childTnLst>
                                </p:cTn>
                              </p:par>
                              <p:par>
                                <p:cTn id="23" presetID="10" presetClass="entr" presetSubtype="0" fill="hold" nodeType="with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6B8AA"/>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0D0AFEF-73CC-483A-886E-B9A4673D1779}"/>
              </a:ext>
            </a:extLst>
          </p:cNvPr>
          <p:cNvPicPr>
            <a:picLocks noChangeAspect="1"/>
          </p:cNvPicPr>
          <p:nvPr/>
        </p:nvPicPr>
        <p:blipFill>
          <a:blip r:embed="rId3" cstate="print">
            <a:clrChange>
              <a:clrFrom>
                <a:srgbClr val="E8E7E3"/>
              </a:clrFrom>
              <a:clrTo>
                <a:srgbClr val="E8E7E3">
                  <a:alpha val="0"/>
                </a:srgbClr>
              </a:clrTo>
            </a:clrChange>
            <a:extLst>
              <a:ext uri="{28A0092B-C50C-407E-A947-70E740481C1C}">
                <a14:useLocalDpi xmlns:a14="http://schemas.microsoft.com/office/drawing/2010/main"/>
              </a:ext>
            </a:extLst>
          </a:blip>
          <a:stretch>
            <a:fillRect/>
          </a:stretch>
        </p:blipFill>
        <p:spPr>
          <a:xfrm>
            <a:off x="3475441" y="574940"/>
            <a:ext cx="5724244" cy="5708119"/>
          </a:xfrm>
          <a:prstGeom prst="rect">
            <a:avLst/>
          </a:prstGeom>
        </p:spPr>
      </p:pic>
    </p:spTree>
    <p:extLst>
      <p:ext uri="{BB962C8B-B14F-4D97-AF65-F5344CB8AC3E}">
        <p14:creationId xmlns:p14="http://schemas.microsoft.com/office/powerpoint/2010/main" val="499741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itle 1"/>
          <p:cNvSpPr txBox="1">
            <a:spLocks/>
          </p:cNvSpPr>
          <p:nvPr/>
        </p:nvSpPr>
        <p:spPr>
          <a:xfrm>
            <a:off x="1303421" y="851042"/>
            <a:ext cx="10364603" cy="387798"/>
          </a:xfrm>
          <a:prstGeom prst="rect">
            <a:avLst/>
          </a:prstGeom>
          <a:solidFill>
            <a:schemeClr val="tx2">
              <a:lumMod val="20000"/>
              <a:lumOff val="80000"/>
            </a:schemeClr>
          </a:solidFill>
        </p:spPr>
        <p:txBody>
          <a:bodyPr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mn-lt"/>
                <a:cs typeface="Segoe UI" panose="020B0502040204020203" pitchFamily="34" charset="0"/>
              </a:rPr>
              <a:t>What is the Problem?</a:t>
            </a:r>
          </a:p>
        </p:txBody>
      </p:sp>
      <p:sp>
        <p:nvSpPr>
          <p:cNvPr id="218" name="Slide Number Placeholder 5">
            <a:extLst>
              <a:ext uri="{FF2B5EF4-FFF2-40B4-BE49-F238E27FC236}">
                <a16:creationId xmlns:a16="http://schemas.microsoft.com/office/drawing/2014/main" id="{766960BA-4F7E-45DE-A1A4-ED7740B584CE}"/>
              </a:ext>
            </a:extLst>
          </p:cNvPr>
          <p:cNvSpPr txBox="1">
            <a:spLocks/>
          </p:cNvSpPr>
          <p:nvPr/>
        </p:nvSpPr>
        <p:spPr>
          <a:xfrm>
            <a:off x="9900458" y="6459785"/>
            <a:ext cx="1312025"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3E1C79E-4906-42D7-9799-8BE0AC9297B3}" type="slidenum">
              <a:rPr lang="en-US" smtClean="0"/>
              <a:pPr algn="ctr"/>
              <a:t>2</a:t>
            </a:fld>
            <a:endParaRPr lang="en-US" dirty="0"/>
          </a:p>
        </p:txBody>
      </p:sp>
      <p:grpSp>
        <p:nvGrpSpPr>
          <p:cNvPr id="237" name="Group 236">
            <a:extLst>
              <a:ext uri="{FF2B5EF4-FFF2-40B4-BE49-F238E27FC236}">
                <a16:creationId xmlns:a16="http://schemas.microsoft.com/office/drawing/2014/main" id="{B43ACB3E-BACE-4722-B191-08BE4287C830}"/>
              </a:ext>
            </a:extLst>
          </p:cNvPr>
          <p:cNvGrpSpPr/>
          <p:nvPr/>
        </p:nvGrpSpPr>
        <p:grpSpPr>
          <a:xfrm>
            <a:off x="1305134" y="454257"/>
            <a:ext cx="1019175" cy="181379"/>
            <a:chOff x="4127500" y="876491"/>
            <a:chExt cx="1019175" cy="181379"/>
          </a:xfrm>
        </p:grpSpPr>
        <p:sp>
          <p:nvSpPr>
            <p:cNvPr id="238" name="Oval 237">
              <a:extLst>
                <a:ext uri="{FF2B5EF4-FFF2-40B4-BE49-F238E27FC236}">
                  <a16:creationId xmlns:a16="http://schemas.microsoft.com/office/drawing/2014/main" id="{39ED9E0A-D42D-4405-A892-6B5B072FA8ED}"/>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4C7CCEAC-4126-42BB-B087-07FEA17A780C}"/>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3B9BF7DF-BF82-49DA-A5D3-F6A6AD891E39}"/>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002B6BDB-609E-4F03-BF3E-576F300164F3}"/>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95338EC4-1EF2-40A5-A881-2E01A68F5C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
        <p:nvSpPr>
          <p:cNvPr id="48" name="Slide Number Placeholder 1">
            <a:extLst>
              <a:ext uri="{FF2B5EF4-FFF2-40B4-BE49-F238E27FC236}">
                <a16:creationId xmlns:a16="http://schemas.microsoft.com/office/drawing/2014/main" id="{E34DB52B-E81E-4AB8-B69C-10AE1A4189F2}"/>
              </a:ext>
            </a:extLst>
          </p:cNvPr>
          <p:cNvSpPr>
            <a:spLocks noGrp="1"/>
          </p:cNvSpPr>
          <p:nvPr>
            <p:ph type="sldNum" sz="quarter" idx="12"/>
          </p:nvPr>
        </p:nvSpPr>
        <p:spPr>
          <a:xfrm>
            <a:off x="71230" y="6399069"/>
            <a:ext cx="2743200" cy="365125"/>
          </a:xfrm>
        </p:spPr>
        <p:txBody>
          <a:bodyPr/>
          <a:lstStyle/>
          <a:p>
            <a:pPr algn="l"/>
            <a:fld id="{43E1C79E-4906-42D7-9799-8BE0AC9297B3}" type="slidenum">
              <a:rPr lang="en-US" smtClean="0"/>
              <a:pPr algn="l"/>
              <a:t>2</a:t>
            </a:fld>
            <a:endParaRPr lang="en-US"/>
          </a:p>
        </p:txBody>
      </p:sp>
      <p:sp>
        <p:nvSpPr>
          <p:cNvPr id="24" name="TextBox 23">
            <a:extLst>
              <a:ext uri="{FF2B5EF4-FFF2-40B4-BE49-F238E27FC236}">
                <a16:creationId xmlns:a16="http://schemas.microsoft.com/office/drawing/2014/main" id="{7787ED5E-DAA9-4A89-8AFB-2CBA99E3C870}"/>
              </a:ext>
            </a:extLst>
          </p:cNvPr>
          <p:cNvSpPr txBox="1"/>
          <p:nvPr/>
        </p:nvSpPr>
        <p:spPr>
          <a:xfrm>
            <a:off x="1198939" y="1677750"/>
            <a:ext cx="10259774" cy="1015663"/>
          </a:xfrm>
          <a:prstGeom prst="rect">
            <a:avLst/>
          </a:prstGeom>
          <a:noFill/>
        </p:spPr>
        <p:txBody>
          <a:bodyPr wrap="square" rtlCol="0">
            <a:spAutoFit/>
          </a:bodyPr>
          <a:lstStyle/>
          <a:p>
            <a:r>
              <a:rPr lang="en-US" sz="2800" dirty="0">
                <a:solidFill>
                  <a:schemeClr val="tx2"/>
                </a:solidFill>
              </a:rPr>
              <a:t>Corporations are challenged to implement and quantify the effectiveness of their </a:t>
            </a:r>
            <a:r>
              <a:rPr lang="en-US" sz="3200" b="1" dirty="0">
                <a:solidFill>
                  <a:schemeClr val="tx2"/>
                </a:solidFill>
              </a:rPr>
              <a:t>DEI initiatives</a:t>
            </a:r>
            <a:r>
              <a:rPr lang="en-US" sz="2800" dirty="0">
                <a:solidFill>
                  <a:schemeClr val="tx2"/>
                </a:solidFill>
              </a:rPr>
              <a:t>.</a:t>
            </a:r>
            <a:endParaRPr lang="id-ID" sz="2800" dirty="0">
              <a:solidFill>
                <a:schemeClr val="tx2"/>
              </a:solidFill>
            </a:endParaRPr>
          </a:p>
        </p:txBody>
      </p:sp>
      <p:sp>
        <p:nvSpPr>
          <p:cNvPr id="25" name="TextBox 24">
            <a:extLst>
              <a:ext uri="{FF2B5EF4-FFF2-40B4-BE49-F238E27FC236}">
                <a16:creationId xmlns:a16="http://schemas.microsoft.com/office/drawing/2014/main" id="{456A1F32-7DCF-439E-8E44-1F5E91D1EAD2}"/>
              </a:ext>
            </a:extLst>
          </p:cNvPr>
          <p:cNvSpPr txBox="1"/>
          <p:nvPr/>
        </p:nvSpPr>
        <p:spPr>
          <a:xfrm>
            <a:off x="1176669" y="2912106"/>
            <a:ext cx="9204201" cy="1015663"/>
          </a:xfrm>
          <a:prstGeom prst="rect">
            <a:avLst/>
          </a:prstGeom>
          <a:noFill/>
        </p:spPr>
        <p:txBody>
          <a:bodyPr wrap="square" rtlCol="0">
            <a:spAutoFit/>
          </a:bodyPr>
          <a:lstStyle/>
          <a:p>
            <a:r>
              <a:rPr lang="en-US" sz="2800" dirty="0">
                <a:solidFill>
                  <a:schemeClr val="accent1"/>
                </a:solidFill>
              </a:rPr>
              <a:t>Schools and the communities they serve are grappling with the impact of </a:t>
            </a:r>
            <a:r>
              <a:rPr lang="en-US" sz="3200" b="1" dirty="0">
                <a:solidFill>
                  <a:schemeClr val="accent1"/>
                </a:solidFill>
              </a:rPr>
              <a:t>Historical Erasure</a:t>
            </a:r>
            <a:r>
              <a:rPr lang="en-US" sz="2800" dirty="0">
                <a:solidFill>
                  <a:schemeClr val="accent1"/>
                </a:solidFill>
              </a:rPr>
              <a:t> in increasing levels.</a:t>
            </a:r>
            <a:endParaRPr lang="id-ID" sz="2800" dirty="0">
              <a:solidFill>
                <a:schemeClr val="accent1"/>
              </a:solidFill>
            </a:endParaRPr>
          </a:p>
        </p:txBody>
      </p:sp>
      <p:sp>
        <p:nvSpPr>
          <p:cNvPr id="26" name="Oval 25">
            <a:extLst>
              <a:ext uri="{FF2B5EF4-FFF2-40B4-BE49-F238E27FC236}">
                <a16:creationId xmlns:a16="http://schemas.microsoft.com/office/drawing/2014/main" id="{DFC16D31-AF35-4ECB-837B-7DC9B9648100}"/>
              </a:ext>
            </a:extLst>
          </p:cNvPr>
          <p:cNvSpPr/>
          <p:nvPr/>
        </p:nvSpPr>
        <p:spPr>
          <a:xfrm>
            <a:off x="443894" y="1761615"/>
            <a:ext cx="413340" cy="398810"/>
          </a:xfrm>
          <a:prstGeom prst="ellipse">
            <a:avLst/>
          </a:prstGeom>
          <a:solidFill>
            <a:schemeClr val="tx2"/>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27" name="Oval 26">
            <a:extLst>
              <a:ext uri="{FF2B5EF4-FFF2-40B4-BE49-F238E27FC236}">
                <a16:creationId xmlns:a16="http://schemas.microsoft.com/office/drawing/2014/main" id="{E7CFFE34-A520-4F04-9B2F-1DEF2B38F5F2}"/>
              </a:ext>
            </a:extLst>
          </p:cNvPr>
          <p:cNvSpPr/>
          <p:nvPr/>
        </p:nvSpPr>
        <p:spPr>
          <a:xfrm>
            <a:off x="445077" y="2998743"/>
            <a:ext cx="413340" cy="398810"/>
          </a:xfrm>
          <a:prstGeom prst="ellipse">
            <a:avLst/>
          </a:prstGeom>
          <a:solidFill>
            <a:schemeClr val="accent1"/>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28" name="TextBox 27">
            <a:extLst>
              <a:ext uri="{FF2B5EF4-FFF2-40B4-BE49-F238E27FC236}">
                <a16:creationId xmlns:a16="http://schemas.microsoft.com/office/drawing/2014/main" id="{97827226-9775-4269-9AB9-D5679106499D}"/>
              </a:ext>
            </a:extLst>
          </p:cNvPr>
          <p:cNvSpPr txBox="1"/>
          <p:nvPr/>
        </p:nvSpPr>
        <p:spPr>
          <a:xfrm>
            <a:off x="1247056" y="4146462"/>
            <a:ext cx="9133814" cy="1015663"/>
          </a:xfrm>
          <a:prstGeom prst="rect">
            <a:avLst/>
          </a:prstGeom>
          <a:noFill/>
        </p:spPr>
        <p:txBody>
          <a:bodyPr wrap="square" rtlCol="0">
            <a:spAutoFit/>
          </a:bodyPr>
          <a:lstStyle/>
          <a:p>
            <a:r>
              <a:rPr lang="en-US" sz="2800" dirty="0">
                <a:solidFill>
                  <a:schemeClr val="accent3"/>
                </a:solidFill>
              </a:rPr>
              <a:t>Organizations, Academics and Governments are facing questions around </a:t>
            </a:r>
            <a:r>
              <a:rPr lang="en-US" sz="3200" b="1" dirty="0">
                <a:solidFill>
                  <a:schemeClr val="accent3"/>
                </a:solidFill>
              </a:rPr>
              <a:t>Critical Race Theory </a:t>
            </a:r>
            <a:r>
              <a:rPr lang="en-US" sz="2800" dirty="0">
                <a:solidFill>
                  <a:schemeClr val="accent3"/>
                </a:solidFill>
              </a:rPr>
              <a:t>and its impact.</a:t>
            </a:r>
            <a:endParaRPr lang="id-ID" sz="2800" dirty="0">
              <a:solidFill>
                <a:schemeClr val="accent3"/>
              </a:solidFill>
            </a:endParaRPr>
          </a:p>
        </p:txBody>
      </p:sp>
      <p:sp>
        <p:nvSpPr>
          <p:cNvPr id="29" name="Oval 28">
            <a:extLst>
              <a:ext uri="{FF2B5EF4-FFF2-40B4-BE49-F238E27FC236}">
                <a16:creationId xmlns:a16="http://schemas.microsoft.com/office/drawing/2014/main" id="{4A1C34D1-CD18-4B4E-A298-23EF7B6C9C57}"/>
              </a:ext>
            </a:extLst>
          </p:cNvPr>
          <p:cNvSpPr/>
          <p:nvPr/>
        </p:nvSpPr>
        <p:spPr>
          <a:xfrm>
            <a:off x="443894" y="4208667"/>
            <a:ext cx="413340" cy="398810"/>
          </a:xfrm>
          <a:prstGeom prst="ellipse">
            <a:avLst/>
          </a:prstGeom>
          <a:solidFill>
            <a:schemeClr val="accent3"/>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Tree>
    <p:extLst>
      <p:ext uri="{BB962C8B-B14F-4D97-AF65-F5344CB8AC3E}">
        <p14:creationId xmlns:p14="http://schemas.microsoft.com/office/powerpoint/2010/main" val="1632683416"/>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itle 1"/>
          <p:cNvSpPr txBox="1">
            <a:spLocks/>
          </p:cNvSpPr>
          <p:nvPr/>
        </p:nvSpPr>
        <p:spPr>
          <a:xfrm>
            <a:off x="1303421" y="851042"/>
            <a:ext cx="10364603" cy="387798"/>
          </a:xfrm>
          <a:prstGeom prst="rect">
            <a:avLst/>
          </a:prstGeom>
          <a:solidFill>
            <a:schemeClr val="tx2">
              <a:lumMod val="20000"/>
              <a:lumOff val="80000"/>
            </a:schemeClr>
          </a:solidFill>
        </p:spPr>
        <p:txBody>
          <a:bodyPr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mn-lt"/>
                <a:cs typeface="Segoe UI" panose="020B0502040204020203" pitchFamily="34" charset="0"/>
              </a:rPr>
              <a:t>The Solution – BlackFacts Diversity Widgets</a:t>
            </a:r>
          </a:p>
        </p:txBody>
      </p:sp>
      <p:sp>
        <p:nvSpPr>
          <p:cNvPr id="218" name="Slide Number Placeholder 5">
            <a:extLst>
              <a:ext uri="{FF2B5EF4-FFF2-40B4-BE49-F238E27FC236}">
                <a16:creationId xmlns:a16="http://schemas.microsoft.com/office/drawing/2014/main" id="{766960BA-4F7E-45DE-A1A4-ED7740B584CE}"/>
              </a:ext>
            </a:extLst>
          </p:cNvPr>
          <p:cNvSpPr txBox="1">
            <a:spLocks/>
          </p:cNvSpPr>
          <p:nvPr/>
        </p:nvSpPr>
        <p:spPr>
          <a:xfrm>
            <a:off x="9900458" y="6459785"/>
            <a:ext cx="1312025"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3E1C79E-4906-42D7-9799-8BE0AC9297B3}" type="slidenum">
              <a:rPr lang="en-US" smtClean="0"/>
              <a:pPr algn="ctr"/>
              <a:t>3</a:t>
            </a:fld>
            <a:endParaRPr lang="en-US" dirty="0"/>
          </a:p>
        </p:txBody>
      </p:sp>
      <p:grpSp>
        <p:nvGrpSpPr>
          <p:cNvPr id="237" name="Group 236">
            <a:extLst>
              <a:ext uri="{FF2B5EF4-FFF2-40B4-BE49-F238E27FC236}">
                <a16:creationId xmlns:a16="http://schemas.microsoft.com/office/drawing/2014/main" id="{B43ACB3E-BACE-4722-B191-08BE4287C830}"/>
              </a:ext>
            </a:extLst>
          </p:cNvPr>
          <p:cNvGrpSpPr/>
          <p:nvPr/>
        </p:nvGrpSpPr>
        <p:grpSpPr>
          <a:xfrm>
            <a:off x="1305134" y="454257"/>
            <a:ext cx="1019175" cy="181379"/>
            <a:chOff x="4127500" y="876491"/>
            <a:chExt cx="1019175" cy="181379"/>
          </a:xfrm>
        </p:grpSpPr>
        <p:sp>
          <p:nvSpPr>
            <p:cNvPr id="238" name="Oval 237">
              <a:extLst>
                <a:ext uri="{FF2B5EF4-FFF2-40B4-BE49-F238E27FC236}">
                  <a16:creationId xmlns:a16="http://schemas.microsoft.com/office/drawing/2014/main" id="{39ED9E0A-D42D-4405-A892-6B5B072FA8ED}"/>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4C7CCEAC-4126-42BB-B087-07FEA17A780C}"/>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3B9BF7DF-BF82-49DA-A5D3-F6A6AD891E39}"/>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002B6BDB-609E-4F03-BF3E-576F300164F3}"/>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95338EC4-1EF2-40A5-A881-2E01A68F5C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
        <p:nvSpPr>
          <p:cNvPr id="48" name="Slide Number Placeholder 1">
            <a:extLst>
              <a:ext uri="{FF2B5EF4-FFF2-40B4-BE49-F238E27FC236}">
                <a16:creationId xmlns:a16="http://schemas.microsoft.com/office/drawing/2014/main" id="{E34DB52B-E81E-4AB8-B69C-10AE1A4189F2}"/>
              </a:ext>
            </a:extLst>
          </p:cNvPr>
          <p:cNvSpPr>
            <a:spLocks noGrp="1"/>
          </p:cNvSpPr>
          <p:nvPr>
            <p:ph type="sldNum" sz="quarter" idx="12"/>
          </p:nvPr>
        </p:nvSpPr>
        <p:spPr>
          <a:xfrm>
            <a:off x="71230" y="6399069"/>
            <a:ext cx="2743200" cy="365125"/>
          </a:xfrm>
        </p:spPr>
        <p:txBody>
          <a:bodyPr/>
          <a:lstStyle/>
          <a:p>
            <a:pPr algn="l"/>
            <a:fld id="{43E1C79E-4906-42D7-9799-8BE0AC9297B3}" type="slidenum">
              <a:rPr lang="en-US" smtClean="0"/>
              <a:pPr algn="l"/>
              <a:t>3</a:t>
            </a:fld>
            <a:endParaRPr lang="en-US"/>
          </a:p>
        </p:txBody>
      </p:sp>
      <p:sp>
        <p:nvSpPr>
          <p:cNvPr id="2" name="TextBox 1">
            <a:extLst>
              <a:ext uri="{FF2B5EF4-FFF2-40B4-BE49-F238E27FC236}">
                <a16:creationId xmlns:a16="http://schemas.microsoft.com/office/drawing/2014/main" id="{FDAAB180-0227-46C6-863C-4A93DF02660F}"/>
              </a:ext>
            </a:extLst>
          </p:cNvPr>
          <p:cNvSpPr txBox="1"/>
          <p:nvPr/>
        </p:nvSpPr>
        <p:spPr>
          <a:xfrm>
            <a:off x="839304" y="1647687"/>
            <a:ext cx="5649844" cy="3046988"/>
          </a:xfrm>
          <a:prstGeom prst="rect">
            <a:avLst/>
          </a:prstGeom>
          <a:noFill/>
        </p:spPr>
        <p:txBody>
          <a:bodyPr wrap="square" rtlCol="0">
            <a:spAutoFit/>
          </a:bodyPr>
          <a:lstStyle/>
          <a:p>
            <a:pPr algn="l"/>
            <a:r>
              <a:rPr lang="en-US" sz="1600" b="0" i="0" dirty="0">
                <a:solidFill>
                  <a:srgbClr val="717171"/>
                </a:solidFill>
                <a:effectLst/>
              </a:rPr>
              <a:t>We deliver CONTENT to help EDUCATE, INSPIRE and ENGAGE Employees, Clients and Schools about Black History and Culture, as well as other Diverse Communities.</a:t>
            </a:r>
            <a:br>
              <a:rPr lang="en-US" sz="1600" b="0" i="0" dirty="0">
                <a:solidFill>
                  <a:srgbClr val="717171"/>
                </a:solidFill>
                <a:effectLst/>
              </a:rPr>
            </a:br>
            <a:endParaRPr lang="en-US" sz="1600" b="0" i="0" dirty="0">
              <a:solidFill>
                <a:srgbClr val="717171"/>
              </a:solidFill>
              <a:effectLst/>
            </a:endParaRPr>
          </a:p>
          <a:p>
            <a:pPr algn="l"/>
            <a:r>
              <a:rPr lang="en-US" sz="1600" b="1" i="0" u="sng" dirty="0">
                <a:solidFill>
                  <a:srgbClr val="717171"/>
                </a:solidFill>
                <a:effectLst/>
              </a:rPr>
              <a:t>KEY BENEFITS:</a:t>
            </a:r>
          </a:p>
          <a:p>
            <a:pPr marL="342900" indent="-342900" algn="l">
              <a:buFont typeface="+mj-lt"/>
              <a:buAutoNum type="arabicPeriod"/>
            </a:pPr>
            <a:r>
              <a:rPr lang="en-US" sz="1600" b="1" i="0" dirty="0">
                <a:solidFill>
                  <a:srgbClr val="333333"/>
                </a:solidFill>
                <a:effectLst/>
              </a:rPr>
              <a:t>Simple to Use</a:t>
            </a:r>
          </a:p>
          <a:p>
            <a:pPr marL="342900" indent="-342900" algn="l">
              <a:buFont typeface="+mj-lt"/>
              <a:buAutoNum type="arabicPeriod"/>
            </a:pPr>
            <a:r>
              <a:rPr lang="en-US" sz="1600" b="1" i="0" dirty="0">
                <a:solidFill>
                  <a:srgbClr val="333333"/>
                </a:solidFill>
                <a:effectLst/>
              </a:rPr>
              <a:t>Lots of Variety</a:t>
            </a:r>
          </a:p>
          <a:p>
            <a:pPr marL="342900" indent="-342900" algn="l">
              <a:buFont typeface="+mj-lt"/>
              <a:buAutoNum type="arabicPeriod"/>
            </a:pPr>
            <a:r>
              <a:rPr lang="en-US" sz="1600" b="1" i="0" dirty="0">
                <a:solidFill>
                  <a:srgbClr val="333333"/>
                </a:solidFill>
                <a:effectLst/>
              </a:rPr>
              <a:t>Subscription Based</a:t>
            </a:r>
            <a:endParaRPr lang="en-US" sz="1600" b="0" i="0" dirty="0">
              <a:solidFill>
                <a:srgbClr val="333333"/>
              </a:solidFill>
              <a:effectLst/>
            </a:endParaRPr>
          </a:p>
          <a:p>
            <a:pPr marL="342900" indent="-342900" algn="l">
              <a:buFont typeface="+mj-lt"/>
              <a:buAutoNum type="arabicPeriod"/>
            </a:pPr>
            <a:r>
              <a:rPr lang="en-US" sz="1600" b="1" i="0" dirty="0">
                <a:solidFill>
                  <a:srgbClr val="333333"/>
                </a:solidFill>
                <a:effectLst/>
              </a:rPr>
              <a:t>Trusted Resource</a:t>
            </a:r>
            <a:endParaRPr lang="en-US" sz="1600" b="0" i="0" dirty="0">
              <a:solidFill>
                <a:srgbClr val="333333"/>
              </a:solidFill>
              <a:effectLst/>
            </a:endParaRPr>
          </a:p>
          <a:p>
            <a:pPr marL="342900" indent="-342900" algn="l">
              <a:buFont typeface="+mj-lt"/>
              <a:buAutoNum type="arabicPeriod"/>
            </a:pPr>
            <a:r>
              <a:rPr lang="en-US" sz="1600" b="1" i="0" dirty="0">
                <a:solidFill>
                  <a:srgbClr val="333333"/>
                </a:solidFill>
                <a:effectLst/>
              </a:rPr>
              <a:t>Metrics Reporting</a:t>
            </a:r>
            <a:endParaRPr lang="en-US" sz="1600" b="0" i="0" dirty="0">
              <a:solidFill>
                <a:srgbClr val="333333"/>
              </a:solidFill>
              <a:effectLst/>
            </a:endParaRPr>
          </a:p>
          <a:p>
            <a:pPr marL="342900" indent="-342900" algn="l">
              <a:buFont typeface="+mj-lt"/>
              <a:buAutoNum type="arabicPeriod"/>
            </a:pPr>
            <a:r>
              <a:rPr lang="en-US" sz="1600" b="1" i="0" dirty="0">
                <a:solidFill>
                  <a:srgbClr val="333333"/>
                </a:solidFill>
                <a:effectLst/>
              </a:rPr>
              <a:t>Custom Branding</a:t>
            </a:r>
            <a:endParaRPr lang="en-US" sz="1600" b="0" i="0" dirty="0">
              <a:solidFill>
                <a:srgbClr val="333333"/>
              </a:solidFill>
              <a:effectLst/>
            </a:endParaRPr>
          </a:p>
          <a:p>
            <a:endParaRPr lang="en-US" sz="1600" dirty="0"/>
          </a:p>
        </p:txBody>
      </p:sp>
      <p:graphicFrame>
        <p:nvGraphicFramePr>
          <p:cNvPr id="18" name="Chart 17">
            <a:extLst>
              <a:ext uri="{FF2B5EF4-FFF2-40B4-BE49-F238E27FC236}">
                <a16:creationId xmlns:a16="http://schemas.microsoft.com/office/drawing/2014/main" id="{FF4EF1EC-6F4A-43A4-8AE2-68A022BAA22F}"/>
              </a:ext>
            </a:extLst>
          </p:cNvPr>
          <p:cNvGraphicFramePr/>
          <p:nvPr/>
        </p:nvGraphicFramePr>
        <p:xfrm>
          <a:off x="6640845" y="1618053"/>
          <a:ext cx="5232500" cy="3224695"/>
        </p:xfrm>
        <a:graphic>
          <a:graphicData uri="http://schemas.openxmlformats.org/drawingml/2006/chart">
            <c:chart xmlns:c="http://schemas.openxmlformats.org/drawingml/2006/chart" xmlns:r="http://schemas.openxmlformats.org/officeDocument/2006/relationships" r:id="rId4"/>
          </a:graphicData>
        </a:graphic>
      </p:graphicFrame>
      <p:pic>
        <p:nvPicPr>
          <p:cNvPr id="4" name="Picture 3">
            <a:extLst>
              <a:ext uri="{FF2B5EF4-FFF2-40B4-BE49-F238E27FC236}">
                <a16:creationId xmlns:a16="http://schemas.microsoft.com/office/drawing/2014/main" id="{72F600FC-971E-4BDB-B227-9CF6F5573C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60140" y="5091031"/>
            <a:ext cx="1434703" cy="1166660"/>
          </a:xfrm>
          <a:prstGeom prst="rect">
            <a:avLst/>
          </a:prstGeom>
        </p:spPr>
      </p:pic>
      <p:pic>
        <p:nvPicPr>
          <p:cNvPr id="6" name="Picture 5">
            <a:extLst>
              <a:ext uri="{FF2B5EF4-FFF2-40B4-BE49-F238E27FC236}">
                <a16:creationId xmlns:a16="http://schemas.microsoft.com/office/drawing/2014/main" id="{5BE43B52-0744-4B63-B19A-90ABAA04F75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99374" y="5060310"/>
            <a:ext cx="1449110" cy="1181912"/>
          </a:xfrm>
          <a:prstGeom prst="rect">
            <a:avLst/>
          </a:prstGeom>
        </p:spPr>
      </p:pic>
      <p:pic>
        <p:nvPicPr>
          <p:cNvPr id="8" name="Picture 7">
            <a:extLst>
              <a:ext uri="{FF2B5EF4-FFF2-40B4-BE49-F238E27FC236}">
                <a16:creationId xmlns:a16="http://schemas.microsoft.com/office/drawing/2014/main" id="{8FB36DD1-CA41-4392-8241-D2D3DF30E8A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547671" y="5031513"/>
            <a:ext cx="1449110" cy="1183146"/>
          </a:xfrm>
          <a:prstGeom prst="rect">
            <a:avLst/>
          </a:prstGeom>
        </p:spPr>
      </p:pic>
      <p:pic>
        <p:nvPicPr>
          <p:cNvPr id="10" name="Picture 9">
            <a:extLst>
              <a:ext uri="{FF2B5EF4-FFF2-40B4-BE49-F238E27FC236}">
                <a16:creationId xmlns:a16="http://schemas.microsoft.com/office/drawing/2014/main" id="{EFCE3881-2A73-4B18-8900-F54D6EA9376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0322" y="4966271"/>
            <a:ext cx="1494722" cy="1212699"/>
          </a:xfrm>
          <a:prstGeom prst="rect">
            <a:avLst/>
          </a:prstGeom>
        </p:spPr>
      </p:pic>
      <p:pic>
        <p:nvPicPr>
          <p:cNvPr id="12" name="Picture 11">
            <a:extLst>
              <a:ext uri="{FF2B5EF4-FFF2-40B4-BE49-F238E27FC236}">
                <a16:creationId xmlns:a16="http://schemas.microsoft.com/office/drawing/2014/main" id="{B663FC03-2660-455A-A34C-22436D67EA4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573522" y="5031513"/>
            <a:ext cx="1449111" cy="1179963"/>
          </a:xfrm>
          <a:prstGeom prst="rect">
            <a:avLst/>
          </a:prstGeom>
        </p:spPr>
      </p:pic>
      <p:pic>
        <p:nvPicPr>
          <p:cNvPr id="14" name="Picture 13">
            <a:extLst>
              <a:ext uri="{FF2B5EF4-FFF2-40B4-BE49-F238E27FC236}">
                <a16:creationId xmlns:a16="http://schemas.microsoft.com/office/drawing/2014/main" id="{2F8B0EE5-3D6A-4AE0-BC82-E25D49B38E1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708043" y="5031513"/>
            <a:ext cx="1493976" cy="1209218"/>
          </a:xfrm>
          <a:prstGeom prst="rect">
            <a:avLst/>
          </a:prstGeom>
        </p:spPr>
      </p:pic>
    </p:spTree>
    <p:extLst>
      <p:ext uri="{BB962C8B-B14F-4D97-AF65-F5344CB8AC3E}">
        <p14:creationId xmlns:p14="http://schemas.microsoft.com/office/powerpoint/2010/main" val="2576073495"/>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nodeType="afterEffect">
                                  <p:stCondLst>
                                    <p:cond delay="5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35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8"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itle 1"/>
          <p:cNvSpPr txBox="1">
            <a:spLocks/>
          </p:cNvSpPr>
          <p:nvPr/>
        </p:nvSpPr>
        <p:spPr>
          <a:xfrm>
            <a:off x="1303421" y="851042"/>
            <a:ext cx="10364603" cy="387798"/>
          </a:xfrm>
          <a:prstGeom prst="rect">
            <a:avLst/>
          </a:prstGeom>
          <a:solidFill>
            <a:schemeClr val="tx2">
              <a:lumMod val="20000"/>
              <a:lumOff val="80000"/>
            </a:schemeClr>
          </a:solidFill>
        </p:spPr>
        <p:txBody>
          <a:bodyPr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mn-lt"/>
                <a:cs typeface="Segoe UI" panose="020B0502040204020203" pitchFamily="34" charset="0"/>
              </a:rPr>
              <a:t>BlackFacts.com Offers:</a:t>
            </a:r>
          </a:p>
        </p:txBody>
      </p:sp>
      <p:grpSp>
        <p:nvGrpSpPr>
          <p:cNvPr id="237" name="Group 236">
            <a:extLst>
              <a:ext uri="{FF2B5EF4-FFF2-40B4-BE49-F238E27FC236}">
                <a16:creationId xmlns:a16="http://schemas.microsoft.com/office/drawing/2014/main" id="{B43ACB3E-BACE-4722-B191-08BE4287C830}"/>
              </a:ext>
            </a:extLst>
          </p:cNvPr>
          <p:cNvGrpSpPr/>
          <p:nvPr/>
        </p:nvGrpSpPr>
        <p:grpSpPr>
          <a:xfrm>
            <a:off x="1305134" y="454257"/>
            <a:ext cx="1019175" cy="181379"/>
            <a:chOff x="4127500" y="876491"/>
            <a:chExt cx="1019175" cy="181379"/>
          </a:xfrm>
        </p:grpSpPr>
        <p:sp>
          <p:nvSpPr>
            <p:cNvPr id="238" name="Oval 237">
              <a:extLst>
                <a:ext uri="{FF2B5EF4-FFF2-40B4-BE49-F238E27FC236}">
                  <a16:creationId xmlns:a16="http://schemas.microsoft.com/office/drawing/2014/main" id="{39ED9E0A-D42D-4405-A892-6B5B072FA8ED}"/>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4C7CCEAC-4126-42BB-B087-07FEA17A780C}"/>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3B9BF7DF-BF82-49DA-A5D3-F6A6AD891E39}"/>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002B6BDB-609E-4F03-BF3E-576F300164F3}"/>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95338EC4-1EF2-40A5-A881-2E01A68F5C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
        <p:nvSpPr>
          <p:cNvPr id="48" name="Slide Number Placeholder 1">
            <a:extLst>
              <a:ext uri="{FF2B5EF4-FFF2-40B4-BE49-F238E27FC236}">
                <a16:creationId xmlns:a16="http://schemas.microsoft.com/office/drawing/2014/main" id="{E34DB52B-E81E-4AB8-B69C-10AE1A4189F2}"/>
              </a:ext>
            </a:extLst>
          </p:cNvPr>
          <p:cNvSpPr>
            <a:spLocks noGrp="1"/>
          </p:cNvSpPr>
          <p:nvPr>
            <p:ph type="sldNum" sz="quarter" idx="12"/>
          </p:nvPr>
        </p:nvSpPr>
        <p:spPr>
          <a:xfrm>
            <a:off x="71230" y="6399069"/>
            <a:ext cx="2743200" cy="365125"/>
          </a:xfrm>
        </p:spPr>
        <p:txBody>
          <a:bodyPr/>
          <a:lstStyle/>
          <a:p>
            <a:pPr algn="l"/>
            <a:fld id="{43E1C79E-4906-42D7-9799-8BE0AC9297B3}" type="slidenum">
              <a:rPr lang="en-US" smtClean="0"/>
              <a:pPr algn="l"/>
              <a:t>4</a:t>
            </a:fld>
            <a:endParaRPr lang="en-US"/>
          </a:p>
        </p:txBody>
      </p:sp>
      <p:pic>
        <p:nvPicPr>
          <p:cNvPr id="3" name="Picture 2">
            <a:extLst>
              <a:ext uri="{FF2B5EF4-FFF2-40B4-BE49-F238E27FC236}">
                <a16:creationId xmlns:a16="http://schemas.microsoft.com/office/drawing/2014/main" id="{AD128C93-2585-4F47-88DD-D272665B55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6048" y="1843549"/>
            <a:ext cx="3402487" cy="1916735"/>
          </a:xfrm>
          <a:prstGeom prst="rect">
            <a:avLst/>
          </a:prstGeom>
          <a:ln>
            <a:noFill/>
          </a:ln>
          <a:effectLst>
            <a:softEdge rad="112500"/>
          </a:effectLst>
        </p:spPr>
      </p:pic>
      <p:pic>
        <p:nvPicPr>
          <p:cNvPr id="11" name="Picture 10">
            <a:extLst>
              <a:ext uri="{FF2B5EF4-FFF2-40B4-BE49-F238E27FC236}">
                <a16:creationId xmlns:a16="http://schemas.microsoft.com/office/drawing/2014/main" id="{E8692AEA-DA00-401A-A96F-E7C8C882357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671232" y="4207446"/>
            <a:ext cx="4500979" cy="1866260"/>
          </a:xfrm>
          <a:prstGeom prst="rect">
            <a:avLst/>
          </a:prstGeom>
        </p:spPr>
      </p:pic>
      <p:pic>
        <p:nvPicPr>
          <p:cNvPr id="19" name="Picture 18">
            <a:extLst>
              <a:ext uri="{FF2B5EF4-FFF2-40B4-BE49-F238E27FC236}">
                <a16:creationId xmlns:a16="http://schemas.microsoft.com/office/drawing/2014/main" id="{16103F52-AFD5-44AC-8F95-E5D6F1AF49E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13770" y="1853251"/>
            <a:ext cx="3454827" cy="1946219"/>
          </a:xfrm>
          <a:prstGeom prst="rect">
            <a:avLst/>
          </a:prstGeom>
          <a:ln>
            <a:noFill/>
          </a:ln>
          <a:effectLst>
            <a:softEdge rad="112500"/>
          </a:effectLst>
        </p:spPr>
      </p:pic>
      <p:sp>
        <p:nvSpPr>
          <p:cNvPr id="2" name="TextBox 1">
            <a:extLst>
              <a:ext uri="{FF2B5EF4-FFF2-40B4-BE49-F238E27FC236}">
                <a16:creationId xmlns:a16="http://schemas.microsoft.com/office/drawing/2014/main" id="{F8AC7BAC-6AB0-4830-8CD3-DFC122A94CBE}"/>
              </a:ext>
            </a:extLst>
          </p:cNvPr>
          <p:cNvSpPr txBox="1"/>
          <p:nvPr/>
        </p:nvSpPr>
        <p:spPr>
          <a:xfrm>
            <a:off x="1453859" y="1374182"/>
            <a:ext cx="1710196" cy="400110"/>
          </a:xfrm>
          <a:prstGeom prst="rect">
            <a:avLst/>
          </a:prstGeom>
          <a:noFill/>
        </p:spPr>
        <p:txBody>
          <a:bodyPr wrap="square" rtlCol="0">
            <a:spAutoFit/>
          </a:bodyPr>
          <a:lstStyle/>
          <a:p>
            <a:pPr algn="ctr"/>
            <a:r>
              <a:rPr lang="en-US" sz="2000" b="1" dirty="0">
                <a:solidFill>
                  <a:schemeClr val="accent1"/>
                </a:solidFill>
              </a:rPr>
              <a:t>Black History</a:t>
            </a:r>
          </a:p>
        </p:txBody>
      </p:sp>
      <p:sp>
        <p:nvSpPr>
          <p:cNvPr id="22" name="TextBox 21">
            <a:extLst>
              <a:ext uri="{FF2B5EF4-FFF2-40B4-BE49-F238E27FC236}">
                <a16:creationId xmlns:a16="http://schemas.microsoft.com/office/drawing/2014/main" id="{9680276C-6D7B-4C21-8BC7-FC12B107A50E}"/>
              </a:ext>
            </a:extLst>
          </p:cNvPr>
          <p:cNvSpPr txBox="1"/>
          <p:nvPr/>
        </p:nvSpPr>
        <p:spPr>
          <a:xfrm>
            <a:off x="4544580" y="3690896"/>
            <a:ext cx="3102839" cy="400110"/>
          </a:xfrm>
          <a:prstGeom prst="rect">
            <a:avLst/>
          </a:prstGeom>
          <a:noFill/>
        </p:spPr>
        <p:txBody>
          <a:bodyPr wrap="square" rtlCol="0">
            <a:spAutoFit/>
          </a:bodyPr>
          <a:lstStyle/>
          <a:p>
            <a:pPr algn="ctr"/>
            <a:r>
              <a:rPr lang="en-US" sz="2000" b="1" dirty="0">
                <a:solidFill>
                  <a:schemeClr val="accent2"/>
                </a:solidFill>
              </a:rPr>
              <a:t>Black History Videos</a:t>
            </a:r>
          </a:p>
        </p:txBody>
      </p:sp>
      <p:sp>
        <p:nvSpPr>
          <p:cNvPr id="23" name="TextBox 22">
            <a:extLst>
              <a:ext uri="{FF2B5EF4-FFF2-40B4-BE49-F238E27FC236}">
                <a16:creationId xmlns:a16="http://schemas.microsoft.com/office/drawing/2014/main" id="{83C0509D-FC4F-47A8-852C-FB2283C7AE48}"/>
              </a:ext>
            </a:extLst>
          </p:cNvPr>
          <p:cNvSpPr txBox="1"/>
          <p:nvPr/>
        </p:nvSpPr>
        <p:spPr>
          <a:xfrm>
            <a:off x="8711031" y="1425301"/>
            <a:ext cx="2731722" cy="400110"/>
          </a:xfrm>
          <a:prstGeom prst="rect">
            <a:avLst/>
          </a:prstGeom>
          <a:noFill/>
        </p:spPr>
        <p:txBody>
          <a:bodyPr wrap="square" rtlCol="0">
            <a:spAutoFit/>
          </a:bodyPr>
          <a:lstStyle/>
          <a:p>
            <a:pPr algn="ctr"/>
            <a:r>
              <a:rPr lang="en-US" sz="2000" b="1" dirty="0">
                <a:solidFill>
                  <a:schemeClr val="accent6"/>
                </a:solidFill>
              </a:rPr>
              <a:t>Black News</a:t>
            </a:r>
          </a:p>
        </p:txBody>
      </p:sp>
    </p:spTree>
    <p:extLst>
      <p:ext uri="{BB962C8B-B14F-4D97-AF65-F5344CB8AC3E}">
        <p14:creationId xmlns:p14="http://schemas.microsoft.com/office/powerpoint/2010/main" val="134225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itle 1"/>
          <p:cNvSpPr txBox="1">
            <a:spLocks/>
          </p:cNvSpPr>
          <p:nvPr/>
        </p:nvSpPr>
        <p:spPr>
          <a:xfrm>
            <a:off x="1303421" y="851042"/>
            <a:ext cx="10364603" cy="387798"/>
          </a:xfrm>
          <a:prstGeom prst="rect">
            <a:avLst/>
          </a:prstGeom>
          <a:solidFill>
            <a:schemeClr val="tx2">
              <a:lumMod val="20000"/>
              <a:lumOff val="80000"/>
            </a:schemeClr>
          </a:solidFill>
        </p:spPr>
        <p:txBody>
          <a:bodyPr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mn-lt"/>
                <a:cs typeface="Segoe UI" panose="020B0502040204020203" pitchFamily="34" charset="0"/>
              </a:rPr>
              <a:t>BlackFacts.com: By The Numbers</a:t>
            </a:r>
          </a:p>
        </p:txBody>
      </p:sp>
      <p:sp>
        <p:nvSpPr>
          <p:cNvPr id="218" name="Slide Number Placeholder 5">
            <a:extLst>
              <a:ext uri="{FF2B5EF4-FFF2-40B4-BE49-F238E27FC236}">
                <a16:creationId xmlns:a16="http://schemas.microsoft.com/office/drawing/2014/main" id="{766960BA-4F7E-45DE-A1A4-ED7740B584CE}"/>
              </a:ext>
            </a:extLst>
          </p:cNvPr>
          <p:cNvSpPr txBox="1">
            <a:spLocks/>
          </p:cNvSpPr>
          <p:nvPr/>
        </p:nvSpPr>
        <p:spPr>
          <a:xfrm>
            <a:off x="9900458" y="6459785"/>
            <a:ext cx="1312025"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3E1C79E-4906-42D7-9799-8BE0AC9297B3}" type="slidenum">
              <a:rPr lang="en-US" smtClean="0"/>
              <a:pPr algn="ctr"/>
              <a:t>5</a:t>
            </a:fld>
            <a:endParaRPr lang="en-US" dirty="0"/>
          </a:p>
        </p:txBody>
      </p:sp>
      <p:grpSp>
        <p:nvGrpSpPr>
          <p:cNvPr id="237" name="Group 236">
            <a:extLst>
              <a:ext uri="{FF2B5EF4-FFF2-40B4-BE49-F238E27FC236}">
                <a16:creationId xmlns:a16="http://schemas.microsoft.com/office/drawing/2014/main" id="{B43ACB3E-BACE-4722-B191-08BE4287C830}"/>
              </a:ext>
            </a:extLst>
          </p:cNvPr>
          <p:cNvGrpSpPr/>
          <p:nvPr/>
        </p:nvGrpSpPr>
        <p:grpSpPr>
          <a:xfrm>
            <a:off x="1305134" y="454257"/>
            <a:ext cx="1019175" cy="181379"/>
            <a:chOff x="4127500" y="876491"/>
            <a:chExt cx="1019175" cy="181379"/>
          </a:xfrm>
        </p:grpSpPr>
        <p:sp>
          <p:nvSpPr>
            <p:cNvPr id="238" name="Oval 237">
              <a:extLst>
                <a:ext uri="{FF2B5EF4-FFF2-40B4-BE49-F238E27FC236}">
                  <a16:creationId xmlns:a16="http://schemas.microsoft.com/office/drawing/2014/main" id="{39ED9E0A-D42D-4405-A892-6B5B072FA8ED}"/>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4C7CCEAC-4126-42BB-B087-07FEA17A780C}"/>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3B9BF7DF-BF82-49DA-A5D3-F6A6AD891E39}"/>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002B6BDB-609E-4F03-BF3E-576F300164F3}"/>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95338EC4-1EF2-40A5-A881-2E01A68F5C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
        <p:nvSpPr>
          <p:cNvPr id="48" name="Slide Number Placeholder 1">
            <a:extLst>
              <a:ext uri="{FF2B5EF4-FFF2-40B4-BE49-F238E27FC236}">
                <a16:creationId xmlns:a16="http://schemas.microsoft.com/office/drawing/2014/main" id="{E34DB52B-E81E-4AB8-B69C-10AE1A4189F2}"/>
              </a:ext>
            </a:extLst>
          </p:cNvPr>
          <p:cNvSpPr>
            <a:spLocks noGrp="1"/>
          </p:cNvSpPr>
          <p:nvPr>
            <p:ph type="sldNum" sz="quarter" idx="12"/>
          </p:nvPr>
        </p:nvSpPr>
        <p:spPr>
          <a:xfrm>
            <a:off x="71230" y="6399069"/>
            <a:ext cx="2743200" cy="365125"/>
          </a:xfrm>
        </p:spPr>
        <p:txBody>
          <a:bodyPr/>
          <a:lstStyle/>
          <a:p>
            <a:pPr algn="l"/>
            <a:fld id="{43E1C79E-4906-42D7-9799-8BE0AC9297B3}" type="slidenum">
              <a:rPr lang="en-US" smtClean="0"/>
              <a:pPr algn="l"/>
              <a:t>5</a:t>
            </a:fld>
            <a:endParaRPr lang="en-US"/>
          </a:p>
        </p:txBody>
      </p:sp>
      <p:pic>
        <p:nvPicPr>
          <p:cNvPr id="24" name="Picture 23">
            <a:extLst>
              <a:ext uri="{FF2B5EF4-FFF2-40B4-BE49-F238E27FC236}">
                <a16:creationId xmlns:a16="http://schemas.microsoft.com/office/drawing/2014/main" id="{90902854-E9C4-4ADA-B81A-03680E99934F}"/>
              </a:ext>
            </a:extLst>
          </p:cNvPr>
          <p:cNvPicPr>
            <a:picLocks noChangeAspect="1"/>
          </p:cNvPicPr>
          <p:nvPr/>
        </p:nvPicPr>
        <p:blipFill>
          <a:blip r:embed="rId4"/>
          <a:stretch>
            <a:fillRect/>
          </a:stretch>
        </p:blipFill>
        <p:spPr>
          <a:xfrm>
            <a:off x="9275778" y="3390548"/>
            <a:ext cx="1556657" cy="8697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24">
            <a:extLst>
              <a:ext uri="{FF2B5EF4-FFF2-40B4-BE49-F238E27FC236}">
                <a16:creationId xmlns:a16="http://schemas.microsoft.com/office/drawing/2014/main" id="{2E8F542A-C2E4-4288-BAD0-2D48A79AA989}"/>
              </a:ext>
            </a:extLst>
          </p:cNvPr>
          <p:cNvPicPr>
            <a:picLocks noChangeAspect="1"/>
          </p:cNvPicPr>
          <p:nvPr/>
        </p:nvPicPr>
        <p:blipFill>
          <a:blip r:embed="rId5"/>
          <a:stretch>
            <a:fillRect/>
          </a:stretch>
        </p:blipFill>
        <p:spPr>
          <a:xfrm>
            <a:off x="10127122" y="2429072"/>
            <a:ext cx="1698171" cy="8697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25">
            <a:extLst>
              <a:ext uri="{FF2B5EF4-FFF2-40B4-BE49-F238E27FC236}">
                <a16:creationId xmlns:a16="http://schemas.microsoft.com/office/drawing/2014/main" id="{B5FD1689-320F-4019-8210-0045187F4A5E}"/>
              </a:ext>
            </a:extLst>
          </p:cNvPr>
          <p:cNvPicPr>
            <a:picLocks noChangeAspect="1"/>
          </p:cNvPicPr>
          <p:nvPr/>
        </p:nvPicPr>
        <p:blipFill>
          <a:blip r:embed="rId6"/>
          <a:stretch>
            <a:fillRect/>
          </a:stretch>
        </p:blipFill>
        <p:spPr>
          <a:xfrm>
            <a:off x="9275778" y="1327224"/>
            <a:ext cx="1850571" cy="9478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26">
            <a:extLst>
              <a:ext uri="{FF2B5EF4-FFF2-40B4-BE49-F238E27FC236}">
                <a16:creationId xmlns:a16="http://schemas.microsoft.com/office/drawing/2014/main" id="{607AE4E9-A28C-4374-A1E4-2F0DB442E165}"/>
              </a:ext>
            </a:extLst>
          </p:cNvPr>
          <p:cNvPicPr>
            <a:picLocks noChangeAspect="1"/>
          </p:cNvPicPr>
          <p:nvPr/>
        </p:nvPicPr>
        <p:blipFill>
          <a:blip r:embed="rId7"/>
          <a:stretch>
            <a:fillRect/>
          </a:stretch>
        </p:blipFill>
        <p:spPr>
          <a:xfrm>
            <a:off x="5422314" y="1544378"/>
            <a:ext cx="3565800" cy="20639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Picture 27">
            <a:extLst>
              <a:ext uri="{FF2B5EF4-FFF2-40B4-BE49-F238E27FC236}">
                <a16:creationId xmlns:a16="http://schemas.microsoft.com/office/drawing/2014/main" id="{062FBE09-7DB6-4E71-B9BD-FEF100BCD2CE}"/>
              </a:ext>
            </a:extLst>
          </p:cNvPr>
          <p:cNvPicPr>
            <a:picLocks noChangeAspect="1"/>
          </p:cNvPicPr>
          <p:nvPr/>
        </p:nvPicPr>
        <p:blipFill>
          <a:blip r:embed="rId8"/>
          <a:stretch>
            <a:fillRect/>
          </a:stretch>
        </p:blipFill>
        <p:spPr>
          <a:xfrm>
            <a:off x="366707" y="3929390"/>
            <a:ext cx="4129549" cy="21336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Picture 28">
            <a:extLst>
              <a:ext uri="{FF2B5EF4-FFF2-40B4-BE49-F238E27FC236}">
                <a16:creationId xmlns:a16="http://schemas.microsoft.com/office/drawing/2014/main" id="{E7B0B7F3-A5BE-48CE-B54C-C6555E3E3DD7}"/>
              </a:ext>
            </a:extLst>
          </p:cNvPr>
          <p:cNvPicPr>
            <a:picLocks noChangeAspect="1"/>
          </p:cNvPicPr>
          <p:nvPr/>
        </p:nvPicPr>
        <p:blipFill>
          <a:blip r:embed="rId9"/>
          <a:stretch>
            <a:fillRect/>
          </a:stretch>
        </p:blipFill>
        <p:spPr>
          <a:xfrm>
            <a:off x="5132474" y="4487672"/>
            <a:ext cx="6782294" cy="16641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C83C5758-D7E0-4902-A420-89C686DB27C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4531" y="1425435"/>
            <a:ext cx="4767943" cy="20852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37624795"/>
      </p:ext>
    </p:extLst>
  </p:cSld>
  <p:clrMapOvr>
    <a:masterClrMapping/>
  </p:clrMapOvr>
  <mc:AlternateContent xmlns:mc="http://schemas.openxmlformats.org/markup-compatibility/2006" xmlns:p14="http://schemas.microsoft.com/office/powerpoint/2010/main">
    <mc:Choice Requires="p14">
      <p:transition p14:dur="250" advClick="0">
        <p:pull/>
      </p:transition>
    </mc:Choice>
    <mc:Fallback xmlns="">
      <p:transition advClick="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par>
                          <p:cTn id="24" fill="hold">
                            <p:stCondLst>
                              <p:cond delay="3500"/>
                            </p:stCondLst>
                            <p:childTnLst>
                              <p:par>
                                <p:cTn id="25" presetID="10" presetClass="entr" presetSubtype="0" fill="hold" nodeType="afterEffect">
                                  <p:stCondLst>
                                    <p:cond delay="50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par>
                          <p:cTn id="28" fill="hold">
                            <p:stCondLst>
                              <p:cond delay="4500"/>
                            </p:stCondLst>
                            <p:childTnLst>
                              <p:par>
                                <p:cTn id="29" presetID="10" presetClass="entr" presetSubtype="0"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Oval 62">
            <a:extLst>
              <a:ext uri="{FF2B5EF4-FFF2-40B4-BE49-F238E27FC236}">
                <a16:creationId xmlns:a16="http://schemas.microsoft.com/office/drawing/2014/main" id="{22A9860F-9941-4E4E-920E-B42921A654DB}"/>
              </a:ext>
            </a:extLst>
          </p:cNvPr>
          <p:cNvSpPr/>
          <p:nvPr/>
        </p:nvSpPr>
        <p:spPr>
          <a:xfrm>
            <a:off x="443894" y="2998477"/>
            <a:ext cx="413340" cy="398810"/>
          </a:xfrm>
          <a:prstGeom prst="ellipse">
            <a:avLst/>
          </a:prstGeom>
          <a:solidFill>
            <a:schemeClr val="accent1"/>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60" name="Oval 59">
            <a:extLst>
              <a:ext uri="{FF2B5EF4-FFF2-40B4-BE49-F238E27FC236}">
                <a16:creationId xmlns:a16="http://schemas.microsoft.com/office/drawing/2014/main" id="{25CB1E39-B841-4D0D-8FFD-3AB26A4C2D3E}"/>
              </a:ext>
            </a:extLst>
          </p:cNvPr>
          <p:cNvSpPr/>
          <p:nvPr/>
        </p:nvSpPr>
        <p:spPr>
          <a:xfrm>
            <a:off x="442711" y="1761349"/>
            <a:ext cx="413340" cy="398810"/>
          </a:xfrm>
          <a:prstGeom prst="ellipse">
            <a:avLst/>
          </a:prstGeom>
          <a:solidFill>
            <a:schemeClr val="tx2"/>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86" name="Title 1"/>
          <p:cNvSpPr txBox="1">
            <a:spLocks/>
          </p:cNvSpPr>
          <p:nvPr/>
        </p:nvSpPr>
        <p:spPr>
          <a:xfrm>
            <a:off x="1303421" y="851042"/>
            <a:ext cx="10364603" cy="387798"/>
          </a:xfrm>
          <a:prstGeom prst="rect">
            <a:avLst/>
          </a:prstGeom>
          <a:solidFill>
            <a:schemeClr val="tx2">
              <a:lumMod val="20000"/>
              <a:lumOff val="80000"/>
            </a:schemeClr>
          </a:solidFill>
        </p:spPr>
        <p:txBody>
          <a:bodyPr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err="1">
                <a:latin typeface="+mn-lt"/>
                <a:cs typeface="Segoe UI" panose="020B0502040204020203" pitchFamily="34" charset="0"/>
              </a:rPr>
              <a:t>BlackFacts</a:t>
            </a:r>
            <a:r>
              <a:rPr lang="en-US" sz="2800" dirty="0">
                <a:latin typeface="+mn-lt"/>
                <a:cs typeface="Segoe UI" panose="020B0502040204020203" pitchFamily="34" charset="0"/>
              </a:rPr>
              <a:t>: ‘</a:t>
            </a:r>
            <a:r>
              <a:rPr lang="en-US" sz="2800" b="1" dirty="0">
                <a:latin typeface="+mn-lt"/>
                <a:cs typeface="Segoe UI" panose="020B0502040204020203" pitchFamily="34" charset="0"/>
              </a:rPr>
              <a:t>Creating the Future of Black History</a:t>
            </a:r>
            <a:r>
              <a:rPr lang="en-US" sz="2800" dirty="0">
                <a:latin typeface="+mn-lt"/>
                <a:cs typeface="Segoe UI" panose="020B0502040204020203" pitchFamily="34" charset="0"/>
              </a:rPr>
              <a:t>’</a:t>
            </a:r>
            <a:r>
              <a:rPr lang="en-US" sz="2800" b="1" dirty="0">
                <a:latin typeface="+mn-lt"/>
                <a:cs typeface="Segoe UI" panose="020B0502040204020203" pitchFamily="34" charset="0"/>
              </a:rPr>
              <a:t> by:</a:t>
            </a:r>
          </a:p>
        </p:txBody>
      </p:sp>
      <p:grpSp>
        <p:nvGrpSpPr>
          <p:cNvPr id="237" name="Group 236">
            <a:extLst>
              <a:ext uri="{FF2B5EF4-FFF2-40B4-BE49-F238E27FC236}">
                <a16:creationId xmlns:a16="http://schemas.microsoft.com/office/drawing/2014/main" id="{B43ACB3E-BACE-4722-B191-08BE4287C830}"/>
              </a:ext>
            </a:extLst>
          </p:cNvPr>
          <p:cNvGrpSpPr/>
          <p:nvPr/>
        </p:nvGrpSpPr>
        <p:grpSpPr>
          <a:xfrm>
            <a:off x="1305134" y="454257"/>
            <a:ext cx="1019175" cy="181379"/>
            <a:chOff x="4127500" y="876491"/>
            <a:chExt cx="1019175" cy="181379"/>
          </a:xfrm>
        </p:grpSpPr>
        <p:sp>
          <p:nvSpPr>
            <p:cNvPr id="238" name="Oval 237">
              <a:extLst>
                <a:ext uri="{FF2B5EF4-FFF2-40B4-BE49-F238E27FC236}">
                  <a16:creationId xmlns:a16="http://schemas.microsoft.com/office/drawing/2014/main" id="{39ED9E0A-D42D-4405-A892-6B5B072FA8ED}"/>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4C7CCEAC-4126-42BB-B087-07FEA17A780C}"/>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3B9BF7DF-BF82-49DA-A5D3-F6A6AD891E39}"/>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002B6BDB-609E-4F03-BF3E-576F300164F3}"/>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95338EC4-1EF2-40A5-A881-2E01A68F5C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
        <p:nvSpPr>
          <p:cNvPr id="177" name="TextBox 176">
            <a:extLst>
              <a:ext uri="{FF2B5EF4-FFF2-40B4-BE49-F238E27FC236}">
                <a16:creationId xmlns:a16="http://schemas.microsoft.com/office/drawing/2014/main" id="{74B05B1C-443B-4D4F-B1BC-B54E16CAE3E2}"/>
              </a:ext>
            </a:extLst>
          </p:cNvPr>
          <p:cNvSpPr txBox="1"/>
          <p:nvPr/>
        </p:nvSpPr>
        <p:spPr>
          <a:xfrm>
            <a:off x="1198939" y="1677750"/>
            <a:ext cx="7323821" cy="830997"/>
          </a:xfrm>
          <a:prstGeom prst="rect">
            <a:avLst/>
          </a:prstGeom>
          <a:noFill/>
        </p:spPr>
        <p:txBody>
          <a:bodyPr wrap="square" rtlCol="0">
            <a:spAutoFit/>
          </a:bodyPr>
          <a:lstStyle/>
          <a:p>
            <a:r>
              <a:rPr lang="en-US" sz="2400" b="1" dirty="0">
                <a:solidFill>
                  <a:schemeClr val="tx2"/>
                </a:solidFill>
              </a:rPr>
              <a:t>Collecting Our Black History Stories and News Digitally via Our Proprietary Platform</a:t>
            </a:r>
            <a:endParaRPr lang="id-ID" sz="2400" dirty="0">
              <a:solidFill>
                <a:schemeClr val="tx2"/>
              </a:solidFill>
            </a:endParaRPr>
          </a:p>
        </p:txBody>
      </p:sp>
      <p:sp>
        <p:nvSpPr>
          <p:cNvPr id="180" name="TextBox 179">
            <a:extLst>
              <a:ext uri="{FF2B5EF4-FFF2-40B4-BE49-F238E27FC236}">
                <a16:creationId xmlns:a16="http://schemas.microsoft.com/office/drawing/2014/main" id="{0AA4F2BC-BA59-4CDB-99ED-B03FE7F1B0A4}"/>
              </a:ext>
            </a:extLst>
          </p:cNvPr>
          <p:cNvSpPr txBox="1"/>
          <p:nvPr/>
        </p:nvSpPr>
        <p:spPr>
          <a:xfrm>
            <a:off x="1176669" y="2912106"/>
            <a:ext cx="4785391" cy="830997"/>
          </a:xfrm>
          <a:prstGeom prst="rect">
            <a:avLst/>
          </a:prstGeom>
          <a:noFill/>
        </p:spPr>
        <p:txBody>
          <a:bodyPr wrap="square" rtlCol="0">
            <a:spAutoFit/>
          </a:bodyPr>
          <a:lstStyle/>
          <a:p>
            <a:r>
              <a:rPr lang="en-US" sz="2400" b="1" dirty="0">
                <a:solidFill>
                  <a:schemeClr val="accent1"/>
                </a:solidFill>
              </a:rPr>
              <a:t>Organizing Our Stories using Artificial Intelligence</a:t>
            </a:r>
            <a:endParaRPr lang="id-ID" sz="2400" b="1" dirty="0">
              <a:solidFill>
                <a:schemeClr val="accent1"/>
              </a:solidFill>
            </a:endParaRPr>
          </a:p>
        </p:txBody>
      </p:sp>
      <p:sp>
        <p:nvSpPr>
          <p:cNvPr id="48" name="Slide Number Placeholder 1">
            <a:extLst>
              <a:ext uri="{FF2B5EF4-FFF2-40B4-BE49-F238E27FC236}">
                <a16:creationId xmlns:a16="http://schemas.microsoft.com/office/drawing/2014/main" id="{E34DB52B-E81E-4AB8-B69C-10AE1A4189F2}"/>
              </a:ext>
            </a:extLst>
          </p:cNvPr>
          <p:cNvSpPr>
            <a:spLocks noGrp="1"/>
          </p:cNvSpPr>
          <p:nvPr>
            <p:ph type="sldNum" sz="quarter" idx="12"/>
          </p:nvPr>
        </p:nvSpPr>
        <p:spPr>
          <a:xfrm>
            <a:off x="71230" y="6399069"/>
            <a:ext cx="2743200" cy="365125"/>
          </a:xfrm>
        </p:spPr>
        <p:txBody>
          <a:bodyPr/>
          <a:lstStyle/>
          <a:p>
            <a:pPr algn="l"/>
            <a:fld id="{43E1C79E-4906-42D7-9799-8BE0AC9297B3}" type="slidenum">
              <a:rPr lang="en-US" smtClean="0"/>
              <a:pPr algn="l"/>
              <a:t>6</a:t>
            </a:fld>
            <a:endParaRPr lang="en-US"/>
          </a:p>
        </p:txBody>
      </p:sp>
      <p:sp>
        <p:nvSpPr>
          <p:cNvPr id="87" name="TextBox 86">
            <a:extLst>
              <a:ext uri="{FF2B5EF4-FFF2-40B4-BE49-F238E27FC236}">
                <a16:creationId xmlns:a16="http://schemas.microsoft.com/office/drawing/2014/main" id="{E47FACE0-1BF7-42F0-9122-8CDA1E23FDE4}"/>
              </a:ext>
            </a:extLst>
          </p:cNvPr>
          <p:cNvSpPr txBox="1"/>
          <p:nvPr/>
        </p:nvSpPr>
        <p:spPr>
          <a:xfrm>
            <a:off x="1198939" y="5371294"/>
            <a:ext cx="7559045" cy="830997"/>
          </a:xfrm>
          <a:prstGeom prst="rect">
            <a:avLst/>
          </a:prstGeom>
          <a:noFill/>
        </p:spPr>
        <p:txBody>
          <a:bodyPr wrap="square" rtlCol="0">
            <a:spAutoFit/>
          </a:bodyPr>
          <a:lstStyle/>
          <a:p>
            <a:r>
              <a:rPr lang="en-US" sz="2400" b="1" dirty="0">
                <a:solidFill>
                  <a:schemeClr val="accent5">
                    <a:lumMod val="75000"/>
                  </a:schemeClr>
                </a:solidFill>
              </a:rPr>
              <a:t>Saving Our Stories Forever for Future Generations</a:t>
            </a:r>
          </a:p>
          <a:p>
            <a:r>
              <a:rPr lang="en-US" sz="2400" b="1" dirty="0">
                <a:solidFill>
                  <a:schemeClr val="accent5">
                    <a:lumMod val="75000"/>
                  </a:schemeClr>
                </a:solidFill>
              </a:rPr>
              <a:t>on a Platform We Own and Control</a:t>
            </a:r>
            <a:endParaRPr lang="id-ID" sz="2400" b="1" dirty="0">
              <a:solidFill>
                <a:schemeClr val="accent5">
                  <a:lumMod val="75000"/>
                </a:schemeClr>
              </a:solidFill>
            </a:endParaRPr>
          </a:p>
        </p:txBody>
      </p:sp>
      <p:grpSp>
        <p:nvGrpSpPr>
          <p:cNvPr id="3" name="Group 2">
            <a:extLst>
              <a:ext uri="{FF2B5EF4-FFF2-40B4-BE49-F238E27FC236}">
                <a16:creationId xmlns:a16="http://schemas.microsoft.com/office/drawing/2014/main" id="{236C199D-D86D-4A67-82CB-C981B120CDE0}"/>
              </a:ext>
            </a:extLst>
          </p:cNvPr>
          <p:cNvGrpSpPr/>
          <p:nvPr/>
        </p:nvGrpSpPr>
        <p:grpSpPr>
          <a:xfrm>
            <a:off x="9116176" y="1421586"/>
            <a:ext cx="2512607" cy="2170977"/>
            <a:chOff x="8932302" y="1366263"/>
            <a:chExt cx="1610575" cy="1405745"/>
          </a:xfrm>
        </p:grpSpPr>
        <p:pic>
          <p:nvPicPr>
            <p:cNvPr id="47" name="Picture 46">
              <a:extLst>
                <a:ext uri="{FF2B5EF4-FFF2-40B4-BE49-F238E27FC236}">
                  <a16:creationId xmlns:a16="http://schemas.microsoft.com/office/drawing/2014/main" id="{E1D964B4-9247-47E8-A3F3-355333E4A0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56013" y="1749671"/>
              <a:ext cx="174927" cy="176740"/>
            </a:xfrm>
            <a:prstGeom prst="rect">
              <a:avLst/>
            </a:prstGeom>
          </p:spPr>
        </p:pic>
        <p:cxnSp>
          <p:nvCxnSpPr>
            <p:cNvPr id="51" name="Straight Arrow Connector 50">
              <a:extLst>
                <a:ext uri="{FF2B5EF4-FFF2-40B4-BE49-F238E27FC236}">
                  <a16:creationId xmlns:a16="http://schemas.microsoft.com/office/drawing/2014/main" id="{04C79EA2-529F-48E6-A762-FF7A7769EF3B}"/>
                </a:ext>
              </a:extLst>
            </p:cNvPr>
            <p:cNvCxnSpPr>
              <a:cxnSpLocks/>
              <a:stCxn id="47" idx="3"/>
              <a:endCxn id="89" idx="1"/>
            </p:cNvCxnSpPr>
            <p:nvPr/>
          </p:nvCxnSpPr>
          <p:spPr>
            <a:xfrm>
              <a:off x="9230940" y="1838041"/>
              <a:ext cx="270070" cy="190462"/>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pic>
          <p:nvPicPr>
            <p:cNvPr id="52" name="Picture 51">
              <a:extLst>
                <a:ext uri="{FF2B5EF4-FFF2-40B4-BE49-F238E27FC236}">
                  <a16:creationId xmlns:a16="http://schemas.microsoft.com/office/drawing/2014/main" id="{89D2F7D2-55AE-4FE3-A339-97F9262D64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37021" y="1425467"/>
              <a:ext cx="157864" cy="157688"/>
            </a:xfrm>
            <a:prstGeom prst="rect">
              <a:avLst/>
            </a:prstGeom>
          </p:spPr>
        </p:pic>
        <p:cxnSp>
          <p:nvCxnSpPr>
            <p:cNvPr id="54" name="Straight Arrow Connector 53">
              <a:extLst>
                <a:ext uri="{FF2B5EF4-FFF2-40B4-BE49-F238E27FC236}">
                  <a16:creationId xmlns:a16="http://schemas.microsoft.com/office/drawing/2014/main" id="{FC420599-AFBA-4FC8-813D-BFB789E8622C}"/>
                </a:ext>
              </a:extLst>
            </p:cNvPr>
            <p:cNvCxnSpPr>
              <a:cxnSpLocks/>
              <a:stCxn id="52" idx="1"/>
            </p:cNvCxnSpPr>
            <p:nvPr/>
          </p:nvCxnSpPr>
          <p:spPr>
            <a:xfrm flipH="1">
              <a:off x="9918513" y="1504311"/>
              <a:ext cx="218508" cy="364646"/>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5" name="Picture 54">
              <a:extLst>
                <a:ext uri="{FF2B5EF4-FFF2-40B4-BE49-F238E27FC236}">
                  <a16:creationId xmlns:a16="http://schemas.microsoft.com/office/drawing/2014/main" id="{8D5AA4A8-672C-4BFD-8AB1-4E830E13E9D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41751" y="2591945"/>
              <a:ext cx="176258" cy="180063"/>
            </a:xfrm>
            <a:prstGeom prst="rect">
              <a:avLst/>
            </a:prstGeom>
          </p:spPr>
        </p:pic>
        <p:cxnSp>
          <p:nvCxnSpPr>
            <p:cNvPr id="58" name="Straight Arrow Connector 57">
              <a:extLst>
                <a:ext uri="{FF2B5EF4-FFF2-40B4-BE49-F238E27FC236}">
                  <a16:creationId xmlns:a16="http://schemas.microsoft.com/office/drawing/2014/main" id="{91572EE9-9B9B-4A3D-9A12-339D945A625F}"/>
                </a:ext>
              </a:extLst>
            </p:cNvPr>
            <p:cNvCxnSpPr>
              <a:cxnSpLocks/>
              <a:stCxn id="55" idx="0"/>
              <a:endCxn id="89" idx="2"/>
            </p:cNvCxnSpPr>
            <p:nvPr/>
          </p:nvCxnSpPr>
          <p:spPr>
            <a:xfrm flipV="1">
              <a:off x="9629880" y="2257744"/>
              <a:ext cx="123175" cy="334201"/>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19DE2C82-6EFC-4FE2-BFE6-E8CFDD2ABD4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78745" y="1366263"/>
              <a:ext cx="197045" cy="201350"/>
            </a:xfrm>
            <a:prstGeom prst="rect">
              <a:avLst/>
            </a:prstGeom>
          </p:spPr>
        </p:pic>
        <p:cxnSp>
          <p:nvCxnSpPr>
            <p:cNvPr id="61" name="Straight Arrow Connector 60">
              <a:extLst>
                <a:ext uri="{FF2B5EF4-FFF2-40B4-BE49-F238E27FC236}">
                  <a16:creationId xmlns:a16="http://schemas.microsoft.com/office/drawing/2014/main" id="{125AE7F4-FF14-41E1-8BA7-6FB59EF2BAA0}"/>
                </a:ext>
              </a:extLst>
            </p:cNvPr>
            <p:cNvCxnSpPr>
              <a:cxnSpLocks/>
              <a:stCxn id="59" idx="2"/>
              <a:endCxn id="89" idx="0"/>
            </p:cNvCxnSpPr>
            <p:nvPr/>
          </p:nvCxnSpPr>
          <p:spPr>
            <a:xfrm>
              <a:off x="9677268" y="1567613"/>
              <a:ext cx="75787" cy="231649"/>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34F9E5A9-23EC-4DFA-A9A9-C2A9F0AEDA84}"/>
                </a:ext>
              </a:extLst>
            </p:cNvPr>
            <p:cNvPicPr>
              <a:picLocks noChangeAspect="1"/>
            </p:cNvPicPr>
            <p:nvPr/>
          </p:nvPicPr>
          <p:blipFill>
            <a:blip r:embed="rId8"/>
            <a:stretch>
              <a:fillRect/>
            </a:stretch>
          </p:blipFill>
          <p:spPr>
            <a:xfrm>
              <a:off x="10274649" y="2041896"/>
              <a:ext cx="205541" cy="213524"/>
            </a:xfrm>
            <a:prstGeom prst="rect">
              <a:avLst/>
            </a:prstGeom>
          </p:spPr>
        </p:pic>
        <p:cxnSp>
          <p:nvCxnSpPr>
            <p:cNvPr id="64" name="Straight Arrow Connector 63">
              <a:extLst>
                <a:ext uri="{FF2B5EF4-FFF2-40B4-BE49-F238E27FC236}">
                  <a16:creationId xmlns:a16="http://schemas.microsoft.com/office/drawing/2014/main" id="{C4702A68-2891-477E-8532-B68B44F13108}"/>
                </a:ext>
              </a:extLst>
            </p:cNvPr>
            <p:cNvCxnSpPr>
              <a:cxnSpLocks/>
              <a:stCxn id="62" idx="1"/>
            </p:cNvCxnSpPr>
            <p:nvPr/>
          </p:nvCxnSpPr>
          <p:spPr>
            <a:xfrm flipH="1" flipV="1">
              <a:off x="9892973" y="2089660"/>
              <a:ext cx="381676" cy="58998"/>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5" name="Picture 2" descr="Image result for images of robot icon">
              <a:extLst>
                <a:ext uri="{FF2B5EF4-FFF2-40B4-BE49-F238E27FC236}">
                  <a16:creationId xmlns:a16="http://schemas.microsoft.com/office/drawing/2014/main" id="{406F31A8-9188-4D7B-89CE-C45DE724C9D8}"/>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274649" y="1641761"/>
              <a:ext cx="268228" cy="26822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a:extLst>
                <a:ext uri="{FF2B5EF4-FFF2-40B4-BE49-F238E27FC236}">
                  <a16:creationId xmlns:a16="http://schemas.microsoft.com/office/drawing/2014/main" id="{9C182332-5A16-4CD6-8169-CE3D7837DDD7}"/>
                </a:ext>
              </a:extLst>
            </p:cNvPr>
            <p:cNvPicPr>
              <a:picLocks noChangeAspect="1"/>
            </p:cNvPicPr>
            <p:nvPr/>
          </p:nvPicPr>
          <p:blipFill>
            <a:blip r:embed="rId10"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9881925" y="2567599"/>
              <a:ext cx="148204" cy="197589"/>
            </a:xfrm>
            <a:prstGeom prst="rect">
              <a:avLst/>
            </a:prstGeom>
          </p:spPr>
        </p:pic>
        <p:pic>
          <p:nvPicPr>
            <p:cNvPr id="69" name="Picture 68">
              <a:extLst>
                <a:ext uri="{FF2B5EF4-FFF2-40B4-BE49-F238E27FC236}">
                  <a16:creationId xmlns:a16="http://schemas.microsoft.com/office/drawing/2014/main" id="{4AE01BFA-CE0F-42E1-AD9D-B312A7C33B9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194770" y="1474095"/>
              <a:ext cx="241253" cy="201351"/>
            </a:xfrm>
            <a:prstGeom prst="rect">
              <a:avLst/>
            </a:prstGeom>
          </p:spPr>
        </p:pic>
        <p:pic>
          <p:nvPicPr>
            <p:cNvPr id="70" name="Picture 69">
              <a:extLst>
                <a:ext uri="{FF2B5EF4-FFF2-40B4-BE49-F238E27FC236}">
                  <a16:creationId xmlns:a16="http://schemas.microsoft.com/office/drawing/2014/main" id="{65662B58-FBBF-4F62-8415-3A62E4E0C4A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066914" y="2464989"/>
              <a:ext cx="292221" cy="161315"/>
            </a:xfrm>
            <a:prstGeom prst="rect">
              <a:avLst/>
            </a:prstGeom>
          </p:spPr>
        </p:pic>
        <p:pic>
          <p:nvPicPr>
            <p:cNvPr id="71" name="Picture 70">
              <a:extLst>
                <a:ext uri="{FF2B5EF4-FFF2-40B4-BE49-F238E27FC236}">
                  <a16:creationId xmlns:a16="http://schemas.microsoft.com/office/drawing/2014/main" id="{954BD17F-5FBE-4C10-8006-FA69AF0C99D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173063" y="2387327"/>
              <a:ext cx="203172" cy="256632"/>
            </a:xfrm>
            <a:prstGeom prst="rect">
              <a:avLst/>
            </a:prstGeom>
          </p:spPr>
        </p:pic>
        <p:pic>
          <p:nvPicPr>
            <p:cNvPr id="72" name="Picture 71">
              <a:extLst>
                <a:ext uri="{FF2B5EF4-FFF2-40B4-BE49-F238E27FC236}">
                  <a16:creationId xmlns:a16="http://schemas.microsoft.com/office/drawing/2014/main" id="{83ECBBF5-208B-42C1-A441-2E37D3046A6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932302" y="2101311"/>
              <a:ext cx="205089" cy="208170"/>
            </a:xfrm>
            <a:prstGeom prst="rect">
              <a:avLst/>
            </a:prstGeom>
          </p:spPr>
        </p:pic>
        <p:pic>
          <p:nvPicPr>
            <p:cNvPr id="89" name="Picture 88">
              <a:extLst>
                <a:ext uri="{FF2B5EF4-FFF2-40B4-BE49-F238E27FC236}">
                  <a16:creationId xmlns:a16="http://schemas.microsoft.com/office/drawing/2014/main" id="{B0C5E51D-6902-4E0D-8B3B-E4B44E82A007}"/>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501010" y="1799262"/>
              <a:ext cx="504090" cy="458482"/>
            </a:xfrm>
            <a:prstGeom prst="rect">
              <a:avLst/>
            </a:prstGeom>
          </p:spPr>
        </p:pic>
        <p:cxnSp>
          <p:nvCxnSpPr>
            <p:cNvPr id="118" name="Straight Arrow Connector 117">
              <a:extLst>
                <a:ext uri="{FF2B5EF4-FFF2-40B4-BE49-F238E27FC236}">
                  <a16:creationId xmlns:a16="http://schemas.microsoft.com/office/drawing/2014/main" id="{E89F24F5-96EB-467D-A8F4-DB4921B642A5}"/>
                </a:ext>
              </a:extLst>
            </p:cNvPr>
            <p:cNvCxnSpPr>
              <a:cxnSpLocks/>
            </p:cNvCxnSpPr>
            <p:nvPr/>
          </p:nvCxnSpPr>
          <p:spPr>
            <a:xfrm flipV="1">
              <a:off x="9125229" y="2132492"/>
              <a:ext cx="416522" cy="55866"/>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84AD7CBA-0E29-4E46-A23B-78BF2F6B4883}"/>
                </a:ext>
              </a:extLst>
            </p:cNvPr>
            <p:cNvCxnSpPr>
              <a:cxnSpLocks/>
            </p:cNvCxnSpPr>
            <p:nvPr/>
          </p:nvCxnSpPr>
          <p:spPr>
            <a:xfrm flipV="1">
              <a:off x="9286247" y="2191098"/>
              <a:ext cx="292498" cy="285107"/>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A9E0F3F5-C4D8-4EC3-90C5-9B03D2527295}"/>
                </a:ext>
              </a:extLst>
            </p:cNvPr>
            <p:cNvCxnSpPr>
              <a:cxnSpLocks/>
              <a:stCxn id="68" idx="0"/>
            </p:cNvCxnSpPr>
            <p:nvPr/>
          </p:nvCxnSpPr>
          <p:spPr>
            <a:xfrm flipH="1" flipV="1">
              <a:off x="9848294" y="2188358"/>
              <a:ext cx="107733" cy="379241"/>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B2AED403-ACD1-408B-8614-DD95253CAD42}"/>
                </a:ext>
              </a:extLst>
            </p:cNvPr>
            <p:cNvCxnSpPr>
              <a:cxnSpLocks/>
              <a:stCxn id="71" idx="1"/>
            </p:cNvCxnSpPr>
            <p:nvPr/>
          </p:nvCxnSpPr>
          <p:spPr>
            <a:xfrm flipH="1" flipV="1">
              <a:off x="9902161" y="2126747"/>
              <a:ext cx="270902" cy="388896"/>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81BDFA24-031F-4132-8EF7-358A5DD3254D}"/>
                </a:ext>
              </a:extLst>
            </p:cNvPr>
            <p:cNvCxnSpPr>
              <a:cxnSpLocks/>
              <a:stCxn id="65" idx="1"/>
            </p:cNvCxnSpPr>
            <p:nvPr/>
          </p:nvCxnSpPr>
          <p:spPr>
            <a:xfrm flipH="1">
              <a:off x="9936185" y="1775875"/>
              <a:ext cx="338464" cy="188999"/>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7394DA91-E0A8-4D66-9645-D758A003295E}"/>
                </a:ext>
              </a:extLst>
            </p:cNvPr>
            <p:cNvCxnSpPr>
              <a:cxnSpLocks/>
            </p:cNvCxnSpPr>
            <p:nvPr/>
          </p:nvCxnSpPr>
          <p:spPr>
            <a:xfrm>
              <a:off x="9342494" y="1610416"/>
              <a:ext cx="296144" cy="267936"/>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7C157FA5-FBFC-4C76-A233-278715A47991}"/>
              </a:ext>
            </a:extLst>
          </p:cNvPr>
          <p:cNvPicPr>
            <a:picLocks noChangeAspect="1"/>
          </p:cNvPicPr>
          <p:nvPr/>
        </p:nvPicPr>
        <p:blipFill>
          <a:blip r:embed="rId16"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667610" y="4202455"/>
            <a:ext cx="1844965" cy="993068"/>
          </a:xfrm>
          <a:prstGeom prst="rect">
            <a:avLst/>
          </a:prstGeom>
        </p:spPr>
      </p:pic>
      <p:sp>
        <p:nvSpPr>
          <p:cNvPr id="76" name="Oval 75">
            <a:extLst>
              <a:ext uri="{FF2B5EF4-FFF2-40B4-BE49-F238E27FC236}">
                <a16:creationId xmlns:a16="http://schemas.microsoft.com/office/drawing/2014/main" id="{AC5617D1-3133-4F9F-B7F6-892B5563F705}"/>
              </a:ext>
            </a:extLst>
          </p:cNvPr>
          <p:cNvSpPr/>
          <p:nvPr/>
        </p:nvSpPr>
        <p:spPr>
          <a:xfrm>
            <a:off x="443894" y="4208667"/>
            <a:ext cx="413340" cy="398810"/>
          </a:xfrm>
          <a:prstGeom prst="ellipse">
            <a:avLst/>
          </a:prstGeom>
          <a:solidFill>
            <a:schemeClr val="accent3"/>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grpSp>
        <p:nvGrpSpPr>
          <p:cNvPr id="6" name="Group 5">
            <a:extLst>
              <a:ext uri="{FF2B5EF4-FFF2-40B4-BE49-F238E27FC236}">
                <a16:creationId xmlns:a16="http://schemas.microsoft.com/office/drawing/2014/main" id="{D5207FE5-964C-4166-AA62-60EBE68FDBD7}"/>
              </a:ext>
            </a:extLst>
          </p:cNvPr>
          <p:cNvGrpSpPr/>
          <p:nvPr/>
        </p:nvGrpSpPr>
        <p:grpSpPr>
          <a:xfrm>
            <a:off x="9936893" y="4876847"/>
            <a:ext cx="1275590" cy="1321389"/>
            <a:chOff x="9936893" y="4876847"/>
            <a:chExt cx="1275590" cy="1321389"/>
          </a:xfrm>
        </p:grpSpPr>
        <p:pic>
          <p:nvPicPr>
            <p:cNvPr id="4" name="Picture 3" descr="A close up of a logo&#10;&#10;Description automatically generated">
              <a:extLst>
                <a:ext uri="{FF2B5EF4-FFF2-40B4-BE49-F238E27FC236}">
                  <a16:creationId xmlns:a16="http://schemas.microsoft.com/office/drawing/2014/main" id="{3143321A-8A5C-47C7-A0AF-00B22FAFA5D7}"/>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936893" y="4876847"/>
              <a:ext cx="1275590" cy="1321389"/>
            </a:xfrm>
            <a:prstGeom prst="rect">
              <a:avLst/>
            </a:prstGeom>
          </p:spPr>
        </p:pic>
        <p:pic>
          <p:nvPicPr>
            <p:cNvPr id="77" name="Picture 76">
              <a:extLst>
                <a:ext uri="{FF2B5EF4-FFF2-40B4-BE49-F238E27FC236}">
                  <a16:creationId xmlns:a16="http://schemas.microsoft.com/office/drawing/2014/main" id="{B7D1E593-7F5F-440A-824B-5270EEB0DAA9}"/>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0682302" y="5017992"/>
              <a:ext cx="421356" cy="383233"/>
            </a:xfrm>
            <a:prstGeom prst="rect">
              <a:avLst/>
            </a:prstGeom>
          </p:spPr>
        </p:pic>
      </p:grpSp>
      <p:sp>
        <p:nvSpPr>
          <p:cNvPr id="56" name="Oval 55">
            <a:extLst>
              <a:ext uri="{FF2B5EF4-FFF2-40B4-BE49-F238E27FC236}">
                <a16:creationId xmlns:a16="http://schemas.microsoft.com/office/drawing/2014/main" id="{9AA6C7A1-9876-4D34-8910-0EF9808FBFAA}"/>
              </a:ext>
            </a:extLst>
          </p:cNvPr>
          <p:cNvSpPr/>
          <p:nvPr/>
        </p:nvSpPr>
        <p:spPr>
          <a:xfrm>
            <a:off x="443894" y="5445795"/>
            <a:ext cx="413340" cy="398810"/>
          </a:xfrm>
          <a:prstGeom prst="ellipse">
            <a:avLst/>
          </a:prstGeom>
          <a:solidFill>
            <a:schemeClr val="accent5">
              <a:lumMod val="75000"/>
            </a:schemeClr>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183" name="TextBox 182">
            <a:extLst>
              <a:ext uri="{FF2B5EF4-FFF2-40B4-BE49-F238E27FC236}">
                <a16:creationId xmlns:a16="http://schemas.microsoft.com/office/drawing/2014/main" id="{867C07D2-4A42-4045-AAE2-AA90740F4784}"/>
              </a:ext>
            </a:extLst>
          </p:cNvPr>
          <p:cNvSpPr txBox="1"/>
          <p:nvPr/>
        </p:nvSpPr>
        <p:spPr>
          <a:xfrm>
            <a:off x="1247056" y="4146462"/>
            <a:ext cx="6310665" cy="461665"/>
          </a:xfrm>
          <a:prstGeom prst="rect">
            <a:avLst/>
          </a:prstGeom>
          <a:noFill/>
        </p:spPr>
        <p:txBody>
          <a:bodyPr wrap="square" rtlCol="0">
            <a:spAutoFit/>
          </a:bodyPr>
          <a:lstStyle/>
          <a:p>
            <a:r>
              <a:rPr lang="en-US" sz="2400" b="1" dirty="0">
                <a:solidFill>
                  <a:schemeClr val="accent3"/>
                </a:solidFill>
              </a:rPr>
              <a:t>Publishing Our Stories to Any Site or Device</a:t>
            </a:r>
            <a:endParaRPr lang="id-ID" sz="2400" b="1" dirty="0">
              <a:solidFill>
                <a:schemeClr val="accent3"/>
              </a:solidFill>
            </a:endParaRPr>
          </a:p>
        </p:txBody>
      </p:sp>
      <p:pic>
        <p:nvPicPr>
          <p:cNvPr id="8" name="Picture 7">
            <a:extLst>
              <a:ext uri="{FF2B5EF4-FFF2-40B4-BE49-F238E27FC236}">
                <a16:creationId xmlns:a16="http://schemas.microsoft.com/office/drawing/2014/main" id="{D051F93D-D396-4570-8969-F306C45DDC4D}"/>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5503849" y="2410174"/>
            <a:ext cx="2240765" cy="1560517"/>
          </a:xfrm>
          <a:prstGeom prst="rect">
            <a:avLst/>
          </a:prstGeom>
          <a:ln>
            <a:noFill/>
          </a:ln>
          <a:effectLst>
            <a:softEdge rad="112500"/>
          </a:effectLst>
        </p:spPr>
      </p:pic>
    </p:spTree>
    <p:extLst>
      <p:ext uri="{BB962C8B-B14F-4D97-AF65-F5344CB8AC3E}">
        <p14:creationId xmlns:p14="http://schemas.microsoft.com/office/powerpoint/2010/main" val="844862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7"/>
                                        </p:tgtEl>
                                        <p:attrNameLst>
                                          <p:attrName>style.visibility</p:attrName>
                                        </p:attrNameLst>
                                      </p:cBhvr>
                                      <p:to>
                                        <p:strVal val="visible"/>
                                      </p:to>
                                    </p:set>
                                    <p:animEffect transition="in" filter="fade">
                                      <p:cBhvr>
                                        <p:cTn id="10" dur="1000"/>
                                        <p:tgtEl>
                                          <p:spTgt spid="177"/>
                                        </p:tgtEl>
                                      </p:cBhvr>
                                    </p:animEffect>
                                  </p:childTnLst>
                                </p:cTn>
                              </p:par>
                            </p:childTnLst>
                          </p:cTn>
                        </p:par>
                        <p:par>
                          <p:cTn id="11" fill="hold">
                            <p:stCondLst>
                              <p:cond delay="1000"/>
                            </p:stCondLst>
                            <p:childTnLst>
                              <p:par>
                                <p:cTn id="12" presetID="10" presetClass="entr" presetSubtype="0" fill="hold" nodeType="afterEffect">
                                  <p:stCondLst>
                                    <p:cond delay="10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childTnLst>
                                </p:cTn>
                              </p:par>
                            </p:childTnLst>
                          </p:cTn>
                        </p:par>
                        <p:par>
                          <p:cTn id="15" fill="hold">
                            <p:stCondLst>
                              <p:cond delay="3000"/>
                            </p:stCondLst>
                            <p:childTnLst>
                              <p:par>
                                <p:cTn id="16" presetID="10" presetClass="entr" presetSubtype="0" fill="hold" grpId="0" nodeType="after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1000"/>
                                        <p:tgtEl>
                                          <p:spTgt spid="6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0"/>
                                        </p:tgtEl>
                                        <p:attrNameLst>
                                          <p:attrName>style.visibility</p:attrName>
                                        </p:attrNameLst>
                                      </p:cBhvr>
                                      <p:to>
                                        <p:strVal val="visible"/>
                                      </p:to>
                                    </p:set>
                                    <p:animEffect transition="in" filter="fade">
                                      <p:cBhvr>
                                        <p:cTn id="21" dur="1000"/>
                                        <p:tgtEl>
                                          <p:spTgt spid="180"/>
                                        </p:tgtEl>
                                      </p:cBhvr>
                                    </p:animEffect>
                                  </p:childTnLst>
                                </p:cTn>
                              </p:par>
                            </p:childTnLst>
                          </p:cTn>
                        </p:par>
                        <p:par>
                          <p:cTn id="22" fill="hold">
                            <p:stCondLst>
                              <p:cond delay="4000"/>
                            </p:stCondLst>
                            <p:childTnLst>
                              <p:par>
                                <p:cTn id="23" presetID="10" presetClass="entr" presetSubtype="0" fill="hold" grpId="0"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1000"/>
                                        <p:tgtEl>
                                          <p:spTgt spid="7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3"/>
                                        </p:tgtEl>
                                        <p:attrNameLst>
                                          <p:attrName>style.visibility</p:attrName>
                                        </p:attrNameLst>
                                      </p:cBhvr>
                                      <p:to>
                                        <p:strVal val="visible"/>
                                      </p:to>
                                    </p:set>
                                    <p:animEffect transition="in" filter="fade">
                                      <p:cBhvr>
                                        <p:cTn id="28" dur="1000"/>
                                        <p:tgtEl>
                                          <p:spTgt spid="183"/>
                                        </p:tgtEl>
                                      </p:cBhvr>
                                    </p:animEffect>
                                  </p:childTnLst>
                                </p:cTn>
                              </p:par>
                            </p:childTnLst>
                          </p:cTn>
                        </p:par>
                        <p:par>
                          <p:cTn id="29" fill="hold">
                            <p:stCondLst>
                              <p:cond delay="5000"/>
                            </p:stCondLst>
                            <p:childTnLst>
                              <p:par>
                                <p:cTn id="30" presetID="10" presetClass="entr" presetSubtype="0" fill="hold" nodeType="afterEffect">
                                  <p:stCondLst>
                                    <p:cond delay="100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childTnLst>
                                </p:cTn>
                              </p:par>
                            </p:childTnLst>
                          </p:cTn>
                        </p:par>
                        <p:par>
                          <p:cTn id="33" fill="hold">
                            <p:stCondLst>
                              <p:cond delay="7000"/>
                            </p:stCondLst>
                            <p:childTnLst>
                              <p:par>
                                <p:cTn id="34" presetID="10" presetClass="entr" presetSubtype="0" fill="hold" grpId="0" nodeType="after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fade">
                                      <p:cBhvr>
                                        <p:cTn id="36" dur="1000"/>
                                        <p:tgtEl>
                                          <p:spTgt spid="5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7"/>
                                        </p:tgtEl>
                                        <p:attrNameLst>
                                          <p:attrName>style.visibility</p:attrName>
                                        </p:attrNameLst>
                                      </p:cBhvr>
                                      <p:to>
                                        <p:strVal val="visible"/>
                                      </p:to>
                                    </p:set>
                                    <p:animEffect transition="in" filter="fade">
                                      <p:cBhvr>
                                        <p:cTn id="39" dur="1000"/>
                                        <p:tgtEl>
                                          <p:spTgt spid="87"/>
                                        </p:tgtEl>
                                      </p:cBhvr>
                                    </p:animEffect>
                                  </p:childTnLst>
                                </p:cTn>
                              </p:par>
                            </p:childTnLst>
                          </p:cTn>
                        </p:par>
                        <p:par>
                          <p:cTn id="40" fill="hold">
                            <p:stCondLst>
                              <p:cond delay="8000"/>
                            </p:stCondLst>
                            <p:childTnLst>
                              <p:par>
                                <p:cTn id="41" presetID="10" presetClass="entr" presetSubtype="0" fill="hold" nodeType="afterEffect">
                                  <p:stCondLst>
                                    <p:cond delay="100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0" grpId="0" animBg="1"/>
      <p:bldP spid="177" grpId="0"/>
      <p:bldP spid="180" grpId="0"/>
      <p:bldP spid="87" grpId="0"/>
      <p:bldP spid="76" grpId="0" animBg="1"/>
      <p:bldP spid="56" grpId="0" animBg="1"/>
      <p:bldP spid="18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itle 1"/>
          <p:cNvSpPr txBox="1">
            <a:spLocks/>
          </p:cNvSpPr>
          <p:nvPr/>
        </p:nvSpPr>
        <p:spPr>
          <a:xfrm>
            <a:off x="1303421" y="851042"/>
            <a:ext cx="10364603" cy="387798"/>
          </a:xfrm>
          <a:prstGeom prst="rect">
            <a:avLst/>
          </a:prstGeom>
          <a:solidFill>
            <a:schemeClr val="tx2">
              <a:lumMod val="20000"/>
              <a:lumOff val="80000"/>
            </a:schemeClr>
          </a:solidFill>
        </p:spPr>
        <p:txBody>
          <a:bodyPr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mn-lt"/>
                <a:cs typeface="Segoe UI" panose="020B0502040204020203" pitchFamily="34" charset="0"/>
              </a:rPr>
              <a:t>Our Unique Foundation / Qualifications</a:t>
            </a:r>
          </a:p>
        </p:txBody>
      </p:sp>
      <p:grpSp>
        <p:nvGrpSpPr>
          <p:cNvPr id="237" name="Group 236">
            <a:extLst>
              <a:ext uri="{FF2B5EF4-FFF2-40B4-BE49-F238E27FC236}">
                <a16:creationId xmlns:a16="http://schemas.microsoft.com/office/drawing/2014/main" id="{B43ACB3E-BACE-4722-B191-08BE4287C830}"/>
              </a:ext>
            </a:extLst>
          </p:cNvPr>
          <p:cNvGrpSpPr/>
          <p:nvPr/>
        </p:nvGrpSpPr>
        <p:grpSpPr>
          <a:xfrm>
            <a:off x="1305134" y="454257"/>
            <a:ext cx="1019175" cy="181379"/>
            <a:chOff x="4127500" y="876491"/>
            <a:chExt cx="1019175" cy="181379"/>
          </a:xfrm>
        </p:grpSpPr>
        <p:sp>
          <p:nvSpPr>
            <p:cNvPr id="238" name="Oval 237">
              <a:extLst>
                <a:ext uri="{FF2B5EF4-FFF2-40B4-BE49-F238E27FC236}">
                  <a16:creationId xmlns:a16="http://schemas.microsoft.com/office/drawing/2014/main" id="{39ED9E0A-D42D-4405-A892-6B5B072FA8ED}"/>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4C7CCEAC-4126-42BB-B087-07FEA17A780C}"/>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3B9BF7DF-BF82-49DA-A5D3-F6A6AD891E39}"/>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002B6BDB-609E-4F03-BF3E-576F300164F3}"/>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95338EC4-1EF2-40A5-A881-2E01A68F5C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
        <p:nvSpPr>
          <p:cNvPr id="48" name="Slide Number Placeholder 1">
            <a:extLst>
              <a:ext uri="{FF2B5EF4-FFF2-40B4-BE49-F238E27FC236}">
                <a16:creationId xmlns:a16="http://schemas.microsoft.com/office/drawing/2014/main" id="{E34DB52B-E81E-4AB8-B69C-10AE1A4189F2}"/>
              </a:ext>
            </a:extLst>
          </p:cNvPr>
          <p:cNvSpPr>
            <a:spLocks noGrp="1"/>
          </p:cNvSpPr>
          <p:nvPr>
            <p:ph type="sldNum" sz="quarter" idx="12"/>
          </p:nvPr>
        </p:nvSpPr>
        <p:spPr>
          <a:xfrm>
            <a:off x="71230" y="6399069"/>
            <a:ext cx="2743200" cy="365125"/>
          </a:xfrm>
        </p:spPr>
        <p:txBody>
          <a:bodyPr/>
          <a:lstStyle/>
          <a:p>
            <a:pPr algn="l"/>
            <a:fld id="{43E1C79E-4906-42D7-9799-8BE0AC9297B3}" type="slidenum">
              <a:rPr lang="en-US" smtClean="0"/>
              <a:pPr algn="l"/>
              <a:t>7</a:t>
            </a:fld>
            <a:endParaRPr lang="en-US"/>
          </a:p>
        </p:txBody>
      </p:sp>
      <p:sp>
        <p:nvSpPr>
          <p:cNvPr id="177" name="TextBox 176">
            <a:extLst>
              <a:ext uri="{FF2B5EF4-FFF2-40B4-BE49-F238E27FC236}">
                <a16:creationId xmlns:a16="http://schemas.microsoft.com/office/drawing/2014/main" id="{74B05B1C-443B-4D4F-B1BC-B54E16CAE3E2}"/>
              </a:ext>
            </a:extLst>
          </p:cNvPr>
          <p:cNvSpPr txBox="1"/>
          <p:nvPr/>
        </p:nvSpPr>
        <p:spPr>
          <a:xfrm>
            <a:off x="1893014" y="1352937"/>
            <a:ext cx="3492331" cy="954107"/>
          </a:xfrm>
          <a:prstGeom prst="rect">
            <a:avLst/>
          </a:prstGeom>
          <a:noFill/>
        </p:spPr>
        <p:txBody>
          <a:bodyPr wrap="square" rtlCol="0">
            <a:spAutoFit/>
          </a:bodyPr>
          <a:lstStyle>
            <a:defPPr>
              <a:defRPr lang="en-US"/>
            </a:defPPr>
            <a:lvl1pPr>
              <a:defRPr sz="1600" b="1">
                <a:solidFill>
                  <a:schemeClr val="accent1"/>
                </a:solidFill>
              </a:defRPr>
            </a:lvl1pPr>
          </a:lstStyle>
          <a:p>
            <a:r>
              <a:rPr lang="en-US" sz="1400" dirty="0">
                <a:solidFill>
                  <a:srgbClr val="637052"/>
                </a:solidFill>
              </a:rPr>
              <a:t>Technical Wizardry</a:t>
            </a:r>
          </a:p>
          <a:p>
            <a:pPr marL="285750" indent="-285750">
              <a:buFont typeface="Arial" panose="020B0604020202020204" pitchFamily="34" charset="0"/>
              <a:buChar char="•"/>
            </a:pPr>
            <a:r>
              <a:rPr lang="en-US" sz="1400" b="0" dirty="0">
                <a:solidFill>
                  <a:srgbClr val="637052"/>
                </a:solidFill>
              </a:rPr>
              <a:t>We Are World-Class Technologists First</a:t>
            </a:r>
          </a:p>
          <a:p>
            <a:pPr marL="285750" indent="-285750">
              <a:buFont typeface="Arial" panose="020B0604020202020204" pitchFamily="34" charset="0"/>
              <a:buChar char="•"/>
            </a:pPr>
            <a:r>
              <a:rPr lang="en-US" sz="1400" b="0" dirty="0">
                <a:solidFill>
                  <a:srgbClr val="637052"/>
                </a:solidFill>
              </a:rPr>
              <a:t>We Are Platform Architects</a:t>
            </a:r>
          </a:p>
          <a:p>
            <a:pPr marL="285750" indent="-285750">
              <a:buFont typeface="Arial" panose="020B0604020202020204" pitchFamily="34" charset="0"/>
              <a:buChar char="•"/>
            </a:pPr>
            <a:r>
              <a:rPr lang="en-US" sz="1400" b="0" dirty="0">
                <a:solidFill>
                  <a:srgbClr val="637052"/>
                </a:solidFill>
              </a:rPr>
              <a:t>We Create Our Own Platforms and IP</a:t>
            </a:r>
          </a:p>
        </p:txBody>
      </p:sp>
      <p:grpSp>
        <p:nvGrpSpPr>
          <p:cNvPr id="15" name="Group 14">
            <a:extLst>
              <a:ext uri="{FF2B5EF4-FFF2-40B4-BE49-F238E27FC236}">
                <a16:creationId xmlns:a16="http://schemas.microsoft.com/office/drawing/2014/main" id="{CDA860A3-26B5-4BA9-8026-8ECED1DDB87C}"/>
              </a:ext>
            </a:extLst>
          </p:cNvPr>
          <p:cNvGrpSpPr/>
          <p:nvPr/>
        </p:nvGrpSpPr>
        <p:grpSpPr>
          <a:xfrm>
            <a:off x="1303421" y="1366631"/>
            <a:ext cx="413340" cy="398810"/>
            <a:chOff x="1303421" y="1366631"/>
            <a:chExt cx="413340" cy="398810"/>
          </a:xfrm>
        </p:grpSpPr>
        <p:sp>
          <p:nvSpPr>
            <p:cNvPr id="74" name="Oval 73">
              <a:extLst>
                <a:ext uri="{FF2B5EF4-FFF2-40B4-BE49-F238E27FC236}">
                  <a16:creationId xmlns:a16="http://schemas.microsoft.com/office/drawing/2014/main" id="{E0395ED4-38F9-4735-A800-75EE856359CA}"/>
                </a:ext>
              </a:extLst>
            </p:cNvPr>
            <p:cNvSpPr/>
            <p:nvPr/>
          </p:nvSpPr>
          <p:spPr>
            <a:xfrm>
              <a:off x="1303421" y="1366631"/>
              <a:ext cx="413340" cy="398810"/>
            </a:xfrm>
            <a:prstGeom prst="ellipse">
              <a:avLst/>
            </a:prstGeom>
            <a:solidFill>
              <a:schemeClr val="tx2"/>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D1D34BA7-B9FF-4821-AEFD-1B753E3020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4530" y="1418003"/>
              <a:ext cx="290041" cy="290041"/>
            </a:xfrm>
            <a:prstGeom prst="rect">
              <a:avLst/>
            </a:prstGeom>
          </p:spPr>
        </p:pic>
      </p:grpSp>
      <p:sp>
        <p:nvSpPr>
          <p:cNvPr id="183" name="TextBox 182">
            <a:extLst>
              <a:ext uri="{FF2B5EF4-FFF2-40B4-BE49-F238E27FC236}">
                <a16:creationId xmlns:a16="http://schemas.microsoft.com/office/drawing/2014/main" id="{867C07D2-4A42-4045-AAE2-AA90740F4784}"/>
              </a:ext>
            </a:extLst>
          </p:cNvPr>
          <p:cNvSpPr txBox="1"/>
          <p:nvPr/>
        </p:nvSpPr>
        <p:spPr>
          <a:xfrm>
            <a:off x="1932713" y="3769468"/>
            <a:ext cx="3942522" cy="954107"/>
          </a:xfrm>
          <a:prstGeom prst="rect">
            <a:avLst/>
          </a:prstGeom>
          <a:noFill/>
        </p:spPr>
        <p:txBody>
          <a:bodyPr wrap="square" rtlCol="0">
            <a:spAutoFit/>
          </a:bodyPr>
          <a:lstStyle/>
          <a:p>
            <a:r>
              <a:rPr lang="en-US" sz="1400" b="1" dirty="0">
                <a:solidFill>
                  <a:schemeClr val="accent3"/>
                </a:solidFill>
              </a:rPr>
              <a:t>25-Year Track Record</a:t>
            </a:r>
          </a:p>
          <a:p>
            <a:pPr marL="285750" indent="-285750">
              <a:buFont typeface="Arial" panose="020B0604020202020204" pitchFamily="34" charset="0"/>
              <a:buChar char="•"/>
            </a:pPr>
            <a:r>
              <a:rPr lang="en-US" sz="1400" dirty="0">
                <a:solidFill>
                  <a:schemeClr val="accent3"/>
                </a:solidFill>
              </a:rPr>
              <a:t>Building Online Tech Since BBS Days</a:t>
            </a:r>
          </a:p>
          <a:p>
            <a:pPr marL="285750" indent="-285750">
              <a:buFont typeface="Arial" panose="020B0604020202020204" pitchFamily="34" charset="0"/>
              <a:buChar char="•"/>
            </a:pPr>
            <a:r>
              <a:rPr lang="en-US" sz="1400" dirty="0">
                <a:solidFill>
                  <a:schemeClr val="accent3"/>
                </a:solidFill>
              </a:rPr>
              <a:t>Always Stayed True to the Community</a:t>
            </a:r>
          </a:p>
          <a:p>
            <a:pPr marL="285750" indent="-285750">
              <a:buFont typeface="Arial" panose="020B0604020202020204" pitchFamily="34" charset="0"/>
              <a:buChar char="•"/>
            </a:pPr>
            <a:r>
              <a:rPr lang="en-US" sz="1400" dirty="0">
                <a:solidFill>
                  <a:schemeClr val="accent3"/>
                </a:solidFill>
              </a:rPr>
              <a:t>Creating New Solutions Every Month</a:t>
            </a:r>
          </a:p>
        </p:txBody>
      </p:sp>
      <p:grpSp>
        <p:nvGrpSpPr>
          <p:cNvPr id="18" name="Group 17">
            <a:extLst>
              <a:ext uri="{FF2B5EF4-FFF2-40B4-BE49-F238E27FC236}">
                <a16:creationId xmlns:a16="http://schemas.microsoft.com/office/drawing/2014/main" id="{75B48DF6-CDA2-4DCB-A469-E2DBE3995261}"/>
              </a:ext>
            </a:extLst>
          </p:cNvPr>
          <p:cNvGrpSpPr/>
          <p:nvPr/>
        </p:nvGrpSpPr>
        <p:grpSpPr>
          <a:xfrm>
            <a:off x="1361463" y="3769468"/>
            <a:ext cx="413340" cy="398810"/>
            <a:chOff x="1354530" y="4210919"/>
            <a:chExt cx="413340" cy="398810"/>
          </a:xfrm>
        </p:grpSpPr>
        <p:sp>
          <p:nvSpPr>
            <p:cNvPr id="76" name="Oval 75">
              <a:extLst>
                <a:ext uri="{FF2B5EF4-FFF2-40B4-BE49-F238E27FC236}">
                  <a16:creationId xmlns:a16="http://schemas.microsoft.com/office/drawing/2014/main" id="{AC5617D1-3133-4F9F-B7F6-892B5563F705}"/>
                </a:ext>
              </a:extLst>
            </p:cNvPr>
            <p:cNvSpPr/>
            <p:nvPr/>
          </p:nvSpPr>
          <p:spPr>
            <a:xfrm>
              <a:off x="1354530" y="4210919"/>
              <a:ext cx="413340" cy="398810"/>
            </a:xfrm>
            <a:prstGeom prst="ellipse">
              <a:avLst/>
            </a:prstGeom>
            <a:solidFill>
              <a:schemeClr val="accent3"/>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3C57D02F-8103-4D4F-A221-E2906A2E26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25784" y="4267179"/>
              <a:ext cx="265101" cy="265101"/>
            </a:xfrm>
            <a:prstGeom prst="rect">
              <a:avLst/>
            </a:prstGeom>
          </p:spPr>
        </p:pic>
      </p:grpSp>
      <p:sp>
        <p:nvSpPr>
          <p:cNvPr id="180" name="TextBox 179">
            <a:extLst>
              <a:ext uri="{FF2B5EF4-FFF2-40B4-BE49-F238E27FC236}">
                <a16:creationId xmlns:a16="http://schemas.microsoft.com/office/drawing/2014/main" id="{0AA4F2BC-BA59-4CDB-99ED-B03FE7F1B0A4}"/>
              </a:ext>
            </a:extLst>
          </p:cNvPr>
          <p:cNvSpPr txBox="1"/>
          <p:nvPr/>
        </p:nvSpPr>
        <p:spPr>
          <a:xfrm>
            <a:off x="6693048" y="1370269"/>
            <a:ext cx="4211217" cy="1169551"/>
          </a:xfrm>
          <a:prstGeom prst="rect">
            <a:avLst/>
          </a:prstGeom>
          <a:noFill/>
        </p:spPr>
        <p:txBody>
          <a:bodyPr wrap="square" rtlCol="0">
            <a:spAutoFit/>
          </a:bodyPr>
          <a:lstStyle/>
          <a:p>
            <a:r>
              <a:rPr lang="en-US" sz="1400" b="1" dirty="0">
                <a:solidFill>
                  <a:schemeClr val="accent1"/>
                </a:solidFill>
              </a:rPr>
              <a:t>Diversity Technology Pioneers</a:t>
            </a:r>
          </a:p>
          <a:p>
            <a:pPr marL="285750" indent="-285750">
              <a:buFont typeface="Arial" panose="020B0604020202020204" pitchFamily="34" charset="0"/>
              <a:buChar char="•"/>
            </a:pPr>
            <a:r>
              <a:rPr lang="en-US" sz="1400" dirty="0">
                <a:solidFill>
                  <a:schemeClr val="accent1"/>
                </a:solidFill>
              </a:rPr>
              <a:t>1</a:t>
            </a:r>
            <a:r>
              <a:rPr lang="en-US" sz="1400" baseline="30000" dirty="0">
                <a:solidFill>
                  <a:schemeClr val="accent1"/>
                </a:solidFill>
              </a:rPr>
              <a:t>st</a:t>
            </a:r>
            <a:r>
              <a:rPr lang="en-US" sz="1400" dirty="0">
                <a:solidFill>
                  <a:schemeClr val="accent1"/>
                </a:solidFill>
              </a:rPr>
              <a:t> Online Urban Communities – 1996</a:t>
            </a:r>
          </a:p>
          <a:p>
            <a:pPr marL="285750" indent="-285750">
              <a:buFont typeface="Arial" panose="020B0604020202020204" pitchFamily="34" charset="0"/>
              <a:buChar char="•"/>
            </a:pPr>
            <a:r>
              <a:rPr lang="en-US" sz="1400" dirty="0">
                <a:solidFill>
                  <a:schemeClr val="accent1"/>
                </a:solidFill>
              </a:rPr>
              <a:t>1</a:t>
            </a:r>
            <a:r>
              <a:rPr lang="en-US" sz="1400" baseline="30000" dirty="0">
                <a:solidFill>
                  <a:schemeClr val="accent1"/>
                </a:solidFill>
              </a:rPr>
              <a:t>st</a:t>
            </a:r>
            <a:r>
              <a:rPr lang="en-US" sz="1400" dirty="0">
                <a:solidFill>
                  <a:schemeClr val="accent1"/>
                </a:solidFill>
              </a:rPr>
              <a:t> Online Black History Encyclopedia - 1997</a:t>
            </a:r>
          </a:p>
          <a:p>
            <a:pPr marL="285750" indent="-285750">
              <a:buFont typeface="Arial" panose="020B0604020202020204" pitchFamily="34" charset="0"/>
              <a:buChar char="•"/>
            </a:pPr>
            <a:r>
              <a:rPr lang="en-US" sz="1400" dirty="0">
                <a:solidFill>
                  <a:schemeClr val="accent1"/>
                </a:solidFill>
              </a:rPr>
              <a:t>1</a:t>
            </a:r>
            <a:r>
              <a:rPr lang="en-US" sz="1400" baseline="30000" dirty="0">
                <a:solidFill>
                  <a:schemeClr val="accent1"/>
                </a:solidFill>
              </a:rPr>
              <a:t>st</a:t>
            </a:r>
            <a:r>
              <a:rPr lang="en-US" sz="1400" dirty="0">
                <a:solidFill>
                  <a:schemeClr val="accent1"/>
                </a:solidFill>
              </a:rPr>
              <a:t> Self-Published Online Black Newspaper – 2001</a:t>
            </a:r>
          </a:p>
          <a:p>
            <a:pPr marL="285750" indent="-285750">
              <a:buFont typeface="Arial" panose="020B0604020202020204" pitchFamily="34" charset="0"/>
              <a:buChar char="•"/>
            </a:pPr>
            <a:r>
              <a:rPr lang="en-US" sz="1400" dirty="0">
                <a:solidFill>
                  <a:schemeClr val="accent1"/>
                </a:solidFill>
              </a:rPr>
              <a:t>Diversity History / News Web Widgets - Today</a:t>
            </a:r>
          </a:p>
        </p:txBody>
      </p:sp>
      <p:grpSp>
        <p:nvGrpSpPr>
          <p:cNvPr id="14" name="Group 13">
            <a:extLst>
              <a:ext uri="{FF2B5EF4-FFF2-40B4-BE49-F238E27FC236}">
                <a16:creationId xmlns:a16="http://schemas.microsoft.com/office/drawing/2014/main" id="{6B542AC8-3326-464E-AAFC-14799C5DE3AF}"/>
              </a:ext>
            </a:extLst>
          </p:cNvPr>
          <p:cNvGrpSpPr/>
          <p:nvPr/>
        </p:nvGrpSpPr>
        <p:grpSpPr>
          <a:xfrm>
            <a:off x="6096000" y="1418003"/>
            <a:ext cx="413340" cy="398810"/>
            <a:chOff x="6096000" y="1418003"/>
            <a:chExt cx="413340" cy="398810"/>
          </a:xfrm>
        </p:grpSpPr>
        <p:sp>
          <p:nvSpPr>
            <p:cNvPr id="75" name="Oval 74">
              <a:extLst>
                <a:ext uri="{FF2B5EF4-FFF2-40B4-BE49-F238E27FC236}">
                  <a16:creationId xmlns:a16="http://schemas.microsoft.com/office/drawing/2014/main" id="{6F1466EB-1001-4E51-9EFE-7FCCCF025979}"/>
                </a:ext>
              </a:extLst>
            </p:cNvPr>
            <p:cNvSpPr/>
            <p:nvPr/>
          </p:nvSpPr>
          <p:spPr>
            <a:xfrm>
              <a:off x="6096000" y="1418003"/>
              <a:ext cx="413340" cy="398810"/>
            </a:xfrm>
            <a:prstGeom prst="ellipse">
              <a:avLst/>
            </a:prstGeom>
            <a:solidFill>
              <a:schemeClr val="accent1"/>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83E3BBF3-897A-4FE3-88C9-45B365DD256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57453" y="1478526"/>
              <a:ext cx="278757" cy="278757"/>
            </a:xfrm>
            <a:prstGeom prst="rect">
              <a:avLst/>
            </a:prstGeom>
          </p:spPr>
        </p:pic>
      </p:grpSp>
      <p:pic>
        <p:nvPicPr>
          <p:cNvPr id="3" name="Picture 2">
            <a:extLst>
              <a:ext uri="{FF2B5EF4-FFF2-40B4-BE49-F238E27FC236}">
                <a16:creationId xmlns:a16="http://schemas.microsoft.com/office/drawing/2014/main" id="{FD20F5A1-49BC-4713-8729-17412E3A51A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578408" y="2326455"/>
            <a:ext cx="921053" cy="962952"/>
          </a:xfrm>
          <a:prstGeom prst="rect">
            <a:avLst/>
          </a:prstGeom>
          <a:ln>
            <a:solidFill>
              <a:schemeClr val="tx1"/>
            </a:solidFill>
          </a:ln>
        </p:spPr>
      </p:pic>
      <p:pic>
        <p:nvPicPr>
          <p:cNvPr id="29" name="Picture 28">
            <a:extLst>
              <a:ext uri="{FF2B5EF4-FFF2-40B4-BE49-F238E27FC236}">
                <a16:creationId xmlns:a16="http://schemas.microsoft.com/office/drawing/2014/main" id="{905C2C1C-EF32-45EF-B360-C10A2D6D2AC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54713" y="5551040"/>
            <a:ext cx="979715" cy="666794"/>
          </a:xfrm>
          <a:prstGeom prst="rect">
            <a:avLst/>
          </a:prstGeom>
        </p:spPr>
      </p:pic>
      <p:pic>
        <p:nvPicPr>
          <p:cNvPr id="30" name="Picture 29">
            <a:extLst>
              <a:ext uri="{FF2B5EF4-FFF2-40B4-BE49-F238E27FC236}">
                <a16:creationId xmlns:a16="http://schemas.microsoft.com/office/drawing/2014/main" id="{A3EB7DEF-B3EE-4141-87FD-F38F73109DD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34017" y="4754632"/>
            <a:ext cx="985574" cy="666136"/>
          </a:xfrm>
          <a:prstGeom prst="rect">
            <a:avLst/>
          </a:prstGeom>
        </p:spPr>
      </p:pic>
      <p:pic>
        <p:nvPicPr>
          <p:cNvPr id="31" name="Picture 30">
            <a:extLst>
              <a:ext uri="{FF2B5EF4-FFF2-40B4-BE49-F238E27FC236}">
                <a16:creationId xmlns:a16="http://schemas.microsoft.com/office/drawing/2014/main" id="{1D90FD6D-FECC-4180-AACC-7BDBE3C8CEB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068705" y="5015665"/>
            <a:ext cx="1124324" cy="1006635"/>
          </a:xfrm>
          <a:prstGeom prst="rect">
            <a:avLst/>
          </a:prstGeom>
          <a:ln>
            <a:solidFill>
              <a:schemeClr val="tx1"/>
            </a:solidFill>
          </a:ln>
        </p:spPr>
      </p:pic>
      <p:pic>
        <p:nvPicPr>
          <p:cNvPr id="32" name="Picture 31">
            <a:extLst>
              <a:ext uri="{FF2B5EF4-FFF2-40B4-BE49-F238E27FC236}">
                <a16:creationId xmlns:a16="http://schemas.microsoft.com/office/drawing/2014/main" id="{C72D687F-D89A-49AD-9259-7AAA1A9DC9F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855830" y="5008575"/>
            <a:ext cx="1008668" cy="1006635"/>
          </a:xfrm>
          <a:prstGeom prst="rect">
            <a:avLst/>
          </a:prstGeom>
          <a:ln>
            <a:solidFill>
              <a:schemeClr val="tx1"/>
            </a:solidFill>
          </a:ln>
        </p:spPr>
      </p:pic>
      <p:pic>
        <p:nvPicPr>
          <p:cNvPr id="33" name="Picture 6" descr="roxbanner">
            <a:extLst>
              <a:ext uri="{FF2B5EF4-FFF2-40B4-BE49-F238E27FC236}">
                <a16:creationId xmlns:a16="http://schemas.microsoft.com/office/drawing/2014/main" id="{B076EAC8-28F6-4C6B-B545-F6587692777D}"/>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128908" y="2627373"/>
            <a:ext cx="1341912" cy="838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a:extLst>
              <a:ext uri="{FF2B5EF4-FFF2-40B4-BE49-F238E27FC236}">
                <a16:creationId xmlns:a16="http://schemas.microsoft.com/office/drawing/2014/main" id="{611483C8-7EF8-4D37-B65D-F01998804D7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366370" y="5008575"/>
            <a:ext cx="1449417" cy="1020401"/>
          </a:xfrm>
          <a:prstGeom prst="rect">
            <a:avLst/>
          </a:prstGeom>
          <a:ln>
            <a:solidFill>
              <a:schemeClr val="tx1"/>
            </a:solidFill>
          </a:ln>
        </p:spPr>
      </p:pic>
      <p:pic>
        <p:nvPicPr>
          <p:cNvPr id="4" name="Picture 3">
            <a:extLst>
              <a:ext uri="{FF2B5EF4-FFF2-40B4-BE49-F238E27FC236}">
                <a16:creationId xmlns:a16="http://schemas.microsoft.com/office/drawing/2014/main" id="{6BA931A7-E352-43A4-B4D7-F2CB359117B5}"/>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1355021" y="2433392"/>
            <a:ext cx="764569" cy="741964"/>
          </a:xfrm>
          <a:prstGeom prst="rect">
            <a:avLst/>
          </a:prstGeom>
          <a:ln>
            <a:solidFill>
              <a:schemeClr val="tx1"/>
            </a:solidFill>
          </a:ln>
        </p:spPr>
      </p:pic>
      <p:pic>
        <p:nvPicPr>
          <p:cNvPr id="8" name="Picture 7">
            <a:extLst>
              <a:ext uri="{FF2B5EF4-FFF2-40B4-BE49-F238E27FC236}">
                <a16:creationId xmlns:a16="http://schemas.microsoft.com/office/drawing/2014/main" id="{7E2FA16F-174B-4369-8048-AEF5A0E5388C}"/>
              </a:ext>
            </a:extLst>
          </p:cNvPr>
          <p:cNvPicPr>
            <a:picLocks noChangeAspect="1"/>
          </p:cNvPicPr>
          <p:nvPr/>
        </p:nvPicPr>
        <p:blipFill rotWithShape="1">
          <a:blip r:embed="rId15" cstate="screen">
            <a:extLst>
              <a:ext uri="{28A0092B-C50C-407E-A947-70E740481C1C}">
                <a14:useLocalDpi xmlns:a14="http://schemas.microsoft.com/office/drawing/2010/main"/>
              </a:ext>
            </a:extLst>
          </a:blip>
          <a:stretch/>
        </p:blipFill>
        <p:spPr>
          <a:xfrm>
            <a:off x="2395925" y="2381941"/>
            <a:ext cx="921053" cy="844866"/>
          </a:xfrm>
          <a:prstGeom prst="rect">
            <a:avLst/>
          </a:prstGeom>
        </p:spPr>
      </p:pic>
      <p:sp>
        <p:nvSpPr>
          <p:cNvPr id="37" name="TextBox 36">
            <a:extLst>
              <a:ext uri="{FF2B5EF4-FFF2-40B4-BE49-F238E27FC236}">
                <a16:creationId xmlns:a16="http://schemas.microsoft.com/office/drawing/2014/main" id="{D2AD078D-D223-48C7-9D80-1E2F718C716E}"/>
              </a:ext>
            </a:extLst>
          </p:cNvPr>
          <p:cNvSpPr txBox="1"/>
          <p:nvPr/>
        </p:nvSpPr>
        <p:spPr>
          <a:xfrm>
            <a:off x="6644111" y="3807042"/>
            <a:ext cx="4885569" cy="954107"/>
          </a:xfrm>
          <a:prstGeom prst="rect">
            <a:avLst/>
          </a:prstGeom>
          <a:noFill/>
        </p:spPr>
        <p:txBody>
          <a:bodyPr wrap="square" rtlCol="0">
            <a:spAutoFit/>
          </a:bodyPr>
          <a:lstStyle>
            <a:defPPr>
              <a:defRPr lang="en-US"/>
            </a:defPPr>
            <a:lvl1pPr>
              <a:defRPr sz="1600" b="1">
                <a:solidFill>
                  <a:schemeClr val="accent1"/>
                </a:solidFill>
              </a:defRPr>
            </a:lvl1pPr>
          </a:lstStyle>
          <a:p>
            <a:r>
              <a:rPr lang="en-US" sz="1400" dirty="0">
                <a:solidFill>
                  <a:schemeClr val="bg2">
                    <a:lumMod val="50000"/>
                  </a:schemeClr>
                </a:solidFill>
              </a:rPr>
              <a:t>We Have Global Reach</a:t>
            </a:r>
          </a:p>
          <a:p>
            <a:pPr marL="285750" indent="-285750">
              <a:buFont typeface="Arial" panose="020B0604020202020204" pitchFamily="34" charset="0"/>
              <a:buChar char="•"/>
            </a:pPr>
            <a:r>
              <a:rPr lang="en-US" sz="1400" b="0" dirty="0">
                <a:solidFill>
                  <a:schemeClr val="bg2">
                    <a:lumMod val="50000"/>
                  </a:schemeClr>
                </a:solidFill>
              </a:rPr>
              <a:t>Built USA Community and Regional Solutions in the 90s</a:t>
            </a:r>
          </a:p>
          <a:p>
            <a:pPr marL="285750" indent="-285750">
              <a:buFont typeface="Arial" panose="020B0604020202020204" pitchFamily="34" charset="0"/>
              <a:buChar char="•"/>
            </a:pPr>
            <a:r>
              <a:rPr lang="en-US" sz="1400" b="0" dirty="0">
                <a:solidFill>
                  <a:schemeClr val="bg2">
                    <a:lumMod val="50000"/>
                  </a:schemeClr>
                </a:solidFill>
              </a:rPr>
              <a:t>Put Government of Saint Lucia Online, 2014</a:t>
            </a:r>
          </a:p>
          <a:p>
            <a:pPr marL="285750" indent="-285750">
              <a:buFont typeface="Arial" panose="020B0604020202020204" pitchFamily="34" charset="0"/>
              <a:buChar char="•"/>
            </a:pPr>
            <a:r>
              <a:rPr lang="en-US" sz="1400" b="0" dirty="0">
                <a:solidFill>
                  <a:schemeClr val="bg2">
                    <a:lumMod val="50000"/>
                  </a:schemeClr>
                </a:solidFill>
              </a:rPr>
              <a:t>Wakanda News - 200 Black News Sources from 35 Countries</a:t>
            </a:r>
          </a:p>
        </p:txBody>
      </p:sp>
      <p:grpSp>
        <p:nvGrpSpPr>
          <p:cNvPr id="13" name="Group 12">
            <a:extLst>
              <a:ext uri="{FF2B5EF4-FFF2-40B4-BE49-F238E27FC236}">
                <a16:creationId xmlns:a16="http://schemas.microsoft.com/office/drawing/2014/main" id="{A4A0AEDD-A25F-40ED-8283-8D395C861B95}"/>
              </a:ext>
            </a:extLst>
          </p:cNvPr>
          <p:cNvGrpSpPr/>
          <p:nvPr/>
        </p:nvGrpSpPr>
        <p:grpSpPr>
          <a:xfrm>
            <a:off x="6054518" y="3820736"/>
            <a:ext cx="413340" cy="398810"/>
            <a:chOff x="6103455" y="4100090"/>
            <a:chExt cx="413340" cy="398810"/>
          </a:xfrm>
        </p:grpSpPr>
        <p:sp>
          <p:nvSpPr>
            <p:cNvPr id="38" name="Oval 37">
              <a:extLst>
                <a:ext uri="{FF2B5EF4-FFF2-40B4-BE49-F238E27FC236}">
                  <a16:creationId xmlns:a16="http://schemas.microsoft.com/office/drawing/2014/main" id="{FCC295CC-6D25-4883-BD88-7486939C28F6}"/>
                </a:ext>
              </a:extLst>
            </p:cNvPr>
            <p:cNvSpPr/>
            <p:nvPr/>
          </p:nvSpPr>
          <p:spPr>
            <a:xfrm>
              <a:off x="6103455" y="4100090"/>
              <a:ext cx="413340" cy="398810"/>
            </a:xfrm>
            <a:prstGeom prst="ellipse">
              <a:avLst/>
            </a:prstGeom>
            <a:solidFill>
              <a:schemeClr val="bg2">
                <a:lumMod val="75000"/>
              </a:schemeClr>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0700D23-9AE2-4BCB-941F-F9DA7404E273}"/>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128908" y="4126662"/>
              <a:ext cx="363273" cy="363273"/>
            </a:xfrm>
            <a:prstGeom prst="rect">
              <a:avLst/>
            </a:prstGeom>
          </p:spPr>
        </p:pic>
      </p:grpSp>
      <p:pic>
        <p:nvPicPr>
          <p:cNvPr id="23" name="Picture 22">
            <a:extLst>
              <a:ext uri="{FF2B5EF4-FFF2-40B4-BE49-F238E27FC236}">
                <a16:creationId xmlns:a16="http://schemas.microsoft.com/office/drawing/2014/main" id="{BCDE3CE8-493D-48BB-BF09-3B0777A8F3AC}"/>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3246893" y="4797946"/>
            <a:ext cx="1978773" cy="1338139"/>
          </a:xfrm>
          <a:prstGeom prst="rect">
            <a:avLst/>
          </a:prstGeom>
        </p:spPr>
      </p:pic>
      <p:pic>
        <p:nvPicPr>
          <p:cNvPr id="224" name="Picture 223">
            <a:extLst>
              <a:ext uri="{FF2B5EF4-FFF2-40B4-BE49-F238E27FC236}">
                <a16:creationId xmlns:a16="http://schemas.microsoft.com/office/drawing/2014/main" id="{3D62458C-2011-44E0-A7F1-2BE1A7A19B33}"/>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186055" y="4754632"/>
            <a:ext cx="1009211" cy="1424768"/>
          </a:xfrm>
          <a:prstGeom prst="rect">
            <a:avLst/>
          </a:prstGeom>
        </p:spPr>
      </p:pic>
      <p:pic>
        <p:nvPicPr>
          <p:cNvPr id="226" name="Picture 225">
            <a:extLst>
              <a:ext uri="{FF2B5EF4-FFF2-40B4-BE49-F238E27FC236}">
                <a16:creationId xmlns:a16="http://schemas.microsoft.com/office/drawing/2014/main" id="{62C1C29E-3881-4AE9-92EA-9B8E6B2E84A1}"/>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8938856" y="2606351"/>
            <a:ext cx="1122790" cy="877266"/>
          </a:xfrm>
          <a:prstGeom prst="rect">
            <a:avLst/>
          </a:prstGeom>
          <a:ln>
            <a:solidFill>
              <a:schemeClr val="tx1"/>
            </a:solidFill>
          </a:ln>
        </p:spPr>
      </p:pic>
      <p:pic>
        <p:nvPicPr>
          <p:cNvPr id="228" name="Picture 227">
            <a:extLst>
              <a:ext uri="{FF2B5EF4-FFF2-40B4-BE49-F238E27FC236}">
                <a16:creationId xmlns:a16="http://schemas.microsoft.com/office/drawing/2014/main" id="{C258ADC8-59EE-4FE0-A3CF-9A4786BABB6F}"/>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630867" y="2627373"/>
            <a:ext cx="1147942" cy="841634"/>
          </a:xfrm>
          <a:prstGeom prst="rect">
            <a:avLst/>
          </a:prstGeom>
          <a:ln>
            <a:solidFill>
              <a:schemeClr val="tx1"/>
            </a:solidFill>
          </a:ln>
        </p:spPr>
      </p:pic>
      <p:pic>
        <p:nvPicPr>
          <p:cNvPr id="230" name="Picture 229">
            <a:extLst>
              <a:ext uri="{FF2B5EF4-FFF2-40B4-BE49-F238E27FC236}">
                <a16:creationId xmlns:a16="http://schemas.microsoft.com/office/drawing/2014/main" id="{39A58D14-2438-45CE-AF89-71896FF54813}"/>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0220210" y="2606351"/>
            <a:ext cx="1309471" cy="958225"/>
          </a:xfrm>
          <a:prstGeom prst="rect">
            <a:avLst/>
          </a:prstGeom>
          <a:ln>
            <a:solidFill>
              <a:schemeClr val="tx1"/>
            </a:solidFill>
          </a:ln>
        </p:spPr>
      </p:pic>
      <p:pic>
        <p:nvPicPr>
          <p:cNvPr id="234" name="Picture 233">
            <a:extLst>
              <a:ext uri="{FF2B5EF4-FFF2-40B4-BE49-F238E27FC236}">
                <a16:creationId xmlns:a16="http://schemas.microsoft.com/office/drawing/2014/main" id="{580CCFEA-6B71-477C-B7D3-983AD7E4A82D}"/>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9954083" y="5042483"/>
            <a:ext cx="1575597" cy="1023974"/>
          </a:xfrm>
          <a:prstGeom prst="rect">
            <a:avLst/>
          </a:prstGeom>
          <a:ln>
            <a:solidFill>
              <a:schemeClr val="tx1"/>
            </a:solidFill>
          </a:ln>
        </p:spPr>
      </p:pic>
    </p:spTree>
    <p:extLst>
      <p:ext uri="{BB962C8B-B14F-4D97-AF65-F5344CB8AC3E}">
        <p14:creationId xmlns:p14="http://schemas.microsoft.com/office/powerpoint/2010/main" val="1239552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7"/>
                                        </p:tgtEl>
                                        <p:attrNameLst>
                                          <p:attrName>style.visibility</p:attrName>
                                        </p:attrNameLst>
                                      </p:cBhvr>
                                      <p:to>
                                        <p:strVal val="visible"/>
                                      </p:to>
                                    </p:set>
                                    <p:animEffect transition="in" filter="fade">
                                      <p:cBhvr>
                                        <p:cTn id="10" dur="2000"/>
                                        <p:tgtEl>
                                          <p:spTgt spid="177"/>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2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par>
                          <p:cTn id="23" fill="hold">
                            <p:stCondLst>
                              <p:cond delay="3500"/>
                            </p:stCondLst>
                            <p:childTnLst>
                              <p:par>
                                <p:cTn id="24" presetID="10" presetClass="entr" presetSubtype="0"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2000"/>
                                        <p:tgtEl>
                                          <p:spTgt spid="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0"/>
                                        </p:tgtEl>
                                        <p:attrNameLst>
                                          <p:attrName>style.visibility</p:attrName>
                                        </p:attrNameLst>
                                      </p:cBhvr>
                                      <p:to>
                                        <p:strVal val="visible"/>
                                      </p:to>
                                    </p:set>
                                    <p:animEffect transition="in" filter="fade">
                                      <p:cBhvr>
                                        <p:cTn id="29" dur="2000"/>
                                        <p:tgtEl>
                                          <p:spTgt spid="180"/>
                                        </p:tgtEl>
                                      </p:cBhvr>
                                    </p:animEffect>
                                  </p:childTnLst>
                                </p:cTn>
                              </p:par>
                            </p:childTnLst>
                          </p:cTn>
                        </p:par>
                        <p:par>
                          <p:cTn id="30" fill="hold">
                            <p:stCondLst>
                              <p:cond delay="5500"/>
                            </p:stCondLst>
                            <p:childTnLst>
                              <p:par>
                                <p:cTn id="31" presetID="10" presetClass="entr" presetSubtype="0"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childTnLst>
                          </p:cTn>
                        </p:par>
                        <p:par>
                          <p:cTn id="34" fill="hold">
                            <p:stCondLst>
                              <p:cond delay="6000"/>
                            </p:stCondLst>
                            <p:childTnLst>
                              <p:par>
                                <p:cTn id="35" presetID="10" presetClass="entr" presetSubtype="0" fill="hold" nodeType="afterEffect">
                                  <p:stCondLst>
                                    <p:cond delay="0"/>
                                  </p:stCondLst>
                                  <p:childTnLst>
                                    <p:set>
                                      <p:cBhvr>
                                        <p:cTn id="36" dur="1" fill="hold">
                                          <p:stCondLst>
                                            <p:cond delay="0"/>
                                          </p:stCondLst>
                                        </p:cTn>
                                        <p:tgtEl>
                                          <p:spTgt spid="228"/>
                                        </p:tgtEl>
                                        <p:attrNameLst>
                                          <p:attrName>style.visibility</p:attrName>
                                        </p:attrNameLst>
                                      </p:cBhvr>
                                      <p:to>
                                        <p:strVal val="visible"/>
                                      </p:to>
                                    </p:set>
                                    <p:animEffect transition="in" filter="fade">
                                      <p:cBhvr>
                                        <p:cTn id="37" dur="500"/>
                                        <p:tgtEl>
                                          <p:spTgt spid="228"/>
                                        </p:tgtEl>
                                      </p:cBhvr>
                                    </p:animEffect>
                                  </p:childTnLst>
                                </p:cTn>
                              </p:par>
                            </p:childTnLst>
                          </p:cTn>
                        </p:par>
                        <p:par>
                          <p:cTn id="38" fill="hold">
                            <p:stCondLst>
                              <p:cond delay="6500"/>
                            </p:stCondLst>
                            <p:childTnLst>
                              <p:par>
                                <p:cTn id="39" presetID="10" presetClass="entr" presetSubtype="0" fill="hold" nodeType="afterEffect">
                                  <p:stCondLst>
                                    <p:cond delay="0"/>
                                  </p:stCondLst>
                                  <p:childTnLst>
                                    <p:set>
                                      <p:cBhvr>
                                        <p:cTn id="40" dur="1" fill="hold">
                                          <p:stCondLst>
                                            <p:cond delay="0"/>
                                          </p:stCondLst>
                                        </p:cTn>
                                        <p:tgtEl>
                                          <p:spTgt spid="226"/>
                                        </p:tgtEl>
                                        <p:attrNameLst>
                                          <p:attrName>style.visibility</p:attrName>
                                        </p:attrNameLst>
                                      </p:cBhvr>
                                      <p:to>
                                        <p:strVal val="visible"/>
                                      </p:to>
                                    </p:set>
                                    <p:animEffect transition="in" filter="fade">
                                      <p:cBhvr>
                                        <p:cTn id="41" dur="500"/>
                                        <p:tgtEl>
                                          <p:spTgt spid="226"/>
                                        </p:tgtEl>
                                      </p:cBhvr>
                                    </p:animEffect>
                                  </p:childTnLst>
                                </p:cTn>
                              </p:par>
                            </p:childTnLst>
                          </p:cTn>
                        </p:par>
                        <p:par>
                          <p:cTn id="42" fill="hold">
                            <p:stCondLst>
                              <p:cond delay="7000"/>
                            </p:stCondLst>
                            <p:childTnLst>
                              <p:par>
                                <p:cTn id="43" presetID="10" presetClass="entr" presetSubtype="0" fill="hold" nodeType="afterEffect">
                                  <p:stCondLst>
                                    <p:cond delay="0"/>
                                  </p:stCondLst>
                                  <p:childTnLst>
                                    <p:set>
                                      <p:cBhvr>
                                        <p:cTn id="44" dur="1" fill="hold">
                                          <p:stCondLst>
                                            <p:cond delay="0"/>
                                          </p:stCondLst>
                                        </p:cTn>
                                        <p:tgtEl>
                                          <p:spTgt spid="230"/>
                                        </p:tgtEl>
                                        <p:attrNameLst>
                                          <p:attrName>style.visibility</p:attrName>
                                        </p:attrNameLst>
                                      </p:cBhvr>
                                      <p:to>
                                        <p:strVal val="visible"/>
                                      </p:to>
                                    </p:set>
                                    <p:animEffect transition="in" filter="fade">
                                      <p:cBhvr>
                                        <p:cTn id="45" dur="500"/>
                                        <p:tgtEl>
                                          <p:spTgt spid="230"/>
                                        </p:tgtEl>
                                      </p:cBhvr>
                                    </p:animEffect>
                                  </p:childTnLst>
                                </p:cTn>
                              </p:par>
                            </p:childTnLst>
                          </p:cTn>
                        </p:par>
                        <p:par>
                          <p:cTn id="46" fill="hold">
                            <p:stCondLst>
                              <p:cond delay="7500"/>
                            </p:stCondLst>
                            <p:childTnLst>
                              <p:par>
                                <p:cTn id="47" presetID="10" presetClass="entr" presetSubtype="0" fill="hold"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2000"/>
                                        <p:tgtEl>
                                          <p:spTgt spid="1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83"/>
                                        </p:tgtEl>
                                        <p:attrNameLst>
                                          <p:attrName>style.visibility</p:attrName>
                                        </p:attrNameLst>
                                      </p:cBhvr>
                                      <p:to>
                                        <p:strVal val="visible"/>
                                      </p:to>
                                    </p:set>
                                    <p:animEffect transition="in" filter="fade">
                                      <p:cBhvr>
                                        <p:cTn id="52" dur="2000"/>
                                        <p:tgtEl>
                                          <p:spTgt spid="183"/>
                                        </p:tgtEl>
                                      </p:cBhvr>
                                    </p:animEffect>
                                  </p:childTnLst>
                                </p:cTn>
                              </p:par>
                            </p:childTnLst>
                          </p:cTn>
                        </p:par>
                        <p:par>
                          <p:cTn id="53" fill="hold">
                            <p:stCondLst>
                              <p:cond delay="9500"/>
                            </p:stCondLst>
                            <p:childTnLst>
                              <p:par>
                                <p:cTn id="54" presetID="10" presetClass="entr" presetSubtype="0" fill="hold"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par>
                                <p:cTn id="57" presetID="10" presetClass="entr" presetSubtype="0" fill="hold"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childTnLst>
                                </p:cTn>
                              </p:par>
                            </p:childTnLst>
                          </p:cTn>
                        </p:par>
                        <p:par>
                          <p:cTn id="60" fill="hold">
                            <p:stCondLst>
                              <p:cond delay="10000"/>
                            </p:stCondLst>
                            <p:childTnLst>
                              <p:par>
                                <p:cTn id="61" presetID="10" presetClass="entr" presetSubtype="0" fill="hold" nodeType="afterEffect">
                                  <p:stCondLst>
                                    <p:cond delay="0"/>
                                  </p:stCondLst>
                                  <p:childTnLst>
                                    <p:set>
                                      <p:cBhvr>
                                        <p:cTn id="62" dur="1" fill="hold">
                                          <p:stCondLst>
                                            <p:cond delay="0"/>
                                          </p:stCondLst>
                                        </p:cTn>
                                        <p:tgtEl>
                                          <p:spTgt spid="224"/>
                                        </p:tgtEl>
                                        <p:attrNameLst>
                                          <p:attrName>style.visibility</p:attrName>
                                        </p:attrNameLst>
                                      </p:cBhvr>
                                      <p:to>
                                        <p:strVal val="visible"/>
                                      </p:to>
                                    </p:set>
                                    <p:animEffect transition="in" filter="fade">
                                      <p:cBhvr>
                                        <p:cTn id="63" dur="500"/>
                                        <p:tgtEl>
                                          <p:spTgt spid="224"/>
                                        </p:tgtEl>
                                      </p:cBhvr>
                                    </p:animEffect>
                                  </p:childTnLst>
                                </p:cTn>
                              </p:par>
                            </p:childTnLst>
                          </p:cTn>
                        </p:par>
                        <p:par>
                          <p:cTn id="64" fill="hold">
                            <p:stCondLst>
                              <p:cond delay="10500"/>
                            </p:stCondLst>
                            <p:childTnLst>
                              <p:par>
                                <p:cTn id="65" presetID="10" presetClass="entr" presetSubtype="0" fill="hold" nodeType="after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par>
                          <p:cTn id="68" fill="hold">
                            <p:stCondLst>
                              <p:cond delay="11000"/>
                            </p:stCondLst>
                            <p:childTnLst>
                              <p:par>
                                <p:cTn id="69" presetID="10" presetClass="entr" presetSubtype="0" fill="hold" nodeType="after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2000"/>
                                        <p:tgtEl>
                                          <p:spTgt spid="1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fade">
                                      <p:cBhvr>
                                        <p:cTn id="74" dur="2000"/>
                                        <p:tgtEl>
                                          <p:spTgt spid="37"/>
                                        </p:tgtEl>
                                      </p:cBhvr>
                                    </p:animEffect>
                                  </p:childTnLst>
                                </p:cTn>
                              </p:par>
                            </p:childTnLst>
                          </p:cTn>
                        </p:par>
                        <p:par>
                          <p:cTn id="75" fill="hold">
                            <p:stCondLst>
                              <p:cond delay="13000"/>
                            </p:stCondLst>
                            <p:childTnLst>
                              <p:par>
                                <p:cTn id="76" presetID="10" presetClass="entr" presetSubtype="0" fill="hold" nodeType="after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fade">
                                      <p:cBhvr>
                                        <p:cTn id="78" dur="500"/>
                                        <p:tgtEl>
                                          <p:spTgt spid="32"/>
                                        </p:tgtEl>
                                      </p:cBhvr>
                                    </p:animEffect>
                                  </p:childTnLst>
                                </p:cTn>
                              </p:par>
                            </p:childTnLst>
                          </p:cTn>
                        </p:par>
                        <p:par>
                          <p:cTn id="79" fill="hold">
                            <p:stCondLst>
                              <p:cond delay="13500"/>
                            </p:stCondLst>
                            <p:childTnLst>
                              <p:par>
                                <p:cTn id="80" presetID="10" presetClass="entr" presetSubtype="0" fill="hold" nodeType="after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500"/>
                                        <p:tgtEl>
                                          <p:spTgt spid="31"/>
                                        </p:tgtEl>
                                      </p:cBhvr>
                                    </p:animEffect>
                                  </p:childTnLst>
                                </p:cTn>
                              </p:par>
                            </p:childTnLst>
                          </p:cTn>
                        </p:par>
                        <p:par>
                          <p:cTn id="83" fill="hold">
                            <p:stCondLst>
                              <p:cond delay="14000"/>
                            </p:stCondLst>
                            <p:childTnLst>
                              <p:par>
                                <p:cTn id="84" presetID="10" presetClass="entr" presetSubtype="0" fill="hold" nodeType="afterEffect">
                                  <p:stCondLst>
                                    <p:cond delay="0"/>
                                  </p:stCondLst>
                                  <p:childTnLst>
                                    <p:set>
                                      <p:cBhvr>
                                        <p:cTn id="85" dur="1" fill="hold">
                                          <p:stCondLst>
                                            <p:cond delay="0"/>
                                          </p:stCondLst>
                                        </p:cTn>
                                        <p:tgtEl>
                                          <p:spTgt spid="34"/>
                                        </p:tgtEl>
                                        <p:attrNameLst>
                                          <p:attrName>style.visibility</p:attrName>
                                        </p:attrNameLst>
                                      </p:cBhvr>
                                      <p:to>
                                        <p:strVal val="visible"/>
                                      </p:to>
                                    </p:set>
                                    <p:animEffect transition="in" filter="fade">
                                      <p:cBhvr>
                                        <p:cTn id="86" dur="500"/>
                                        <p:tgtEl>
                                          <p:spTgt spid="34"/>
                                        </p:tgtEl>
                                      </p:cBhvr>
                                    </p:animEffect>
                                  </p:childTnLst>
                                </p:cTn>
                              </p:par>
                            </p:childTnLst>
                          </p:cTn>
                        </p:par>
                        <p:par>
                          <p:cTn id="87" fill="hold">
                            <p:stCondLst>
                              <p:cond delay="14500"/>
                            </p:stCondLst>
                            <p:childTnLst>
                              <p:par>
                                <p:cTn id="88" presetID="10" presetClass="entr" presetSubtype="0" fill="hold" nodeType="afterEffect">
                                  <p:stCondLst>
                                    <p:cond delay="0"/>
                                  </p:stCondLst>
                                  <p:childTnLst>
                                    <p:set>
                                      <p:cBhvr>
                                        <p:cTn id="89" dur="1" fill="hold">
                                          <p:stCondLst>
                                            <p:cond delay="0"/>
                                          </p:stCondLst>
                                        </p:cTn>
                                        <p:tgtEl>
                                          <p:spTgt spid="234"/>
                                        </p:tgtEl>
                                        <p:attrNameLst>
                                          <p:attrName>style.visibility</p:attrName>
                                        </p:attrNameLst>
                                      </p:cBhvr>
                                      <p:to>
                                        <p:strVal val="visible"/>
                                      </p:to>
                                    </p:set>
                                    <p:animEffect transition="in" filter="fade">
                                      <p:cBhvr>
                                        <p:cTn id="90" dur="500"/>
                                        <p:tgtEl>
                                          <p:spTgt spid="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p:bldP spid="183" grpId="0"/>
      <p:bldP spid="180"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9" name="Straight Arrow Connector 78">
            <a:extLst>
              <a:ext uri="{FF2B5EF4-FFF2-40B4-BE49-F238E27FC236}">
                <a16:creationId xmlns:a16="http://schemas.microsoft.com/office/drawing/2014/main" id="{171EBF87-BA26-4D81-A85E-8C0EF12B812C}"/>
              </a:ext>
            </a:extLst>
          </p:cNvPr>
          <p:cNvCxnSpPr>
            <a:cxnSpLocks/>
          </p:cNvCxnSpPr>
          <p:nvPr/>
        </p:nvCxnSpPr>
        <p:spPr>
          <a:xfrm flipV="1">
            <a:off x="4616143" y="4668683"/>
            <a:ext cx="133498" cy="207169"/>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1CEC3615-40C1-418E-87F5-B06403612FAA}"/>
              </a:ext>
            </a:extLst>
          </p:cNvPr>
          <p:cNvCxnSpPr>
            <a:cxnSpLocks/>
          </p:cNvCxnSpPr>
          <p:nvPr/>
        </p:nvCxnSpPr>
        <p:spPr>
          <a:xfrm flipV="1">
            <a:off x="5183355" y="4664991"/>
            <a:ext cx="151429" cy="228594"/>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38099523-9C86-4C1E-964C-AD12F5F66225}"/>
              </a:ext>
            </a:extLst>
          </p:cNvPr>
          <p:cNvCxnSpPr>
            <a:cxnSpLocks/>
          </p:cNvCxnSpPr>
          <p:nvPr/>
        </p:nvCxnSpPr>
        <p:spPr>
          <a:xfrm flipV="1">
            <a:off x="5999194" y="4697627"/>
            <a:ext cx="1" cy="195958"/>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68CC13AB-6380-4FC8-B477-7A9DE9B92CE2}"/>
              </a:ext>
            </a:extLst>
          </p:cNvPr>
          <p:cNvCxnSpPr>
            <a:cxnSpLocks/>
          </p:cNvCxnSpPr>
          <p:nvPr/>
        </p:nvCxnSpPr>
        <p:spPr>
          <a:xfrm flipH="1" flipV="1">
            <a:off x="6659781" y="4653913"/>
            <a:ext cx="97251" cy="239672"/>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4228911C-74F7-4D48-A2CA-74E667A903A5}"/>
              </a:ext>
            </a:extLst>
          </p:cNvPr>
          <p:cNvCxnSpPr>
            <a:cxnSpLocks/>
          </p:cNvCxnSpPr>
          <p:nvPr/>
        </p:nvCxnSpPr>
        <p:spPr>
          <a:xfrm flipH="1" flipV="1">
            <a:off x="7228602" y="4616918"/>
            <a:ext cx="24648" cy="276667"/>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6" name="Rectangle: Rounded Corners 115">
            <a:extLst>
              <a:ext uri="{FF2B5EF4-FFF2-40B4-BE49-F238E27FC236}">
                <a16:creationId xmlns:a16="http://schemas.microsoft.com/office/drawing/2014/main" id="{00866D8D-545A-45F9-AFBC-B878DF473CFB}"/>
              </a:ext>
            </a:extLst>
          </p:cNvPr>
          <p:cNvSpPr/>
          <p:nvPr/>
        </p:nvSpPr>
        <p:spPr>
          <a:xfrm>
            <a:off x="389864" y="5161770"/>
            <a:ext cx="3281732" cy="1059952"/>
          </a:xfrm>
          <a:prstGeom prst="roundRect">
            <a:avLst>
              <a:gd name="adj" fmla="val 11145"/>
            </a:avLst>
          </a:prstGeom>
          <a:solidFill>
            <a:schemeClr val="accent1">
              <a:lumMod val="20000"/>
              <a:lumOff val="8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Content is submitted by BlackFacts Users, Griots and our proprietary web crawlers, from online pages, social media sharing, uploaded documents and (in Year 2) media.</a:t>
            </a:r>
          </a:p>
        </p:txBody>
      </p:sp>
      <p:pic>
        <p:nvPicPr>
          <p:cNvPr id="128" name="Graphic 127" descr="Film reel">
            <a:extLst>
              <a:ext uri="{FF2B5EF4-FFF2-40B4-BE49-F238E27FC236}">
                <a16:creationId xmlns:a16="http://schemas.microsoft.com/office/drawing/2014/main" id="{F367C26A-FC68-4AD0-800F-3C32048897F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07914" y="4874178"/>
            <a:ext cx="449692" cy="449692"/>
          </a:xfrm>
          <a:prstGeom prst="rect">
            <a:avLst/>
          </a:prstGeom>
        </p:spPr>
      </p:pic>
      <p:pic>
        <p:nvPicPr>
          <p:cNvPr id="130" name="Graphic 129" descr="Music">
            <a:extLst>
              <a:ext uri="{FF2B5EF4-FFF2-40B4-BE49-F238E27FC236}">
                <a16:creationId xmlns:a16="http://schemas.microsoft.com/office/drawing/2014/main" id="{58A5AA50-AE9A-44AD-BA68-AAEF00188DD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613563" y="4872128"/>
            <a:ext cx="453792" cy="453792"/>
          </a:xfrm>
          <a:prstGeom prst="rect">
            <a:avLst/>
          </a:prstGeom>
        </p:spPr>
      </p:pic>
      <p:pic>
        <p:nvPicPr>
          <p:cNvPr id="132" name="Graphic 131" descr="Clapper board">
            <a:extLst>
              <a:ext uri="{FF2B5EF4-FFF2-40B4-BE49-F238E27FC236}">
                <a16:creationId xmlns:a16="http://schemas.microsoft.com/office/drawing/2014/main" id="{179505FB-5F62-441E-B381-1A5FD3355B1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180106" y="4902576"/>
            <a:ext cx="392897" cy="392897"/>
          </a:xfrm>
          <a:prstGeom prst="rect">
            <a:avLst/>
          </a:prstGeom>
        </p:spPr>
      </p:pic>
      <p:pic>
        <p:nvPicPr>
          <p:cNvPr id="136" name="Graphic 135" descr="Downhill skiing">
            <a:extLst>
              <a:ext uri="{FF2B5EF4-FFF2-40B4-BE49-F238E27FC236}">
                <a16:creationId xmlns:a16="http://schemas.microsoft.com/office/drawing/2014/main" id="{1AA0E7DD-A8CE-4020-BD50-4BB7DA4D5EF6}"/>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89546" y="4912950"/>
            <a:ext cx="450000" cy="450000"/>
          </a:xfrm>
          <a:prstGeom prst="rect">
            <a:avLst/>
          </a:prstGeom>
        </p:spPr>
      </p:pic>
      <p:pic>
        <p:nvPicPr>
          <p:cNvPr id="138" name="Graphic 137" descr="Baseball">
            <a:extLst>
              <a:ext uri="{FF2B5EF4-FFF2-40B4-BE49-F238E27FC236}">
                <a16:creationId xmlns:a16="http://schemas.microsoft.com/office/drawing/2014/main" id="{D697B04D-8E39-49F5-8BFA-CE9D7B4FA2C4}"/>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223914" y="4886488"/>
            <a:ext cx="425072" cy="425072"/>
          </a:xfrm>
          <a:prstGeom prst="rect">
            <a:avLst/>
          </a:prstGeom>
        </p:spPr>
      </p:pic>
      <p:pic>
        <p:nvPicPr>
          <p:cNvPr id="140" name="Graphic 139" descr="Football">
            <a:extLst>
              <a:ext uri="{FF2B5EF4-FFF2-40B4-BE49-F238E27FC236}">
                <a16:creationId xmlns:a16="http://schemas.microsoft.com/office/drawing/2014/main" id="{BDCD844A-278F-41EF-B4D2-8A55D040EBDE}"/>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702040" y="4858367"/>
            <a:ext cx="481315" cy="481315"/>
          </a:xfrm>
          <a:prstGeom prst="rect">
            <a:avLst/>
          </a:prstGeom>
        </p:spPr>
      </p:pic>
      <p:pic>
        <p:nvPicPr>
          <p:cNvPr id="142" name="Graphic 141" descr="Basketball">
            <a:extLst>
              <a:ext uri="{FF2B5EF4-FFF2-40B4-BE49-F238E27FC236}">
                <a16:creationId xmlns:a16="http://schemas.microsoft.com/office/drawing/2014/main" id="{0D2222D4-F938-471F-81F7-A6B87AA8F30B}"/>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4221778" y="4879173"/>
            <a:ext cx="439703" cy="439703"/>
          </a:xfrm>
          <a:prstGeom prst="rect">
            <a:avLst/>
          </a:prstGeom>
        </p:spPr>
      </p:pic>
      <p:sp>
        <p:nvSpPr>
          <p:cNvPr id="101" name="TextBox 100">
            <a:extLst>
              <a:ext uri="{FF2B5EF4-FFF2-40B4-BE49-F238E27FC236}">
                <a16:creationId xmlns:a16="http://schemas.microsoft.com/office/drawing/2014/main" id="{7ECADAEA-345B-4BFB-BCAB-3382E62B6163}"/>
              </a:ext>
            </a:extLst>
          </p:cNvPr>
          <p:cNvSpPr txBox="1"/>
          <p:nvPr/>
        </p:nvSpPr>
        <p:spPr>
          <a:xfrm>
            <a:off x="3949844" y="5288524"/>
            <a:ext cx="4157944" cy="400110"/>
          </a:xfrm>
          <a:prstGeom prst="rect">
            <a:avLst/>
          </a:prstGeom>
          <a:noFill/>
        </p:spPr>
        <p:txBody>
          <a:bodyPr wrap="square" rtlCol="0">
            <a:spAutoFit/>
          </a:bodyPr>
          <a:lstStyle/>
          <a:p>
            <a:pPr algn="ctr"/>
            <a:r>
              <a:rPr lang="en-US" sz="2000" b="1" dirty="0"/>
              <a:t>Sponsors / Advertisers / Vendors</a:t>
            </a:r>
          </a:p>
        </p:txBody>
      </p:sp>
      <p:sp>
        <p:nvSpPr>
          <p:cNvPr id="102" name="Rectangle: Rounded Corners 101">
            <a:extLst>
              <a:ext uri="{FF2B5EF4-FFF2-40B4-BE49-F238E27FC236}">
                <a16:creationId xmlns:a16="http://schemas.microsoft.com/office/drawing/2014/main" id="{7108D37E-F542-4A1E-B565-00B0761DBCA1}"/>
              </a:ext>
            </a:extLst>
          </p:cNvPr>
          <p:cNvSpPr/>
          <p:nvPr/>
        </p:nvSpPr>
        <p:spPr>
          <a:xfrm>
            <a:off x="8291816" y="4916366"/>
            <a:ext cx="3510319" cy="1348950"/>
          </a:xfrm>
          <a:prstGeom prst="roundRect">
            <a:avLst>
              <a:gd name="adj" fmla="val 11145"/>
            </a:avLst>
          </a:prstGeom>
          <a:solidFill>
            <a:schemeClr val="accent1">
              <a:lumMod val="20000"/>
              <a:lumOff val="8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Consumers get BlackFacts content on any platform by visiting BlackFacts or Affiliate websites or receiving notifications via Email/Text/Social Media.</a:t>
            </a:r>
          </a:p>
          <a:p>
            <a:endParaRPr lang="en-US" sz="1200" dirty="0">
              <a:solidFill>
                <a:schemeClr val="tx1"/>
              </a:solidFill>
            </a:endParaRPr>
          </a:p>
          <a:p>
            <a:r>
              <a:rPr lang="en-US" sz="1200" dirty="0">
                <a:solidFill>
                  <a:schemeClr val="tx1"/>
                </a:solidFill>
              </a:rPr>
              <a:t>BlackFacts content is syndicated via BlackFacts Widgets hosted on affiliate sites and entire custom BlackFacts-driven partner sites.</a:t>
            </a:r>
          </a:p>
        </p:txBody>
      </p:sp>
      <p:sp>
        <p:nvSpPr>
          <p:cNvPr id="105" name="TextBox 104">
            <a:extLst>
              <a:ext uri="{FF2B5EF4-FFF2-40B4-BE49-F238E27FC236}">
                <a16:creationId xmlns:a16="http://schemas.microsoft.com/office/drawing/2014/main" id="{0B94CE15-1D07-42C5-A2D7-7C389071DB3C}"/>
              </a:ext>
            </a:extLst>
          </p:cNvPr>
          <p:cNvSpPr txBox="1"/>
          <p:nvPr/>
        </p:nvSpPr>
        <p:spPr>
          <a:xfrm>
            <a:off x="3938029" y="1275685"/>
            <a:ext cx="4138660" cy="461665"/>
          </a:xfrm>
          <a:prstGeom prst="rect">
            <a:avLst/>
          </a:prstGeom>
          <a:noFill/>
        </p:spPr>
        <p:txBody>
          <a:bodyPr wrap="square" rtlCol="0">
            <a:spAutoFit/>
          </a:bodyPr>
          <a:lstStyle/>
          <a:p>
            <a:pPr algn="ctr"/>
            <a:r>
              <a:rPr lang="en-US" sz="2400" b="1" i="1" dirty="0"/>
              <a:t>BlackFacts.com</a:t>
            </a:r>
          </a:p>
        </p:txBody>
      </p:sp>
      <p:pic>
        <p:nvPicPr>
          <p:cNvPr id="31" name="Picture 30">
            <a:extLst>
              <a:ext uri="{FF2B5EF4-FFF2-40B4-BE49-F238E27FC236}">
                <a16:creationId xmlns:a16="http://schemas.microsoft.com/office/drawing/2014/main" id="{A034C938-94BA-418C-8F9F-8538F4F79F82}"/>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417181" y="2106645"/>
            <a:ext cx="352517" cy="356171"/>
          </a:xfrm>
          <a:prstGeom prst="rect">
            <a:avLst/>
          </a:prstGeom>
        </p:spPr>
      </p:pic>
      <p:cxnSp>
        <p:nvCxnSpPr>
          <p:cNvPr id="35" name="Straight Arrow Connector 34">
            <a:extLst>
              <a:ext uri="{FF2B5EF4-FFF2-40B4-BE49-F238E27FC236}">
                <a16:creationId xmlns:a16="http://schemas.microsoft.com/office/drawing/2014/main" id="{B960E05C-534E-4209-B426-8981D7217839}"/>
              </a:ext>
            </a:extLst>
          </p:cNvPr>
          <p:cNvCxnSpPr>
            <a:cxnSpLocks/>
          </p:cNvCxnSpPr>
          <p:nvPr/>
        </p:nvCxnSpPr>
        <p:spPr>
          <a:xfrm flipV="1">
            <a:off x="1956890" y="2274072"/>
            <a:ext cx="456407" cy="10658"/>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CD47EF87-F75B-4FD5-BB5E-F3FC526C44ED}"/>
              </a:ext>
            </a:extLst>
          </p:cNvPr>
          <p:cNvCxnSpPr>
            <a:stCxn id="31" idx="3"/>
          </p:cNvCxnSpPr>
          <p:nvPr/>
        </p:nvCxnSpPr>
        <p:spPr>
          <a:xfrm flipV="1">
            <a:off x="2769698" y="2284730"/>
            <a:ext cx="941935" cy="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99A5603A-FD2C-4542-BC4A-82713E6144A3}"/>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397153" y="2599227"/>
            <a:ext cx="369335" cy="368923"/>
          </a:xfrm>
          <a:prstGeom prst="rect">
            <a:avLst/>
          </a:prstGeom>
        </p:spPr>
      </p:pic>
      <p:cxnSp>
        <p:nvCxnSpPr>
          <p:cNvPr id="36" name="Straight Arrow Connector 35">
            <a:extLst>
              <a:ext uri="{FF2B5EF4-FFF2-40B4-BE49-F238E27FC236}">
                <a16:creationId xmlns:a16="http://schemas.microsoft.com/office/drawing/2014/main" id="{6DCFA5AC-F7DA-40D4-952B-23E61BF02D8D}"/>
              </a:ext>
            </a:extLst>
          </p:cNvPr>
          <p:cNvCxnSpPr>
            <a:cxnSpLocks/>
            <a:endCxn id="32" idx="1"/>
          </p:cNvCxnSpPr>
          <p:nvPr/>
        </p:nvCxnSpPr>
        <p:spPr>
          <a:xfrm>
            <a:off x="1943852" y="2783689"/>
            <a:ext cx="453301"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15DA36A-A874-4126-9F8D-52F811362D25}"/>
              </a:ext>
            </a:extLst>
          </p:cNvPr>
          <p:cNvCxnSpPr>
            <a:stCxn id="32" idx="3"/>
          </p:cNvCxnSpPr>
          <p:nvPr/>
        </p:nvCxnSpPr>
        <p:spPr>
          <a:xfrm flipV="1">
            <a:off x="2766488" y="2781718"/>
            <a:ext cx="945145" cy="197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FC35009F-4EBD-4E24-8382-DC37BA78DA0F}"/>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417181" y="3729712"/>
            <a:ext cx="352516" cy="360126"/>
          </a:xfrm>
          <a:prstGeom prst="rect">
            <a:avLst/>
          </a:prstGeom>
        </p:spPr>
      </p:pic>
      <p:cxnSp>
        <p:nvCxnSpPr>
          <p:cNvPr id="38" name="Straight Arrow Connector 37">
            <a:extLst>
              <a:ext uri="{FF2B5EF4-FFF2-40B4-BE49-F238E27FC236}">
                <a16:creationId xmlns:a16="http://schemas.microsoft.com/office/drawing/2014/main" id="{FAF8047B-48B3-4705-AEE6-AC854BBEE753}"/>
              </a:ext>
            </a:extLst>
          </p:cNvPr>
          <p:cNvCxnSpPr>
            <a:cxnSpLocks/>
            <a:endCxn id="33" idx="1"/>
          </p:cNvCxnSpPr>
          <p:nvPr/>
        </p:nvCxnSpPr>
        <p:spPr>
          <a:xfrm>
            <a:off x="1943852" y="3909775"/>
            <a:ext cx="473329"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F1A93BB-EBBB-4853-9231-1F00D36D1D4B}"/>
              </a:ext>
            </a:extLst>
          </p:cNvPr>
          <p:cNvCxnSpPr>
            <a:stCxn id="33" idx="3"/>
          </p:cNvCxnSpPr>
          <p:nvPr/>
        </p:nvCxnSpPr>
        <p:spPr>
          <a:xfrm>
            <a:off x="2769697" y="3909775"/>
            <a:ext cx="941936"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090D0421-6A2B-458B-B3AC-C7B9B4C3238E}"/>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2453664" y="4204335"/>
            <a:ext cx="312824" cy="319658"/>
          </a:xfrm>
          <a:prstGeom prst="rect">
            <a:avLst/>
          </a:prstGeom>
        </p:spPr>
      </p:pic>
      <p:cxnSp>
        <p:nvCxnSpPr>
          <p:cNvPr id="39" name="Straight Arrow Connector 38">
            <a:extLst>
              <a:ext uri="{FF2B5EF4-FFF2-40B4-BE49-F238E27FC236}">
                <a16:creationId xmlns:a16="http://schemas.microsoft.com/office/drawing/2014/main" id="{86FEDB71-1AC8-49D7-9DA5-5A39FCDF4A53}"/>
              </a:ext>
            </a:extLst>
          </p:cNvPr>
          <p:cNvCxnSpPr>
            <a:cxnSpLocks/>
            <a:endCxn id="34" idx="1"/>
          </p:cNvCxnSpPr>
          <p:nvPr/>
        </p:nvCxnSpPr>
        <p:spPr>
          <a:xfrm>
            <a:off x="1943852" y="4364123"/>
            <a:ext cx="509812" cy="4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79D206A7-3B70-49A8-9FDC-D19698D8E068}"/>
              </a:ext>
            </a:extLst>
          </p:cNvPr>
          <p:cNvCxnSpPr>
            <a:stCxn id="34" idx="3"/>
          </p:cNvCxnSpPr>
          <p:nvPr/>
        </p:nvCxnSpPr>
        <p:spPr>
          <a:xfrm>
            <a:off x="2766488" y="4364164"/>
            <a:ext cx="945145"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C4FBD721-971F-4812-BA32-0AFA310B25C6}"/>
              </a:ext>
            </a:extLst>
          </p:cNvPr>
          <p:cNvPicPr>
            <a:picLocks noChangeAspect="1"/>
          </p:cNvPicPr>
          <p:nvPr/>
        </p:nvPicPr>
        <p:blipFill>
          <a:blip r:embed="rId20"/>
          <a:stretch>
            <a:fillRect/>
          </a:stretch>
        </p:blipFill>
        <p:spPr>
          <a:xfrm>
            <a:off x="2399842" y="3241862"/>
            <a:ext cx="366646" cy="380887"/>
          </a:xfrm>
          <a:prstGeom prst="rect">
            <a:avLst/>
          </a:prstGeom>
        </p:spPr>
      </p:pic>
      <p:cxnSp>
        <p:nvCxnSpPr>
          <p:cNvPr id="45" name="Straight Arrow Connector 44">
            <a:extLst>
              <a:ext uri="{FF2B5EF4-FFF2-40B4-BE49-F238E27FC236}">
                <a16:creationId xmlns:a16="http://schemas.microsoft.com/office/drawing/2014/main" id="{45D909DC-3967-4858-A728-B1885BEB7EE5}"/>
              </a:ext>
            </a:extLst>
          </p:cNvPr>
          <p:cNvCxnSpPr>
            <a:cxnSpLocks/>
            <a:endCxn id="44" idx="1"/>
          </p:cNvCxnSpPr>
          <p:nvPr/>
        </p:nvCxnSpPr>
        <p:spPr>
          <a:xfrm flipV="1">
            <a:off x="1943852" y="3432306"/>
            <a:ext cx="455990" cy="6429"/>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948268A8-5790-47C8-AFBB-4F85288A9B31}"/>
              </a:ext>
            </a:extLst>
          </p:cNvPr>
          <p:cNvCxnSpPr>
            <a:cxnSpLocks/>
            <a:stCxn id="44" idx="3"/>
          </p:cNvCxnSpPr>
          <p:nvPr/>
        </p:nvCxnSpPr>
        <p:spPr>
          <a:xfrm>
            <a:off x="2766488" y="3432306"/>
            <a:ext cx="945145"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10998FA8-DFFA-4BAA-BA31-CA0D6C1AB4A7}"/>
              </a:ext>
            </a:extLst>
          </p:cNvPr>
          <p:cNvCxnSpPr>
            <a:cxnSpLocks/>
          </p:cNvCxnSpPr>
          <p:nvPr/>
        </p:nvCxnSpPr>
        <p:spPr>
          <a:xfrm>
            <a:off x="8253973" y="2006169"/>
            <a:ext cx="626398" cy="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E4048DD-8571-4599-92E1-7ADE588C7897}"/>
              </a:ext>
            </a:extLst>
          </p:cNvPr>
          <p:cNvCxnSpPr>
            <a:cxnSpLocks/>
          </p:cNvCxnSpPr>
          <p:nvPr/>
        </p:nvCxnSpPr>
        <p:spPr>
          <a:xfrm flipV="1">
            <a:off x="8253973" y="3133141"/>
            <a:ext cx="626398" cy="2995"/>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410F8D89-4AE1-4B00-9441-47BD310D9DBB}"/>
              </a:ext>
            </a:extLst>
          </p:cNvPr>
          <p:cNvCxnSpPr>
            <a:cxnSpLocks/>
          </p:cNvCxnSpPr>
          <p:nvPr/>
        </p:nvCxnSpPr>
        <p:spPr>
          <a:xfrm>
            <a:off x="8253973" y="4325479"/>
            <a:ext cx="626398"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59D16D90-0FEF-4987-8B62-9E137C3E231B}"/>
              </a:ext>
            </a:extLst>
          </p:cNvPr>
          <p:cNvCxnSpPr/>
          <p:nvPr/>
        </p:nvCxnSpPr>
        <p:spPr>
          <a:xfrm>
            <a:off x="8253973" y="2583306"/>
            <a:ext cx="1987541"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784F456E-2D8C-4A58-83A9-CC597E1B3228}"/>
              </a:ext>
            </a:extLst>
          </p:cNvPr>
          <p:cNvCxnSpPr>
            <a:cxnSpLocks/>
          </p:cNvCxnSpPr>
          <p:nvPr/>
        </p:nvCxnSpPr>
        <p:spPr>
          <a:xfrm>
            <a:off x="8253973" y="3729307"/>
            <a:ext cx="1987541"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DB9B20B9-C8F9-4B40-BAFE-B5AA57DB8AE5}"/>
              </a:ext>
            </a:extLst>
          </p:cNvPr>
          <p:cNvSpPr txBox="1"/>
          <p:nvPr/>
        </p:nvSpPr>
        <p:spPr>
          <a:xfrm rot="16200000">
            <a:off x="-653955" y="2982104"/>
            <a:ext cx="2317483" cy="400110"/>
          </a:xfrm>
          <a:prstGeom prst="rect">
            <a:avLst/>
          </a:prstGeom>
          <a:noFill/>
        </p:spPr>
        <p:txBody>
          <a:bodyPr wrap="square" rtlCol="0">
            <a:spAutoFit/>
          </a:bodyPr>
          <a:lstStyle/>
          <a:p>
            <a:pPr algn="ctr"/>
            <a:r>
              <a:rPr lang="en-US" sz="2000" b="1" dirty="0"/>
              <a:t>Content Creators</a:t>
            </a:r>
          </a:p>
        </p:txBody>
      </p:sp>
      <p:pic>
        <p:nvPicPr>
          <p:cNvPr id="87" name="Graphic 86" descr="Man">
            <a:extLst>
              <a:ext uri="{FF2B5EF4-FFF2-40B4-BE49-F238E27FC236}">
                <a16:creationId xmlns:a16="http://schemas.microsoft.com/office/drawing/2014/main" id="{1E890323-2C0A-472E-92C5-ADA405A4290A}"/>
              </a:ext>
            </a:extLst>
          </p:cNvPr>
          <p:cNvPicPr>
            <a:picLocks noChangeAspect="1"/>
          </p:cNvPicPr>
          <p:nvPr/>
        </p:nvPicPr>
        <p:blipFill>
          <a:blip r:embed="rId21" cstate="print">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10236289" y="2296411"/>
            <a:ext cx="588578" cy="588578"/>
          </a:xfrm>
          <a:prstGeom prst="rect">
            <a:avLst/>
          </a:prstGeom>
        </p:spPr>
      </p:pic>
      <p:grpSp>
        <p:nvGrpSpPr>
          <p:cNvPr id="52" name="Group 51">
            <a:extLst>
              <a:ext uri="{FF2B5EF4-FFF2-40B4-BE49-F238E27FC236}">
                <a16:creationId xmlns:a16="http://schemas.microsoft.com/office/drawing/2014/main" id="{BF018336-1109-4968-A99D-9B6616AA835D}"/>
              </a:ext>
            </a:extLst>
          </p:cNvPr>
          <p:cNvGrpSpPr/>
          <p:nvPr/>
        </p:nvGrpSpPr>
        <p:grpSpPr>
          <a:xfrm>
            <a:off x="748199" y="2343356"/>
            <a:ext cx="947741" cy="700622"/>
            <a:chOff x="748199" y="2518460"/>
            <a:chExt cx="947741" cy="700622"/>
          </a:xfrm>
        </p:grpSpPr>
        <p:pic>
          <p:nvPicPr>
            <p:cNvPr id="93" name="Graphic 92" descr="Group">
              <a:extLst>
                <a:ext uri="{FF2B5EF4-FFF2-40B4-BE49-F238E27FC236}">
                  <a16:creationId xmlns:a16="http://schemas.microsoft.com/office/drawing/2014/main" id="{AC5D6CEE-A8FF-440C-B5E6-22FAE4EFA52A}"/>
                </a:ext>
              </a:extLst>
            </p:cNvPr>
            <p:cNvPicPr>
              <a:picLocks noChangeAspect="1"/>
            </p:cNvPicPr>
            <p:nvPr/>
          </p:nvPicPr>
          <p:blipFill>
            <a:blip r:embed="rId23" cstate="print">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902747" y="2518460"/>
              <a:ext cx="630820" cy="630820"/>
            </a:xfrm>
            <a:prstGeom prst="rect">
              <a:avLst/>
            </a:prstGeom>
          </p:spPr>
        </p:pic>
        <p:sp>
          <p:nvSpPr>
            <p:cNvPr id="111" name="TextBox 110">
              <a:extLst>
                <a:ext uri="{FF2B5EF4-FFF2-40B4-BE49-F238E27FC236}">
                  <a16:creationId xmlns:a16="http://schemas.microsoft.com/office/drawing/2014/main" id="{C58A61A9-701B-403A-8C5D-650DB1457DDF}"/>
                </a:ext>
              </a:extLst>
            </p:cNvPr>
            <p:cNvSpPr txBox="1"/>
            <p:nvPr/>
          </p:nvSpPr>
          <p:spPr>
            <a:xfrm>
              <a:off x="748199" y="2957472"/>
              <a:ext cx="947741" cy="261610"/>
            </a:xfrm>
            <a:prstGeom prst="rect">
              <a:avLst/>
            </a:prstGeom>
            <a:noFill/>
          </p:spPr>
          <p:txBody>
            <a:bodyPr wrap="square" rtlCol="0">
              <a:spAutoFit/>
            </a:bodyPr>
            <a:lstStyle/>
            <a:p>
              <a:pPr algn="ctr"/>
              <a:r>
                <a:rPr lang="en-US" sz="1050" dirty="0"/>
                <a:t>Consumers</a:t>
              </a:r>
            </a:p>
          </p:txBody>
        </p:sp>
      </p:grpSp>
      <p:grpSp>
        <p:nvGrpSpPr>
          <p:cNvPr id="63" name="Group 62">
            <a:extLst>
              <a:ext uri="{FF2B5EF4-FFF2-40B4-BE49-F238E27FC236}">
                <a16:creationId xmlns:a16="http://schemas.microsoft.com/office/drawing/2014/main" id="{A6A326B0-DB50-49D9-ADDA-AE4B2366B132}"/>
              </a:ext>
            </a:extLst>
          </p:cNvPr>
          <p:cNvGrpSpPr/>
          <p:nvPr/>
        </p:nvGrpSpPr>
        <p:grpSpPr>
          <a:xfrm>
            <a:off x="732162" y="3048436"/>
            <a:ext cx="947741" cy="831714"/>
            <a:chOff x="732162" y="3223540"/>
            <a:chExt cx="947741" cy="831714"/>
          </a:xfrm>
        </p:grpSpPr>
        <p:pic>
          <p:nvPicPr>
            <p:cNvPr id="89" name="Graphic 88" descr="Team">
              <a:extLst>
                <a:ext uri="{FF2B5EF4-FFF2-40B4-BE49-F238E27FC236}">
                  <a16:creationId xmlns:a16="http://schemas.microsoft.com/office/drawing/2014/main" id="{EEA1764D-38A1-4C53-A2C0-060CAA1F28C7}"/>
                </a:ext>
              </a:extLst>
            </p:cNvPr>
            <p:cNvPicPr>
              <a:picLocks noChangeAspect="1"/>
            </p:cNvPicPr>
            <p:nvPr/>
          </p:nvPicPr>
          <p:blipFill>
            <a:blip r:embed="rId25" cstate="print">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861706" y="3223540"/>
              <a:ext cx="688654" cy="688654"/>
            </a:xfrm>
            <a:prstGeom prst="rect">
              <a:avLst/>
            </a:prstGeom>
          </p:spPr>
        </p:pic>
        <p:sp>
          <p:nvSpPr>
            <p:cNvPr id="112" name="TextBox 111">
              <a:extLst>
                <a:ext uri="{FF2B5EF4-FFF2-40B4-BE49-F238E27FC236}">
                  <a16:creationId xmlns:a16="http://schemas.microsoft.com/office/drawing/2014/main" id="{65841AD0-FBE8-4F36-96DA-24C3A5E0A028}"/>
                </a:ext>
              </a:extLst>
            </p:cNvPr>
            <p:cNvSpPr txBox="1"/>
            <p:nvPr/>
          </p:nvSpPr>
          <p:spPr>
            <a:xfrm>
              <a:off x="732162" y="3793644"/>
              <a:ext cx="947741" cy="261610"/>
            </a:xfrm>
            <a:prstGeom prst="rect">
              <a:avLst/>
            </a:prstGeom>
            <a:noFill/>
          </p:spPr>
          <p:txBody>
            <a:bodyPr wrap="square" rtlCol="0">
              <a:spAutoFit/>
            </a:bodyPr>
            <a:lstStyle/>
            <a:p>
              <a:pPr algn="ctr"/>
              <a:r>
                <a:rPr lang="en-US" sz="1050" dirty="0"/>
                <a:t>Associations</a:t>
              </a:r>
            </a:p>
          </p:txBody>
        </p:sp>
      </p:grpSp>
      <p:grpSp>
        <p:nvGrpSpPr>
          <p:cNvPr id="64" name="Group 63">
            <a:extLst>
              <a:ext uri="{FF2B5EF4-FFF2-40B4-BE49-F238E27FC236}">
                <a16:creationId xmlns:a16="http://schemas.microsoft.com/office/drawing/2014/main" id="{C589C899-BD43-493E-B343-84F12FBC7DA8}"/>
              </a:ext>
            </a:extLst>
          </p:cNvPr>
          <p:cNvGrpSpPr/>
          <p:nvPr/>
        </p:nvGrpSpPr>
        <p:grpSpPr>
          <a:xfrm>
            <a:off x="730523" y="3903894"/>
            <a:ext cx="947741" cy="754514"/>
            <a:chOff x="730523" y="4078998"/>
            <a:chExt cx="947741" cy="754514"/>
          </a:xfrm>
        </p:grpSpPr>
        <p:pic>
          <p:nvPicPr>
            <p:cNvPr id="95" name="Graphic 94" descr="Woman">
              <a:extLst>
                <a:ext uri="{FF2B5EF4-FFF2-40B4-BE49-F238E27FC236}">
                  <a16:creationId xmlns:a16="http://schemas.microsoft.com/office/drawing/2014/main" id="{35F7E127-3A1E-4A63-A978-D2A77927C7AF}"/>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939195" y="4078998"/>
              <a:ext cx="535486" cy="535486"/>
            </a:xfrm>
            <a:prstGeom prst="rect">
              <a:avLst/>
            </a:prstGeom>
          </p:spPr>
        </p:pic>
        <p:sp>
          <p:nvSpPr>
            <p:cNvPr id="113" name="TextBox 112">
              <a:extLst>
                <a:ext uri="{FF2B5EF4-FFF2-40B4-BE49-F238E27FC236}">
                  <a16:creationId xmlns:a16="http://schemas.microsoft.com/office/drawing/2014/main" id="{AFE2F8BD-9477-4D6D-8341-30E59839C444}"/>
                </a:ext>
              </a:extLst>
            </p:cNvPr>
            <p:cNvSpPr txBox="1"/>
            <p:nvPr/>
          </p:nvSpPr>
          <p:spPr>
            <a:xfrm>
              <a:off x="730523" y="4571902"/>
              <a:ext cx="947741" cy="261610"/>
            </a:xfrm>
            <a:prstGeom prst="rect">
              <a:avLst/>
            </a:prstGeom>
            <a:noFill/>
          </p:spPr>
          <p:txBody>
            <a:bodyPr wrap="square" rtlCol="0">
              <a:spAutoFit/>
            </a:bodyPr>
            <a:lstStyle/>
            <a:p>
              <a:pPr algn="ctr"/>
              <a:r>
                <a:rPr lang="en-US" sz="1050" dirty="0"/>
                <a:t>Historians</a:t>
              </a:r>
            </a:p>
          </p:txBody>
        </p:sp>
      </p:grpSp>
      <p:pic>
        <p:nvPicPr>
          <p:cNvPr id="120" name="Graphic 119" descr="Smart Phone">
            <a:extLst>
              <a:ext uri="{FF2B5EF4-FFF2-40B4-BE49-F238E27FC236}">
                <a16:creationId xmlns:a16="http://schemas.microsoft.com/office/drawing/2014/main" id="{2F712CEC-3D6D-4D06-80CB-323B1DA5C40C}"/>
              </a:ext>
            </a:extLst>
          </p:cNvPr>
          <p:cNvPicPr>
            <a:picLocks noChangeAspect="1"/>
          </p:cNvPicPr>
          <p:nvPr/>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9487530" y="1971153"/>
            <a:ext cx="487466" cy="487466"/>
          </a:xfrm>
          <a:prstGeom prst="rect">
            <a:avLst/>
          </a:prstGeom>
        </p:spPr>
      </p:pic>
      <p:pic>
        <p:nvPicPr>
          <p:cNvPr id="122" name="Graphic 121" descr="Tablet">
            <a:extLst>
              <a:ext uri="{FF2B5EF4-FFF2-40B4-BE49-F238E27FC236}">
                <a16:creationId xmlns:a16="http://schemas.microsoft.com/office/drawing/2014/main" id="{B99FA95F-AF3C-4BCC-A8D6-F39004D1F533}"/>
              </a:ext>
            </a:extLst>
          </p:cNvPr>
          <p:cNvPicPr>
            <a:picLocks noChangeAspect="1"/>
          </p:cNvPicPr>
          <p:nvPr/>
        </p:nvPicPr>
        <p:blipFill>
          <a:blip r:embed="rId31" cstate="print">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8931025" y="1709546"/>
            <a:ext cx="593245" cy="593245"/>
          </a:xfrm>
          <a:prstGeom prst="rect">
            <a:avLst/>
          </a:prstGeom>
        </p:spPr>
      </p:pic>
      <p:pic>
        <p:nvPicPr>
          <p:cNvPr id="124" name="Graphic 123" descr="Meeting">
            <a:extLst>
              <a:ext uri="{FF2B5EF4-FFF2-40B4-BE49-F238E27FC236}">
                <a16:creationId xmlns:a16="http://schemas.microsoft.com/office/drawing/2014/main" id="{43756C6F-B4E4-464F-958A-19377E8F7ABF}"/>
              </a:ext>
            </a:extLst>
          </p:cNvPr>
          <p:cNvPicPr>
            <a:picLocks noChangeAspect="1"/>
          </p:cNvPicPr>
          <p:nvPr/>
        </p:nvPicPr>
        <p:blipFill>
          <a:blip r:embed="rId33" cstate="print">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10273131" y="3346709"/>
            <a:ext cx="747626" cy="747626"/>
          </a:xfrm>
          <a:prstGeom prst="rect">
            <a:avLst/>
          </a:prstGeom>
        </p:spPr>
      </p:pic>
      <p:sp>
        <p:nvSpPr>
          <p:cNvPr id="150" name="TextBox 149">
            <a:extLst>
              <a:ext uri="{FF2B5EF4-FFF2-40B4-BE49-F238E27FC236}">
                <a16:creationId xmlns:a16="http://schemas.microsoft.com/office/drawing/2014/main" id="{8018EE77-47CE-4D2C-8462-89CC9F2A8C34}"/>
              </a:ext>
            </a:extLst>
          </p:cNvPr>
          <p:cNvSpPr txBox="1"/>
          <p:nvPr/>
        </p:nvSpPr>
        <p:spPr>
          <a:xfrm rot="5400000">
            <a:off x="10271611" y="2993187"/>
            <a:ext cx="2317483" cy="400110"/>
          </a:xfrm>
          <a:prstGeom prst="rect">
            <a:avLst/>
          </a:prstGeom>
          <a:noFill/>
        </p:spPr>
        <p:txBody>
          <a:bodyPr wrap="square" rtlCol="0">
            <a:spAutoFit/>
          </a:bodyPr>
          <a:lstStyle/>
          <a:p>
            <a:pPr algn="ctr"/>
            <a:r>
              <a:rPr lang="en-US" sz="2000" b="1" dirty="0"/>
              <a:t>Content Consumers</a:t>
            </a:r>
          </a:p>
        </p:txBody>
      </p:sp>
      <p:sp>
        <p:nvSpPr>
          <p:cNvPr id="151" name="TextBox 150">
            <a:extLst>
              <a:ext uri="{FF2B5EF4-FFF2-40B4-BE49-F238E27FC236}">
                <a16:creationId xmlns:a16="http://schemas.microsoft.com/office/drawing/2014/main" id="{88875F1C-9AF3-4CD2-AEB0-025B2FE9BC85}"/>
              </a:ext>
            </a:extLst>
          </p:cNvPr>
          <p:cNvSpPr txBox="1"/>
          <p:nvPr/>
        </p:nvSpPr>
        <p:spPr>
          <a:xfrm>
            <a:off x="8708709" y="2188150"/>
            <a:ext cx="947741" cy="253916"/>
          </a:xfrm>
          <a:prstGeom prst="rect">
            <a:avLst/>
          </a:prstGeom>
          <a:noFill/>
        </p:spPr>
        <p:txBody>
          <a:bodyPr wrap="square" rtlCol="0">
            <a:spAutoFit/>
          </a:bodyPr>
          <a:lstStyle/>
          <a:p>
            <a:pPr algn="ctr"/>
            <a:r>
              <a:rPr lang="en-US" sz="1050" dirty="0"/>
              <a:t>Mobile Web</a:t>
            </a:r>
          </a:p>
        </p:txBody>
      </p:sp>
      <p:sp>
        <p:nvSpPr>
          <p:cNvPr id="152" name="TextBox 151">
            <a:extLst>
              <a:ext uri="{FF2B5EF4-FFF2-40B4-BE49-F238E27FC236}">
                <a16:creationId xmlns:a16="http://schemas.microsoft.com/office/drawing/2014/main" id="{B267D39F-D218-41EF-BBB2-9F0754B1C649}"/>
              </a:ext>
            </a:extLst>
          </p:cNvPr>
          <p:cNvSpPr txBox="1"/>
          <p:nvPr/>
        </p:nvSpPr>
        <p:spPr>
          <a:xfrm>
            <a:off x="8738947" y="3324252"/>
            <a:ext cx="947741" cy="415498"/>
          </a:xfrm>
          <a:prstGeom prst="rect">
            <a:avLst/>
          </a:prstGeom>
          <a:noFill/>
        </p:spPr>
        <p:txBody>
          <a:bodyPr wrap="square" rtlCol="0">
            <a:spAutoFit/>
          </a:bodyPr>
          <a:lstStyle/>
          <a:p>
            <a:pPr algn="ctr"/>
            <a:r>
              <a:rPr lang="en-US" sz="1050" dirty="0"/>
              <a:t>Polls &amp; Quizzes</a:t>
            </a:r>
          </a:p>
        </p:txBody>
      </p:sp>
      <p:sp>
        <p:nvSpPr>
          <p:cNvPr id="153" name="TextBox 152">
            <a:extLst>
              <a:ext uri="{FF2B5EF4-FFF2-40B4-BE49-F238E27FC236}">
                <a16:creationId xmlns:a16="http://schemas.microsoft.com/office/drawing/2014/main" id="{36BBF1A9-364F-409E-BCCD-43EC48781D5F}"/>
              </a:ext>
            </a:extLst>
          </p:cNvPr>
          <p:cNvSpPr txBox="1"/>
          <p:nvPr/>
        </p:nvSpPr>
        <p:spPr>
          <a:xfrm>
            <a:off x="8773872" y="4460354"/>
            <a:ext cx="947741" cy="415498"/>
          </a:xfrm>
          <a:prstGeom prst="rect">
            <a:avLst/>
          </a:prstGeom>
          <a:noFill/>
        </p:spPr>
        <p:txBody>
          <a:bodyPr wrap="square" rtlCol="0">
            <a:spAutoFit/>
          </a:bodyPr>
          <a:lstStyle/>
          <a:p>
            <a:pPr algn="ctr"/>
            <a:r>
              <a:rPr lang="en-US" sz="1050" dirty="0"/>
              <a:t>Push Notification</a:t>
            </a:r>
          </a:p>
        </p:txBody>
      </p:sp>
      <p:pic>
        <p:nvPicPr>
          <p:cNvPr id="155" name="Graphic 154" descr="Chat">
            <a:extLst>
              <a:ext uri="{FF2B5EF4-FFF2-40B4-BE49-F238E27FC236}">
                <a16:creationId xmlns:a16="http://schemas.microsoft.com/office/drawing/2014/main" id="{9D070C8E-FC47-4D65-9601-39FF967983EA}"/>
              </a:ext>
            </a:extLst>
          </p:cNvPr>
          <p:cNvPicPr>
            <a:picLocks noChangeAspect="1"/>
          </p:cNvPicPr>
          <p:nvPr/>
        </p:nvPicPr>
        <p:blipFill>
          <a:blip r:embed="rId35" cstate="print">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8952555" y="3978039"/>
            <a:ext cx="611618" cy="611618"/>
          </a:xfrm>
          <a:prstGeom prst="rect">
            <a:avLst/>
          </a:prstGeom>
        </p:spPr>
      </p:pic>
      <p:pic>
        <p:nvPicPr>
          <p:cNvPr id="157" name="Graphic 156" descr="Checklist">
            <a:extLst>
              <a:ext uri="{FF2B5EF4-FFF2-40B4-BE49-F238E27FC236}">
                <a16:creationId xmlns:a16="http://schemas.microsoft.com/office/drawing/2014/main" id="{52B26FD8-AD34-4513-84CB-56A80FD167D7}"/>
              </a:ext>
            </a:extLst>
          </p:cNvPr>
          <p:cNvPicPr>
            <a:picLocks noChangeAspect="1"/>
          </p:cNvPicPr>
          <p:nvPr/>
        </p:nvPicPr>
        <p:blipFill>
          <a:blip r:embed="rId37" cstate="screen">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8901745" y="2782588"/>
            <a:ext cx="580296" cy="580296"/>
          </a:xfrm>
          <a:prstGeom prst="rect">
            <a:avLst/>
          </a:prstGeom>
        </p:spPr>
      </p:pic>
      <p:pic>
        <p:nvPicPr>
          <p:cNvPr id="161" name="Graphic 160" descr="Shooting star">
            <a:extLst>
              <a:ext uri="{FF2B5EF4-FFF2-40B4-BE49-F238E27FC236}">
                <a16:creationId xmlns:a16="http://schemas.microsoft.com/office/drawing/2014/main" id="{4BD681CB-F991-4085-B4B1-F5C058E5D793}"/>
              </a:ext>
            </a:extLst>
          </p:cNvPr>
          <p:cNvPicPr>
            <a:picLocks noChangeAspect="1"/>
          </p:cNvPicPr>
          <p:nvPr/>
        </p:nvPicPr>
        <p:blipFill>
          <a:blip r:embed="rId39" cstate="screen">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9550340" y="4088669"/>
            <a:ext cx="440834" cy="440834"/>
          </a:xfrm>
          <a:prstGeom prst="rect">
            <a:avLst/>
          </a:prstGeom>
        </p:spPr>
      </p:pic>
      <p:pic>
        <p:nvPicPr>
          <p:cNvPr id="163" name="Graphic 162" descr="Podium">
            <a:extLst>
              <a:ext uri="{FF2B5EF4-FFF2-40B4-BE49-F238E27FC236}">
                <a16:creationId xmlns:a16="http://schemas.microsoft.com/office/drawing/2014/main" id="{89F75CCD-E6AC-4805-86E6-2CF11BD565EB}"/>
              </a:ext>
            </a:extLst>
          </p:cNvPr>
          <p:cNvPicPr>
            <a:picLocks noChangeAspect="1"/>
          </p:cNvPicPr>
          <p:nvPr/>
        </p:nvPicPr>
        <p:blipFill>
          <a:blip r:embed="rId41" cstate="screen">
            <a:extLst>
              <a:ext uri="{28A0092B-C50C-407E-A947-70E740481C1C}">
                <a14:useLocalDpi xmlns:a14="http://schemas.microsoft.com/office/drawing/2010/main"/>
              </a:ext>
              <a:ext uri="{96DAC541-7B7A-43D3-8B79-37D633B846F1}">
                <asvg:svgBlip xmlns:asvg="http://schemas.microsoft.com/office/drawing/2016/SVG/main" r:embed="rId42"/>
              </a:ext>
            </a:extLst>
          </a:blip>
          <a:stretch>
            <a:fillRect/>
          </a:stretch>
        </p:blipFill>
        <p:spPr>
          <a:xfrm>
            <a:off x="9568205" y="3070226"/>
            <a:ext cx="551289" cy="551289"/>
          </a:xfrm>
          <a:prstGeom prst="rect">
            <a:avLst/>
          </a:prstGeom>
        </p:spPr>
      </p:pic>
      <p:pic>
        <p:nvPicPr>
          <p:cNvPr id="165" name="Graphic 164" descr="Medal">
            <a:extLst>
              <a:ext uri="{FF2B5EF4-FFF2-40B4-BE49-F238E27FC236}">
                <a16:creationId xmlns:a16="http://schemas.microsoft.com/office/drawing/2014/main" id="{6C8BC156-3CDA-4AC2-8285-68F77BD2E1F2}"/>
              </a:ext>
            </a:extLst>
          </p:cNvPr>
          <p:cNvPicPr>
            <a:picLocks noChangeAspect="1"/>
          </p:cNvPicPr>
          <p:nvPr/>
        </p:nvPicPr>
        <p:blipFill>
          <a:blip r:embed="rId43" cstate="screen">
            <a:extLst>
              <a:ext uri="{28A0092B-C50C-407E-A947-70E740481C1C}">
                <a14:useLocalDpi xmlns:a14="http://schemas.microsoft.com/office/drawing/2010/main"/>
              </a:ext>
              <a:ext uri="{96DAC541-7B7A-43D3-8B79-37D633B846F1}">
                <asvg:svgBlip xmlns:asvg="http://schemas.microsoft.com/office/drawing/2016/SVG/main" r:embed="rId44"/>
              </a:ext>
            </a:extLst>
          </a:blip>
          <a:stretch>
            <a:fillRect/>
          </a:stretch>
        </p:blipFill>
        <p:spPr>
          <a:xfrm>
            <a:off x="9377272" y="2752460"/>
            <a:ext cx="425573" cy="425573"/>
          </a:xfrm>
          <a:prstGeom prst="rect">
            <a:avLst/>
          </a:prstGeom>
        </p:spPr>
      </p:pic>
      <p:sp>
        <p:nvSpPr>
          <p:cNvPr id="99" name="TextBox 98">
            <a:extLst>
              <a:ext uri="{FF2B5EF4-FFF2-40B4-BE49-F238E27FC236}">
                <a16:creationId xmlns:a16="http://schemas.microsoft.com/office/drawing/2014/main" id="{55684144-4792-4CB9-BB3F-E15BA416B45F}"/>
              </a:ext>
            </a:extLst>
          </p:cNvPr>
          <p:cNvSpPr txBox="1"/>
          <p:nvPr/>
        </p:nvSpPr>
        <p:spPr>
          <a:xfrm>
            <a:off x="10073016" y="2891157"/>
            <a:ext cx="947741" cy="415498"/>
          </a:xfrm>
          <a:prstGeom prst="rect">
            <a:avLst/>
          </a:prstGeom>
          <a:noFill/>
        </p:spPr>
        <p:txBody>
          <a:bodyPr wrap="square" rtlCol="0">
            <a:spAutoFit/>
          </a:bodyPr>
          <a:lstStyle/>
          <a:p>
            <a:pPr algn="ctr"/>
            <a:r>
              <a:rPr lang="en-US" sz="1050" dirty="0"/>
              <a:t>Any Site Visitor</a:t>
            </a:r>
          </a:p>
        </p:txBody>
      </p:sp>
      <p:sp>
        <p:nvSpPr>
          <p:cNvPr id="100" name="TextBox 99">
            <a:extLst>
              <a:ext uri="{FF2B5EF4-FFF2-40B4-BE49-F238E27FC236}">
                <a16:creationId xmlns:a16="http://schemas.microsoft.com/office/drawing/2014/main" id="{F2E5BFA4-82C0-4E3A-8333-354B5E317165}"/>
              </a:ext>
            </a:extLst>
          </p:cNvPr>
          <p:cNvSpPr txBox="1"/>
          <p:nvPr/>
        </p:nvSpPr>
        <p:spPr>
          <a:xfrm>
            <a:off x="10162057" y="3947452"/>
            <a:ext cx="947741" cy="415498"/>
          </a:xfrm>
          <a:prstGeom prst="rect">
            <a:avLst/>
          </a:prstGeom>
          <a:noFill/>
        </p:spPr>
        <p:txBody>
          <a:bodyPr wrap="square" rtlCol="0">
            <a:spAutoFit/>
          </a:bodyPr>
          <a:lstStyle/>
          <a:p>
            <a:pPr algn="ctr"/>
            <a:r>
              <a:rPr lang="en-US" sz="1050" dirty="0"/>
              <a:t>Associations and Schools</a:t>
            </a:r>
          </a:p>
        </p:txBody>
      </p:sp>
      <p:pic>
        <p:nvPicPr>
          <p:cNvPr id="1026" name="Picture 2" descr="Image result for images of robot icon">
            <a:extLst>
              <a:ext uri="{FF2B5EF4-FFF2-40B4-BE49-F238E27FC236}">
                <a16:creationId xmlns:a16="http://schemas.microsoft.com/office/drawing/2014/main" id="{0EB818F2-F2EF-4AD0-B141-E9847355AE78}"/>
              </a:ext>
            </a:extLst>
          </p:cNvPr>
          <p:cNvPicPr>
            <a:picLocks noChangeAspect="1" noChangeArrowheads="1"/>
          </p:cNvPicPr>
          <p:nvPr/>
        </p:nvPicPr>
        <p:blipFill>
          <a:blip r:embed="rId45" cstate="screen">
            <a:extLst>
              <a:ext uri="{28A0092B-C50C-407E-A947-70E740481C1C}">
                <a14:useLocalDpi xmlns:a14="http://schemas.microsoft.com/office/drawing/2010/main"/>
              </a:ext>
            </a:extLst>
          </a:blip>
          <a:srcRect/>
          <a:stretch>
            <a:fillRect/>
          </a:stretch>
        </p:blipFill>
        <p:spPr bwMode="auto">
          <a:xfrm>
            <a:off x="2372056" y="1523222"/>
            <a:ext cx="438168" cy="438168"/>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a:extLst>
              <a:ext uri="{FF2B5EF4-FFF2-40B4-BE49-F238E27FC236}">
                <a16:creationId xmlns:a16="http://schemas.microsoft.com/office/drawing/2014/main" id="{7952BE1D-DD9F-49EF-B751-20C3996622D8}"/>
              </a:ext>
            </a:extLst>
          </p:cNvPr>
          <p:cNvSpPr txBox="1"/>
          <p:nvPr/>
        </p:nvSpPr>
        <p:spPr>
          <a:xfrm>
            <a:off x="2672595" y="1605573"/>
            <a:ext cx="947741" cy="415498"/>
          </a:xfrm>
          <a:prstGeom prst="rect">
            <a:avLst/>
          </a:prstGeom>
          <a:noFill/>
        </p:spPr>
        <p:txBody>
          <a:bodyPr wrap="square" rtlCol="0">
            <a:spAutoFit/>
          </a:bodyPr>
          <a:lstStyle/>
          <a:p>
            <a:pPr algn="ctr"/>
            <a:r>
              <a:rPr lang="en-US" sz="1050" dirty="0"/>
              <a:t>BlackFacts</a:t>
            </a:r>
          </a:p>
          <a:p>
            <a:pPr algn="ctr"/>
            <a:r>
              <a:rPr lang="en-US" sz="1050" dirty="0"/>
              <a:t>Content Bots</a:t>
            </a:r>
          </a:p>
        </p:txBody>
      </p:sp>
      <p:sp>
        <p:nvSpPr>
          <p:cNvPr id="96" name="Title 1">
            <a:extLst>
              <a:ext uri="{FF2B5EF4-FFF2-40B4-BE49-F238E27FC236}">
                <a16:creationId xmlns:a16="http://schemas.microsoft.com/office/drawing/2014/main" id="{8FABE8F4-4253-43A9-8486-1DE0972ED585}"/>
              </a:ext>
            </a:extLst>
          </p:cNvPr>
          <p:cNvSpPr txBox="1">
            <a:spLocks/>
          </p:cNvSpPr>
          <p:nvPr/>
        </p:nvSpPr>
        <p:spPr>
          <a:xfrm>
            <a:off x="1303422" y="757460"/>
            <a:ext cx="7405288" cy="498598"/>
          </a:xfrm>
          <a:prstGeom prst="rect">
            <a:avLst/>
          </a:prstGeom>
          <a:solidFill>
            <a:schemeClr val="accent1">
              <a:lumMod val="60000"/>
              <a:lumOff val="40000"/>
            </a:schemeClr>
          </a:solidFill>
        </p:spPr>
        <p:txBody>
          <a:bodyPr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cs typeface="Segoe UI" panose="020B0502040204020203" pitchFamily="34" charset="0"/>
              </a:rPr>
              <a:t>BlackFacts.com Core Business Model</a:t>
            </a:r>
          </a:p>
        </p:txBody>
      </p:sp>
      <p:grpSp>
        <p:nvGrpSpPr>
          <p:cNvPr id="103" name="Group 102">
            <a:extLst>
              <a:ext uri="{FF2B5EF4-FFF2-40B4-BE49-F238E27FC236}">
                <a16:creationId xmlns:a16="http://schemas.microsoft.com/office/drawing/2014/main" id="{6E488EC4-AC41-4654-BBB7-A0E57B47E067}"/>
              </a:ext>
            </a:extLst>
          </p:cNvPr>
          <p:cNvGrpSpPr/>
          <p:nvPr/>
        </p:nvGrpSpPr>
        <p:grpSpPr>
          <a:xfrm>
            <a:off x="1305134" y="454257"/>
            <a:ext cx="1019175" cy="181379"/>
            <a:chOff x="4127500" y="876491"/>
            <a:chExt cx="1019175" cy="181379"/>
          </a:xfrm>
        </p:grpSpPr>
        <p:sp>
          <p:nvSpPr>
            <p:cNvPr id="104" name="Oval 103">
              <a:extLst>
                <a:ext uri="{FF2B5EF4-FFF2-40B4-BE49-F238E27FC236}">
                  <a16:creationId xmlns:a16="http://schemas.microsoft.com/office/drawing/2014/main" id="{342B3746-06B5-4467-B8DC-B7B7D0941FC2}"/>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A5EDFA9F-3400-4C0C-BFD1-9811B6B085FA}"/>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62426BF8-436A-4406-ADF9-6F8EFE2FE2F1}"/>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68BEE18B-EFE5-45AA-B875-7172DA518B54}"/>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5" name="Straight Arrow Connector 114">
            <a:extLst>
              <a:ext uri="{FF2B5EF4-FFF2-40B4-BE49-F238E27FC236}">
                <a16:creationId xmlns:a16="http://schemas.microsoft.com/office/drawing/2014/main" id="{DD757AAD-AC1E-4BB3-AD38-31C059A731A9}"/>
              </a:ext>
            </a:extLst>
          </p:cNvPr>
          <p:cNvCxnSpPr>
            <a:cxnSpLocks/>
          </p:cNvCxnSpPr>
          <p:nvPr/>
        </p:nvCxnSpPr>
        <p:spPr>
          <a:xfrm>
            <a:off x="1592222" y="1815993"/>
            <a:ext cx="801047" cy="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A966C1BF-DE0A-4EA8-B7C6-CB6FF2A35837}"/>
              </a:ext>
            </a:extLst>
          </p:cNvPr>
          <p:cNvCxnSpPr>
            <a:cxnSpLocks/>
          </p:cNvCxnSpPr>
          <p:nvPr/>
        </p:nvCxnSpPr>
        <p:spPr>
          <a:xfrm flipV="1">
            <a:off x="2749670" y="1826653"/>
            <a:ext cx="941935" cy="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47631E01-32EA-4427-B6A0-FD0F66FCBBAA}"/>
              </a:ext>
            </a:extLst>
          </p:cNvPr>
          <p:cNvGrpSpPr/>
          <p:nvPr/>
        </p:nvGrpSpPr>
        <p:grpSpPr>
          <a:xfrm>
            <a:off x="950010" y="1505439"/>
            <a:ext cx="544359" cy="544359"/>
            <a:chOff x="205918" y="1349332"/>
            <a:chExt cx="796925" cy="796925"/>
          </a:xfrm>
        </p:grpSpPr>
        <p:sp>
          <p:nvSpPr>
            <p:cNvPr id="119" name="Oval 5">
              <a:extLst>
                <a:ext uri="{FF2B5EF4-FFF2-40B4-BE49-F238E27FC236}">
                  <a16:creationId xmlns:a16="http://schemas.microsoft.com/office/drawing/2014/main" id="{50911D5B-6DF2-4157-AABF-F064CA2C870A}"/>
                </a:ext>
              </a:extLst>
            </p:cNvPr>
            <p:cNvSpPr>
              <a:spLocks noChangeArrowheads="1"/>
            </p:cNvSpPr>
            <p:nvPr/>
          </p:nvSpPr>
          <p:spPr bwMode="auto">
            <a:xfrm>
              <a:off x="205918" y="1349332"/>
              <a:ext cx="796925" cy="796925"/>
            </a:xfrm>
            <a:prstGeom prst="ellipse">
              <a:avLst/>
            </a:prstGeom>
            <a:solidFill>
              <a:schemeClr val="accent2"/>
            </a:solidFill>
            <a:ln>
              <a:noFill/>
            </a:ln>
            <a:effectLst>
              <a:outerShdw blurRad="381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pSp>
          <p:nvGrpSpPr>
            <p:cNvPr id="121" name="Group 120">
              <a:extLst>
                <a:ext uri="{FF2B5EF4-FFF2-40B4-BE49-F238E27FC236}">
                  <a16:creationId xmlns:a16="http://schemas.microsoft.com/office/drawing/2014/main" id="{C413A1F0-2C68-4390-998B-2BAA4CD827BF}"/>
                </a:ext>
              </a:extLst>
            </p:cNvPr>
            <p:cNvGrpSpPr/>
            <p:nvPr/>
          </p:nvGrpSpPr>
          <p:grpSpPr>
            <a:xfrm>
              <a:off x="398799" y="1576478"/>
              <a:ext cx="411162" cy="342634"/>
              <a:chOff x="11601450" y="1943100"/>
              <a:chExt cx="285750" cy="238125"/>
            </a:xfrm>
            <a:solidFill>
              <a:schemeClr val="bg1"/>
            </a:solidFill>
          </p:grpSpPr>
          <p:sp>
            <p:nvSpPr>
              <p:cNvPr id="123" name="Freeform 300">
                <a:extLst>
                  <a:ext uri="{FF2B5EF4-FFF2-40B4-BE49-F238E27FC236}">
                    <a16:creationId xmlns:a16="http://schemas.microsoft.com/office/drawing/2014/main" id="{1FC99CC4-021C-4A64-9744-CB47499787E3}"/>
                  </a:ext>
                </a:extLst>
              </p:cNvPr>
              <p:cNvSpPr>
                <a:spLocks noEditPoints="1"/>
              </p:cNvSpPr>
              <p:nvPr/>
            </p:nvSpPr>
            <p:spPr bwMode="auto">
              <a:xfrm>
                <a:off x="11601450" y="1943100"/>
                <a:ext cx="285750" cy="238125"/>
              </a:xfrm>
              <a:custGeom>
                <a:avLst/>
                <a:gdLst>
                  <a:gd name="T0" fmla="*/ 192 w 900"/>
                  <a:gd name="T1" fmla="*/ 717 h 751"/>
                  <a:gd name="T2" fmla="*/ 168 w 900"/>
                  <a:gd name="T3" fmla="*/ 702 h 751"/>
                  <a:gd name="T4" fmla="*/ 153 w 900"/>
                  <a:gd name="T5" fmla="*/ 678 h 751"/>
                  <a:gd name="T6" fmla="*/ 690 w 900"/>
                  <a:gd name="T7" fmla="*/ 600 h 751"/>
                  <a:gd name="T8" fmla="*/ 733 w 900"/>
                  <a:gd name="T9" fmla="*/ 589 h 751"/>
                  <a:gd name="T10" fmla="*/ 764 w 900"/>
                  <a:gd name="T11" fmla="*/ 560 h 751"/>
                  <a:gd name="T12" fmla="*/ 779 w 900"/>
                  <a:gd name="T13" fmla="*/ 520 h 751"/>
                  <a:gd name="T14" fmla="*/ 870 w 900"/>
                  <a:gd name="T15" fmla="*/ 666 h 751"/>
                  <a:gd name="T16" fmla="*/ 859 w 900"/>
                  <a:gd name="T17" fmla="*/ 694 h 751"/>
                  <a:gd name="T18" fmla="*/ 839 w 900"/>
                  <a:gd name="T19" fmla="*/ 713 h 751"/>
                  <a:gd name="T20" fmla="*/ 810 w 900"/>
                  <a:gd name="T21" fmla="*/ 721 h 751"/>
                  <a:gd name="T22" fmla="*/ 750 w 900"/>
                  <a:gd name="T23" fmla="*/ 510 h 751"/>
                  <a:gd name="T24" fmla="*/ 743 w 900"/>
                  <a:gd name="T25" fmla="*/ 539 h 751"/>
                  <a:gd name="T26" fmla="*/ 724 w 900"/>
                  <a:gd name="T27" fmla="*/ 560 h 751"/>
                  <a:gd name="T28" fmla="*/ 696 w 900"/>
                  <a:gd name="T29" fmla="*/ 570 h 751"/>
                  <a:gd name="T30" fmla="*/ 71 w 900"/>
                  <a:gd name="T31" fmla="*/ 568 h 751"/>
                  <a:gd name="T32" fmla="*/ 47 w 900"/>
                  <a:gd name="T33" fmla="*/ 553 h 751"/>
                  <a:gd name="T34" fmla="*/ 33 w 900"/>
                  <a:gd name="T35" fmla="*/ 528 h 751"/>
                  <a:gd name="T36" fmla="*/ 690 w 900"/>
                  <a:gd name="T37" fmla="*/ 30 h 751"/>
                  <a:gd name="T38" fmla="*/ 718 w 900"/>
                  <a:gd name="T39" fmla="*/ 37 h 751"/>
                  <a:gd name="T40" fmla="*/ 740 w 900"/>
                  <a:gd name="T41" fmla="*/ 57 h 751"/>
                  <a:gd name="T42" fmla="*/ 749 w 900"/>
                  <a:gd name="T43" fmla="*/ 84 h 751"/>
                  <a:gd name="T44" fmla="*/ 30 w 900"/>
                  <a:gd name="T45" fmla="*/ 83 h 751"/>
                  <a:gd name="T46" fmla="*/ 40 w 900"/>
                  <a:gd name="T47" fmla="*/ 57 h 751"/>
                  <a:gd name="T48" fmla="*/ 61 w 900"/>
                  <a:gd name="T49" fmla="*/ 37 h 751"/>
                  <a:gd name="T50" fmla="*/ 90 w 900"/>
                  <a:gd name="T51" fmla="*/ 30 h 751"/>
                  <a:gd name="T52" fmla="*/ 780 w 900"/>
                  <a:gd name="T53" fmla="*/ 179 h 751"/>
                  <a:gd name="T54" fmla="*/ 834 w 900"/>
                  <a:gd name="T55" fmla="*/ 185 h 751"/>
                  <a:gd name="T56" fmla="*/ 856 w 900"/>
                  <a:gd name="T57" fmla="*/ 202 h 751"/>
                  <a:gd name="T58" fmla="*/ 869 w 900"/>
                  <a:gd name="T59" fmla="*/ 228 h 751"/>
                  <a:gd name="T60" fmla="*/ 780 w 900"/>
                  <a:gd name="T61" fmla="*/ 90 h 751"/>
                  <a:gd name="T62" fmla="*/ 770 w 900"/>
                  <a:gd name="T63" fmla="*/ 47 h 751"/>
                  <a:gd name="T64" fmla="*/ 741 w 900"/>
                  <a:gd name="T65" fmla="*/ 15 h 751"/>
                  <a:gd name="T66" fmla="*/ 699 w 900"/>
                  <a:gd name="T67" fmla="*/ 0 h 751"/>
                  <a:gd name="T68" fmla="*/ 63 w 900"/>
                  <a:gd name="T69" fmla="*/ 4 h 751"/>
                  <a:gd name="T70" fmla="*/ 27 w 900"/>
                  <a:gd name="T71" fmla="*/ 27 h 751"/>
                  <a:gd name="T72" fmla="*/ 4 w 900"/>
                  <a:gd name="T73" fmla="*/ 63 h 751"/>
                  <a:gd name="T74" fmla="*/ 0 w 900"/>
                  <a:gd name="T75" fmla="*/ 520 h 751"/>
                  <a:gd name="T76" fmla="*/ 15 w 900"/>
                  <a:gd name="T77" fmla="*/ 560 h 751"/>
                  <a:gd name="T78" fmla="*/ 47 w 900"/>
                  <a:gd name="T79" fmla="*/ 589 h 751"/>
                  <a:gd name="T80" fmla="*/ 90 w 900"/>
                  <a:gd name="T81" fmla="*/ 600 h 751"/>
                  <a:gd name="T82" fmla="*/ 124 w 900"/>
                  <a:gd name="T83" fmla="*/ 686 h 751"/>
                  <a:gd name="T84" fmla="*/ 146 w 900"/>
                  <a:gd name="T85" fmla="*/ 724 h 751"/>
                  <a:gd name="T86" fmla="*/ 183 w 900"/>
                  <a:gd name="T87" fmla="*/ 746 h 751"/>
                  <a:gd name="T88" fmla="*/ 819 w 900"/>
                  <a:gd name="T89" fmla="*/ 749 h 751"/>
                  <a:gd name="T90" fmla="*/ 860 w 900"/>
                  <a:gd name="T91" fmla="*/ 734 h 751"/>
                  <a:gd name="T92" fmla="*/ 889 w 900"/>
                  <a:gd name="T93" fmla="*/ 703 h 751"/>
                  <a:gd name="T94" fmla="*/ 900 w 900"/>
                  <a:gd name="T95" fmla="*/ 661 h 751"/>
                  <a:gd name="T96" fmla="*/ 893 w 900"/>
                  <a:gd name="T97" fmla="*/ 205 h 751"/>
                  <a:gd name="T98" fmla="*/ 867 w 900"/>
                  <a:gd name="T99" fmla="*/ 171 h 751"/>
                  <a:gd name="T100" fmla="*/ 828 w 900"/>
                  <a:gd name="T101" fmla="*/ 152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0" h="751">
                    <a:moveTo>
                      <a:pt x="810" y="721"/>
                    </a:moveTo>
                    <a:lnTo>
                      <a:pt x="209" y="721"/>
                    </a:lnTo>
                    <a:lnTo>
                      <a:pt x="204" y="720"/>
                    </a:lnTo>
                    <a:lnTo>
                      <a:pt x="198" y="718"/>
                    </a:lnTo>
                    <a:lnTo>
                      <a:pt x="192" y="717"/>
                    </a:lnTo>
                    <a:lnTo>
                      <a:pt x="187" y="715"/>
                    </a:lnTo>
                    <a:lnTo>
                      <a:pt x="182" y="713"/>
                    </a:lnTo>
                    <a:lnTo>
                      <a:pt x="176" y="710"/>
                    </a:lnTo>
                    <a:lnTo>
                      <a:pt x="172" y="707"/>
                    </a:lnTo>
                    <a:lnTo>
                      <a:pt x="168" y="702"/>
                    </a:lnTo>
                    <a:lnTo>
                      <a:pt x="163" y="698"/>
                    </a:lnTo>
                    <a:lnTo>
                      <a:pt x="160" y="694"/>
                    </a:lnTo>
                    <a:lnTo>
                      <a:pt x="157" y="689"/>
                    </a:lnTo>
                    <a:lnTo>
                      <a:pt x="155" y="683"/>
                    </a:lnTo>
                    <a:lnTo>
                      <a:pt x="153" y="678"/>
                    </a:lnTo>
                    <a:lnTo>
                      <a:pt x="151" y="672"/>
                    </a:lnTo>
                    <a:lnTo>
                      <a:pt x="151" y="666"/>
                    </a:lnTo>
                    <a:lnTo>
                      <a:pt x="150" y="661"/>
                    </a:lnTo>
                    <a:lnTo>
                      <a:pt x="150" y="600"/>
                    </a:lnTo>
                    <a:lnTo>
                      <a:pt x="690" y="600"/>
                    </a:lnTo>
                    <a:lnTo>
                      <a:pt x="699" y="600"/>
                    </a:lnTo>
                    <a:lnTo>
                      <a:pt x="708" y="599"/>
                    </a:lnTo>
                    <a:lnTo>
                      <a:pt x="717" y="597"/>
                    </a:lnTo>
                    <a:lnTo>
                      <a:pt x="725" y="593"/>
                    </a:lnTo>
                    <a:lnTo>
                      <a:pt x="733" y="589"/>
                    </a:lnTo>
                    <a:lnTo>
                      <a:pt x="741" y="585"/>
                    </a:lnTo>
                    <a:lnTo>
                      <a:pt x="747" y="579"/>
                    </a:lnTo>
                    <a:lnTo>
                      <a:pt x="754" y="574"/>
                    </a:lnTo>
                    <a:lnTo>
                      <a:pt x="759" y="568"/>
                    </a:lnTo>
                    <a:lnTo>
                      <a:pt x="764" y="560"/>
                    </a:lnTo>
                    <a:lnTo>
                      <a:pt x="770" y="553"/>
                    </a:lnTo>
                    <a:lnTo>
                      <a:pt x="773" y="545"/>
                    </a:lnTo>
                    <a:lnTo>
                      <a:pt x="776" y="537"/>
                    </a:lnTo>
                    <a:lnTo>
                      <a:pt x="778" y="528"/>
                    </a:lnTo>
                    <a:lnTo>
                      <a:pt x="779" y="520"/>
                    </a:lnTo>
                    <a:lnTo>
                      <a:pt x="780" y="510"/>
                    </a:lnTo>
                    <a:lnTo>
                      <a:pt x="780" y="330"/>
                    </a:lnTo>
                    <a:lnTo>
                      <a:pt x="870" y="330"/>
                    </a:lnTo>
                    <a:lnTo>
                      <a:pt x="870" y="660"/>
                    </a:lnTo>
                    <a:lnTo>
                      <a:pt x="870" y="666"/>
                    </a:lnTo>
                    <a:lnTo>
                      <a:pt x="869" y="672"/>
                    </a:lnTo>
                    <a:lnTo>
                      <a:pt x="867" y="678"/>
                    </a:lnTo>
                    <a:lnTo>
                      <a:pt x="866" y="683"/>
                    </a:lnTo>
                    <a:lnTo>
                      <a:pt x="863" y="689"/>
                    </a:lnTo>
                    <a:lnTo>
                      <a:pt x="859" y="694"/>
                    </a:lnTo>
                    <a:lnTo>
                      <a:pt x="856" y="698"/>
                    </a:lnTo>
                    <a:lnTo>
                      <a:pt x="852" y="702"/>
                    </a:lnTo>
                    <a:lnTo>
                      <a:pt x="848" y="707"/>
                    </a:lnTo>
                    <a:lnTo>
                      <a:pt x="843" y="710"/>
                    </a:lnTo>
                    <a:lnTo>
                      <a:pt x="839" y="713"/>
                    </a:lnTo>
                    <a:lnTo>
                      <a:pt x="834" y="715"/>
                    </a:lnTo>
                    <a:lnTo>
                      <a:pt x="827" y="717"/>
                    </a:lnTo>
                    <a:lnTo>
                      <a:pt x="822" y="718"/>
                    </a:lnTo>
                    <a:lnTo>
                      <a:pt x="817" y="720"/>
                    </a:lnTo>
                    <a:lnTo>
                      <a:pt x="810" y="721"/>
                    </a:lnTo>
                    <a:lnTo>
                      <a:pt x="810" y="721"/>
                    </a:lnTo>
                    <a:close/>
                    <a:moveTo>
                      <a:pt x="30" y="510"/>
                    </a:moveTo>
                    <a:lnTo>
                      <a:pt x="30" y="179"/>
                    </a:lnTo>
                    <a:lnTo>
                      <a:pt x="750" y="179"/>
                    </a:lnTo>
                    <a:lnTo>
                      <a:pt x="750" y="510"/>
                    </a:lnTo>
                    <a:lnTo>
                      <a:pt x="749" y="516"/>
                    </a:lnTo>
                    <a:lnTo>
                      <a:pt x="749" y="522"/>
                    </a:lnTo>
                    <a:lnTo>
                      <a:pt x="747" y="528"/>
                    </a:lnTo>
                    <a:lnTo>
                      <a:pt x="745" y="533"/>
                    </a:lnTo>
                    <a:lnTo>
                      <a:pt x="743" y="539"/>
                    </a:lnTo>
                    <a:lnTo>
                      <a:pt x="740" y="543"/>
                    </a:lnTo>
                    <a:lnTo>
                      <a:pt x="736" y="548"/>
                    </a:lnTo>
                    <a:lnTo>
                      <a:pt x="732" y="553"/>
                    </a:lnTo>
                    <a:lnTo>
                      <a:pt x="728" y="556"/>
                    </a:lnTo>
                    <a:lnTo>
                      <a:pt x="724" y="560"/>
                    </a:lnTo>
                    <a:lnTo>
                      <a:pt x="718" y="563"/>
                    </a:lnTo>
                    <a:lnTo>
                      <a:pt x="713" y="566"/>
                    </a:lnTo>
                    <a:lnTo>
                      <a:pt x="708" y="568"/>
                    </a:lnTo>
                    <a:lnTo>
                      <a:pt x="702" y="569"/>
                    </a:lnTo>
                    <a:lnTo>
                      <a:pt x="696" y="570"/>
                    </a:lnTo>
                    <a:lnTo>
                      <a:pt x="690" y="570"/>
                    </a:lnTo>
                    <a:lnTo>
                      <a:pt x="90" y="570"/>
                    </a:lnTo>
                    <a:lnTo>
                      <a:pt x="83" y="570"/>
                    </a:lnTo>
                    <a:lnTo>
                      <a:pt x="78" y="569"/>
                    </a:lnTo>
                    <a:lnTo>
                      <a:pt x="71" y="568"/>
                    </a:lnTo>
                    <a:lnTo>
                      <a:pt x="66" y="566"/>
                    </a:lnTo>
                    <a:lnTo>
                      <a:pt x="61" y="562"/>
                    </a:lnTo>
                    <a:lnTo>
                      <a:pt x="57" y="560"/>
                    </a:lnTo>
                    <a:lnTo>
                      <a:pt x="51" y="556"/>
                    </a:lnTo>
                    <a:lnTo>
                      <a:pt x="47" y="553"/>
                    </a:lnTo>
                    <a:lnTo>
                      <a:pt x="44" y="548"/>
                    </a:lnTo>
                    <a:lnTo>
                      <a:pt x="40" y="543"/>
                    </a:lnTo>
                    <a:lnTo>
                      <a:pt x="37" y="539"/>
                    </a:lnTo>
                    <a:lnTo>
                      <a:pt x="34" y="533"/>
                    </a:lnTo>
                    <a:lnTo>
                      <a:pt x="33" y="528"/>
                    </a:lnTo>
                    <a:lnTo>
                      <a:pt x="31" y="522"/>
                    </a:lnTo>
                    <a:lnTo>
                      <a:pt x="30" y="516"/>
                    </a:lnTo>
                    <a:lnTo>
                      <a:pt x="30" y="510"/>
                    </a:lnTo>
                    <a:close/>
                    <a:moveTo>
                      <a:pt x="90" y="30"/>
                    </a:moveTo>
                    <a:lnTo>
                      <a:pt x="690" y="30"/>
                    </a:lnTo>
                    <a:lnTo>
                      <a:pt x="696" y="30"/>
                    </a:lnTo>
                    <a:lnTo>
                      <a:pt x="702" y="31"/>
                    </a:lnTo>
                    <a:lnTo>
                      <a:pt x="708" y="33"/>
                    </a:lnTo>
                    <a:lnTo>
                      <a:pt x="713" y="34"/>
                    </a:lnTo>
                    <a:lnTo>
                      <a:pt x="718" y="37"/>
                    </a:lnTo>
                    <a:lnTo>
                      <a:pt x="724" y="40"/>
                    </a:lnTo>
                    <a:lnTo>
                      <a:pt x="728" y="44"/>
                    </a:lnTo>
                    <a:lnTo>
                      <a:pt x="732" y="48"/>
                    </a:lnTo>
                    <a:lnTo>
                      <a:pt x="736" y="52"/>
                    </a:lnTo>
                    <a:lnTo>
                      <a:pt x="740" y="57"/>
                    </a:lnTo>
                    <a:lnTo>
                      <a:pt x="743" y="61"/>
                    </a:lnTo>
                    <a:lnTo>
                      <a:pt x="745" y="66"/>
                    </a:lnTo>
                    <a:lnTo>
                      <a:pt x="747" y="73"/>
                    </a:lnTo>
                    <a:lnTo>
                      <a:pt x="749" y="78"/>
                    </a:lnTo>
                    <a:lnTo>
                      <a:pt x="749" y="84"/>
                    </a:lnTo>
                    <a:lnTo>
                      <a:pt x="750" y="90"/>
                    </a:lnTo>
                    <a:lnTo>
                      <a:pt x="750" y="150"/>
                    </a:lnTo>
                    <a:lnTo>
                      <a:pt x="30" y="150"/>
                    </a:lnTo>
                    <a:lnTo>
                      <a:pt x="30" y="90"/>
                    </a:lnTo>
                    <a:lnTo>
                      <a:pt x="30" y="83"/>
                    </a:lnTo>
                    <a:lnTo>
                      <a:pt x="31" y="78"/>
                    </a:lnTo>
                    <a:lnTo>
                      <a:pt x="33" y="71"/>
                    </a:lnTo>
                    <a:lnTo>
                      <a:pt x="34" y="66"/>
                    </a:lnTo>
                    <a:lnTo>
                      <a:pt x="37" y="61"/>
                    </a:lnTo>
                    <a:lnTo>
                      <a:pt x="40" y="57"/>
                    </a:lnTo>
                    <a:lnTo>
                      <a:pt x="44" y="52"/>
                    </a:lnTo>
                    <a:lnTo>
                      <a:pt x="47" y="48"/>
                    </a:lnTo>
                    <a:lnTo>
                      <a:pt x="51" y="44"/>
                    </a:lnTo>
                    <a:lnTo>
                      <a:pt x="57" y="40"/>
                    </a:lnTo>
                    <a:lnTo>
                      <a:pt x="61" y="37"/>
                    </a:lnTo>
                    <a:lnTo>
                      <a:pt x="66" y="35"/>
                    </a:lnTo>
                    <a:lnTo>
                      <a:pt x="71" y="33"/>
                    </a:lnTo>
                    <a:lnTo>
                      <a:pt x="78" y="31"/>
                    </a:lnTo>
                    <a:lnTo>
                      <a:pt x="83" y="30"/>
                    </a:lnTo>
                    <a:lnTo>
                      <a:pt x="90" y="30"/>
                    </a:lnTo>
                    <a:lnTo>
                      <a:pt x="90" y="30"/>
                    </a:lnTo>
                    <a:close/>
                    <a:moveTo>
                      <a:pt x="870" y="240"/>
                    </a:moveTo>
                    <a:lnTo>
                      <a:pt x="870" y="300"/>
                    </a:lnTo>
                    <a:lnTo>
                      <a:pt x="780" y="300"/>
                    </a:lnTo>
                    <a:lnTo>
                      <a:pt x="780" y="179"/>
                    </a:lnTo>
                    <a:lnTo>
                      <a:pt x="810" y="179"/>
                    </a:lnTo>
                    <a:lnTo>
                      <a:pt x="817" y="181"/>
                    </a:lnTo>
                    <a:lnTo>
                      <a:pt x="822" y="182"/>
                    </a:lnTo>
                    <a:lnTo>
                      <a:pt x="827" y="183"/>
                    </a:lnTo>
                    <a:lnTo>
                      <a:pt x="834" y="185"/>
                    </a:lnTo>
                    <a:lnTo>
                      <a:pt x="839" y="187"/>
                    </a:lnTo>
                    <a:lnTo>
                      <a:pt x="843" y="190"/>
                    </a:lnTo>
                    <a:lnTo>
                      <a:pt x="849" y="193"/>
                    </a:lnTo>
                    <a:lnTo>
                      <a:pt x="852" y="198"/>
                    </a:lnTo>
                    <a:lnTo>
                      <a:pt x="856" y="202"/>
                    </a:lnTo>
                    <a:lnTo>
                      <a:pt x="859" y="206"/>
                    </a:lnTo>
                    <a:lnTo>
                      <a:pt x="863" y="212"/>
                    </a:lnTo>
                    <a:lnTo>
                      <a:pt x="866" y="217"/>
                    </a:lnTo>
                    <a:lnTo>
                      <a:pt x="867" y="222"/>
                    </a:lnTo>
                    <a:lnTo>
                      <a:pt x="869" y="228"/>
                    </a:lnTo>
                    <a:lnTo>
                      <a:pt x="870" y="234"/>
                    </a:lnTo>
                    <a:lnTo>
                      <a:pt x="870" y="240"/>
                    </a:lnTo>
                    <a:close/>
                    <a:moveTo>
                      <a:pt x="810" y="150"/>
                    </a:moveTo>
                    <a:lnTo>
                      <a:pt x="780" y="150"/>
                    </a:lnTo>
                    <a:lnTo>
                      <a:pt x="780" y="90"/>
                    </a:lnTo>
                    <a:lnTo>
                      <a:pt x="779" y="81"/>
                    </a:lnTo>
                    <a:lnTo>
                      <a:pt x="778" y="71"/>
                    </a:lnTo>
                    <a:lnTo>
                      <a:pt x="776" y="63"/>
                    </a:lnTo>
                    <a:lnTo>
                      <a:pt x="773" y="54"/>
                    </a:lnTo>
                    <a:lnTo>
                      <a:pt x="770" y="47"/>
                    </a:lnTo>
                    <a:lnTo>
                      <a:pt x="764" y="39"/>
                    </a:lnTo>
                    <a:lnTo>
                      <a:pt x="759" y="33"/>
                    </a:lnTo>
                    <a:lnTo>
                      <a:pt x="754" y="27"/>
                    </a:lnTo>
                    <a:lnTo>
                      <a:pt x="747" y="20"/>
                    </a:lnTo>
                    <a:lnTo>
                      <a:pt x="741" y="15"/>
                    </a:lnTo>
                    <a:lnTo>
                      <a:pt x="733" y="11"/>
                    </a:lnTo>
                    <a:lnTo>
                      <a:pt x="725" y="7"/>
                    </a:lnTo>
                    <a:lnTo>
                      <a:pt x="717" y="4"/>
                    </a:lnTo>
                    <a:lnTo>
                      <a:pt x="708" y="2"/>
                    </a:lnTo>
                    <a:lnTo>
                      <a:pt x="699" y="0"/>
                    </a:lnTo>
                    <a:lnTo>
                      <a:pt x="690" y="0"/>
                    </a:lnTo>
                    <a:lnTo>
                      <a:pt x="90" y="0"/>
                    </a:lnTo>
                    <a:lnTo>
                      <a:pt x="81" y="0"/>
                    </a:lnTo>
                    <a:lnTo>
                      <a:pt x="71" y="2"/>
                    </a:lnTo>
                    <a:lnTo>
                      <a:pt x="63" y="4"/>
                    </a:lnTo>
                    <a:lnTo>
                      <a:pt x="54" y="7"/>
                    </a:lnTo>
                    <a:lnTo>
                      <a:pt x="47" y="11"/>
                    </a:lnTo>
                    <a:lnTo>
                      <a:pt x="39" y="15"/>
                    </a:lnTo>
                    <a:lnTo>
                      <a:pt x="33" y="20"/>
                    </a:lnTo>
                    <a:lnTo>
                      <a:pt x="27" y="27"/>
                    </a:lnTo>
                    <a:lnTo>
                      <a:pt x="20" y="33"/>
                    </a:lnTo>
                    <a:lnTo>
                      <a:pt x="15" y="39"/>
                    </a:lnTo>
                    <a:lnTo>
                      <a:pt x="11" y="47"/>
                    </a:lnTo>
                    <a:lnTo>
                      <a:pt x="7" y="54"/>
                    </a:lnTo>
                    <a:lnTo>
                      <a:pt x="4" y="63"/>
                    </a:lnTo>
                    <a:lnTo>
                      <a:pt x="2" y="71"/>
                    </a:lnTo>
                    <a:lnTo>
                      <a:pt x="0" y="81"/>
                    </a:lnTo>
                    <a:lnTo>
                      <a:pt x="0" y="90"/>
                    </a:lnTo>
                    <a:lnTo>
                      <a:pt x="0" y="510"/>
                    </a:lnTo>
                    <a:lnTo>
                      <a:pt x="0" y="520"/>
                    </a:lnTo>
                    <a:lnTo>
                      <a:pt x="2" y="528"/>
                    </a:lnTo>
                    <a:lnTo>
                      <a:pt x="4" y="537"/>
                    </a:lnTo>
                    <a:lnTo>
                      <a:pt x="7" y="545"/>
                    </a:lnTo>
                    <a:lnTo>
                      <a:pt x="11" y="553"/>
                    </a:lnTo>
                    <a:lnTo>
                      <a:pt x="15" y="560"/>
                    </a:lnTo>
                    <a:lnTo>
                      <a:pt x="20" y="568"/>
                    </a:lnTo>
                    <a:lnTo>
                      <a:pt x="27" y="574"/>
                    </a:lnTo>
                    <a:lnTo>
                      <a:pt x="33" y="579"/>
                    </a:lnTo>
                    <a:lnTo>
                      <a:pt x="39" y="585"/>
                    </a:lnTo>
                    <a:lnTo>
                      <a:pt x="47" y="589"/>
                    </a:lnTo>
                    <a:lnTo>
                      <a:pt x="54" y="593"/>
                    </a:lnTo>
                    <a:lnTo>
                      <a:pt x="63" y="597"/>
                    </a:lnTo>
                    <a:lnTo>
                      <a:pt x="71" y="599"/>
                    </a:lnTo>
                    <a:lnTo>
                      <a:pt x="81" y="600"/>
                    </a:lnTo>
                    <a:lnTo>
                      <a:pt x="90" y="600"/>
                    </a:lnTo>
                    <a:lnTo>
                      <a:pt x="120" y="600"/>
                    </a:lnTo>
                    <a:lnTo>
                      <a:pt x="120" y="660"/>
                    </a:lnTo>
                    <a:lnTo>
                      <a:pt x="121" y="669"/>
                    </a:lnTo>
                    <a:lnTo>
                      <a:pt x="122" y="678"/>
                    </a:lnTo>
                    <a:lnTo>
                      <a:pt x="124" y="686"/>
                    </a:lnTo>
                    <a:lnTo>
                      <a:pt x="127" y="695"/>
                    </a:lnTo>
                    <a:lnTo>
                      <a:pt x="130" y="703"/>
                    </a:lnTo>
                    <a:lnTo>
                      <a:pt x="136" y="711"/>
                    </a:lnTo>
                    <a:lnTo>
                      <a:pt x="140" y="717"/>
                    </a:lnTo>
                    <a:lnTo>
                      <a:pt x="146" y="724"/>
                    </a:lnTo>
                    <a:lnTo>
                      <a:pt x="153" y="729"/>
                    </a:lnTo>
                    <a:lnTo>
                      <a:pt x="159" y="734"/>
                    </a:lnTo>
                    <a:lnTo>
                      <a:pt x="167" y="740"/>
                    </a:lnTo>
                    <a:lnTo>
                      <a:pt x="175" y="743"/>
                    </a:lnTo>
                    <a:lnTo>
                      <a:pt x="183" y="746"/>
                    </a:lnTo>
                    <a:lnTo>
                      <a:pt x="191" y="748"/>
                    </a:lnTo>
                    <a:lnTo>
                      <a:pt x="201" y="749"/>
                    </a:lnTo>
                    <a:lnTo>
                      <a:pt x="209" y="751"/>
                    </a:lnTo>
                    <a:lnTo>
                      <a:pt x="810" y="751"/>
                    </a:lnTo>
                    <a:lnTo>
                      <a:pt x="819" y="749"/>
                    </a:lnTo>
                    <a:lnTo>
                      <a:pt x="828" y="748"/>
                    </a:lnTo>
                    <a:lnTo>
                      <a:pt x="837" y="746"/>
                    </a:lnTo>
                    <a:lnTo>
                      <a:pt x="845" y="743"/>
                    </a:lnTo>
                    <a:lnTo>
                      <a:pt x="853" y="739"/>
                    </a:lnTo>
                    <a:lnTo>
                      <a:pt x="860" y="734"/>
                    </a:lnTo>
                    <a:lnTo>
                      <a:pt x="867" y="729"/>
                    </a:lnTo>
                    <a:lnTo>
                      <a:pt x="873" y="724"/>
                    </a:lnTo>
                    <a:lnTo>
                      <a:pt x="880" y="717"/>
                    </a:lnTo>
                    <a:lnTo>
                      <a:pt x="885" y="711"/>
                    </a:lnTo>
                    <a:lnTo>
                      <a:pt x="889" y="703"/>
                    </a:lnTo>
                    <a:lnTo>
                      <a:pt x="893" y="695"/>
                    </a:lnTo>
                    <a:lnTo>
                      <a:pt x="896" y="687"/>
                    </a:lnTo>
                    <a:lnTo>
                      <a:pt x="898" y="678"/>
                    </a:lnTo>
                    <a:lnTo>
                      <a:pt x="900" y="669"/>
                    </a:lnTo>
                    <a:lnTo>
                      <a:pt x="900" y="661"/>
                    </a:lnTo>
                    <a:lnTo>
                      <a:pt x="900" y="240"/>
                    </a:lnTo>
                    <a:lnTo>
                      <a:pt x="900" y="231"/>
                    </a:lnTo>
                    <a:lnTo>
                      <a:pt x="898" y="222"/>
                    </a:lnTo>
                    <a:lnTo>
                      <a:pt x="896" y="214"/>
                    </a:lnTo>
                    <a:lnTo>
                      <a:pt x="893" y="205"/>
                    </a:lnTo>
                    <a:lnTo>
                      <a:pt x="889" y="197"/>
                    </a:lnTo>
                    <a:lnTo>
                      <a:pt x="885" y="190"/>
                    </a:lnTo>
                    <a:lnTo>
                      <a:pt x="880" y="183"/>
                    </a:lnTo>
                    <a:lnTo>
                      <a:pt x="873" y="176"/>
                    </a:lnTo>
                    <a:lnTo>
                      <a:pt x="867" y="171"/>
                    </a:lnTo>
                    <a:lnTo>
                      <a:pt x="860" y="166"/>
                    </a:lnTo>
                    <a:lnTo>
                      <a:pt x="853" y="161"/>
                    </a:lnTo>
                    <a:lnTo>
                      <a:pt x="845" y="157"/>
                    </a:lnTo>
                    <a:lnTo>
                      <a:pt x="837" y="154"/>
                    </a:lnTo>
                    <a:lnTo>
                      <a:pt x="828" y="152"/>
                    </a:lnTo>
                    <a:lnTo>
                      <a:pt x="819" y="151"/>
                    </a:lnTo>
                    <a:lnTo>
                      <a:pt x="810"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301">
                <a:extLst>
                  <a:ext uri="{FF2B5EF4-FFF2-40B4-BE49-F238E27FC236}">
                    <a16:creationId xmlns:a16="http://schemas.microsoft.com/office/drawing/2014/main" id="{502AB9D4-77DC-4110-B00E-2F80FF69325A}"/>
                  </a:ext>
                </a:extLst>
              </p:cNvPr>
              <p:cNvSpPr>
                <a:spLocks/>
              </p:cNvSpPr>
              <p:nvPr/>
            </p:nvSpPr>
            <p:spPr bwMode="auto">
              <a:xfrm>
                <a:off x="11630025" y="1962150"/>
                <a:ext cx="19050" cy="19050"/>
              </a:xfrm>
              <a:custGeom>
                <a:avLst/>
                <a:gdLst>
                  <a:gd name="T0" fmla="*/ 30 w 60"/>
                  <a:gd name="T1" fmla="*/ 60 h 60"/>
                  <a:gd name="T2" fmla="*/ 36 w 60"/>
                  <a:gd name="T3" fmla="*/ 60 h 60"/>
                  <a:gd name="T4" fmla="*/ 41 w 60"/>
                  <a:gd name="T5" fmla="*/ 57 h 60"/>
                  <a:gd name="T6" fmla="*/ 47 w 60"/>
                  <a:gd name="T7" fmla="*/ 54 h 60"/>
                  <a:gd name="T8" fmla="*/ 51 w 60"/>
                  <a:gd name="T9" fmla="*/ 51 h 60"/>
                  <a:gd name="T10" fmla="*/ 54 w 60"/>
                  <a:gd name="T11" fmla="*/ 47 h 60"/>
                  <a:gd name="T12" fmla="*/ 57 w 60"/>
                  <a:gd name="T13" fmla="*/ 41 h 60"/>
                  <a:gd name="T14" fmla="*/ 60 w 60"/>
                  <a:gd name="T15" fmla="*/ 36 h 60"/>
                  <a:gd name="T16" fmla="*/ 60 w 60"/>
                  <a:gd name="T17" fmla="*/ 30 h 60"/>
                  <a:gd name="T18" fmla="*/ 60 w 60"/>
                  <a:gd name="T19" fmla="*/ 24 h 60"/>
                  <a:gd name="T20" fmla="*/ 57 w 60"/>
                  <a:gd name="T21" fmla="*/ 18 h 60"/>
                  <a:gd name="T22" fmla="*/ 54 w 60"/>
                  <a:gd name="T23" fmla="*/ 14 h 60"/>
                  <a:gd name="T24" fmla="*/ 51 w 60"/>
                  <a:gd name="T25" fmla="*/ 8 h 60"/>
                  <a:gd name="T26" fmla="*/ 47 w 60"/>
                  <a:gd name="T27" fmla="*/ 5 h 60"/>
                  <a:gd name="T28" fmla="*/ 41 w 60"/>
                  <a:gd name="T29" fmla="*/ 2 h 60"/>
                  <a:gd name="T30" fmla="*/ 36 w 60"/>
                  <a:gd name="T31" fmla="*/ 1 h 60"/>
                  <a:gd name="T32" fmla="*/ 30 w 60"/>
                  <a:gd name="T33" fmla="*/ 0 h 60"/>
                  <a:gd name="T34" fmla="*/ 24 w 60"/>
                  <a:gd name="T35" fmla="*/ 1 h 60"/>
                  <a:gd name="T36" fmla="*/ 18 w 60"/>
                  <a:gd name="T37" fmla="*/ 2 h 60"/>
                  <a:gd name="T38" fmla="*/ 14 w 60"/>
                  <a:gd name="T39" fmla="*/ 5 h 60"/>
                  <a:gd name="T40" fmla="*/ 8 w 60"/>
                  <a:gd name="T41" fmla="*/ 8 h 60"/>
                  <a:gd name="T42" fmla="*/ 5 w 60"/>
                  <a:gd name="T43" fmla="*/ 14 h 60"/>
                  <a:gd name="T44" fmla="*/ 2 w 60"/>
                  <a:gd name="T45" fmla="*/ 18 h 60"/>
                  <a:gd name="T46" fmla="*/ 1 w 60"/>
                  <a:gd name="T47" fmla="*/ 24 h 60"/>
                  <a:gd name="T48" fmla="*/ 0 w 60"/>
                  <a:gd name="T49" fmla="*/ 30 h 60"/>
                  <a:gd name="T50" fmla="*/ 1 w 60"/>
                  <a:gd name="T51" fmla="*/ 36 h 60"/>
                  <a:gd name="T52" fmla="*/ 2 w 60"/>
                  <a:gd name="T53" fmla="*/ 41 h 60"/>
                  <a:gd name="T54" fmla="*/ 5 w 60"/>
                  <a:gd name="T55" fmla="*/ 47 h 60"/>
                  <a:gd name="T56" fmla="*/ 8 w 60"/>
                  <a:gd name="T57" fmla="*/ 51 h 60"/>
                  <a:gd name="T58" fmla="*/ 14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1" y="57"/>
                    </a:lnTo>
                    <a:lnTo>
                      <a:pt x="47" y="54"/>
                    </a:lnTo>
                    <a:lnTo>
                      <a:pt x="51" y="51"/>
                    </a:lnTo>
                    <a:lnTo>
                      <a:pt x="54" y="47"/>
                    </a:lnTo>
                    <a:lnTo>
                      <a:pt x="57" y="41"/>
                    </a:lnTo>
                    <a:lnTo>
                      <a:pt x="60" y="36"/>
                    </a:lnTo>
                    <a:lnTo>
                      <a:pt x="60" y="30"/>
                    </a:lnTo>
                    <a:lnTo>
                      <a:pt x="60" y="24"/>
                    </a:lnTo>
                    <a:lnTo>
                      <a:pt x="57" y="18"/>
                    </a:lnTo>
                    <a:lnTo>
                      <a:pt x="54" y="14"/>
                    </a:lnTo>
                    <a:lnTo>
                      <a:pt x="51" y="8"/>
                    </a:lnTo>
                    <a:lnTo>
                      <a:pt x="47" y="5"/>
                    </a:lnTo>
                    <a:lnTo>
                      <a:pt x="41" y="2"/>
                    </a:lnTo>
                    <a:lnTo>
                      <a:pt x="36" y="1"/>
                    </a:lnTo>
                    <a:lnTo>
                      <a:pt x="30" y="0"/>
                    </a:lnTo>
                    <a:lnTo>
                      <a:pt x="24" y="1"/>
                    </a:lnTo>
                    <a:lnTo>
                      <a:pt x="18" y="2"/>
                    </a:lnTo>
                    <a:lnTo>
                      <a:pt x="14" y="5"/>
                    </a:lnTo>
                    <a:lnTo>
                      <a:pt x="8" y="8"/>
                    </a:lnTo>
                    <a:lnTo>
                      <a:pt x="5" y="14"/>
                    </a:lnTo>
                    <a:lnTo>
                      <a:pt x="2" y="18"/>
                    </a:lnTo>
                    <a:lnTo>
                      <a:pt x="1" y="24"/>
                    </a:lnTo>
                    <a:lnTo>
                      <a:pt x="0" y="30"/>
                    </a:lnTo>
                    <a:lnTo>
                      <a:pt x="1" y="36"/>
                    </a:lnTo>
                    <a:lnTo>
                      <a:pt x="2" y="41"/>
                    </a:lnTo>
                    <a:lnTo>
                      <a:pt x="5" y="47"/>
                    </a:lnTo>
                    <a:lnTo>
                      <a:pt x="8" y="51"/>
                    </a:lnTo>
                    <a:lnTo>
                      <a:pt x="14"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302">
                <a:extLst>
                  <a:ext uri="{FF2B5EF4-FFF2-40B4-BE49-F238E27FC236}">
                    <a16:creationId xmlns:a16="http://schemas.microsoft.com/office/drawing/2014/main" id="{BB70B1AB-54F1-4D24-AA00-FC1579F8EAD8}"/>
                  </a:ext>
                </a:extLst>
              </p:cNvPr>
              <p:cNvSpPr>
                <a:spLocks/>
              </p:cNvSpPr>
              <p:nvPr/>
            </p:nvSpPr>
            <p:spPr bwMode="auto">
              <a:xfrm>
                <a:off x="11658600" y="1962150"/>
                <a:ext cx="19050" cy="19050"/>
              </a:xfrm>
              <a:custGeom>
                <a:avLst/>
                <a:gdLst>
                  <a:gd name="T0" fmla="*/ 30 w 60"/>
                  <a:gd name="T1" fmla="*/ 60 h 60"/>
                  <a:gd name="T2" fmla="*/ 37 w 60"/>
                  <a:gd name="T3" fmla="*/ 60 h 60"/>
                  <a:gd name="T4" fmla="*/ 42 w 60"/>
                  <a:gd name="T5" fmla="*/ 57 h 60"/>
                  <a:gd name="T6" fmla="*/ 47 w 60"/>
                  <a:gd name="T7" fmla="*/ 54 h 60"/>
                  <a:gd name="T8" fmla="*/ 52 w 60"/>
                  <a:gd name="T9" fmla="*/ 51 h 60"/>
                  <a:gd name="T10" fmla="*/ 56 w 60"/>
                  <a:gd name="T11" fmla="*/ 47 h 60"/>
                  <a:gd name="T12" fmla="*/ 58 w 60"/>
                  <a:gd name="T13" fmla="*/ 41 h 60"/>
                  <a:gd name="T14" fmla="*/ 60 w 60"/>
                  <a:gd name="T15" fmla="*/ 36 h 60"/>
                  <a:gd name="T16" fmla="*/ 60 w 60"/>
                  <a:gd name="T17" fmla="*/ 30 h 60"/>
                  <a:gd name="T18" fmla="*/ 60 w 60"/>
                  <a:gd name="T19" fmla="*/ 24 h 60"/>
                  <a:gd name="T20" fmla="*/ 58 w 60"/>
                  <a:gd name="T21" fmla="*/ 18 h 60"/>
                  <a:gd name="T22" fmla="*/ 56 w 60"/>
                  <a:gd name="T23" fmla="*/ 14 h 60"/>
                  <a:gd name="T24" fmla="*/ 52 w 60"/>
                  <a:gd name="T25" fmla="*/ 8 h 60"/>
                  <a:gd name="T26" fmla="*/ 47 w 60"/>
                  <a:gd name="T27" fmla="*/ 5 h 60"/>
                  <a:gd name="T28" fmla="*/ 42 w 60"/>
                  <a:gd name="T29" fmla="*/ 2 h 60"/>
                  <a:gd name="T30" fmla="*/ 37 w 60"/>
                  <a:gd name="T31" fmla="*/ 1 h 60"/>
                  <a:gd name="T32" fmla="*/ 30 w 60"/>
                  <a:gd name="T33" fmla="*/ 0 h 60"/>
                  <a:gd name="T34" fmla="*/ 25 w 60"/>
                  <a:gd name="T35" fmla="*/ 1 h 60"/>
                  <a:gd name="T36" fmla="*/ 20 w 60"/>
                  <a:gd name="T37" fmla="*/ 2 h 60"/>
                  <a:gd name="T38" fmla="*/ 14 w 60"/>
                  <a:gd name="T39" fmla="*/ 5 h 60"/>
                  <a:gd name="T40" fmla="*/ 10 w 60"/>
                  <a:gd name="T41" fmla="*/ 8 h 60"/>
                  <a:gd name="T42" fmla="*/ 6 w 60"/>
                  <a:gd name="T43" fmla="*/ 14 h 60"/>
                  <a:gd name="T44" fmla="*/ 4 w 60"/>
                  <a:gd name="T45" fmla="*/ 18 h 60"/>
                  <a:gd name="T46" fmla="*/ 2 w 60"/>
                  <a:gd name="T47" fmla="*/ 24 h 60"/>
                  <a:gd name="T48" fmla="*/ 0 w 60"/>
                  <a:gd name="T49" fmla="*/ 30 h 60"/>
                  <a:gd name="T50" fmla="*/ 2 w 60"/>
                  <a:gd name="T51" fmla="*/ 36 h 60"/>
                  <a:gd name="T52" fmla="*/ 4 w 60"/>
                  <a:gd name="T53" fmla="*/ 41 h 60"/>
                  <a:gd name="T54" fmla="*/ 6 w 60"/>
                  <a:gd name="T55" fmla="*/ 47 h 60"/>
                  <a:gd name="T56" fmla="*/ 10 w 60"/>
                  <a:gd name="T57" fmla="*/ 51 h 60"/>
                  <a:gd name="T58" fmla="*/ 14 w 60"/>
                  <a:gd name="T59" fmla="*/ 54 h 60"/>
                  <a:gd name="T60" fmla="*/ 20 w 60"/>
                  <a:gd name="T61" fmla="*/ 57 h 60"/>
                  <a:gd name="T62" fmla="*/ 25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7" y="60"/>
                    </a:lnTo>
                    <a:lnTo>
                      <a:pt x="42" y="57"/>
                    </a:lnTo>
                    <a:lnTo>
                      <a:pt x="47" y="54"/>
                    </a:lnTo>
                    <a:lnTo>
                      <a:pt x="52" y="51"/>
                    </a:lnTo>
                    <a:lnTo>
                      <a:pt x="56" y="47"/>
                    </a:lnTo>
                    <a:lnTo>
                      <a:pt x="58" y="41"/>
                    </a:lnTo>
                    <a:lnTo>
                      <a:pt x="60" y="36"/>
                    </a:lnTo>
                    <a:lnTo>
                      <a:pt x="60" y="30"/>
                    </a:lnTo>
                    <a:lnTo>
                      <a:pt x="60" y="24"/>
                    </a:lnTo>
                    <a:lnTo>
                      <a:pt x="58" y="18"/>
                    </a:lnTo>
                    <a:lnTo>
                      <a:pt x="56" y="14"/>
                    </a:lnTo>
                    <a:lnTo>
                      <a:pt x="52" y="8"/>
                    </a:lnTo>
                    <a:lnTo>
                      <a:pt x="47" y="5"/>
                    </a:lnTo>
                    <a:lnTo>
                      <a:pt x="42" y="2"/>
                    </a:lnTo>
                    <a:lnTo>
                      <a:pt x="37" y="1"/>
                    </a:lnTo>
                    <a:lnTo>
                      <a:pt x="30" y="0"/>
                    </a:lnTo>
                    <a:lnTo>
                      <a:pt x="25" y="1"/>
                    </a:lnTo>
                    <a:lnTo>
                      <a:pt x="20" y="2"/>
                    </a:lnTo>
                    <a:lnTo>
                      <a:pt x="14" y="5"/>
                    </a:lnTo>
                    <a:lnTo>
                      <a:pt x="10" y="8"/>
                    </a:lnTo>
                    <a:lnTo>
                      <a:pt x="6" y="14"/>
                    </a:lnTo>
                    <a:lnTo>
                      <a:pt x="4" y="18"/>
                    </a:lnTo>
                    <a:lnTo>
                      <a:pt x="2" y="24"/>
                    </a:lnTo>
                    <a:lnTo>
                      <a:pt x="0" y="30"/>
                    </a:lnTo>
                    <a:lnTo>
                      <a:pt x="2" y="36"/>
                    </a:lnTo>
                    <a:lnTo>
                      <a:pt x="4" y="41"/>
                    </a:lnTo>
                    <a:lnTo>
                      <a:pt x="6" y="47"/>
                    </a:lnTo>
                    <a:lnTo>
                      <a:pt x="10" y="51"/>
                    </a:lnTo>
                    <a:lnTo>
                      <a:pt x="14" y="54"/>
                    </a:lnTo>
                    <a:lnTo>
                      <a:pt x="20" y="57"/>
                    </a:lnTo>
                    <a:lnTo>
                      <a:pt x="25"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303">
                <a:extLst>
                  <a:ext uri="{FF2B5EF4-FFF2-40B4-BE49-F238E27FC236}">
                    <a16:creationId xmlns:a16="http://schemas.microsoft.com/office/drawing/2014/main" id="{71094AE1-4DAB-42FB-AEC8-BAA3D473BAB3}"/>
                  </a:ext>
                </a:extLst>
              </p:cNvPr>
              <p:cNvSpPr>
                <a:spLocks/>
              </p:cNvSpPr>
              <p:nvPr/>
            </p:nvSpPr>
            <p:spPr bwMode="auto">
              <a:xfrm>
                <a:off x="11687175" y="1962150"/>
                <a:ext cx="19050" cy="19050"/>
              </a:xfrm>
              <a:custGeom>
                <a:avLst/>
                <a:gdLst>
                  <a:gd name="T0" fmla="*/ 30 w 60"/>
                  <a:gd name="T1" fmla="*/ 60 h 60"/>
                  <a:gd name="T2" fmla="*/ 36 w 60"/>
                  <a:gd name="T3" fmla="*/ 60 h 60"/>
                  <a:gd name="T4" fmla="*/ 42 w 60"/>
                  <a:gd name="T5" fmla="*/ 57 h 60"/>
                  <a:gd name="T6" fmla="*/ 46 w 60"/>
                  <a:gd name="T7" fmla="*/ 54 h 60"/>
                  <a:gd name="T8" fmla="*/ 51 w 60"/>
                  <a:gd name="T9" fmla="*/ 51 h 60"/>
                  <a:gd name="T10" fmla="*/ 55 w 60"/>
                  <a:gd name="T11" fmla="*/ 47 h 60"/>
                  <a:gd name="T12" fmla="*/ 57 w 60"/>
                  <a:gd name="T13" fmla="*/ 41 h 60"/>
                  <a:gd name="T14" fmla="*/ 59 w 60"/>
                  <a:gd name="T15" fmla="*/ 36 h 60"/>
                  <a:gd name="T16" fmla="*/ 60 w 60"/>
                  <a:gd name="T17" fmla="*/ 30 h 60"/>
                  <a:gd name="T18" fmla="*/ 59 w 60"/>
                  <a:gd name="T19" fmla="*/ 24 h 60"/>
                  <a:gd name="T20" fmla="*/ 57 w 60"/>
                  <a:gd name="T21" fmla="*/ 18 h 60"/>
                  <a:gd name="T22" fmla="*/ 55 w 60"/>
                  <a:gd name="T23" fmla="*/ 14 h 60"/>
                  <a:gd name="T24" fmla="*/ 51 w 60"/>
                  <a:gd name="T25" fmla="*/ 8 h 60"/>
                  <a:gd name="T26" fmla="*/ 46 w 60"/>
                  <a:gd name="T27" fmla="*/ 5 h 60"/>
                  <a:gd name="T28" fmla="*/ 42 w 60"/>
                  <a:gd name="T29" fmla="*/ 2 h 60"/>
                  <a:gd name="T30" fmla="*/ 36 w 60"/>
                  <a:gd name="T31" fmla="*/ 1 h 60"/>
                  <a:gd name="T32" fmla="*/ 30 w 60"/>
                  <a:gd name="T33" fmla="*/ 0 h 60"/>
                  <a:gd name="T34" fmla="*/ 24 w 60"/>
                  <a:gd name="T35" fmla="*/ 1 h 60"/>
                  <a:gd name="T36" fmla="*/ 18 w 60"/>
                  <a:gd name="T37" fmla="*/ 2 h 60"/>
                  <a:gd name="T38" fmla="*/ 13 w 60"/>
                  <a:gd name="T39" fmla="*/ 5 h 60"/>
                  <a:gd name="T40" fmla="*/ 9 w 60"/>
                  <a:gd name="T41" fmla="*/ 8 h 60"/>
                  <a:gd name="T42" fmla="*/ 5 w 60"/>
                  <a:gd name="T43" fmla="*/ 14 h 60"/>
                  <a:gd name="T44" fmla="*/ 2 w 60"/>
                  <a:gd name="T45" fmla="*/ 18 h 60"/>
                  <a:gd name="T46" fmla="*/ 0 w 60"/>
                  <a:gd name="T47" fmla="*/ 24 h 60"/>
                  <a:gd name="T48" fmla="*/ 0 w 60"/>
                  <a:gd name="T49" fmla="*/ 30 h 60"/>
                  <a:gd name="T50" fmla="*/ 0 w 60"/>
                  <a:gd name="T51" fmla="*/ 36 h 60"/>
                  <a:gd name="T52" fmla="*/ 2 w 60"/>
                  <a:gd name="T53" fmla="*/ 41 h 60"/>
                  <a:gd name="T54" fmla="*/ 5 w 60"/>
                  <a:gd name="T55" fmla="*/ 47 h 60"/>
                  <a:gd name="T56" fmla="*/ 9 w 60"/>
                  <a:gd name="T57" fmla="*/ 51 h 60"/>
                  <a:gd name="T58" fmla="*/ 13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2" y="57"/>
                    </a:lnTo>
                    <a:lnTo>
                      <a:pt x="46" y="54"/>
                    </a:lnTo>
                    <a:lnTo>
                      <a:pt x="51" y="51"/>
                    </a:lnTo>
                    <a:lnTo>
                      <a:pt x="55" y="47"/>
                    </a:lnTo>
                    <a:lnTo>
                      <a:pt x="57" y="41"/>
                    </a:lnTo>
                    <a:lnTo>
                      <a:pt x="59" y="36"/>
                    </a:lnTo>
                    <a:lnTo>
                      <a:pt x="60" y="30"/>
                    </a:lnTo>
                    <a:lnTo>
                      <a:pt x="59" y="24"/>
                    </a:lnTo>
                    <a:lnTo>
                      <a:pt x="57" y="18"/>
                    </a:lnTo>
                    <a:lnTo>
                      <a:pt x="55" y="14"/>
                    </a:lnTo>
                    <a:lnTo>
                      <a:pt x="51" y="8"/>
                    </a:lnTo>
                    <a:lnTo>
                      <a:pt x="46" y="5"/>
                    </a:lnTo>
                    <a:lnTo>
                      <a:pt x="42" y="2"/>
                    </a:lnTo>
                    <a:lnTo>
                      <a:pt x="36" y="1"/>
                    </a:lnTo>
                    <a:lnTo>
                      <a:pt x="30" y="0"/>
                    </a:lnTo>
                    <a:lnTo>
                      <a:pt x="24" y="1"/>
                    </a:lnTo>
                    <a:lnTo>
                      <a:pt x="18" y="2"/>
                    </a:lnTo>
                    <a:lnTo>
                      <a:pt x="13" y="5"/>
                    </a:lnTo>
                    <a:lnTo>
                      <a:pt x="9" y="8"/>
                    </a:lnTo>
                    <a:lnTo>
                      <a:pt x="5" y="14"/>
                    </a:lnTo>
                    <a:lnTo>
                      <a:pt x="2" y="18"/>
                    </a:lnTo>
                    <a:lnTo>
                      <a:pt x="0" y="24"/>
                    </a:lnTo>
                    <a:lnTo>
                      <a:pt x="0" y="30"/>
                    </a:lnTo>
                    <a:lnTo>
                      <a:pt x="0" y="36"/>
                    </a:lnTo>
                    <a:lnTo>
                      <a:pt x="2" y="41"/>
                    </a:lnTo>
                    <a:lnTo>
                      <a:pt x="5" y="47"/>
                    </a:lnTo>
                    <a:lnTo>
                      <a:pt x="9" y="51"/>
                    </a:lnTo>
                    <a:lnTo>
                      <a:pt x="13"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31" name="TextBox 130">
            <a:extLst>
              <a:ext uri="{FF2B5EF4-FFF2-40B4-BE49-F238E27FC236}">
                <a16:creationId xmlns:a16="http://schemas.microsoft.com/office/drawing/2014/main" id="{C6967338-E310-445E-8A5D-04345DA0D112}"/>
              </a:ext>
            </a:extLst>
          </p:cNvPr>
          <p:cNvSpPr txBox="1"/>
          <p:nvPr/>
        </p:nvSpPr>
        <p:spPr>
          <a:xfrm>
            <a:off x="705158" y="2067768"/>
            <a:ext cx="947741" cy="261610"/>
          </a:xfrm>
          <a:prstGeom prst="rect">
            <a:avLst/>
          </a:prstGeom>
          <a:noFill/>
        </p:spPr>
        <p:txBody>
          <a:bodyPr wrap="square" rtlCol="0">
            <a:spAutoFit/>
          </a:bodyPr>
          <a:lstStyle/>
          <a:p>
            <a:pPr algn="ctr"/>
            <a:r>
              <a:rPr lang="en-US" sz="1050" dirty="0"/>
              <a:t>Digital Griots</a:t>
            </a:r>
          </a:p>
        </p:txBody>
      </p:sp>
      <p:grpSp>
        <p:nvGrpSpPr>
          <p:cNvPr id="133" name="Group 132">
            <a:extLst>
              <a:ext uri="{FF2B5EF4-FFF2-40B4-BE49-F238E27FC236}">
                <a16:creationId xmlns:a16="http://schemas.microsoft.com/office/drawing/2014/main" id="{FE4C9352-B2D2-4886-BDCA-1011D856E590}"/>
              </a:ext>
            </a:extLst>
          </p:cNvPr>
          <p:cNvGrpSpPr/>
          <p:nvPr/>
        </p:nvGrpSpPr>
        <p:grpSpPr>
          <a:xfrm>
            <a:off x="9658169" y="2161293"/>
            <a:ext cx="146187" cy="146187"/>
            <a:chOff x="205918" y="1349332"/>
            <a:chExt cx="796925" cy="796925"/>
          </a:xfrm>
        </p:grpSpPr>
        <p:sp>
          <p:nvSpPr>
            <p:cNvPr id="134" name="Oval 5">
              <a:extLst>
                <a:ext uri="{FF2B5EF4-FFF2-40B4-BE49-F238E27FC236}">
                  <a16:creationId xmlns:a16="http://schemas.microsoft.com/office/drawing/2014/main" id="{EBABF2AD-393E-4377-9689-616F1C1FBD89}"/>
                </a:ext>
              </a:extLst>
            </p:cNvPr>
            <p:cNvSpPr>
              <a:spLocks noChangeArrowheads="1"/>
            </p:cNvSpPr>
            <p:nvPr/>
          </p:nvSpPr>
          <p:spPr bwMode="auto">
            <a:xfrm>
              <a:off x="205918" y="1349332"/>
              <a:ext cx="796925" cy="796925"/>
            </a:xfrm>
            <a:prstGeom prst="ellipse">
              <a:avLst/>
            </a:prstGeom>
            <a:solidFill>
              <a:schemeClr val="accent2"/>
            </a:solidFill>
            <a:ln>
              <a:noFill/>
            </a:ln>
            <a:effectLst>
              <a:outerShdw blurRad="381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pSp>
          <p:nvGrpSpPr>
            <p:cNvPr id="135" name="Group 134">
              <a:extLst>
                <a:ext uri="{FF2B5EF4-FFF2-40B4-BE49-F238E27FC236}">
                  <a16:creationId xmlns:a16="http://schemas.microsoft.com/office/drawing/2014/main" id="{273733F9-BAE4-4532-B1A2-D8D81B8D1986}"/>
                </a:ext>
              </a:extLst>
            </p:cNvPr>
            <p:cNvGrpSpPr/>
            <p:nvPr/>
          </p:nvGrpSpPr>
          <p:grpSpPr>
            <a:xfrm>
              <a:off x="398799" y="1576478"/>
              <a:ext cx="411162" cy="342634"/>
              <a:chOff x="11601450" y="1943100"/>
              <a:chExt cx="285750" cy="238125"/>
            </a:xfrm>
            <a:solidFill>
              <a:schemeClr val="bg1"/>
            </a:solidFill>
          </p:grpSpPr>
          <p:sp>
            <p:nvSpPr>
              <p:cNvPr id="137" name="Freeform 300">
                <a:extLst>
                  <a:ext uri="{FF2B5EF4-FFF2-40B4-BE49-F238E27FC236}">
                    <a16:creationId xmlns:a16="http://schemas.microsoft.com/office/drawing/2014/main" id="{51DDB000-E240-4F29-B612-296833DD9C21}"/>
                  </a:ext>
                </a:extLst>
              </p:cNvPr>
              <p:cNvSpPr>
                <a:spLocks noEditPoints="1"/>
              </p:cNvSpPr>
              <p:nvPr/>
            </p:nvSpPr>
            <p:spPr bwMode="auto">
              <a:xfrm>
                <a:off x="11601450" y="1943100"/>
                <a:ext cx="285750" cy="238125"/>
              </a:xfrm>
              <a:custGeom>
                <a:avLst/>
                <a:gdLst>
                  <a:gd name="T0" fmla="*/ 192 w 900"/>
                  <a:gd name="T1" fmla="*/ 717 h 751"/>
                  <a:gd name="T2" fmla="*/ 168 w 900"/>
                  <a:gd name="T3" fmla="*/ 702 h 751"/>
                  <a:gd name="T4" fmla="*/ 153 w 900"/>
                  <a:gd name="T5" fmla="*/ 678 h 751"/>
                  <a:gd name="T6" fmla="*/ 690 w 900"/>
                  <a:gd name="T7" fmla="*/ 600 h 751"/>
                  <a:gd name="T8" fmla="*/ 733 w 900"/>
                  <a:gd name="T9" fmla="*/ 589 h 751"/>
                  <a:gd name="T10" fmla="*/ 764 w 900"/>
                  <a:gd name="T11" fmla="*/ 560 h 751"/>
                  <a:gd name="T12" fmla="*/ 779 w 900"/>
                  <a:gd name="T13" fmla="*/ 520 h 751"/>
                  <a:gd name="T14" fmla="*/ 870 w 900"/>
                  <a:gd name="T15" fmla="*/ 666 h 751"/>
                  <a:gd name="T16" fmla="*/ 859 w 900"/>
                  <a:gd name="T17" fmla="*/ 694 h 751"/>
                  <a:gd name="T18" fmla="*/ 839 w 900"/>
                  <a:gd name="T19" fmla="*/ 713 h 751"/>
                  <a:gd name="T20" fmla="*/ 810 w 900"/>
                  <a:gd name="T21" fmla="*/ 721 h 751"/>
                  <a:gd name="T22" fmla="*/ 750 w 900"/>
                  <a:gd name="T23" fmla="*/ 510 h 751"/>
                  <a:gd name="T24" fmla="*/ 743 w 900"/>
                  <a:gd name="T25" fmla="*/ 539 h 751"/>
                  <a:gd name="T26" fmla="*/ 724 w 900"/>
                  <a:gd name="T27" fmla="*/ 560 h 751"/>
                  <a:gd name="T28" fmla="*/ 696 w 900"/>
                  <a:gd name="T29" fmla="*/ 570 h 751"/>
                  <a:gd name="T30" fmla="*/ 71 w 900"/>
                  <a:gd name="T31" fmla="*/ 568 h 751"/>
                  <a:gd name="T32" fmla="*/ 47 w 900"/>
                  <a:gd name="T33" fmla="*/ 553 h 751"/>
                  <a:gd name="T34" fmla="*/ 33 w 900"/>
                  <a:gd name="T35" fmla="*/ 528 h 751"/>
                  <a:gd name="T36" fmla="*/ 690 w 900"/>
                  <a:gd name="T37" fmla="*/ 30 h 751"/>
                  <a:gd name="T38" fmla="*/ 718 w 900"/>
                  <a:gd name="T39" fmla="*/ 37 h 751"/>
                  <a:gd name="T40" fmla="*/ 740 w 900"/>
                  <a:gd name="T41" fmla="*/ 57 h 751"/>
                  <a:gd name="T42" fmla="*/ 749 w 900"/>
                  <a:gd name="T43" fmla="*/ 84 h 751"/>
                  <a:gd name="T44" fmla="*/ 30 w 900"/>
                  <a:gd name="T45" fmla="*/ 83 h 751"/>
                  <a:gd name="T46" fmla="*/ 40 w 900"/>
                  <a:gd name="T47" fmla="*/ 57 h 751"/>
                  <a:gd name="T48" fmla="*/ 61 w 900"/>
                  <a:gd name="T49" fmla="*/ 37 h 751"/>
                  <a:gd name="T50" fmla="*/ 90 w 900"/>
                  <a:gd name="T51" fmla="*/ 30 h 751"/>
                  <a:gd name="T52" fmla="*/ 780 w 900"/>
                  <a:gd name="T53" fmla="*/ 179 h 751"/>
                  <a:gd name="T54" fmla="*/ 834 w 900"/>
                  <a:gd name="T55" fmla="*/ 185 h 751"/>
                  <a:gd name="T56" fmla="*/ 856 w 900"/>
                  <a:gd name="T57" fmla="*/ 202 h 751"/>
                  <a:gd name="T58" fmla="*/ 869 w 900"/>
                  <a:gd name="T59" fmla="*/ 228 h 751"/>
                  <a:gd name="T60" fmla="*/ 780 w 900"/>
                  <a:gd name="T61" fmla="*/ 90 h 751"/>
                  <a:gd name="T62" fmla="*/ 770 w 900"/>
                  <a:gd name="T63" fmla="*/ 47 h 751"/>
                  <a:gd name="T64" fmla="*/ 741 w 900"/>
                  <a:gd name="T65" fmla="*/ 15 h 751"/>
                  <a:gd name="T66" fmla="*/ 699 w 900"/>
                  <a:gd name="T67" fmla="*/ 0 h 751"/>
                  <a:gd name="T68" fmla="*/ 63 w 900"/>
                  <a:gd name="T69" fmla="*/ 4 h 751"/>
                  <a:gd name="T70" fmla="*/ 27 w 900"/>
                  <a:gd name="T71" fmla="*/ 27 h 751"/>
                  <a:gd name="T72" fmla="*/ 4 w 900"/>
                  <a:gd name="T73" fmla="*/ 63 h 751"/>
                  <a:gd name="T74" fmla="*/ 0 w 900"/>
                  <a:gd name="T75" fmla="*/ 520 h 751"/>
                  <a:gd name="T76" fmla="*/ 15 w 900"/>
                  <a:gd name="T77" fmla="*/ 560 h 751"/>
                  <a:gd name="T78" fmla="*/ 47 w 900"/>
                  <a:gd name="T79" fmla="*/ 589 h 751"/>
                  <a:gd name="T80" fmla="*/ 90 w 900"/>
                  <a:gd name="T81" fmla="*/ 600 h 751"/>
                  <a:gd name="T82" fmla="*/ 124 w 900"/>
                  <a:gd name="T83" fmla="*/ 686 h 751"/>
                  <a:gd name="T84" fmla="*/ 146 w 900"/>
                  <a:gd name="T85" fmla="*/ 724 h 751"/>
                  <a:gd name="T86" fmla="*/ 183 w 900"/>
                  <a:gd name="T87" fmla="*/ 746 h 751"/>
                  <a:gd name="T88" fmla="*/ 819 w 900"/>
                  <a:gd name="T89" fmla="*/ 749 h 751"/>
                  <a:gd name="T90" fmla="*/ 860 w 900"/>
                  <a:gd name="T91" fmla="*/ 734 h 751"/>
                  <a:gd name="T92" fmla="*/ 889 w 900"/>
                  <a:gd name="T93" fmla="*/ 703 h 751"/>
                  <a:gd name="T94" fmla="*/ 900 w 900"/>
                  <a:gd name="T95" fmla="*/ 661 h 751"/>
                  <a:gd name="T96" fmla="*/ 893 w 900"/>
                  <a:gd name="T97" fmla="*/ 205 h 751"/>
                  <a:gd name="T98" fmla="*/ 867 w 900"/>
                  <a:gd name="T99" fmla="*/ 171 h 751"/>
                  <a:gd name="T100" fmla="*/ 828 w 900"/>
                  <a:gd name="T101" fmla="*/ 152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0" h="751">
                    <a:moveTo>
                      <a:pt x="810" y="721"/>
                    </a:moveTo>
                    <a:lnTo>
                      <a:pt x="209" y="721"/>
                    </a:lnTo>
                    <a:lnTo>
                      <a:pt x="204" y="720"/>
                    </a:lnTo>
                    <a:lnTo>
                      <a:pt x="198" y="718"/>
                    </a:lnTo>
                    <a:lnTo>
                      <a:pt x="192" y="717"/>
                    </a:lnTo>
                    <a:lnTo>
                      <a:pt x="187" y="715"/>
                    </a:lnTo>
                    <a:lnTo>
                      <a:pt x="182" y="713"/>
                    </a:lnTo>
                    <a:lnTo>
                      <a:pt x="176" y="710"/>
                    </a:lnTo>
                    <a:lnTo>
                      <a:pt x="172" y="707"/>
                    </a:lnTo>
                    <a:lnTo>
                      <a:pt x="168" y="702"/>
                    </a:lnTo>
                    <a:lnTo>
                      <a:pt x="163" y="698"/>
                    </a:lnTo>
                    <a:lnTo>
                      <a:pt x="160" y="694"/>
                    </a:lnTo>
                    <a:lnTo>
                      <a:pt x="157" y="689"/>
                    </a:lnTo>
                    <a:lnTo>
                      <a:pt x="155" y="683"/>
                    </a:lnTo>
                    <a:lnTo>
                      <a:pt x="153" y="678"/>
                    </a:lnTo>
                    <a:lnTo>
                      <a:pt x="151" y="672"/>
                    </a:lnTo>
                    <a:lnTo>
                      <a:pt x="151" y="666"/>
                    </a:lnTo>
                    <a:lnTo>
                      <a:pt x="150" y="661"/>
                    </a:lnTo>
                    <a:lnTo>
                      <a:pt x="150" y="600"/>
                    </a:lnTo>
                    <a:lnTo>
                      <a:pt x="690" y="600"/>
                    </a:lnTo>
                    <a:lnTo>
                      <a:pt x="699" y="600"/>
                    </a:lnTo>
                    <a:lnTo>
                      <a:pt x="708" y="599"/>
                    </a:lnTo>
                    <a:lnTo>
                      <a:pt x="717" y="597"/>
                    </a:lnTo>
                    <a:lnTo>
                      <a:pt x="725" y="593"/>
                    </a:lnTo>
                    <a:lnTo>
                      <a:pt x="733" y="589"/>
                    </a:lnTo>
                    <a:lnTo>
                      <a:pt x="741" y="585"/>
                    </a:lnTo>
                    <a:lnTo>
                      <a:pt x="747" y="579"/>
                    </a:lnTo>
                    <a:lnTo>
                      <a:pt x="754" y="574"/>
                    </a:lnTo>
                    <a:lnTo>
                      <a:pt x="759" y="568"/>
                    </a:lnTo>
                    <a:lnTo>
                      <a:pt x="764" y="560"/>
                    </a:lnTo>
                    <a:lnTo>
                      <a:pt x="770" y="553"/>
                    </a:lnTo>
                    <a:lnTo>
                      <a:pt x="773" y="545"/>
                    </a:lnTo>
                    <a:lnTo>
                      <a:pt x="776" y="537"/>
                    </a:lnTo>
                    <a:lnTo>
                      <a:pt x="778" y="528"/>
                    </a:lnTo>
                    <a:lnTo>
                      <a:pt x="779" y="520"/>
                    </a:lnTo>
                    <a:lnTo>
                      <a:pt x="780" y="510"/>
                    </a:lnTo>
                    <a:lnTo>
                      <a:pt x="780" y="330"/>
                    </a:lnTo>
                    <a:lnTo>
                      <a:pt x="870" y="330"/>
                    </a:lnTo>
                    <a:lnTo>
                      <a:pt x="870" y="660"/>
                    </a:lnTo>
                    <a:lnTo>
                      <a:pt x="870" y="666"/>
                    </a:lnTo>
                    <a:lnTo>
                      <a:pt x="869" y="672"/>
                    </a:lnTo>
                    <a:lnTo>
                      <a:pt x="867" y="678"/>
                    </a:lnTo>
                    <a:lnTo>
                      <a:pt x="866" y="683"/>
                    </a:lnTo>
                    <a:lnTo>
                      <a:pt x="863" y="689"/>
                    </a:lnTo>
                    <a:lnTo>
                      <a:pt x="859" y="694"/>
                    </a:lnTo>
                    <a:lnTo>
                      <a:pt x="856" y="698"/>
                    </a:lnTo>
                    <a:lnTo>
                      <a:pt x="852" y="702"/>
                    </a:lnTo>
                    <a:lnTo>
                      <a:pt x="848" y="707"/>
                    </a:lnTo>
                    <a:lnTo>
                      <a:pt x="843" y="710"/>
                    </a:lnTo>
                    <a:lnTo>
                      <a:pt x="839" y="713"/>
                    </a:lnTo>
                    <a:lnTo>
                      <a:pt x="834" y="715"/>
                    </a:lnTo>
                    <a:lnTo>
                      <a:pt x="827" y="717"/>
                    </a:lnTo>
                    <a:lnTo>
                      <a:pt x="822" y="718"/>
                    </a:lnTo>
                    <a:lnTo>
                      <a:pt x="817" y="720"/>
                    </a:lnTo>
                    <a:lnTo>
                      <a:pt x="810" y="721"/>
                    </a:lnTo>
                    <a:lnTo>
                      <a:pt x="810" y="721"/>
                    </a:lnTo>
                    <a:close/>
                    <a:moveTo>
                      <a:pt x="30" y="510"/>
                    </a:moveTo>
                    <a:lnTo>
                      <a:pt x="30" y="179"/>
                    </a:lnTo>
                    <a:lnTo>
                      <a:pt x="750" y="179"/>
                    </a:lnTo>
                    <a:lnTo>
                      <a:pt x="750" y="510"/>
                    </a:lnTo>
                    <a:lnTo>
                      <a:pt x="749" y="516"/>
                    </a:lnTo>
                    <a:lnTo>
                      <a:pt x="749" y="522"/>
                    </a:lnTo>
                    <a:lnTo>
                      <a:pt x="747" y="528"/>
                    </a:lnTo>
                    <a:lnTo>
                      <a:pt x="745" y="533"/>
                    </a:lnTo>
                    <a:lnTo>
                      <a:pt x="743" y="539"/>
                    </a:lnTo>
                    <a:lnTo>
                      <a:pt x="740" y="543"/>
                    </a:lnTo>
                    <a:lnTo>
                      <a:pt x="736" y="548"/>
                    </a:lnTo>
                    <a:lnTo>
                      <a:pt x="732" y="553"/>
                    </a:lnTo>
                    <a:lnTo>
                      <a:pt x="728" y="556"/>
                    </a:lnTo>
                    <a:lnTo>
                      <a:pt x="724" y="560"/>
                    </a:lnTo>
                    <a:lnTo>
                      <a:pt x="718" y="563"/>
                    </a:lnTo>
                    <a:lnTo>
                      <a:pt x="713" y="566"/>
                    </a:lnTo>
                    <a:lnTo>
                      <a:pt x="708" y="568"/>
                    </a:lnTo>
                    <a:lnTo>
                      <a:pt x="702" y="569"/>
                    </a:lnTo>
                    <a:lnTo>
                      <a:pt x="696" y="570"/>
                    </a:lnTo>
                    <a:lnTo>
                      <a:pt x="690" y="570"/>
                    </a:lnTo>
                    <a:lnTo>
                      <a:pt x="90" y="570"/>
                    </a:lnTo>
                    <a:lnTo>
                      <a:pt x="83" y="570"/>
                    </a:lnTo>
                    <a:lnTo>
                      <a:pt x="78" y="569"/>
                    </a:lnTo>
                    <a:lnTo>
                      <a:pt x="71" y="568"/>
                    </a:lnTo>
                    <a:lnTo>
                      <a:pt x="66" y="566"/>
                    </a:lnTo>
                    <a:lnTo>
                      <a:pt x="61" y="562"/>
                    </a:lnTo>
                    <a:lnTo>
                      <a:pt x="57" y="560"/>
                    </a:lnTo>
                    <a:lnTo>
                      <a:pt x="51" y="556"/>
                    </a:lnTo>
                    <a:lnTo>
                      <a:pt x="47" y="553"/>
                    </a:lnTo>
                    <a:lnTo>
                      <a:pt x="44" y="548"/>
                    </a:lnTo>
                    <a:lnTo>
                      <a:pt x="40" y="543"/>
                    </a:lnTo>
                    <a:lnTo>
                      <a:pt x="37" y="539"/>
                    </a:lnTo>
                    <a:lnTo>
                      <a:pt x="34" y="533"/>
                    </a:lnTo>
                    <a:lnTo>
                      <a:pt x="33" y="528"/>
                    </a:lnTo>
                    <a:lnTo>
                      <a:pt x="31" y="522"/>
                    </a:lnTo>
                    <a:lnTo>
                      <a:pt x="30" y="516"/>
                    </a:lnTo>
                    <a:lnTo>
                      <a:pt x="30" y="510"/>
                    </a:lnTo>
                    <a:close/>
                    <a:moveTo>
                      <a:pt x="90" y="30"/>
                    </a:moveTo>
                    <a:lnTo>
                      <a:pt x="690" y="30"/>
                    </a:lnTo>
                    <a:lnTo>
                      <a:pt x="696" y="30"/>
                    </a:lnTo>
                    <a:lnTo>
                      <a:pt x="702" y="31"/>
                    </a:lnTo>
                    <a:lnTo>
                      <a:pt x="708" y="33"/>
                    </a:lnTo>
                    <a:lnTo>
                      <a:pt x="713" y="34"/>
                    </a:lnTo>
                    <a:lnTo>
                      <a:pt x="718" y="37"/>
                    </a:lnTo>
                    <a:lnTo>
                      <a:pt x="724" y="40"/>
                    </a:lnTo>
                    <a:lnTo>
                      <a:pt x="728" y="44"/>
                    </a:lnTo>
                    <a:lnTo>
                      <a:pt x="732" y="48"/>
                    </a:lnTo>
                    <a:lnTo>
                      <a:pt x="736" y="52"/>
                    </a:lnTo>
                    <a:lnTo>
                      <a:pt x="740" y="57"/>
                    </a:lnTo>
                    <a:lnTo>
                      <a:pt x="743" y="61"/>
                    </a:lnTo>
                    <a:lnTo>
                      <a:pt x="745" y="66"/>
                    </a:lnTo>
                    <a:lnTo>
                      <a:pt x="747" y="73"/>
                    </a:lnTo>
                    <a:lnTo>
                      <a:pt x="749" y="78"/>
                    </a:lnTo>
                    <a:lnTo>
                      <a:pt x="749" y="84"/>
                    </a:lnTo>
                    <a:lnTo>
                      <a:pt x="750" y="90"/>
                    </a:lnTo>
                    <a:lnTo>
                      <a:pt x="750" y="150"/>
                    </a:lnTo>
                    <a:lnTo>
                      <a:pt x="30" y="150"/>
                    </a:lnTo>
                    <a:lnTo>
                      <a:pt x="30" y="90"/>
                    </a:lnTo>
                    <a:lnTo>
                      <a:pt x="30" y="83"/>
                    </a:lnTo>
                    <a:lnTo>
                      <a:pt x="31" y="78"/>
                    </a:lnTo>
                    <a:lnTo>
                      <a:pt x="33" y="71"/>
                    </a:lnTo>
                    <a:lnTo>
                      <a:pt x="34" y="66"/>
                    </a:lnTo>
                    <a:lnTo>
                      <a:pt x="37" y="61"/>
                    </a:lnTo>
                    <a:lnTo>
                      <a:pt x="40" y="57"/>
                    </a:lnTo>
                    <a:lnTo>
                      <a:pt x="44" y="52"/>
                    </a:lnTo>
                    <a:lnTo>
                      <a:pt x="47" y="48"/>
                    </a:lnTo>
                    <a:lnTo>
                      <a:pt x="51" y="44"/>
                    </a:lnTo>
                    <a:lnTo>
                      <a:pt x="57" y="40"/>
                    </a:lnTo>
                    <a:lnTo>
                      <a:pt x="61" y="37"/>
                    </a:lnTo>
                    <a:lnTo>
                      <a:pt x="66" y="35"/>
                    </a:lnTo>
                    <a:lnTo>
                      <a:pt x="71" y="33"/>
                    </a:lnTo>
                    <a:lnTo>
                      <a:pt x="78" y="31"/>
                    </a:lnTo>
                    <a:lnTo>
                      <a:pt x="83" y="30"/>
                    </a:lnTo>
                    <a:lnTo>
                      <a:pt x="90" y="30"/>
                    </a:lnTo>
                    <a:lnTo>
                      <a:pt x="90" y="30"/>
                    </a:lnTo>
                    <a:close/>
                    <a:moveTo>
                      <a:pt x="870" y="240"/>
                    </a:moveTo>
                    <a:lnTo>
                      <a:pt x="870" y="300"/>
                    </a:lnTo>
                    <a:lnTo>
                      <a:pt x="780" y="300"/>
                    </a:lnTo>
                    <a:lnTo>
                      <a:pt x="780" y="179"/>
                    </a:lnTo>
                    <a:lnTo>
                      <a:pt x="810" y="179"/>
                    </a:lnTo>
                    <a:lnTo>
                      <a:pt x="817" y="181"/>
                    </a:lnTo>
                    <a:lnTo>
                      <a:pt x="822" y="182"/>
                    </a:lnTo>
                    <a:lnTo>
                      <a:pt x="827" y="183"/>
                    </a:lnTo>
                    <a:lnTo>
                      <a:pt x="834" y="185"/>
                    </a:lnTo>
                    <a:lnTo>
                      <a:pt x="839" y="187"/>
                    </a:lnTo>
                    <a:lnTo>
                      <a:pt x="843" y="190"/>
                    </a:lnTo>
                    <a:lnTo>
                      <a:pt x="849" y="193"/>
                    </a:lnTo>
                    <a:lnTo>
                      <a:pt x="852" y="198"/>
                    </a:lnTo>
                    <a:lnTo>
                      <a:pt x="856" y="202"/>
                    </a:lnTo>
                    <a:lnTo>
                      <a:pt x="859" y="206"/>
                    </a:lnTo>
                    <a:lnTo>
                      <a:pt x="863" y="212"/>
                    </a:lnTo>
                    <a:lnTo>
                      <a:pt x="866" y="217"/>
                    </a:lnTo>
                    <a:lnTo>
                      <a:pt x="867" y="222"/>
                    </a:lnTo>
                    <a:lnTo>
                      <a:pt x="869" y="228"/>
                    </a:lnTo>
                    <a:lnTo>
                      <a:pt x="870" y="234"/>
                    </a:lnTo>
                    <a:lnTo>
                      <a:pt x="870" y="240"/>
                    </a:lnTo>
                    <a:close/>
                    <a:moveTo>
                      <a:pt x="810" y="150"/>
                    </a:moveTo>
                    <a:lnTo>
                      <a:pt x="780" y="150"/>
                    </a:lnTo>
                    <a:lnTo>
                      <a:pt x="780" y="90"/>
                    </a:lnTo>
                    <a:lnTo>
                      <a:pt x="779" y="81"/>
                    </a:lnTo>
                    <a:lnTo>
                      <a:pt x="778" y="71"/>
                    </a:lnTo>
                    <a:lnTo>
                      <a:pt x="776" y="63"/>
                    </a:lnTo>
                    <a:lnTo>
                      <a:pt x="773" y="54"/>
                    </a:lnTo>
                    <a:lnTo>
                      <a:pt x="770" y="47"/>
                    </a:lnTo>
                    <a:lnTo>
                      <a:pt x="764" y="39"/>
                    </a:lnTo>
                    <a:lnTo>
                      <a:pt x="759" y="33"/>
                    </a:lnTo>
                    <a:lnTo>
                      <a:pt x="754" y="27"/>
                    </a:lnTo>
                    <a:lnTo>
                      <a:pt x="747" y="20"/>
                    </a:lnTo>
                    <a:lnTo>
                      <a:pt x="741" y="15"/>
                    </a:lnTo>
                    <a:lnTo>
                      <a:pt x="733" y="11"/>
                    </a:lnTo>
                    <a:lnTo>
                      <a:pt x="725" y="7"/>
                    </a:lnTo>
                    <a:lnTo>
                      <a:pt x="717" y="4"/>
                    </a:lnTo>
                    <a:lnTo>
                      <a:pt x="708" y="2"/>
                    </a:lnTo>
                    <a:lnTo>
                      <a:pt x="699" y="0"/>
                    </a:lnTo>
                    <a:lnTo>
                      <a:pt x="690" y="0"/>
                    </a:lnTo>
                    <a:lnTo>
                      <a:pt x="90" y="0"/>
                    </a:lnTo>
                    <a:lnTo>
                      <a:pt x="81" y="0"/>
                    </a:lnTo>
                    <a:lnTo>
                      <a:pt x="71" y="2"/>
                    </a:lnTo>
                    <a:lnTo>
                      <a:pt x="63" y="4"/>
                    </a:lnTo>
                    <a:lnTo>
                      <a:pt x="54" y="7"/>
                    </a:lnTo>
                    <a:lnTo>
                      <a:pt x="47" y="11"/>
                    </a:lnTo>
                    <a:lnTo>
                      <a:pt x="39" y="15"/>
                    </a:lnTo>
                    <a:lnTo>
                      <a:pt x="33" y="20"/>
                    </a:lnTo>
                    <a:lnTo>
                      <a:pt x="27" y="27"/>
                    </a:lnTo>
                    <a:lnTo>
                      <a:pt x="20" y="33"/>
                    </a:lnTo>
                    <a:lnTo>
                      <a:pt x="15" y="39"/>
                    </a:lnTo>
                    <a:lnTo>
                      <a:pt x="11" y="47"/>
                    </a:lnTo>
                    <a:lnTo>
                      <a:pt x="7" y="54"/>
                    </a:lnTo>
                    <a:lnTo>
                      <a:pt x="4" y="63"/>
                    </a:lnTo>
                    <a:lnTo>
                      <a:pt x="2" y="71"/>
                    </a:lnTo>
                    <a:lnTo>
                      <a:pt x="0" y="81"/>
                    </a:lnTo>
                    <a:lnTo>
                      <a:pt x="0" y="90"/>
                    </a:lnTo>
                    <a:lnTo>
                      <a:pt x="0" y="510"/>
                    </a:lnTo>
                    <a:lnTo>
                      <a:pt x="0" y="520"/>
                    </a:lnTo>
                    <a:lnTo>
                      <a:pt x="2" y="528"/>
                    </a:lnTo>
                    <a:lnTo>
                      <a:pt x="4" y="537"/>
                    </a:lnTo>
                    <a:lnTo>
                      <a:pt x="7" y="545"/>
                    </a:lnTo>
                    <a:lnTo>
                      <a:pt x="11" y="553"/>
                    </a:lnTo>
                    <a:lnTo>
                      <a:pt x="15" y="560"/>
                    </a:lnTo>
                    <a:lnTo>
                      <a:pt x="20" y="568"/>
                    </a:lnTo>
                    <a:lnTo>
                      <a:pt x="27" y="574"/>
                    </a:lnTo>
                    <a:lnTo>
                      <a:pt x="33" y="579"/>
                    </a:lnTo>
                    <a:lnTo>
                      <a:pt x="39" y="585"/>
                    </a:lnTo>
                    <a:lnTo>
                      <a:pt x="47" y="589"/>
                    </a:lnTo>
                    <a:lnTo>
                      <a:pt x="54" y="593"/>
                    </a:lnTo>
                    <a:lnTo>
                      <a:pt x="63" y="597"/>
                    </a:lnTo>
                    <a:lnTo>
                      <a:pt x="71" y="599"/>
                    </a:lnTo>
                    <a:lnTo>
                      <a:pt x="81" y="600"/>
                    </a:lnTo>
                    <a:lnTo>
                      <a:pt x="90" y="600"/>
                    </a:lnTo>
                    <a:lnTo>
                      <a:pt x="120" y="600"/>
                    </a:lnTo>
                    <a:lnTo>
                      <a:pt x="120" y="660"/>
                    </a:lnTo>
                    <a:lnTo>
                      <a:pt x="121" y="669"/>
                    </a:lnTo>
                    <a:lnTo>
                      <a:pt x="122" y="678"/>
                    </a:lnTo>
                    <a:lnTo>
                      <a:pt x="124" y="686"/>
                    </a:lnTo>
                    <a:lnTo>
                      <a:pt x="127" y="695"/>
                    </a:lnTo>
                    <a:lnTo>
                      <a:pt x="130" y="703"/>
                    </a:lnTo>
                    <a:lnTo>
                      <a:pt x="136" y="711"/>
                    </a:lnTo>
                    <a:lnTo>
                      <a:pt x="140" y="717"/>
                    </a:lnTo>
                    <a:lnTo>
                      <a:pt x="146" y="724"/>
                    </a:lnTo>
                    <a:lnTo>
                      <a:pt x="153" y="729"/>
                    </a:lnTo>
                    <a:lnTo>
                      <a:pt x="159" y="734"/>
                    </a:lnTo>
                    <a:lnTo>
                      <a:pt x="167" y="740"/>
                    </a:lnTo>
                    <a:lnTo>
                      <a:pt x="175" y="743"/>
                    </a:lnTo>
                    <a:lnTo>
                      <a:pt x="183" y="746"/>
                    </a:lnTo>
                    <a:lnTo>
                      <a:pt x="191" y="748"/>
                    </a:lnTo>
                    <a:lnTo>
                      <a:pt x="201" y="749"/>
                    </a:lnTo>
                    <a:lnTo>
                      <a:pt x="209" y="751"/>
                    </a:lnTo>
                    <a:lnTo>
                      <a:pt x="810" y="751"/>
                    </a:lnTo>
                    <a:lnTo>
                      <a:pt x="819" y="749"/>
                    </a:lnTo>
                    <a:lnTo>
                      <a:pt x="828" y="748"/>
                    </a:lnTo>
                    <a:lnTo>
                      <a:pt x="837" y="746"/>
                    </a:lnTo>
                    <a:lnTo>
                      <a:pt x="845" y="743"/>
                    </a:lnTo>
                    <a:lnTo>
                      <a:pt x="853" y="739"/>
                    </a:lnTo>
                    <a:lnTo>
                      <a:pt x="860" y="734"/>
                    </a:lnTo>
                    <a:lnTo>
                      <a:pt x="867" y="729"/>
                    </a:lnTo>
                    <a:lnTo>
                      <a:pt x="873" y="724"/>
                    </a:lnTo>
                    <a:lnTo>
                      <a:pt x="880" y="717"/>
                    </a:lnTo>
                    <a:lnTo>
                      <a:pt x="885" y="711"/>
                    </a:lnTo>
                    <a:lnTo>
                      <a:pt x="889" y="703"/>
                    </a:lnTo>
                    <a:lnTo>
                      <a:pt x="893" y="695"/>
                    </a:lnTo>
                    <a:lnTo>
                      <a:pt x="896" y="687"/>
                    </a:lnTo>
                    <a:lnTo>
                      <a:pt x="898" y="678"/>
                    </a:lnTo>
                    <a:lnTo>
                      <a:pt x="900" y="669"/>
                    </a:lnTo>
                    <a:lnTo>
                      <a:pt x="900" y="661"/>
                    </a:lnTo>
                    <a:lnTo>
                      <a:pt x="900" y="240"/>
                    </a:lnTo>
                    <a:lnTo>
                      <a:pt x="900" y="231"/>
                    </a:lnTo>
                    <a:lnTo>
                      <a:pt x="898" y="222"/>
                    </a:lnTo>
                    <a:lnTo>
                      <a:pt x="896" y="214"/>
                    </a:lnTo>
                    <a:lnTo>
                      <a:pt x="893" y="205"/>
                    </a:lnTo>
                    <a:lnTo>
                      <a:pt x="889" y="197"/>
                    </a:lnTo>
                    <a:lnTo>
                      <a:pt x="885" y="190"/>
                    </a:lnTo>
                    <a:lnTo>
                      <a:pt x="880" y="183"/>
                    </a:lnTo>
                    <a:lnTo>
                      <a:pt x="873" y="176"/>
                    </a:lnTo>
                    <a:lnTo>
                      <a:pt x="867" y="171"/>
                    </a:lnTo>
                    <a:lnTo>
                      <a:pt x="860" y="166"/>
                    </a:lnTo>
                    <a:lnTo>
                      <a:pt x="853" y="161"/>
                    </a:lnTo>
                    <a:lnTo>
                      <a:pt x="845" y="157"/>
                    </a:lnTo>
                    <a:lnTo>
                      <a:pt x="837" y="154"/>
                    </a:lnTo>
                    <a:lnTo>
                      <a:pt x="828" y="152"/>
                    </a:lnTo>
                    <a:lnTo>
                      <a:pt x="819" y="151"/>
                    </a:lnTo>
                    <a:lnTo>
                      <a:pt x="810"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301">
                <a:extLst>
                  <a:ext uri="{FF2B5EF4-FFF2-40B4-BE49-F238E27FC236}">
                    <a16:creationId xmlns:a16="http://schemas.microsoft.com/office/drawing/2014/main" id="{6F041C27-6B4E-4506-AC03-AEAD45C9A0F0}"/>
                  </a:ext>
                </a:extLst>
              </p:cNvPr>
              <p:cNvSpPr>
                <a:spLocks/>
              </p:cNvSpPr>
              <p:nvPr/>
            </p:nvSpPr>
            <p:spPr bwMode="auto">
              <a:xfrm>
                <a:off x="11630025" y="1962150"/>
                <a:ext cx="19050" cy="19050"/>
              </a:xfrm>
              <a:custGeom>
                <a:avLst/>
                <a:gdLst>
                  <a:gd name="T0" fmla="*/ 30 w 60"/>
                  <a:gd name="T1" fmla="*/ 60 h 60"/>
                  <a:gd name="T2" fmla="*/ 36 w 60"/>
                  <a:gd name="T3" fmla="*/ 60 h 60"/>
                  <a:gd name="T4" fmla="*/ 41 w 60"/>
                  <a:gd name="T5" fmla="*/ 57 h 60"/>
                  <a:gd name="T6" fmla="*/ 47 w 60"/>
                  <a:gd name="T7" fmla="*/ 54 h 60"/>
                  <a:gd name="T8" fmla="*/ 51 w 60"/>
                  <a:gd name="T9" fmla="*/ 51 h 60"/>
                  <a:gd name="T10" fmla="*/ 54 w 60"/>
                  <a:gd name="T11" fmla="*/ 47 h 60"/>
                  <a:gd name="T12" fmla="*/ 57 w 60"/>
                  <a:gd name="T13" fmla="*/ 41 h 60"/>
                  <a:gd name="T14" fmla="*/ 60 w 60"/>
                  <a:gd name="T15" fmla="*/ 36 h 60"/>
                  <a:gd name="T16" fmla="*/ 60 w 60"/>
                  <a:gd name="T17" fmla="*/ 30 h 60"/>
                  <a:gd name="T18" fmla="*/ 60 w 60"/>
                  <a:gd name="T19" fmla="*/ 24 h 60"/>
                  <a:gd name="T20" fmla="*/ 57 w 60"/>
                  <a:gd name="T21" fmla="*/ 18 h 60"/>
                  <a:gd name="T22" fmla="*/ 54 w 60"/>
                  <a:gd name="T23" fmla="*/ 14 h 60"/>
                  <a:gd name="T24" fmla="*/ 51 w 60"/>
                  <a:gd name="T25" fmla="*/ 8 h 60"/>
                  <a:gd name="T26" fmla="*/ 47 w 60"/>
                  <a:gd name="T27" fmla="*/ 5 h 60"/>
                  <a:gd name="T28" fmla="*/ 41 w 60"/>
                  <a:gd name="T29" fmla="*/ 2 h 60"/>
                  <a:gd name="T30" fmla="*/ 36 w 60"/>
                  <a:gd name="T31" fmla="*/ 1 h 60"/>
                  <a:gd name="T32" fmla="*/ 30 w 60"/>
                  <a:gd name="T33" fmla="*/ 0 h 60"/>
                  <a:gd name="T34" fmla="*/ 24 w 60"/>
                  <a:gd name="T35" fmla="*/ 1 h 60"/>
                  <a:gd name="T36" fmla="*/ 18 w 60"/>
                  <a:gd name="T37" fmla="*/ 2 h 60"/>
                  <a:gd name="T38" fmla="*/ 14 w 60"/>
                  <a:gd name="T39" fmla="*/ 5 h 60"/>
                  <a:gd name="T40" fmla="*/ 8 w 60"/>
                  <a:gd name="T41" fmla="*/ 8 h 60"/>
                  <a:gd name="T42" fmla="*/ 5 w 60"/>
                  <a:gd name="T43" fmla="*/ 14 h 60"/>
                  <a:gd name="T44" fmla="*/ 2 w 60"/>
                  <a:gd name="T45" fmla="*/ 18 h 60"/>
                  <a:gd name="T46" fmla="*/ 1 w 60"/>
                  <a:gd name="T47" fmla="*/ 24 h 60"/>
                  <a:gd name="T48" fmla="*/ 0 w 60"/>
                  <a:gd name="T49" fmla="*/ 30 h 60"/>
                  <a:gd name="T50" fmla="*/ 1 w 60"/>
                  <a:gd name="T51" fmla="*/ 36 h 60"/>
                  <a:gd name="T52" fmla="*/ 2 w 60"/>
                  <a:gd name="T53" fmla="*/ 41 h 60"/>
                  <a:gd name="T54" fmla="*/ 5 w 60"/>
                  <a:gd name="T55" fmla="*/ 47 h 60"/>
                  <a:gd name="T56" fmla="*/ 8 w 60"/>
                  <a:gd name="T57" fmla="*/ 51 h 60"/>
                  <a:gd name="T58" fmla="*/ 14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1" y="57"/>
                    </a:lnTo>
                    <a:lnTo>
                      <a:pt x="47" y="54"/>
                    </a:lnTo>
                    <a:lnTo>
                      <a:pt x="51" y="51"/>
                    </a:lnTo>
                    <a:lnTo>
                      <a:pt x="54" y="47"/>
                    </a:lnTo>
                    <a:lnTo>
                      <a:pt x="57" y="41"/>
                    </a:lnTo>
                    <a:lnTo>
                      <a:pt x="60" y="36"/>
                    </a:lnTo>
                    <a:lnTo>
                      <a:pt x="60" y="30"/>
                    </a:lnTo>
                    <a:lnTo>
                      <a:pt x="60" y="24"/>
                    </a:lnTo>
                    <a:lnTo>
                      <a:pt x="57" y="18"/>
                    </a:lnTo>
                    <a:lnTo>
                      <a:pt x="54" y="14"/>
                    </a:lnTo>
                    <a:lnTo>
                      <a:pt x="51" y="8"/>
                    </a:lnTo>
                    <a:lnTo>
                      <a:pt x="47" y="5"/>
                    </a:lnTo>
                    <a:lnTo>
                      <a:pt x="41" y="2"/>
                    </a:lnTo>
                    <a:lnTo>
                      <a:pt x="36" y="1"/>
                    </a:lnTo>
                    <a:lnTo>
                      <a:pt x="30" y="0"/>
                    </a:lnTo>
                    <a:lnTo>
                      <a:pt x="24" y="1"/>
                    </a:lnTo>
                    <a:lnTo>
                      <a:pt x="18" y="2"/>
                    </a:lnTo>
                    <a:lnTo>
                      <a:pt x="14" y="5"/>
                    </a:lnTo>
                    <a:lnTo>
                      <a:pt x="8" y="8"/>
                    </a:lnTo>
                    <a:lnTo>
                      <a:pt x="5" y="14"/>
                    </a:lnTo>
                    <a:lnTo>
                      <a:pt x="2" y="18"/>
                    </a:lnTo>
                    <a:lnTo>
                      <a:pt x="1" y="24"/>
                    </a:lnTo>
                    <a:lnTo>
                      <a:pt x="0" y="30"/>
                    </a:lnTo>
                    <a:lnTo>
                      <a:pt x="1" y="36"/>
                    </a:lnTo>
                    <a:lnTo>
                      <a:pt x="2" y="41"/>
                    </a:lnTo>
                    <a:lnTo>
                      <a:pt x="5" y="47"/>
                    </a:lnTo>
                    <a:lnTo>
                      <a:pt x="8" y="51"/>
                    </a:lnTo>
                    <a:lnTo>
                      <a:pt x="14"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302">
                <a:extLst>
                  <a:ext uri="{FF2B5EF4-FFF2-40B4-BE49-F238E27FC236}">
                    <a16:creationId xmlns:a16="http://schemas.microsoft.com/office/drawing/2014/main" id="{CA0BD583-F55B-4F0A-9D0D-FEC7A74E9E05}"/>
                  </a:ext>
                </a:extLst>
              </p:cNvPr>
              <p:cNvSpPr>
                <a:spLocks/>
              </p:cNvSpPr>
              <p:nvPr/>
            </p:nvSpPr>
            <p:spPr bwMode="auto">
              <a:xfrm>
                <a:off x="11658600" y="1962150"/>
                <a:ext cx="19050" cy="19050"/>
              </a:xfrm>
              <a:custGeom>
                <a:avLst/>
                <a:gdLst>
                  <a:gd name="T0" fmla="*/ 30 w 60"/>
                  <a:gd name="T1" fmla="*/ 60 h 60"/>
                  <a:gd name="T2" fmla="*/ 37 w 60"/>
                  <a:gd name="T3" fmla="*/ 60 h 60"/>
                  <a:gd name="T4" fmla="*/ 42 w 60"/>
                  <a:gd name="T5" fmla="*/ 57 h 60"/>
                  <a:gd name="T6" fmla="*/ 47 w 60"/>
                  <a:gd name="T7" fmla="*/ 54 h 60"/>
                  <a:gd name="T8" fmla="*/ 52 w 60"/>
                  <a:gd name="T9" fmla="*/ 51 h 60"/>
                  <a:gd name="T10" fmla="*/ 56 w 60"/>
                  <a:gd name="T11" fmla="*/ 47 h 60"/>
                  <a:gd name="T12" fmla="*/ 58 w 60"/>
                  <a:gd name="T13" fmla="*/ 41 h 60"/>
                  <a:gd name="T14" fmla="*/ 60 w 60"/>
                  <a:gd name="T15" fmla="*/ 36 h 60"/>
                  <a:gd name="T16" fmla="*/ 60 w 60"/>
                  <a:gd name="T17" fmla="*/ 30 h 60"/>
                  <a:gd name="T18" fmla="*/ 60 w 60"/>
                  <a:gd name="T19" fmla="*/ 24 h 60"/>
                  <a:gd name="T20" fmla="*/ 58 w 60"/>
                  <a:gd name="T21" fmla="*/ 18 h 60"/>
                  <a:gd name="T22" fmla="*/ 56 w 60"/>
                  <a:gd name="T23" fmla="*/ 14 h 60"/>
                  <a:gd name="T24" fmla="*/ 52 w 60"/>
                  <a:gd name="T25" fmla="*/ 8 h 60"/>
                  <a:gd name="T26" fmla="*/ 47 w 60"/>
                  <a:gd name="T27" fmla="*/ 5 h 60"/>
                  <a:gd name="T28" fmla="*/ 42 w 60"/>
                  <a:gd name="T29" fmla="*/ 2 h 60"/>
                  <a:gd name="T30" fmla="*/ 37 w 60"/>
                  <a:gd name="T31" fmla="*/ 1 h 60"/>
                  <a:gd name="T32" fmla="*/ 30 w 60"/>
                  <a:gd name="T33" fmla="*/ 0 h 60"/>
                  <a:gd name="T34" fmla="*/ 25 w 60"/>
                  <a:gd name="T35" fmla="*/ 1 h 60"/>
                  <a:gd name="T36" fmla="*/ 20 w 60"/>
                  <a:gd name="T37" fmla="*/ 2 h 60"/>
                  <a:gd name="T38" fmla="*/ 14 w 60"/>
                  <a:gd name="T39" fmla="*/ 5 h 60"/>
                  <a:gd name="T40" fmla="*/ 10 w 60"/>
                  <a:gd name="T41" fmla="*/ 8 h 60"/>
                  <a:gd name="T42" fmla="*/ 6 w 60"/>
                  <a:gd name="T43" fmla="*/ 14 h 60"/>
                  <a:gd name="T44" fmla="*/ 4 w 60"/>
                  <a:gd name="T45" fmla="*/ 18 h 60"/>
                  <a:gd name="T46" fmla="*/ 2 w 60"/>
                  <a:gd name="T47" fmla="*/ 24 h 60"/>
                  <a:gd name="T48" fmla="*/ 0 w 60"/>
                  <a:gd name="T49" fmla="*/ 30 h 60"/>
                  <a:gd name="T50" fmla="*/ 2 w 60"/>
                  <a:gd name="T51" fmla="*/ 36 h 60"/>
                  <a:gd name="T52" fmla="*/ 4 w 60"/>
                  <a:gd name="T53" fmla="*/ 41 h 60"/>
                  <a:gd name="T54" fmla="*/ 6 w 60"/>
                  <a:gd name="T55" fmla="*/ 47 h 60"/>
                  <a:gd name="T56" fmla="*/ 10 w 60"/>
                  <a:gd name="T57" fmla="*/ 51 h 60"/>
                  <a:gd name="T58" fmla="*/ 14 w 60"/>
                  <a:gd name="T59" fmla="*/ 54 h 60"/>
                  <a:gd name="T60" fmla="*/ 20 w 60"/>
                  <a:gd name="T61" fmla="*/ 57 h 60"/>
                  <a:gd name="T62" fmla="*/ 25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7" y="60"/>
                    </a:lnTo>
                    <a:lnTo>
                      <a:pt x="42" y="57"/>
                    </a:lnTo>
                    <a:lnTo>
                      <a:pt x="47" y="54"/>
                    </a:lnTo>
                    <a:lnTo>
                      <a:pt x="52" y="51"/>
                    </a:lnTo>
                    <a:lnTo>
                      <a:pt x="56" y="47"/>
                    </a:lnTo>
                    <a:lnTo>
                      <a:pt x="58" y="41"/>
                    </a:lnTo>
                    <a:lnTo>
                      <a:pt x="60" y="36"/>
                    </a:lnTo>
                    <a:lnTo>
                      <a:pt x="60" y="30"/>
                    </a:lnTo>
                    <a:lnTo>
                      <a:pt x="60" y="24"/>
                    </a:lnTo>
                    <a:lnTo>
                      <a:pt x="58" y="18"/>
                    </a:lnTo>
                    <a:lnTo>
                      <a:pt x="56" y="14"/>
                    </a:lnTo>
                    <a:lnTo>
                      <a:pt x="52" y="8"/>
                    </a:lnTo>
                    <a:lnTo>
                      <a:pt x="47" y="5"/>
                    </a:lnTo>
                    <a:lnTo>
                      <a:pt x="42" y="2"/>
                    </a:lnTo>
                    <a:lnTo>
                      <a:pt x="37" y="1"/>
                    </a:lnTo>
                    <a:lnTo>
                      <a:pt x="30" y="0"/>
                    </a:lnTo>
                    <a:lnTo>
                      <a:pt x="25" y="1"/>
                    </a:lnTo>
                    <a:lnTo>
                      <a:pt x="20" y="2"/>
                    </a:lnTo>
                    <a:lnTo>
                      <a:pt x="14" y="5"/>
                    </a:lnTo>
                    <a:lnTo>
                      <a:pt x="10" y="8"/>
                    </a:lnTo>
                    <a:lnTo>
                      <a:pt x="6" y="14"/>
                    </a:lnTo>
                    <a:lnTo>
                      <a:pt x="4" y="18"/>
                    </a:lnTo>
                    <a:lnTo>
                      <a:pt x="2" y="24"/>
                    </a:lnTo>
                    <a:lnTo>
                      <a:pt x="0" y="30"/>
                    </a:lnTo>
                    <a:lnTo>
                      <a:pt x="2" y="36"/>
                    </a:lnTo>
                    <a:lnTo>
                      <a:pt x="4" y="41"/>
                    </a:lnTo>
                    <a:lnTo>
                      <a:pt x="6" y="47"/>
                    </a:lnTo>
                    <a:lnTo>
                      <a:pt x="10" y="51"/>
                    </a:lnTo>
                    <a:lnTo>
                      <a:pt x="14" y="54"/>
                    </a:lnTo>
                    <a:lnTo>
                      <a:pt x="20" y="57"/>
                    </a:lnTo>
                    <a:lnTo>
                      <a:pt x="25"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303">
                <a:extLst>
                  <a:ext uri="{FF2B5EF4-FFF2-40B4-BE49-F238E27FC236}">
                    <a16:creationId xmlns:a16="http://schemas.microsoft.com/office/drawing/2014/main" id="{557D3C71-C51A-49E9-AF81-278C9D6843D7}"/>
                  </a:ext>
                </a:extLst>
              </p:cNvPr>
              <p:cNvSpPr>
                <a:spLocks/>
              </p:cNvSpPr>
              <p:nvPr/>
            </p:nvSpPr>
            <p:spPr bwMode="auto">
              <a:xfrm>
                <a:off x="11687175" y="1962150"/>
                <a:ext cx="19050" cy="19050"/>
              </a:xfrm>
              <a:custGeom>
                <a:avLst/>
                <a:gdLst>
                  <a:gd name="T0" fmla="*/ 30 w 60"/>
                  <a:gd name="T1" fmla="*/ 60 h 60"/>
                  <a:gd name="T2" fmla="*/ 36 w 60"/>
                  <a:gd name="T3" fmla="*/ 60 h 60"/>
                  <a:gd name="T4" fmla="*/ 42 w 60"/>
                  <a:gd name="T5" fmla="*/ 57 h 60"/>
                  <a:gd name="T6" fmla="*/ 46 w 60"/>
                  <a:gd name="T7" fmla="*/ 54 h 60"/>
                  <a:gd name="T8" fmla="*/ 51 w 60"/>
                  <a:gd name="T9" fmla="*/ 51 h 60"/>
                  <a:gd name="T10" fmla="*/ 55 w 60"/>
                  <a:gd name="T11" fmla="*/ 47 h 60"/>
                  <a:gd name="T12" fmla="*/ 57 w 60"/>
                  <a:gd name="T13" fmla="*/ 41 h 60"/>
                  <a:gd name="T14" fmla="*/ 59 w 60"/>
                  <a:gd name="T15" fmla="*/ 36 h 60"/>
                  <a:gd name="T16" fmla="*/ 60 w 60"/>
                  <a:gd name="T17" fmla="*/ 30 h 60"/>
                  <a:gd name="T18" fmla="*/ 59 w 60"/>
                  <a:gd name="T19" fmla="*/ 24 h 60"/>
                  <a:gd name="T20" fmla="*/ 57 w 60"/>
                  <a:gd name="T21" fmla="*/ 18 h 60"/>
                  <a:gd name="T22" fmla="*/ 55 w 60"/>
                  <a:gd name="T23" fmla="*/ 14 h 60"/>
                  <a:gd name="T24" fmla="*/ 51 w 60"/>
                  <a:gd name="T25" fmla="*/ 8 h 60"/>
                  <a:gd name="T26" fmla="*/ 46 w 60"/>
                  <a:gd name="T27" fmla="*/ 5 h 60"/>
                  <a:gd name="T28" fmla="*/ 42 w 60"/>
                  <a:gd name="T29" fmla="*/ 2 h 60"/>
                  <a:gd name="T30" fmla="*/ 36 w 60"/>
                  <a:gd name="T31" fmla="*/ 1 h 60"/>
                  <a:gd name="T32" fmla="*/ 30 w 60"/>
                  <a:gd name="T33" fmla="*/ 0 h 60"/>
                  <a:gd name="T34" fmla="*/ 24 w 60"/>
                  <a:gd name="T35" fmla="*/ 1 h 60"/>
                  <a:gd name="T36" fmla="*/ 18 w 60"/>
                  <a:gd name="T37" fmla="*/ 2 h 60"/>
                  <a:gd name="T38" fmla="*/ 13 w 60"/>
                  <a:gd name="T39" fmla="*/ 5 h 60"/>
                  <a:gd name="T40" fmla="*/ 9 w 60"/>
                  <a:gd name="T41" fmla="*/ 8 h 60"/>
                  <a:gd name="T42" fmla="*/ 5 w 60"/>
                  <a:gd name="T43" fmla="*/ 14 h 60"/>
                  <a:gd name="T44" fmla="*/ 2 w 60"/>
                  <a:gd name="T45" fmla="*/ 18 h 60"/>
                  <a:gd name="T46" fmla="*/ 0 w 60"/>
                  <a:gd name="T47" fmla="*/ 24 h 60"/>
                  <a:gd name="T48" fmla="*/ 0 w 60"/>
                  <a:gd name="T49" fmla="*/ 30 h 60"/>
                  <a:gd name="T50" fmla="*/ 0 w 60"/>
                  <a:gd name="T51" fmla="*/ 36 h 60"/>
                  <a:gd name="T52" fmla="*/ 2 w 60"/>
                  <a:gd name="T53" fmla="*/ 41 h 60"/>
                  <a:gd name="T54" fmla="*/ 5 w 60"/>
                  <a:gd name="T55" fmla="*/ 47 h 60"/>
                  <a:gd name="T56" fmla="*/ 9 w 60"/>
                  <a:gd name="T57" fmla="*/ 51 h 60"/>
                  <a:gd name="T58" fmla="*/ 13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2" y="57"/>
                    </a:lnTo>
                    <a:lnTo>
                      <a:pt x="46" y="54"/>
                    </a:lnTo>
                    <a:lnTo>
                      <a:pt x="51" y="51"/>
                    </a:lnTo>
                    <a:lnTo>
                      <a:pt x="55" y="47"/>
                    </a:lnTo>
                    <a:lnTo>
                      <a:pt x="57" y="41"/>
                    </a:lnTo>
                    <a:lnTo>
                      <a:pt x="59" y="36"/>
                    </a:lnTo>
                    <a:lnTo>
                      <a:pt x="60" y="30"/>
                    </a:lnTo>
                    <a:lnTo>
                      <a:pt x="59" y="24"/>
                    </a:lnTo>
                    <a:lnTo>
                      <a:pt x="57" y="18"/>
                    </a:lnTo>
                    <a:lnTo>
                      <a:pt x="55" y="14"/>
                    </a:lnTo>
                    <a:lnTo>
                      <a:pt x="51" y="8"/>
                    </a:lnTo>
                    <a:lnTo>
                      <a:pt x="46" y="5"/>
                    </a:lnTo>
                    <a:lnTo>
                      <a:pt x="42" y="2"/>
                    </a:lnTo>
                    <a:lnTo>
                      <a:pt x="36" y="1"/>
                    </a:lnTo>
                    <a:lnTo>
                      <a:pt x="30" y="0"/>
                    </a:lnTo>
                    <a:lnTo>
                      <a:pt x="24" y="1"/>
                    </a:lnTo>
                    <a:lnTo>
                      <a:pt x="18" y="2"/>
                    </a:lnTo>
                    <a:lnTo>
                      <a:pt x="13" y="5"/>
                    </a:lnTo>
                    <a:lnTo>
                      <a:pt x="9" y="8"/>
                    </a:lnTo>
                    <a:lnTo>
                      <a:pt x="5" y="14"/>
                    </a:lnTo>
                    <a:lnTo>
                      <a:pt x="2" y="18"/>
                    </a:lnTo>
                    <a:lnTo>
                      <a:pt x="0" y="24"/>
                    </a:lnTo>
                    <a:lnTo>
                      <a:pt x="0" y="30"/>
                    </a:lnTo>
                    <a:lnTo>
                      <a:pt x="0" y="36"/>
                    </a:lnTo>
                    <a:lnTo>
                      <a:pt x="2" y="41"/>
                    </a:lnTo>
                    <a:lnTo>
                      <a:pt x="5" y="47"/>
                    </a:lnTo>
                    <a:lnTo>
                      <a:pt x="9" y="51"/>
                    </a:lnTo>
                    <a:lnTo>
                      <a:pt x="13"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44" name="Group 143">
            <a:extLst>
              <a:ext uri="{FF2B5EF4-FFF2-40B4-BE49-F238E27FC236}">
                <a16:creationId xmlns:a16="http://schemas.microsoft.com/office/drawing/2014/main" id="{7F826E42-F072-464A-B5DB-DAB0D1C055BB}"/>
              </a:ext>
            </a:extLst>
          </p:cNvPr>
          <p:cNvGrpSpPr/>
          <p:nvPr/>
        </p:nvGrpSpPr>
        <p:grpSpPr>
          <a:xfrm>
            <a:off x="9163480" y="1928292"/>
            <a:ext cx="146187" cy="146187"/>
            <a:chOff x="205918" y="1349332"/>
            <a:chExt cx="796925" cy="796925"/>
          </a:xfrm>
        </p:grpSpPr>
        <p:sp>
          <p:nvSpPr>
            <p:cNvPr id="145" name="Oval 5">
              <a:extLst>
                <a:ext uri="{FF2B5EF4-FFF2-40B4-BE49-F238E27FC236}">
                  <a16:creationId xmlns:a16="http://schemas.microsoft.com/office/drawing/2014/main" id="{F514B95E-6E33-4E41-8C37-9B17335E9D77}"/>
                </a:ext>
              </a:extLst>
            </p:cNvPr>
            <p:cNvSpPr>
              <a:spLocks noChangeArrowheads="1"/>
            </p:cNvSpPr>
            <p:nvPr/>
          </p:nvSpPr>
          <p:spPr bwMode="auto">
            <a:xfrm>
              <a:off x="205918" y="1349332"/>
              <a:ext cx="796925" cy="796925"/>
            </a:xfrm>
            <a:prstGeom prst="ellipse">
              <a:avLst/>
            </a:prstGeom>
            <a:solidFill>
              <a:schemeClr val="accent2"/>
            </a:solidFill>
            <a:ln>
              <a:noFill/>
            </a:ln>
            <a:effectLst>
              <a:outerShdw blurRad="381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pSp>
          <p:nvGrpSpPr>
            <p:cNvPr id="146" name="Group 145">
              <a:extLst>
                <a:ext uri="{FF2B5EF4-FFF2-40B4-BE49-F238E27FC236}">
                  <a16:creationId xmlns:a16="http://schemas.microsoft.com/office/drawing/2014/main" id="{0AA49D4C-41A5-4B29-8861-FE9A9BD64FD6}"/>
                </a:ext>
              </a:extLst>
            </p:cNvPr>
            <p:cNvGrpSpPr/>
            <p:nvPr/>
          </p:nvGrpSpPr>
          <p:grpSpPr>
            <a:xfrm>
              <a:off x="398799" y="1576478"/>
              <a:ext cx="411162" cy="342634"/>
              <a:chOff x="11601450" y="1943100"/>
              <a:chExt cx="285750" cy="238125"/>
            </a:xfrm>
            <a:solidFill>
              <a:schemeClr val="bg1"/>
            </a:solidFill>
          </p:grpSpPr>
          <p:sp>
            <p:nvSpPr>
              <p:cNvPr id="147" name="Freeform 300">
                <a:extLst>
                  <a:ext uri="{FF2B5EF4-FFF2-40B4-BE49-F238E27FC236}">
                    <a16:creationId xmlns:a16="http://schemas.microsoft.com/office/drawing/2014/main" id="{9A13CADC-48F8-4705-BA74-9C6C508C952B}"/>
                  </a:ext>
                </a:extLst>
              </p:cNvPr>
              <p:cNvSpPr>
                <a:spLocks noEditPoints="1"/>
              </p:cNvSpPr>
              <p:nvPr/>
            </p:nvSpPr>
            <p:spPr bwMode="auto">
              <a:xfrm>
                <a:off x="11601450" y="1943100"/>
                <a:ext cx="285750" cy="238125"/>
              </a:xfrm>
              <a:custGeom>
                <a:avLst/>
                <a:gdLst>
                  <a:gd name="T0" fmla="*/ 192 w 900"/>
                  <a:gd name="T1" fmla="*/ 717 h 751"/>
                  <a:gd name="T2" fmla="*/ 168 w 900"/>
                  <a:gd name="T3" fmla="*/ 702 h 751"/>
                  <a:gd name="T4" fmla="*/ 153 w 900"/>
                  <a:gd name="T5" fmla="*/ 678 h 751"/>
                  <a:gd name="T6" fmla="*/ 690 w 900"/>
                  <a:gd name="T7" fmla="*/ 600 h 751"/>
                  <a:gd name="T8" fmla="*/ 733 w 900"/>
                  <a:gd name="T9" fmla="*/ 589 h 751"/>
                  <a:gd name="T10" fmla="*/ 764 w 900"/>
                  <a:gd name="T11" fmla="*/ 560 h 751"/>
                  <a:gd name="T12" fmla="*/ 779 w 900"/>
                  <a:gd name="T13" fmla="*/ 520 h 751"/>
                  <a:gd name="T14" fmla="*/ 870 w 900"/>
                  <a:gd name="T15" fmla="*/ 666 h 751"/>
                  <a:gd name="T16" fmla="*/ 859 w 900"/>
                  <a:gd name="T17" fmla="*/ 694 h 751"/>
                  <a:gd name="T18" fmla="*/ 839 w 900"/>
                  <a:gd name="T19" fmla="*/ 713 h 751"/>
                  <a:gd name="T20" fmla="*/ 810 w 900"/>
                  <a:gd name="T21" fmla="*/ 721 h 751"/>
                  <a:gd name="T22" fmla="*/ 750 w 900"/>
                  <a:gd name="T23" fmla="*/ 510 h 751"/>
                  <a:gd name="T24" fmla="*/ 743 w 900"/>
                  <a:gd name="T25" fmla="*/ 539 h 751"/>
                  <a:gd name="T26" fmla="*/ 724 w 900"/>
                  <a:gd name="T27" fmla="*/ 560 h 751"/>
                  <a:gd name="T28" fmla="*/ 696 w 900"/>
                  <a:gd name="T29" fmla="*/ 570 h 751"/>
                  <a:gd name="T30" fmla="*/ 71 w 900"/>
                  <a:gd name="T31" fmla="*/ 568 h 751"/>
                  <a:gd name="T32" fmla="*/ 47 w 900"/>
                  <a:gd name="T33" fmla="*/ 553 h 751"/>
                  <a:gd name="T34" fmla="*/ 33 w 900"/>
                  <a:gd name="T35" fmla="*/ 528 h 751"/>
                  <a:gd name="T36" fmla="*/ 690 w 900"/>
                  <a:gd name="T37" fmla="*/ 30 h 751"/>
                  <a:gd name="T38" fmla="*/ 718 w 900"/>
                  <a:gd name="T39" fmla="*/ 37 h 751"/>
                  <a:gd name="T40" fmla="*/ 740 w 900"/>
                  <a:gd name="T41" fmla="*/ 57 h 751"/>
                  <a:gd name="T42" fmla="*/ 749 w 900"/>
                  <a:gd name="T43" fmla="*/ 84 h 751"/>
                  <a:gd name="T44" fmla="*/ 30 w 900"/>
                  <a:gd name="T45" fmla="*/ 83 h 751"/>
                  <a:gd name="T46" fmla="*/ 40 w 900"/>
                  <a:gd name="T47" fmla="*/ 57 h 751"/>
                  <a:gd name="T48" fmla="*/ 61 w 900"/>
                  <a:gd name="T49" fmla="*/ 37 h 751"/>
                  <a:gd name="T50" fmla="*/ 90 w 900"/>
                  <a:gd name="T51" fmla="*/ 30 h 751"/>
                  <a:gd name="T52" fmla="*/ 780 w 900"/>
                  <a:gd name="T53" fmla="*/ 179 h 751"/>
                  <a:gd name="T54" fmla="*/ 834 w 900"/>
                  <a:gd name="T55" fmla="*/ 185 h 751"/>
                  <a:gd name="T56" fmla="*/ 856 w 900"/>
                  <a:gd name="T57" fmla="*/ 202 h 751"/>
                  <a:gd name="T58" fmla="*/ 869 w 900"/>
                  <a:gd name="T59" fmla="*/ 228 h 751"/>
                  <a:gd name="T60" fmla="*/ 780 w 900"/>
                  <a:gd name="T61" fmla="*/ 90 h 751"/>
                  <a:gd name="T62" fmla="*/ 770 w 900"/>
                  <a:gd name="T63" fmla="*/ 47 h 751"/>
                  <a:gd name="T64" fmla="*/ 741 w 900"/>
                  <a:gd name="T65" fmla="*/ 15 h 751"/>
                  <a:gd name="T66" fmla="*/ 699 w 900"/>
                  <a:gd name="T67" fmla="*/ 0 h 751"/>
                  <a:gd name="T68" fmla="*/ 63 w 900"/>
                  <a:gd name="T69" fmla="*/ 4 h 751"/>
                  <a:gd name="T70" fmla="*/ 27 w 900"/>
                  <a:gd name="T71" fmla="*/ 27 h 751"/>
                  <a:gd name="T72" fmla="*/ 4 w 900"/>
                  <a:gd name="T73" fmla="*/ 63 h 751"/>
                  <a:gd name="T74" fmla="*/ 0 w 900"/>
                  <a:gd name="T75" fmla="*/ 520 h 751"/>
                  <a:gd name="T76" fmla="*/ 15 w 900"/>
                  <a:gd name="T77" fmla="*/ 560 h 751"/>
                  <a:gd name="T78" fmla="*/ 47 w 900"/>
                  <a:gd name="T79" fmla="*/ 589 h 751"/>
                  <a:gd name="T80" fmla="*/ 90 w 900"/>
                  <a:gd name="T81" fmla="*/ 600 h 751"/>
                  <a:gd name="T82" fmla="*/ 124 w 900"/>
                  <a:gd name="T83" fmla="*/ 686 h 751"/>
                  <a:gd name="T84" fmla="*/ 146 w 900"/>
                  <a:gd name="T85" fmla="*/ 724 h 751"/>
                  <a:gd name="T86" fmla="*/ 183 w 900"/>
                  <a:gd name="T87" fmla="*/ 746 h 751"/>
                  <a:gd name="T88" fmla="*/ 819 w 900"/>
                  <a:gd name="T89" fmla="*/ 749 h 751"/>
                  <a:gd name="T90" fmla="*/ 860 w 900"/>
                  <a:gd name="T91" fmla="*/ 734 h 751"/>
                  <a:gd name="T92" fmla="*/ 889 w 900"/>
                  <a:gd name="T93" fmla="*/ 703 h 751"/>
                  <a:gd name="T94" fmla="*/ 900 w 900"/>
                  <a:gd name="T95" fmla="*/ 661 h 751"/>
                  <a:gd name="T96" fmla="*/ 893 w 900"/>
                  <a:gd name="T97" fmla="*/ 205 h 751"/>
                  <a:gd name="T98" fmla="*/ 867 w 900"/>
                  <a:gd name="T99" fmla="*/ 171 h 751"/>
                  <a:gd name="T100" fmla="*/ 828 w 900"/>
                  <a:gd name="T101" fmla="*/ 152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0" h="751">
                    <a:moveTo>
                      <a:pt x="810" y="721"/>
                    </a:moveTo>
                    <a:lnTo>
                      <a:pt x="209" y="721"/>
                    </a:lnTo>
                    <a:lnTo>
                      <a:pt x="204" y="720"/>
                    </a:lnTo>
                    <a:lnTo>
                      <a:pt x="198" y="718"/>
                    </a:lnTo>
                    <a:lnTo>
                      <a:pt x="192" y="717"/>
                    </a:lnTo>
                    <a:lnTo>
                      <a:pt x="187" y="715"/>
                    </a:lnTo>
                    <a:lnTo>
                      <a:pt x="182" y="713"/>
                    </a:lnTo>
                    <a:lnTo>
                      <a:pt x="176" y="710"/>
                    </a:lnTo>
                    <a:lnTo>
                      <a:pt x="172" y="707"/>
                    </a:lnTo>
                    <a:lnTo>
                      <a:pt x="168" y="702"/>
                    </a:lnTo>
                    <a:lnTo>
                      <a:pt x="163" y="698"/>
                    </a:lnTo>
                    <a:lnTo>
                      <a:pt x="160" y="694"/>
                    </a:lnTo>
                    <a:lnTo>
                      <a:pt x="157" y="689"/>
                    </a:lnTo>
                    <a:lnTo>
                      <a:pt x="155" y="683"/>
                    </a:lnTo>
                    <a:lnTo>
                      <a:pt x="153" y="678"/>
                    </a:lnTo>
                    <a:lnTo>
                      <a:pt x="151" y="672"/>
                    </a:lnTo>
                    <a:lnTo>
                      <a:pt x="151" y="666"/>
                    </a:lnTo>
                    <a:lnTo>
                      <a:pt x="150" y="661"/>
                    </a:lnTo>
                    <a:lnTo>
                      <a:pt x="150" y="600"/>
                    </a:lnTo>
                    <a:lnTo>
                      <a:pt x="690" y="600"/>
                    </a:lnTo>
                    <a:lnTo>
                      <a:pt x="699" y="600"/>
                    </a:lnTo>
                    <a:lnTo>
                      <a:pt x="708" y="599"/>
                    </a:lnTo>
                    <a:lnTo>
                      <a:pt x="717" y="597"/>
                    </a:lnTo>
                    <a:lnTo>
                      <a:pt x="725" y="593"/>
                    </a:lnTo>
                    <a:lnTo>
                      <a:pt x="733" y="589"/>
                    </a:lnTo>
                    <a:lnTo>
                      <a:pt x="741" y="585"/>
                    </a:lnTo>
                    <a:lnTo>
                      <a:pt x="747" y="579"/>
                    </a:lnTo>
                    <a:lnTo>
                      <a:pt x="754" y="574"/>
                    </a:lnTo>
                    <a:lnTo>
                      <a:pt x="759" y="568"/>
                    </a:lnTo>
                    <a:lnTo>
                      <a:pt x="764" y="560"/>
                    </a:lnTo>
                    <a:lnTo>
                      <a:pt x="770" y="553"/>
                    </a:lnTo>
                    <a:lnTo>
                      <a:pt x="773" y="545"/>
                    </a:lnTo>
                    <a:lnTo>
                      <a:pt x="776" y="537"/>
                    </a:lnTo>
                    <a:lnTo>
                      <a:pt x="778" y="528"/>
                    </a:lnTo>
                    <a:lnTo>
                      <a:pt x="779" y="520"/>
                    </a:lnTo>
                    <a:lnTo>
                      <a:pt x="780" y="510"/>
                    </a:lnTo>
                    <a:lnTo>
                      <a:pt x="780" y="330"/>
                    </a:lnTo>
                    <a:lnTo>
                      <a:pt x="870" y="330"/>
                    </a:lnTo>
                    <a:lnTo>
                      <a:pt x="870" y="660"/>
                    </a:lnTo>
                    <a:lnTo>
                      <a:pt x="870" y="666"/>
                    </a:lnTo>
                    <a:lnTo>
                      <a:pt x="869" y="672"/>
                    </a:lnTo>
                    <a:lnTo>
                      <a:pt x="867" y="678"/>
                    </a:lnTo>
                    <a:lnTo>
                      <a:pt x="866" y="683"/>
                    </a:lnTo>
                    <a:lnTo>
                      <a:pt x="863" y="689"/>
                    </a:lnTo>
                    <a:lnTo>
                      <a:pt x="859" y="694"/>
                    </a:lnTo>
                    <a:lnTo>
                      <a:pt x="856" y="698"/>
                    </a:lnTo>
                    <a:lnTo>
                      <a:pt x="852" y="702"/>
                    </a:lnTo>
                    <a:lnTo>
                      <a:pt x="848" y="707"/>
                    </a:lnTo>
                    <a:lnTo>
                      <a:pt x="843" y="710"/>
                    </a:lnTo>
                    <a:lnTo>
                      <a:pt x="839" y="713"/>
                    </a:lnTo>
                    <a:lnTo>
                      <a:pt x="834" y="715"/>
                    </a:lnTo>
                    <a:lnTo>
                      <a:pt x="827" y="717"/>
                    </a:lnTo>
                    <a:lnTo>
                      <a:pt x="822" y="718"/>
                    </a:lnTo>
                    <a:lnTo>
                      <a:pt x="817" y="720"/>
                    </a:lnTo>
                    <a:lnTo>
                      <a:pt x="810" y="721"/>
                    </a:lnTo>
                    <a:lnTo>
                      <a:pt x="810" y="721"/>
                    </a:lnTo>
                    <a:close/>
                    <a:moveTo>
                      <a:pt x="30" y="510"/>
                    </a:moveTo>
                    <a:lnTo>
                      <a:pt x="30" y="179"/>
                    </a:lnTo>
                    <a:lnTo>
                      <a:pt x="750" y="179"/>
                    </a:lnTo>
                    <a:lnTo>
                      <a:pt x="750" y="510"/>
                    </a:lnTo>
                    <a:lnTo>
                      <a:pt x="749" y="516"/>
                    </a:lnTo>
                    <a:lnTo>
                      <a:pt x="749" y="522"/>
                    </a:lnTo>
                    <a:lnTo>
                      <a:pt x="747" y="528"/>
                    </a:lnTo>
                    <a:lnTo>
                      <a:pt x="745" y="533"/>
                    </a:lnTo>
                    <a:lnTo>
                      <a:pt x="743" y="539"/>
                    </a:lnTo>
                    <a:lnTo>
                      <a:pt x="740" y="543"/>
                    </a:lnTo>
                    <a:lnTo>
                      <a:pt x="736" y="548"/>
                    </a:lnTo>
                    <a:lnTo>
                      <a:pt x="732" y="553"/>
                    </a:lnTo>
                    <a:lnTo>
                      <a:pt x="728" y="556"/>
                    </a:lnTo>
                    <a:lnTo>
                      <a:pt x="724" y="560"/>
                    </a:lnTo>
                    <a:lnTo>
                      <a:pt x="718" y="563"/>
                    </a:lnTo>
                    <a:lnTo>
                      <a:pt x="713" y="566"/>
                    </a:lnTo>
                    <a:lnTo>
                      <a:pt x="708" y="568"/>
                    </a:lnTo>
                    <a:lnTo>
                      <a:pt x="702" y="569"/>
                    </a:lnTo>
                    <a:lnTo>
                      <a:pt x="696" y="570"/>
                    </a:lnTo>
                    <a:lnTo>
                      <a:pt x="690" y="570"/>
                    </a:lnTo>
                    <a:lnTo>
                      <a:pt x="90" y="570"/>
                    </a:lnTo>
                    <a:lnTo>
                      <a:pt x="83" y="570"/>
                    </a:lnTo>
                    <a:lnTo>
                      <a:pt x="78" y="569"/>
                    </a:lnTo>
                    <a:lnTo>
                      <a:pt x="71" y="568"/>
                    </a:lnTo>
                    <a:lnTo>
                      <a:pt x="66" y="566"/>
                    </a:lnTo>
                    <a:lnTo>
                      <a:pt x="61" y="562"/>
                    </a:lnTo>
                    <a:lnTo>
                      <a:pt x="57" y="560"/>
                    </a:lnTo>
                    <a:lnTo>
                      <a:pt x="51" y="556"/>
                    </a:lnTo>
                    <a:lnTo>
                      <a:pt x="47" y="553"/>
                    </a:lnTo>
                    <a:lnTo>
                      <a:pt x="44" y="548"/>
                    </a:lnTo>
                    <a:lnTo>
                      <a:pt x="40" y="543"/>
                    </a:lnTo>
                    <a:lnTo>
                      <a:pt x="37" y="539"/>
                    </a:lnTo>
                    <a:lnTo>
                      <a:pt x="34" y="533"/>
                    </a:lnTo>
                    <a:lnTo>
                      <a:pt x="33" y="528"/>
                    </a:lnTo>
                    <a:lnTo>
                      <a:pt x="31" y="522"/>
                    </a:lnTo>
                    <a:lnTo>
                      <a:pt x="30" y="516"/>
                    </a:lnTo>
                    <a:lnTo>
                      <a:pt x="30" y="510"/>
                    </a:lnTo>
                    <a:close/>
                    <a:moveTo>
                      <a:pt x="90" y="30"/>
                    </a:moveTo>
                    <a:lnTo>
                      <a:pt x="690" y="30"/>
                    </a:lnTo>
                    <a:lnTo>
                      <a:pt x="696" y="30"/>
                    </a:lnTo>
                    <a:lnTo>
                      <a:pt x="702" y="31"/>
                    </a:lnTo>
                    <a:lnTo>
                      <a:pt x="708" y="33"/>
                    </a:lnTo>
                    <a:lnTo>
                      <a:pt x="713" y="34"/>
                    </a:lnTo>
                    <a:lnTo>
                      <a:pt x="718" y="37"/>
                    </a:lnTo>
                    <a:lnTo>
                      <a:pt x="724" y="40"/>
                    </a:lnTo>
                    <a:lnTo>
                      <a:pt x="728" y="44"/>
                    </a:lnTo>
                    <a:lnTo>
                      <a:pt x="732" y="48"/>
                    </a:lnTo>
                    <a:lnTo>
                      <a:pt x="736" y="52"/>
                    </a:lnTo>
                    <a:lnTo>
                      <a:pt x="740" y="57"/>
                    </a:lnTo>
                    <a:lnTo>
                      <a:pt x="743" y="61"/>
                    </a:lnTo>
                    <a:lnTo>
                      <a:pt x="745" y="66"/>
                    </a:lnTo>
                    <a:lnTo>
                      <a:pt x="747" y="73"/>
                    </a:lnTo>
                    <a:lnTo>
                      <a:pt x="749" y="78"/>
                    </a:lnTo>
                    <a:lnTo>
                      <a:pt x="749" y="84"/>
                    </a:lnTo>
                    <a:lnTo>
                      <a:pt x="750" y="90"/>
                    </a:lnTo>
                    <a:lnTo>
                      <a:pt x="750" y="150"/>
                    </a:lnTo>
                    <a:lnTo>
                      <a:pt x="30" y="150"/>
                    </a:lnTo>
                    <a:lnTo>
                      <a:pt x="30" y="90"/>
                    </a:lnTo>
                    <a:lnTo>
                      <a:pt x="30" y="83"/>
                    </a:lnTo>
                    <a:lnTo>
                      <a:pt x="31" y="78"/>
                    </a:lnTo>
                    <a:lnTo>
                      <a:pt x="33" y="71"/>
                    </a:lnTo>
                    <a:lnTo>
                      <a:pt x="34" y="66"/>
                    </a:lnTo>
                    <a:lnTo>
                      <a:pt x="37" y="61"/>
                    </a:lnTo>
                    <a:lnTo>
                      <a:pt x="40" y="57"/>
                    </a:lnTo>
                    <a:lnTo>
                      <a:pt x="44" y="52"/>
                    </a:lnTo>
                    <a:lnTo>
                      <a:pt x="47" y="48"/>
                    </a:lnTo>
                    <a:lnTo>
                      <a:pt x="51" y="44"/>
                    </a:lnTo>
                    <a:lnTo>
                      <a:pt x="57" y="40"/>
                    </a:lnTo>
                    <a:lnTo>
                      <a:pt x="61" y="37"/>
                    </a:lnTo>
                    <a:lnTo>
                      <a:pt x="66" y="35"/>
                    </a:lnTo>
                    <a:lnTo>
                      <a:pt x="71" y="33"/>
                    </a:lnTo>
                    <a:lnTo>
                      <a:pt x="78" y="31"/>
                    </a:lnTo>
                    <a:lnTo>
                      <a:pt x="83" y="30"/>
                    </a:lnTo>
                    <a:lnTo>
                      <a:pt x="90" y="30"/>
                    </a:lnTo>
                    <a:lnTo>
                      <a:pt x="90" y="30"/>
                    </a:lnTo>
                    <a:close/>
                    <a:moveTo>
                      <a:pt x="870" y="240"/>
                    </a:moveTo>
                    <a:lnTo>
                      <a:pt x="870" y="300"/>
                    </a:lnTo>
                    <a:lnTo>
                      <a:pt x="780" y="300"/>
                    </a:lnTo>
                    <a:lnTo>
                      <a:pt x="780" y="179"/>
                    </a:lnTo>
                    <a:lnTo>
                      <a:pt x="810" y="179"/>
                    </a:lnTo>
                    <a:lnTo>
                      <a:pt x="817" y="181"/>
                    </a:lnTo>
                    <a:lnTo>
                      <a:pt x="822" y="182"/>
                    </a:lnTo>
                    <a:lnTo>
                      <a:pt x="827" y="183"/>
                    </a:lnTo>
                    <a:lnTo>
                      <a:pt x="834" y="185"/>
                    </a:lnTo>
                    <a:lnTo>
                      <a:pt x="839" y="187"/>
                    </a:lnTo>
                    <a:lnTo>
                      <a:pt x="843" y="190"/>
                    </a:lnTo>
                    <a:lnTo>
                      <a:pt x="849" y="193"/>
                    </a:lnTo>
                    <a:lnTo>
                      <a:pt x="852" y="198"/>
                    </a:lnTo>
                    <a:lnTo>
                      <a:pt x="856" y="202"/>
                    </a:lnTo>
                    <a:lnTo>
                      <a:pt x="859" y="206"/>
                    </a:lnTo>
                    <a:lnTo>
                      <a:pt x="863" y="212"/>
                    </a:lnTo>
                    <a:lnTo>
                      <a:pt x="866" y="217"/>
                    </a:lnTo>
                    <a:lnTo>
                      <a:pt x="867" y="222"/>
                    </a:lnTo>
                    <a:lnTo>
                      <a:pt x="869" y="228"/>
                    </a:lnTo>
                    <a:lnTo>
                      <a:pt x="870" y="234"/>
                    </a:lnTo>
                    <a:lnTo>
                      <a:pt x="870" y="240"/>
                    </a:lnTo>
                    <a:close/>
                    <a:moveTo>
                      <a:pt x="810" y="150"/>
                    </a:moveTo>
                    <a:lnTo>
                      <a:pt x="780" y="150"/>
                    </a:lnTo>
                    <a:lnTo>
                      <a:pt x="780" y="90"/>
                    </a:lnTo>
                    <a:lnTo>
                      <a:pt x="779" y="81"/>
                    </a:lnTo>
                    <a:lnTo>
                      <a:pt x="778" y="71"/>
                    </a:lnTo>
                    <a:lnTo>
                      <a:pt x="776" y="63"/>
                    </a:lnTo>
                    <a:lnTo>
                      <a:pt x="773" y="54"/>
                    </a:lnTo>
                    <a:lnTo>
                      <a:pt x="770" y="47"/>
                    </a:lnTo>
                    <a:lnTo>
                      <a:pt x="764" y="39"/>
                    </a:lnTo>
                    <a:lnTo>
                      <a:pt x="759" y="33"/>
                    </a:lnTo>
                    <a:lnTo>
                      <a:pt x="754" y="27"/>
                    </a:lnTo>
                    <a:lnTo>
                      <a:pt x="747" y="20"/>
                    </a:lnTo>
                    <a:lnTo>
                      <a:pt x="741" y="15"/>
                    </a:lnTo>
                    <a:lnTo>
                      <a:pt x="733" y="11"/>
                    </a:lnTo>
                    <a:lnTo>
                      <a:pt x="725" y="7"/>
                    </a:lnTo>
                    <a:lnTo>
                      <a:pt x="717" y="4"/>
                    </a:lnTo>
                    <a:lnTo>
                      <a:pt x="708" y="2"/>
                    </a:lnTo>
                    <a:lnTo>
                      <a:pt x="699" y="0"/>
                    </a:lnTo>
                    <a:lnTo>
                      <a:pt x="690" y="0"/>
                    </a:lnTo>
                    <a:lnTo>
                      <a:pt x="90" y="0"/>
                    </a:lnTo>
                    <a:lnTo>
                      <a:pt x="81" y="0"/>
                    </a:lnTo>
                    <a:lnTo>
                      <a:pt x="71" y="2"/>
                    </a:lnTo>
                    <a:lnTo>
                      <a:pt x="63" y="4"/>
                    </a:lnTo>
                    <a:lnTo>
                      <a:pt x="54" y="7"/>
                    </a:lnTo>
                    <a:lnTo>
                      <a:pt x="47" y="11"/>
                    </a:lnTo>
                    <a:lnTo>
                      <a:pt x="39" y="15"/>
                    </a:lnTo>
                    <a:lnTo>
                      <a:pt x="33" y="20"/>
                    </a:lnTo>
                    <a:lnTo>
                      <a:pt x="27" y="27"/>
                    </a:lnTo>
                    <a:lnTo>
                      <a:pt x="20" y="33"/>
                    </a:lnTo>
                    <a:lnTo>
                      <a:pt x="15" y="39"/>
                    </a:lnTo>
                    <a:lnTo>
                      <a:pt x="11" y="47"/>
                    </a:lnTo>
                    <a:lnTo>
                      <a:pt x="7" y="54"/>
                    </a:lnTo>
                    <a:lnTo>
                      <a:pt x="4" y="63"/>
                    </a:lnTo>
                    <a:lnTo>
                      <a:pt x="2" y="71"/>
                    </a:lnTo>
                    <a:lnTo>
                      <a:pt x="0" y="81"/>
                    </a:lnTo>
                    <a:lnTo>
                      <a:pt x="0" y="90"/>
                    </a:lnTo>
                    <a:lnTo>
                      <a:pt x="0" y="510"/>
                    </a:lnTo>
                    <a:lnTo>
                      <a:pt x="0" y="520"/>
                    </a:lnTo>
                    <a:lnTo>
                      <a:pt x="2" y="528"/>
                    </a:lnTo>
                    <a:lnTo>
                      <a:pt x="4" y="537"/>
                    </a:lnTo>
                    <a:lnTo>
                      <a:pt x="7" y="545"/>
                    </a:lnTo>
                    <a:lnTo>
                      <a:pt x="11" y="553"/>
                    </a:lnTo>
                    <a:lnTo>
                      <a:pt x="15" y="560"/>
                    </a:lnTo>
                    <a:lnTo>
                      <a:pt x="20" y="568"/>
                    </a:lnTo>
                    <a:lnTo>
                      <a:pt x="27" y="574"/>
                    </a:lnTo>
                    <a:lnTo>
                      <a:pt x="33" y="579"/>
                    </a:lnTo>
                    <a:lnTo>
                      <a:pt x="39" y="585"/>
                    </a:lnTo>
                    <a:lnTo>
                      <a:pt x="47" y="589"/>
                    </a:lnTo>
                    <a:lnTo>
                      <a:pt x="54" y="593"/>
                    </a:lnTo>
                    <a:lnTo>
                      <a:pt x="63" y="597"/>
                    </a:lnTo>
                    <a:lnTo>
                      <a:pt x="71" y="599"/>
                    </a:lnTo>
                    <a:lnTo>
                      <a:pt x="81" y="600"/>
                    </a:lnTo>
                    <a:lnTo>
                      <a:pt x="90" y="600"/>
                    </a:lnTo>
                    <a:lnTo>
                      <a:pt x="120" y="600"/>
                    </a:lnTo>
                    <a:lnTo>
                      <a:pt x="120" y="660"/>
                    </a:lnTo>
                    <a:lnTo>
                      <a:pt x="121" y="669"/>
                    </a:lnTo>
                    <a:lnTo>
                      <a:pt x="122" y="678"/>
                    </a:lnTo>
                    <a:lnTo>
                      <a:pt x="124" y="686"/>
                    </a:lnTo>
                    <a:lnTo>
                      <a:pt x="127" y="695"/>
                    </a:lnTo>
                    <a:lnTo>
                      <a:pt x="130" y="703"/>
                    </a:lnTo>
                    <a:lnTo>
                      <a:pt x="136" y="711"/>
                    </a:lnTo>
                    <a:lnTo>
                      <a:pt x="140" y="717"/>
                    </a:lnTo>
                    <a:lnTo>
                      <a:pt x="146" y="724"/>
                    </a:lnTo>
                    <a:lnTo>
                      <a:pt x="153" y="729"/>
                    </a:lnTo>
                    <a:lnTo>
                      <a:pt x="159" y="734"/>
                    </a:lnTo>
                    <a:lnTo>
                      <a:pt x="167" y="740"/>
                    </a:lnTo>
                    <a:lnTo>
                      <a:pt x="175" y="743"/>
                    </a:lnTo>
                    <a:lnTo>
                      <a:pt x="183" y="746"/>
                    </a:lnTo>
                    <a:lnTo>
                      <a:pt x="191" y="748"/>
                    </a:lnTo>
                    <a:lnTo>
                      <a:pt x="201" y="749"/>
                    </a:lnTo>
                    <a:lnTo>
                      <a:pt x="209" y="751"/>
                    </a:lnTo>
                    <a:lnTo>
                      <a:pt x="810" y="751"/>
                    </a:lnTo>
                    <a:lnTo>
                      <a:pt x="819" y="749"/>
                    </a:lnTo>
                    <a:lnTo>
                      <a:pt x="828" y="748"/>
                    </a:lnTo>
                    <a:lnTo>
                      <a:pt x="837" y="746"/>
                    </a:lnTo>
                    <a:lnTo>
                      <a:pt x="845" y="743"/>
                    </a:lnTo>
                    <a:lnTo>
                      <a:pt x="853" y="739"/>
                    </a:lnTo>
                    <a:lnTo>
                      <a:pt x="860" y="734"/>
                    </a:lnTo>
                    <a:lnTo>
                      <a:pt x="867" y="729"/>
                    </a:lnTo>
                    <a:lnTo>
                      <a:pt x="873" y="724"/>
                    </a:lnTo>
                    <a:lnTo>
                      <a:pt x="880" y="717"/>
                    </a:lnTo>
                    <a:lnTo>
                      <a:pt x="885" y="711"/>
                    </a:lnTo>
                    <a:lnTo>
                      <a:pt x="889" y="703"/>
                    </a:lnTo>
                    <a:lnTo>
                      <a:pt x="893" y="695"/>
                    </a:lnTo>
                    <a:lnTo>
                      <a:pt x="896" y="687"/>
                    </a:lnTo>
                    <a:lnTo>
                      <a:pt x="898" y="678"/>
                    </a:lnTo>
                    <a:lnTo>
                      <a:pt x="900" y="669"/>
                    </a:lnTo>
                    <a:lnTo>
                      <a:pt x="900" y="661"/>
                    </a:lnTo>
                    <a:lnTo>
                      <a:pt x="900" y="240"/>
                    </a:lnTo>
                    <a:lnTo>
                      <a:pt x="900" y="231"/>
                    </a:lnTo>
                    <a:lnTo>
                      <a:pt x="898" y="222"/>
                    </a:lnTo>
                    <a:lnTo>
                      <a:pt x="896" y="214"/>
                    </a:lnTo>
                    <a:lnTo>
                      <a:pt x="893" y="205"/>
                    </a:lnTo>
                    <a:lnTo>
                      <a:pt x="889" y="197"/>
                    </a:lnTo>
                    <a:lnTo>
                      <a:pt x="885" y="190"/>
                    </a:lnTo>
                    <a:lnTo>
                      <a:pt x="880" y="183"/>
                    </a:lnTo>
                    <a:lnTo>
                      <a:pt x="873" y="176"/>
                    </a:lnTo>
                    <a:lnTo>
                      <a:pt x="867" y="171"/>
                    </a:lnTo>
                    <a:lnTo>
                      <a:pt x="860" y="166"/>
                    </a:lnTo>
                    <a:lnTo>
                      <a:pt x="853" y="161"/>
                    </a:lnTo>
                    <a:lnTo>
                      <a:pt x="845" y="157"/>
                    </a:lnTo>
                    <a:lnTo>
                      <a:pt x="837" y="154"/>
                    </a:lnTo>
                    <a:lnTo>
                      <a:pt x="828" y="152"/>
                    </a:lnTo>
                    <a:lnTo>
                      <a:pt x="819" y="151"/>
                    </a:lnTo>
                    <a:lnTo>
                      <a:pt x="810"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301">
                <a:extLst>
                  <a:ext uri="{FF2B5EF4-FFF2-40B4-BE49-F238E27FC236}">
                    <a16:creationId xmlns:a16="http://schemas.microsoft.com/office/drawing/2014/main" id="{A0179C95-E7A8-46F5-B12C-A905A4105239}"/>
                  </a:ext>
                </a:extLst>
              </p:cNvPr>
              <p:cNvSpPr>
                <a:spLocks/>
              </p:cNvSpPr>
              <p:nvPr/>
            </p:nvSpPr>
            <p:spPr bwMode="auto">
              <a:xfrm>
                <a:off x="11630025" y="1962150"/>
                <a:ext cx="19050" cy="19050"/>
              </a:xfrm>
              <a:custGeom>
                <a:avLst/>
                <a:gdLst>
                  <a:gd name="T0" fmla="*/ 30 w 60"/>
                  <a:gd name="T1" fmla="*/ 60 h 60"/>
                  <a:gd name="T2" fmla="*/ 36 w 60"/>
                  <a:gd name="T3" fmla="*/ 60 h 60"/>
                  <a:gd name="T4" fmla="*/ 41 w 60"/>
                  <a:gd name="T5" fmla="*/ 57 h 60"/>
                  <a:gd name="T6" fmla="*/ 47 w 60"/>
                  <a:gd name="T7" fmla="*/ 54 h 60"/>
                  <a:gd name="T8" fmla="*/ 51 w 60"/>
                  <a:gd name="T9" fmla="*/ 51 h 60"/>
                  <a:gd name="T10" fmla="*/ 54 w 60"/>
                  <a:gd name="T11" fmla="*/ 47 h 60"/>
                  <a:gd name="T12" fmla="*/ 57 w 60"/>
                  <a:gd name="T13" fmla="*/ 41 h 60"/>
                  <a:gd name="T14" fmla="*/ 60 w 60"/>
                  <a:gd name="T15" fmla="*/ 36 h 60"/>
                  <a:gd name="T16" fmla="*/ 60 w 60"/>
                  <a:gd name="T17" fmla="*/ 30 h 60"/>
                  <a:gd name="T18" fmla="*/ 60 w 60"/>
                  <a:gd name="T19" fmla="*/ 24 h 60"/>
                  <a:gd name="T20" fmla="*/ 57 w 60"/>
                  <a:gd name="T21" fmla="*/ 18 h 60"/>
                  <a:gd name="T22" fmla="*/ 54 w 60"/>
                  <a:gd name="T23" fmla="*/ 14 h 60"/>
                  <a:gd name="T24" fmla="*/ 51 w 60"/>
                  <a:gd name="T25" fmla="*/ 8 h 60"/>
                  <a:gd name="T26" fmla="*/ 47 w 60"/>
                  <a:gd name="T27" fmla="*/ 5 h 60"/>
                  <a:gd name="T28" fmla="*/ 41 w 60"/>
                  <a:gd name="T29" fmla="*/ 2 h 60"/>
                  <a:gd name="T30" fmla="*/ 36 w 60"/>
                  <a:gd name="T31" fmla="*/ 1 h 60"/>
                  <a:gd name="T32" fmla="*/ 30 w 60"/>
                  <a:gd name="T33" fmla="*/ 0 h 60"/>
                  <a:gd name="T34" fmla="*/ 24 w 60"/>
                  <a:gd name="T35" fmla="*/ 1 h 60"/>
                  <a:gd name="T36" fmla="*/ 18 w 60"/>
                  <a:gd name="T37" fmla="*/ 2 h 60"/>
                  <a:gd name="T38" fmla="*/ 14 w 60"/>
                  <a:gd name="T39" fmla="*/ 5 h 60"/>
                  <a:gd name="T40" fmla="*/ 8 w 60"/>
                  <a:gd name="T41" fmla="*/ 8 h 60"/>
                  <a:gd name="T42" fmla="*/ 5 w 60"/>
                  <a:gd name="T43" fmla="*/ 14 h 60"/>
                  <a:gd name="T44" fmla="*/ 2 w 60"/>
                  <a:gd name="T45" fmla="*/ 18 h 60"/>
                  <a:gd name="T46" fmla="*/ 1 w 60"/>
                  <a:gd name="T47" fmla="*/ 24 h 60"/>
                  <a:gd name="T48" fmla="*/ 0 w 60"/>
                  <a:gd name="T49" fmla="*/ 30 h 60"/>
                  <a:gd name="T50" fmla="*/ 1 w 60"/>
                  <a:gd name="T51" fmla="*/ 36 h 60"/>
                  <a:gd name="T52" fmla="*/ 2 w 60"/>
                  <a:gd name="T53" fmla="*/ 41 h 60"/>
                  <a:gd name="T54" fmla="*/ 5 w 60"/>
                  <a:gd name="T55" fmla="*/ 47 h 60"/>
                  <a:gd name="T56" fmla="*/ 8 w 60"/>
                  <a:gd name="T57" fmla="*/ 51 h 60"/>
                  <a:gd name="T58" fmla="*/ 14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1" y="57"/>
                    </a:lnTo>
                    <a:lnTo>
                      <a:pt x="47" y="54"/>
                    </a:lnTo>
                    <a:lnTo>
                      <a:pt x="51" y="51"/>
                    </a:lnTo>
                    <a:lnTo>
                      <a:pt x="54" y="47"/>
                    </a:lnTo>
                    <a:lnTo>
                      <a:pt x="57" y="41"/>
                    </a:lnTo>
                    <a:lnTo>
                      <a:pt x="60" y="36"/>
                    </a:lnTo>
                    <a:lnTo>
                      <a:pt x="60" y="30"/>
                    </a:lnTo>
                    <a:lnTo>
                      <a:pt x="60" y="24"/>
                    </a:lnTo>
                    <a:lnTo>
                      <a:pt x="57" y="18"/>
                    </a:lnTo>
                    <a:lnTo>
                      <a:pt x="54" y="14"/>
                    </a:lnTo>
                    <a:lnTo>
                      <a:pt x="51" y="8"/>
                    </a:lnTo>
                    <a:lnTo>
                      <a:pt x="47" y="5"/>
                    </a:lnTo>
                    <a:lnTo>
                      <a:pt x="41" y="2"/>
                    </a:lnTo>
                    <a:lnTo>
                      <a:pt x="36" y="1"/>
                    </a:lnTo>
                    <a:lnTo>
                      <a:pt x="30" y="0"/>
                    </a:lnTo>
                    <a:lnTo>
                      <a:pt x="24" y="1"/>
                    </a:lnTo>
                    <a:lnTo>
                      <a:pt x="18" y="2"/>
                    </a:lnTo>
                    <a:lnTo>
                      <a:pt x="14" y="5"/>
                    </a:lnTo>
                    <a:lnTo>
                      <a:pt x="8" y="8"/>
                    </a:lnTo>
                    <a:lnTo>
                      <a:pt x="5" y="14"/>
                    </a:lnTo>
                    <a:lnTo>
                      <a:pt x="2" y="18"/>
                    </a:lnTo>
                    <a:lnTo>
                      <a:pt x="1" y="24"/>
                    </a:lnTo>
                    <a:lnTo>
                      <a:pt x="0" y="30"/>
                    </a:lnTo>
                    <a:lnTo>
                      <a:pt x="1" y="36"/>
                    </a:lnTo>
                    <a:lnTo>
                      <a:pt x="2" y="41"/>
                    </a:lnTo>
                    <a:lnTo>
                      <a:pt x="5" y="47"/>
                    </a:lnTo>
                    <a:lnTo>
                      <a:pt x="8" y="51"/>
                    </a:lnTo>
                    <a:lnTo>
                      <a:pt x="14"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302">
                <a:extLst>
                  <a:ext uri="{FF2B5EF4-FFF2-40B4-BE49-F238E27FC236}">
                    <a16:creationId xmlns:a16="http://schemas.microsoft.com/office/drawing/2014/main" id="{68391886-C0DC-4050-AF35-B7694C8FB3CE}"/>
                  </a:ext>
                </a:extLst>
              </p:cNvPr>
              <p:cNvSpPr>
                <a:spLocks/>
              </p:cNvSpPr>
              <p:nvPr/>
            </p:nvSpPr>
            <p:spPr bwMode="auto">
              <a:xfrm>
                <a:off x="11658600" y="1962150"/>
                <a:ext cx="19050" cy="19050"/>
              </a:xfrm>
              <a:custGeom>
                <a:avLst/>
                <a:gdLst>
                  <a:gd name="T0" fmla="*/ 30 w 60"/>
                  <a:gd name="T1" fmla="*/ 60 h 60"/>
                  <a:gd name="T2" fmla="*/ 37 w 60"/>
                  <a:gd name="T3" fmla="*/ 60 h 60"/>
                  <a:gd name="T4" fmla="*/ 42 w 60"/>
                  <a:gd name="T5" fmla="*/ 57 h 60"/>
                  <a:gd name="T6" fmla="*/ 47 w 60"/>
                  <a:gd name="T7" fmla="*/ 54 h 60"/>
                  <a:gd name="T8" fmla="*/ 52 w 60"/>
                  <a:gd name="T9" fmla="*/ 51 h 60"/>
                  <a:gd name="T10" fmla="*/ 56 w 60"/>
                  <a:gd name="T11" fmla="*/ 47 h 60"/>
                  <a:gd name="T12" fmla="*/ 58 w 60"/>
                  <a:gd name="T13" fmla="*/ 41 h 60"/>
                  <a:gd name="T14" fmla="*/ 60 w 60"/>
                  <a:gd name="T15" fmla="*/ 36 h 60"/>
                  <a:gd name="T16" fmla="*/ 60 w 60"/>
                  <a:gd name="T17" fmla="*/ 30 h 60"/>
                  <a:gd name="T18" fmla="*/ 60 w 60"/>
                  <a:gd name="T19" fmla="*/ 24 h 60"/>
                  <a:gd name="T20" fmla="*/ 58 w 60"/>
                  <a:gd name="T21" fmla="*/ 18 h 60"/>
                  <a:gd name="T22" fmla="*/ 56 w 60"/>
                  <a:gd name="T23" fmla="*/ 14 h 60"/>
                  <a:gd name="T24" fmla="*/ 52 w 60"/>
                  <a:gd name="T25" fmla="*/ 8 h 60"/>
                  <a:gd name="T26" fmla="*/ 47 w 60"/>
                  <a:gd name="T27" fmla="*/ 5 h 60"/>
                  <a:gd name="T28" fmla="*/ 42 w 60"/>
                  <a:gd name="T29" fmla="*/ 2 h 60"/>
                  <a:gd name="T30" fmla="*/ 37 w 60"/>
                  <a:gd name="T31" fmla="*/ 1 h 60"/>
                  <a:gd name="T32" fmla="*/ 30 w 60"/>
                  <a:gd name="T33" fmla="*/ 0 h 60"/>
                  <a:gd name="T34" fmla="*/ 25 w 60"/>
                  <a:gd name="T35" fmla="*/ 1 h 60"/>
                  <a:gd name="T36" fmla="*/ 20 w 60"/>
                  <a:gd name="T37" fmla="*/ 2 h 60"/>
                  <a:gd name="T38" fmla="*/ 14 w 60"/>
                  <a:gd name="T39" fmla="*/ 5 h 60"/>
                  <a:gd name="T40" fmla="*/ 10 w 60"/>
                  <a:gd name="T41" fmla="*/ 8 h 60"/>
                  <a:gd name="T42" fmla="*/ 6 w 60"/>
                  <a:gd name="T43" fmla="*/ 14 h 60"/>
                  <a:gd name="T44" fmla="*/ 4 w 60"/>
                  <a:gd name="T45" fmla="*/ 18 h 60"/>
                  <a:gd name="T46" fmla="*/ 2 w 60"/>
                  <a:gd name="T47" fmla="*/ 24 h 60"/>
                  <a:gd name="T48" fmla="*/ 0 w 60"/>
                  <a:gd name="T49" fmla="*/ 30 h 60"/>
                  <a:gd name="T50" fmla="*/ 2 w 60"/>
                  <a:gd name="T51" fmla="*/ 36 h 60"/>
                  <a:gd name="T52" fmla="*/ 4 w 60"/>
                  <a:gd name="T53" fmla="*/ 41 h 60"/>
                  <a:gd name="T54" fmla="*/ 6 w 60"/>
                  <a:gd name="T55" fmla="*/ 47 h 60"/>
                  <a:gd name="T56" fmla="*/ 10 w 60"/>
                  <a:gd name="T57" fmla="*/ 51 h 60"/>
                  <a:gd name="T58" fmla="*/ 14 w 60"/>
                  <a:gd name="T59" fmla="*/ 54 h 60"/>
                  <a:gd name="T60" fmla="*/ 20 w 60"/>
                  <a:gd name="T61" fmla="*/ 57 h 60"/>
                  <a:gd name="T62" fmla="*/ 25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7" y="60"/>
                    </a:lnTo>
                    <a:lnTo>
                      <a:pt x="42" y="57"/>
                    </a:lnTo>
                    <a:lnTo>
                      <a:pt x="47" y="54"/>
                    </a:lnTo>
                    <a:lnTo>
                      <a:pt x="52" y="51"/>
                    </a:lnTo>
                    <a:lnTo>
                      <a:pt x="56" y="47"/>
                    </a:lnTo>
                    <a:lnTo>
                      <a:pt x="58" y="41"/>
                    </a:lnTo>
                    <a:lnTo>
                      <a:pt x="60" y="36"/>
                    </a:lnTo>
                    <a:lnTo>
                      <a:pt x="60" y="30"/>
                    </a:lnTo>
                    <a:lnTo>
                      <a:pt x="60" y="24"/>
                    </a:lnTo>
                    <a:lnTo>
                      <a:pt x="58" y="18"/>
                    </a:lnTo>
                    <a:lnTo>
                      <a:pt x="56" y="14"/>
                    </a:lnTo>
                    <a:lnTo>
                      <a:pt x="52" y="8"/>
                    </a:lnTo>
                    <a:lnTo>
                      <a:pt x="47" y="5"/>
                    </a:lnTo>
                    <a:lnTo>
                      <a:pt x="42" y="2"/>
                    </a:lnTo>
                    <a:lnTo>
                      <a:pt x="37" y="1"/>
                    </a:lnTo>
                    <a:lnTo>
                      <a:pt x="30" y="0"/>
                    </a:lnTo>
                    <a:lnTo>
                      <a:pt x="25" y="1"/>
                    </a:lnTo>
                    <a:lnTo>
                      <a:pt x="20" y="2"/>
                    </a:lnTo>
                    <a:lnTo>
                      <a:pt x="14" y="5"/>
                    </a:lnTo>
                    <a:lnTo>
                      <a:pt x="10" y="8"/>
                    </a:lnTo>
                    <a:lnTo>
                      <a:pt x="6" y="14"/>
                    </a:lnTo>
                    <a:lnTo>
                      <a:pt x="4" y="18"/>
                    </a:lnTo>
                    <a:lnTo>
                      <a:pt x="2" y="24"/>
                    </a:lnTo>
                    <a:lnTo>
                      <a:pt x="0" y="30"/>
                    </a:lnTo>
                    <a:lnTo>
                      <a:pt x="2" y="36"/>
                    </a:lnTo>
                    <a:lnTo>
                      <a:pt x="4" y="41"/>
                    </a:lnTo>
                    <a:lnTo>
                      <a:pt x="6" y="47"/>
                    </a:lnTo>
                    <a:lnTo>
                      <a:pt x="10" y="51"/>
                    </a:lnTo>
                    <a:lnTo>
                      <a:pt x="14" y="54"/>
                    </a:lnTo>
                    <a:lnTo>
                      <a:pt x="20" y="57"/>
                    </a:lnTo>
                    <a:lnTo>
                      <a:pt x="25"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303">
                <a:extLst>
                  <a:ext uri="{FF2B5EF4-FFF2-40B4-BE49-F238E27FC236}">
                    <a16:creationId xmlns:a16="http://schemas.microsoft.com/office/drawing/2014/main" id="{F9F84205-BA1B-41BF-B4E4-310567DB2D1C}"/>
                  </a:ext>
                </a:extLst>
              </p:cNvPr>
              <p:cNvSpPr>
                <a:spLocks/>
              </p:cNvSpPr>
              <p:nvPr/>
            </p:nvSpPr>
            <p:spPr bwMode="auto">
              <a:xfrm>
                <a:off x="11687175" y="1962150"/>
                <a:ext cx="19050" cy="19050"/>
              </a:xfrm>
              <a:custGeom>
                <a:avLst/>
                <a:gdLst>
                  <a:gd name="T0" fmla="*/ 30 w 60"/>
                  <a:gd name="T1" fmla="*/ 60 h 60"/>
                  <a:gd name="T2" fmla="*/ 36 w 60"/>
                  <a:gd name="T3" fmla="*/ 60 h 60"/>
                  <a:gd name="T4" fmla="*/ 42 w 60"/>
                  <a:gd name="T5" fmla="*/ 57 h 60"/>
                  <a:gd name="T6" fmla="*/ 46 w 60"/>
                  <a:gd name="T7" fmla="*/ 54 h 60"/>
                  <a:gd name="T8" fmla="*/ 51 w 60"/>
                  <a:gd name="T9" fmla="*/ 51 h 60"/>
                  <a:gd name="T10" fmla="*/ 55 w 60"/>
                  <a:gd name="T11" fmla="*/ 47 h 60"/>
                  <a:gd name="T12" fmla="*/ 57 w 60"/>
                  <a:gd name="T13" fmla="*/ 41 h 60"/>
                  <a:gd name="T14" fmla="*/ 59 w 60"/>
                  <a:gd name="T15" fmla="*/ 36 h 60"/>
                  <a:gd name="T16" fmla="*/ 60 w 60"/>
                  <a:gd name="T17" fmla="*/ 30 h 60"/>
                  <a:gd name="T18" fmla="*/ 59 w 60"/>
                  <a:gd name="T19" fmla="*/ 24 h 60"/>
                  <a:gd name="T20" fmla="*/ 57 w 60"/>
                  <a:gd name="T21" fmla="*/ 18 h 60"/>
                  <a:gd name="T22" fmla="*/ 55 w 60"/>
                  <a:gd name="T23" fmla="*/ 14 h 60"/>
                  <a:gd name="T24" fmla="*/ 51 w 60"/>
                  <a:gd name="T25" fmla="*/ 8 h 60"/>
                  <a:gd name="T26" fmla="*/ 46 w 60"/>
                  <a:gd name="T27" fmla="*/ 5 h 60"/>
                  <a:gd name="T28" fmla="*/ 42 w 60"/>
                  <a:gd name="T29" fmla="*/ 2 h 60"/>
                  <a:gd name="T30" fmla="*/ 36 w 60"/>
                  <a:gd name="T31" fmla="*/ 1 h 60"/>
                  <a:gd name="T32" fmla="*/ 30 w 60"/>
                  <a:gd name="T33" fmla="*/ 0 h 60"/>
                  <a:gd name="T34" fmla="*/ 24 w 60"/>
                  <a:gd name="T35" fmla="*/ 1 h 60"/>
                  <a:gd name="T36" fmla="*/ 18 w 60"/>
                  <a:gd name="T37" fmla="*/ 2 h 60"/>
                  <a:gd name="T38" fmla="*/ 13 w 60"/>
                  <a:gd name="T39" fmla="*/ 5 h 60"/>
                  <a:gd name="T40" fmla="*/ 9 w 60"/>
                  <a:gd name="T41" fmla="*/ 8 h 60"/>
                  <a:gd name="T42" fmla="*/ 5 w 60"/>
                  <a:gd name="T43" fmla="*/ 14 h 60"/>
                  <a:gd name="T44" fmla="*/ 2 w 60"/>
                  <a:gd name="T45" fmla="*/ 18 h 60"/>
                  <a:gd name="T46" fmla="*/ 0 w 60"/>
                  <a:gd name="T47" fmla="*/ 24 h 60"/>
                  <a:gd name="T48" fmla="*/ 0 w 60"/>
                  <a:gd name="T49" fmla="*/ 30 h 60"/>
                  <a:gd name="T50" fmla="*/ 0 w 60"/>
                  <a:gd name="T51" fmla="*/ 36 h 60"/>
                  <a:gd name="T52" fmla="*/ 2 w 60"/>
                  <a:gd name="T53" fmla="*/ 41 h 60"/>
                  <a:gd name="T54" fmla="*/ 5 w 60"/>
                  <a:gd name="T55" fmla="*/ 47 h 60"/>
                  <a:gd name="T56" fmla="*/ 9 w 60"/>
                  <a:gd name="T57" fmla="*/ 51 h 60"/>
                  <a:gd name="T58" fmla="*/ 13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2" y="57"/>
                    </a:lnTo>
                    <a:lnTo>
                      <a:pt x="46" y="54"/>
                    </a:lnTo>
                    <a:lnTo>
                      <a:pt x="51" y="51"/>
                    </a:lnTo>
                    <a:lnTo>
                      <a:pt x="55" y="47"/>
                    </a:lnTo>
                    <a:lnTo>
                      <a:pt x="57" y="41"/>
                    </a:lnTo>
                    <a:lnTo>
                      <a:pt x="59" y="36"/>
                    </a:lnTo>
                    <a:lnTo>
                      <a:pt x="60" y="30"/>
                    </a:lnTo>
                    <a:lnTo>
                      <a:pt x="59" y="24"/>
                    </a:lnTo>
                    <a:lnTo>
                      <a:pt x="57" y="18"/>
                    </a:lnTo>
                    <a:lnTo>
                      <a:pt x="55" y="14"/>
                    </a:lnTo>
                    <a:lnTo>
                      <a:pt x="51" y="8"/>
                    </a:lnTo>
                    <a:lnTo>
                      <a:pt x="46" y="5"/>
                    </a:lnTo>
                    <a:lnTo>
                      <a:pt x="42" y="2"/>
                    </a:lnTo>
                    <a:lnTo>
                      <a:pt x="36" y="1"/>
                    </a:lnTo>
                    <a:lnTo>
                      <a:pt x="30" y="0"/>
                    </a:lnTo>
                    <a:lnTo>
                      <a:pt x="24" y="1"/>
                    </a:lnTo>
                    <a:lnTo>
                      <a:pt x="18" y="2"/>
                    </a:lnTo>
                    <a:lnTo>
                      <a:pt x="13" y="5"/>
                    </a:lnTo>
                    <a:lnTo>
                      <a:pt x="9" y="8"/>
                    </a:lnTo>
                    <a:lnTo>
                      <a:pt x="5" y="14"/>
                    </a:lnTo>
                    <a:lnTo>
                      <a:pt x="2" y="18"/>
                    </a:lnTo>
                    <a:lnTo>
                      <a:pt x="0" y="24"/>
                    </a:lnTo>
                    <a:lnTo>
                      <a:pt x="0" y="30"/>
                    </a:lnTo>
                    <a:lnTo>
                      <a:pt x="0" y="36"/>
                    </a:lnTo>
                    <a:lnTo>
                      <a:pt x="2" y="41"/>
                    </a:lnTo>
                    <a:lnTo>
                      <a:pt x="5" y="47"/>
                    </a:lnTo>
                    <a:lnTo>
                      <a:pt x="9" y="51"/>
                    </a:lnTo>
                    <a:lnTo>
                      <a:pt x="13"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56" name="Group 155">
            <a:extLst>
              <a:ext uri="{FF2B5EF4-FFF2-40B4-BE49-F238E27FC236}">
                <a16:creationId xmlns:a16="http://schemas.microsoft.com/office/drawing/2014/main" id="{AFE81F17-AFC4-47CB-B4FF-6B8228508563}"/>
              </a:ext>
            </a:extLst>
          </p:cNvPr>
          <p:cNvGrpSpPr/>
          <p:nvPr/>
        </p:nvGrpSpPr>
        <p:grpSpPr>
          <a:xfrm>
            <a:off x="10635927" y="2549448"/>
            <a:ext cx="146187" cy="146187"/>
            <a:chOff x="205918" y="1349332"/>
            <a:chExt cx="796925" cy="796925"/>
          </a:xfrm>
        </p:grpSpPr>
        <p:sp>
          <p:nvSpPr>
            <p:cNvPr id="158" name="Oval 5">
              <a:extLst>
                <a:ext uri="{FF2B5EF4-FFF2-40B4-BE49-F238E27FC236}">
                  <a16:creationId xmlns:a16="http://schemas.microsoft.com/office/drawing/2014/main" id="{673CA033-89DF-4E1D-8946-B77ED85B9819}"/>
                </a:ext>
              </a:extLst>
            </p:cNvPr>
            <p:cNvSpPr>
              <a:spLocks noChangeArrowheads="1"/>
            </p:cNvSpPr>
            <p:nvPr/>
          </p:nvSpPr>
          <p:spPr bwMode="auto">
            <a:xfrm>
              <a:off x="205918" y="1349332"/>
              <a:ext cx="796925" cy="796925"/>
            </a:xfrm>
            <a:prstGeom prst="ellipse">
              <a:avLst/>
            </a:prstGeom>
            <a:solidFill>
              <a:schemeClr val="accent2"/>
            </a:solidFill>
            <a:ln>
              <a:noFill/>
            </a:ln>
            <a:effectLst>
              <a:outerShdw blurRad="381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pSp>
          <p:nvGrpSpPr>
            <p:cNvPr id="159" name="Group 158">
              <a:extLst>
                <a:ext uri="{FF2B5EF4-FFF2-40B4-BE49-F238E27FC236}">
                  <a16:creationId xmlns:a16="http://schemas.microsoft.com/office/drawing/2014/main" id="{E54DB481-A61B-4E43-8A79-BC497B92E08D}"/>
                </a:ext>
              </a:extLst>
            </p:cNvPr>
            <p:cNvGrpSpPr/>
            <p:nvPr/>
          </p:nvGrpSpPr>
          <p:grpSpPr>
            <a:xfrm>
              <a:off x="398799" y="1576478"/>
              <a:ext cx="411162" cy="342634"/>
              <a:chOff x="11601450" y="1943100"/>
              <a:chExt cx="285750" cy="238125"/>
            </a:xfrm>
            <a:solidFill>
              <a:schemeClr val="bg1"/>
            </a:solidFill>
          </p:grpSpPr>
          <p:sp>
            <p:nvSpPr>
              <p:cNvPr id="160" name="Freeform 300">
                <a:extLst>
                  <a:ext uri="{FF2B5EF4-FFF2-40B4-BE49-F238E27FC236}">
                    <a16:creationId xmlns:a16="http://schemas.microsoft.com/office/drawing/2014/main" id="{F6EF76F4-8074-4491-B75F-9EC3D1406F39}"/>
                  </a:ext>
                </a:extLst>
              </p:cNvPr>
              <p:cNvSpPr>
                <a:spLocks noEditPoints="1"/>
              </p:cNvSpPr>
              <p:nvPr/>
            </p:nvSpPr>
            <p:spPr bwMode="auto">
              <a:xfrm>
                <a:off x="11601450" y="1943100"/>
                <a:ext cx="285750" cy="238125"/>
              </a:xfrm>
              <a:custGeom>
                <a:avLst/>
                <a:gdLst>
                  <a:gd name="T0" fmla="*/ 192 w 900"/>
                  <a:gd name="T1" fmla="*/ 717 h 751"/>
                  <a:gd name="T2" fmla="*/ 168 w 900"/>
                  <a:gd name="T3" fmla="*/ 702 h 751"/>
                  <a:gd name="T4" fmla="*/ 153 w 900"/>
                  <a:gd name="T5" fmla="*/ 678 h 751"/>
                  <a:gd name="T6" fmla="*/ 690 w 900"/>
                  <a:gd name="T7" fmla="*/ 600 h 751"/>
                  <a:gd name="T8" fmla="*/ 733 w 900"/>
                  <a:gd name="T9" fmla="*/ 589 h 751"/>
                  <a:gd name="T10" fmla="*/ 764 w 900"/>
                  <a:gd name="T11" fmla="*/ 560 h 751"/>
                  <a:gd name="T12" fmla="*/ 779 w 900"/>
                  <a:gd name="T13" fmla="*/ 520 h 751"/>
                  <a:gd name="T14" fmla="*/ 870 w 900"/>
                  <a:gd name="T15" fmla="*/ 666 h 751"/>
                  <a:gd name="T16" fmla="*/ 859 w 900"/>
                  <a:gd name="T17" fmla="*/ 694 h 751"/>
                  <a:gd name="T18" fmla="*/ 839 w 900"/>
                  <a:gd name="T19" fmla="*/ 713 h 751"/>
                  <a:gd name="T20" fmla="*/ 810 w 900"/>
                  <a:gd name="T21" fmla="*/ 721 h 751"/>
                  <a:gd name="T22" fmla="*/ 750 w 900"/>
                  <a:gd name="T23" fmla="*/ 510 h 751"/>
                  <a:gd name="T24" fmla="*/ 743 w 900"/>
                  <a:gd name="T25" fmla="*/ 539 h 751"/>
                  <a:gd name="T26" fmla="*/ 724 w 900"/>
                  <a:gd name="T27" fmla="*/ 560 h 751"/>
                  <a:gd name="T28" fmla="*/ 696 w 900"/>
                  <a:gd name="T29" fmla="*/ 570 h 751"/>
                  <a:gd name="T30" fmla="*/ 71 w 900"/>
                  <a:gd name="T31" fmla="*/ 568 h 751"/>
                  <a:gd name="T32" fmla="*/ 47 w 900"/>
                  <a:gd name="T33" fmla="*/ 553 h 751"/>
                  <a:gd name="T34" fmla="*/ 33 w 900"/>
                  <a:gd name="T35" fmla="*/ 528 h 751"/>
                  <a:gd name="T36" fmla="*/ 690 w 900"/>
                  <a:gd name="T37" fmla="*/ 30 h 751"/>
                  <a:gd name="T38" fmla="*/ 718 w 900"/>
                  <a:gd name="T39" fmla="*/ 37 h 751"/>
                  <a:gd name="T40" fmla="*/ 740 w 900"/>
                  <a:gd name="T41" fmla="*/ 57 h 751"/>
                  <a:gd name="T42" fmla="*/ 749 w 900"/>
                  <a:gd name="T43" fmla="*/ 84 h 751"/>
                  <a:gd name="T44" fmla="*/ 30 w 900"/>
                  <a:gd name="T45" fmla="*/ 83 h 751"/>
                  <a:gd name="T46" fmla="*/ 40 w 900"/>
                  <a:gd name="T47" fmla="*/ 57 h 751"/>
                  <a:gd name="T48" fmla="*/ 61 w 900"/>
                  <a:gd name="T49" fmla="*/ 37 h 751"/>
                  <a:gd name="T50" fmla="*/ 90 w 900"/>
                  <a:gd name="T51" fmla="*/ 30 h 751"/>
                  <a:gd name="T52" fmla="*/ 780 w 900"/>
                  <a:gd name="T53" fmla="*/ 179 h 751"/>
                  <a:gd name="T54" fmla="*/ 834 w 900"/>
                  <a:gd name="T55" fmla="*/ 185 h 751"/>
                  <a:gd name="T56" fmla="*/ 856 w 900"/>
                  <a:gd name="T57" fmla="*/ 202 h 751"/>
                  <a:gd name="T58" fmla="*/ 869 w 900"/>
                  <a:gd name="T59" fmla="*/ 228 h 751"/>
                  <a:gd name="T60" fmla="*/ 780 w 900"/>
                  <a:gd name="T61" fmla="*/ 90 h 751"/>
                  <a:gd name="T62" fmla="*/ 770 w 900"/>
                  <a:gd name="T63" fmla="*/ 47 h 751"/>
                  <a:gd name="T64" fmla="*/ 741 w 900"/>
                  <a:gd name="T65" fmla="*/ 15 h 751"/>
                  <a:gd name="T66" fmla="*/ 699 w 900"/>
                  <a:gd name="T67" fmla="*/ 0 h 751"/>
                  <a:gd name="T68" fmla="*/ 63 w 900"/>
                  <a:gd name="T69" fmla="*/ 4 h 751"/>
                  <a:gd name="T70" fmla="*/ 27 w 900"/>
                  <a:gd name="T71" fmla="*/ 27 h 751"/>
                  <a:gd name="T72" fmla="*/ 4 w 900"/>
                  <a:gd name="T73" fmla="*/ 63 h 751"/>
                  <a:gd name="T74" fmla="*/ 0 w 900"/>
                  <a:gd name="T75" fmla="*/ 520 h 751"/>
                  <a:gd name="T76" fmla="*/ 15 w 900"/>
                  <a:gd name="T77" fmla="*/ 560 h 751"/>
                  <a:gd name="T78" fmla="*/ 47 w 900"/>
                  <a:gd name="T79" fmla="*/ 589 h 751"/>
                  <a:gd name="T80" fmla="*/ 90 w 900"/>
                  <a:gd name="T81" fmla="*/ 600 h 751"/>
                  <a:gd name="T82" fmla="*/ 124 w 900"/>
                  <a:gd name="T83" fmla="*/ 686 h 751"/>
                  <a:gd name="T84" fmla="*/ 146 w 900"/>
                  <a:gd name="T85" fmla="*/ 724 h 751"/>
                  <a:gd name="T86" fmla="*/ 183 w 900"/>
                  <a:gd name="T87" fmla="*/ 746 h 751"/>
                  <a:gd name="T88" fmla="*/ 819 w 900"/>
                  <a:gd name="T89" fmla="*/ 749 h 751"/>
                  <a:gd name="T90" fmla="*/ 860 w 900"/>
                  <a:gd name="T91" fmla="*/ 734 h 751"/>
                  <a:gd name="T92" fmla="*/ 889 w 900"/>
                  <a:gd name="T93" fmla="*/ 703 h 751"/>
                  <a:gd name="T94" fmla="*/ 900 w 900"/>
                  <a:gd name="T95" fmla="*/ 661 h 751"/>
                  <a:gd name="T96" fmla="*/ 893 w 900"/>
                  <a:gd name="T97" fmla="*/ 205 h 751"/>
                  <a:gd name="T98" fmla="*/ 867 w 900"/>
                  <a:gd name="T99" fmla="*/ 171 h 751"/>
                  <a:gd name="T100" fmla="*/ 828 w 900"/>
                  <a:gd name="T101" fmla="*/ 152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0" h="751">
                    <a:moveTo>
                      <a:pt x="810" y="721"/>
                    </a:moveTo>
                    <a:lnTo>
                      <a:pt x="209" y="721"/>
                    </a:lnTo>
                    <a:lnTo>
                      <a:pt x="204" y="720"/>
                    </a:lnTo>
                    <a:lnTo>
                      <a:pt x="198" y="718"/>
                    </a:lnTo>
                    <a:lnTo>
                      <a:pt x="192" y="717"/>
                    </a:lnTo>
                    <a:lnTo>
                      <a:pt x="187" y="715"/>
                    </a:lnTo>
                    <a:lnTo>
                      <a:pt x="182" y="713"/>
                    </a:lnTo>
                    <a:lnTo>
                      <a:pt x="176" y="710"/>
                    </a:lnTo>
                    <a:lnTo>
                      <a:pt x="172" y="707"/>
                    </a:lnTo>
                    <a:lnTo>
                      <a:pt x="168" y="702"/>
                    </a:lnTo>
                    <a:lnTo>
                      <a:pt x="163" y="698"/>
                    </a:lnTo>
                    <a:lnTo>
                      <a:pt x="160" y="694"/>
                    </a:lnTo>
                    <a:lnTo>
                      <a:pt x="157" y="689"/>
                    </a:lnTo>
                    <a:lnTo>
                      <a:pt x="155" y="683"/>
                    </a:lnTo>
                    <a:lnTo>
                      <a:pt x="153" y="678"/>
                    </a:lnTo>
                    <a:lnTo>
                      <a:pt x="151" y="672"/>
                    </a:lnTo>
                    <a:lnTo>
                      <a:pt x="151" y="666"/>
                    </a:lnTo>
                    <a:lnTo>
                      <a:pt x="150" y="661"/>
                    </a:lnTo>
                    <a:lnTo>
                      <a:pt x="150" y="600"/>
                    </a:lnTo>
                    <a:lnTo>
                      <a:pt x="690" y="600"/>
                    </a:lnTo>
                    <a:lnTo>
                      <a:pt x="699" y="600"/>
                    </a:lnTo>
                    <a:lnTo>
                      <a:pt x="708" y="599"/>
                    </a:lnTo>
                    <a:lnTo>
                      <a:pt x="717" y="597"/>
                    </a:lnTo>
                    <a:lnTo>
                      <a:pt x="725" y="593"/>
                    </a:lnTo>
                    <a:lnTo>
                      <a:pt x="733" y="589"/>
                    </a:lnTo>
                    <a:lnTo>
                      <a:pt x="741" y="585"/>
                    </a:lnTo>
                    <a:lnTo>
                      <a:pt x="747" y="579"/>
                    </a:lnTo>
                    <a:lnTo>
                      <a:pt x="754" y="574"/>
                    </a:lnTo>
                    <a:lnTo>
                      <a:pt x="759" y="568"/>
                    </a:lnTo>
                    <a:lnTo>
                      <a:pt x="764" y="560"/>
                    </a:lnTo>
                    <a:lnTo>
                      <a:pt x="770" y="553"/>
                    </a:lnTo>
                    <a:lnTo>
                      <a:pt x="773" y="545"/>
                    </a:lnTo>
                    <a:lnTo>
                      <a:pt x="776" y="537"/>
                    </a:lnTo>
                    <a:lnTo>
                      <a:pt x="778" y="528"/>
                    </a:lnTo>
                    <a:lnTo>
                      <a:pt x="779" y="520"/>
                    </a:lnTo>
                    <a:lnTo>
                      <a:pt x="780" y="510"/>
                    </a:lnTo>
                    <a:lnTo>
                      <a:pt x="780" y="330"/>
                    </a:lnTo>
                    <a:lnTo>
                      <a:pt x="870" y="330"/>
                    </a:lnTo>
                    <a:lnTo>
                      <a:pt x="870" y="660"/>
                    </a:lnTo>
                    <a:lnTo>
                      <a:pt x="870" y="666"/>
                    </a:lnTo>
                    <a:lnTo>
                      <a:pt x="869" y="672"/>
                    </a:lnTo>
                    <a:lnTo>
                      <a:pt x="867" y="678"/>
                    </a:lnTo>
                    <a:lnTo>
                      <a:pt x="866" y="683"/>
                    </a:lnTo>
                    <a:lnTo>
                      <a:pt x="863" y="689"/>
                    </a:lnTo>
                    <a:lnTo>
                      <a:pt x="859" y="694"/>
                    </a:lnTo>
                    <a:lnTo>
                      <a:pt x="856" y="698"/>
                    </a:lnTo>
                    <a:lnTo>
                      <a:pt x="852" y="702"/>
                    </a:lnTo>
                    <a:lnTo>
                      <a:pt x="848" y="707"/>
                    </a:lnTo>
                    <a:lnTo>
                      <a:pt x="843" y="710"/>
                    </a:lnTo>
                    <a:lnTo>
                      <a:pt x="839" y="713"/>
                    </a:lnTo>
                    <a:lnTo>
                      <a:pt x="834" y="715"/>
                    </a:lnTo>
                    <a:lnTo>
                      <a:pt x="827" y="717"/>
                    </a:lnTo>
                    <a:lnTo>
                      <a:pt x="822" y="718"/>
                    </a:lnTo>
                    <a:lnTo>
                      <a:pt x="817" y="720"/>
                    </a:lnTo>
                    <a:lnTo>
                      <a:pt x="810" y="721"/>
                    </a:lnTo>
                    <a:lnTo>
                      <a:pt x="810" y="721"/>
                    </a:lnTo>
                    <a:close/>
                    <a:moveTo>
                      <a:pt x="30" y="510"/>
                    </a:moveTo>
                    <a:lnTo>
                      <a:pt x="30" y="179"/>
                    </a:lnTo>
                    <a:lnTo>
                      <a:pt x="750" y="179"/>
                    </a:lnTo>
                    <a:lnTo>
                      <a:pt x="750" y="510"/>
                    </a:lnTo>
                    <a:lnTo>
                      <a:pt x="749" y="516"/>
                    </a:lnTo>
                    <a:lnTo>
                      <a:pt x="749" y="522"/>
                    </a:lnTo>
                    <a:lnTo>
                      <a:pt x="747" y="528"/>
                    </a:lnTo>
                    <a:lnTo>
                      <a:pt x="745" y="533"/>
                    </a:lnTo>
                    <a:lnTo>
                      <a:pt x="743" y="539"/>
                    </a:lnTo>
                    <a:lnTo>
                      <a:pt x="740" y="543"/>
                    </a:lnTo>
                    <a:lnTo>
                      <a:pt x="736" y="548"/>
                    </a:lnTo>
                    <a:lnTo>
                      <a:pt x="732" y="553"/>
                    </a:lnTo>
                    <a:lnTo>
                      <a:pt x="728" y="556"/>
                    </a:lnTo>
                    <a:lnTo>
                      <a:pt x="724" y="560"/>
                    </a:lnTo>
                    <a:lnTo>
                      <a:pt x="718" y="563"/>
                    </a:lnTo>
                    <a:lnTo>
                      <a:pt x="713" y="566"/>
                    </a:lnTo>
                    <a:lnTo>
                      <a:pt x="708" y="568"/>
                    </a:lnTo>
                    <a:lnTo>
                      <a:pt x="702" y="569"/>
                    </a:lnTo>
                    <a:lnTo>
                      <a:pt x="696" y="570"/>
                    </a:lnTo>
                    <a:lnTo>
                      <a:pt x="690" y="570"/>
                    </a:lnTo>
                    <a:lnTo>
                      <a:pt x="90" y="570"/>
                    </a:lnTo>
                    <a:lnTo>
                      <a:pt x="83" y="570"/>
                    </a:lnTo>
                    <a:lnTo>
                      <a:pt x="78" y="569"/>
                    </a:lnTo>
                    <a:lnTo>
                      <a:pt x="71" y="568"/>
                    </a:lnTo>
                    <a:lnTo>
                      <a:pt x="66" y="566"/>
                    </a:lnTo>
                    <a:lnTo>
                      <a:pt x="61" y="562"/>
                    </a:lnTo>
                    <a:lnTo>
                      <a:pt x="57" y="560"/>
                    </a:lnTo>
                    <a:lnTo>
                      <a:pt x="51" y="556"/>
                    </a:lnTo>
                    <a:lnTo>
                      <a:pt x="47" y="553"/>
                    </a:lnTo>
                    <a:lnTo>
                      <a:pt x="44" y="548"/>
                    </a:lnTo>
                    <a:lnTo>
                      <a:pt x="40" y="543"/>
                    </a:lnTo>
                    <a:lnTo>
                      <a:pt x="37" y="539"/>
                    </a:lnTo>
                    <a:lnTo>
                      <a:pt x="34" y="533"/>
                    </a:lnTo>
                    <a:lnTo>
                      <a:pt x="33" y="528"/>
                    </a:lnTo>
                    <a:lnTo>
                      <a:pt x="31" y="522"/>
                    </a:lnTo>
                    <a:lnTo>
                      <a:pt x="30" y="516"/>
                    </a:lnTo>
                    <a:lnTo>
                      <a:pt x="30" y="510"/>
                    </a:lnTo>
                    <a:close/>
                    <a:moveTo>
                      <a:pt x="90" y="30"/>
                    </a:moveTo>
                    <a:lnTo>
                      <a:pt x="690" y="30"/>
                    </a:lnTo>
                    <a:lnTo>
                      <a:pt x="696" y="30"/>
                    </a:lnTo>
                    <a:lnTo>
                      <a:pt x="702" y="31"/>
                    </a:lnTo>
                    <a:lnTo>
                      <a:pt x="708" y="33"/>
                    </a:lnTo>
                    <a:lnTo>
                      <a:pt x="713" y="34"/>
                    </a:lnTo>
                    <a:lnTo>
                      <a:pt x="718" y="37"/>
                    </a:lnTo>
                    <a:lnTo>
                      <a:pt x="724" y="40"/>
                    </a:lnTo>
                    <a:lnTo>
                      <a:pt x="728" y="44"/>
                    </a:lnTo>
                    <a:lnTo>
                      <a:pt x="732" y="48"/>
                    </a:lnTo>
                    <a:lnTo>
                      <a:pt x="736" y="52"/>
                    </a:lnTo>
                    <a:lnTo>
                      <a:pt x="740" y="57"/>
                    </a:lnTo>
                    <a:lnTo>
                      <a:pt x="743" y="61"/>
                    </a:lnTo>
                    <a:lnTo>
                      <a:pt x="745" y="66"/>
                    </a:lnTo>
                    <a:lnTo>
                      <a:pt x="747" y="73"/>
                    </a:lnTo>
                    <a:lnTo>
                      <a:pt x="749" y="78"/>
                    </a:lnTo>
                    <a:lnTo>
                      <a:pt x="749" y="84"/>
                    </a:lnTo>
                    <a:lnTo>
                      <a:pt x="750" y="90"/>
                    </a:lnTo>
                    <a:lnTo>
                      <a:pt x="750" y="150"/>
                    </a:lnTo>
                    <a:lnTo>
                      <a:pt x="30" y="150"/>
                    </a:lnTo>
                    <a:lnTo>
                      <a:pt x="30" y="90"/>
                    </a:lnTo>
                    <a:lnTo>
                      <a:pt x="30" y="83"/>
                    </a:lnTo>
                    <a:lnTo>
                      <a:pt x="31" y="78"/>
                    </a:lnTo>
                    <a:lnTo>
                      <a:pt x="33" y="71"/>
                    </a:lnTo>
                    <a:lnTo>
                      <a:pt x="34" y="66"/>
                    </a:lnTo>
                    <a:lnTo>
                      <a:pt x="37" y="61"/>
                    </a:lnTo>
                    <a:lnTo>
                      <a:pt x="40" y="57"/>
                    </a:lnTo>
                    <a:lnTo>
                      <a:pt x="44" y="52"/>
                    </a:lnTo>
                    <a:lnTo>
                      <a:pt x="47" y="48"/>
                    </a:lnTo>
                    <a:lnTo>
                      <a:pt x="51" y="44"/>
                    </a:lnTo>
                    <a:lnTo>
                      <a:pt x="57" y="40"/>
                    </a:lnTo>
                    <a:lnTo>
                      <a:pt x="61" y="37"/>
                    </a:lnTo>
                    <a:lnTo>
                      <a:pt x="66" y="35"/>
                    </a:lnTo>
                    <a:lnTo>
                      <a:pt x="71" y="33"/>
                    </a:lnTo>
                    <a:lnTo>
                      <a:pt x="78" y="31"/>
                    </a:lnTo>
                    <a:lnTo>
                      <a:pt x="83" y="30"/>
                    </a:lnTo>
                    <a:lnTo>
                      <a:pt x="90" y="30"/>
                    </a:lnTo>
                    <a:lnTo>
                      <a:pt x="90" y="30"/>
                    </a:lnTo>
                    <a:close/>
                    <a:moveTo>
                      <a:pt x="870" y="240"/>
                    </a:moveTo>
                    <a:lnTo>
                      <a:pt x="870" y="300"/>
                    </a:lnTo>
                    <a:lnTo>
                      <a:pt x="780" y="300"/>
                    </a:lnTo>
                    <a:lnTo>
                      <a:pt x="780" y="179"/>
                    </a:lnTo>
                    <a:lnTo>
                      <a:pt x="810" y="179"/>
                    </a:lnTo>
                    <a:lnTo>
                      <a:pt x="817" y="181"/>
                    </a:lnTo>
                    <a:lnTo>
                      <a:pt x="822" y="182"/>
                    </a:lnTo>
                    <a:lnTo>
                      <a:pt x="827" y="183"/>
                    </a:lnTo>
                    <a:lnTo>
                      <a:pt x="834" y="185"/>
                    </a:lnTo>
                    <a:lnTo>
                      <a:pt x="839" y="187"/>
                    </a:lnTo>
                    <a:lnTo>
                      <a:pt x="843" y="190"/>
                    </a:lnTo>
                    <a:lnTo>
                      <a:pt x="849" y="193"/>
                    </a:lnTo>
                    <a:lnTo>
                      <a:pt x="852" y="198"/>
                    </a:lnTo>
                    <a:lnTo>
                      <a:pt x="856" y="202"/>
                    </a:lnTo>
                    <a:lnTo>
                      <a:pt x="859" y="206"/>
                    </a:lnTo>
                    <a:lnTo>
                      <a:pt x="863" y="212"/>
                    </a:lnTo>
                    <a:lnTo>
                      <a:pt x="866" y="217"/>
                    </a:lnTo>
                    <a:lnTo>
                      <a:pt x="867" y="222"/>
                    </a:lnTo>
                    <a:lnTo>
                      <a:pt x="869" y="228"/>
                    </a:lnTo>
                    <a:lnTo>
                      <a:pt x="870" y="234"/>
                    </a:lnTo>
                    <a:lnTo>
                      <a:pt x="870" y="240"/>
                    </a:lnTo>
                    <a:close/>
                    <a:moveTo>
                      <a:pt x="810" y="150"/>
                    </a:moveTo>
                    <a:lnTo>
                      <a:pt x="780" y="150"/>
                    </a:lnTo>
                    <a:lnTo>
                      <a:pt x="780" y="90"/>
                    </a:lnTo>
                    <a:lnTo>
                      <a:pt x="779" y="81"/>
                    </a:lnTo>
                    <a:lnTo>
                      <a:pt x="778" y="71"/>
                    </a:lnTo>
                    <a:lnTo>
                      <a:pt x="776" y="63"/>
                    </a:lnTo>
                    <a:lnTo>
                      <a:pt x="773" y="54"/>
                    </a:lnTo>
                    <a:lnTo>
                      <a:pt x="770" y="47"/>
                    </a:lnTo>
                    <a:lnTo>
                      <a:pt x="764" y="39"/>
                    </a:lnTo>
                    <a:lnTo>
                      <a:pt x="759" y="33"/>
                    </a:lnTo>
                    <a:lnTo>
                      <a:pt x="754" y="27"/>
                    </a:lnTo>
                    <a:lnTo>
                      <a:pt x="747" y="20"/>
                    </a:lnTo>
                    <a:lnTo>
                      <a:pt x="741" y="15"/>
                    </a:lnTo>
                    <a:lnTo>
                      <a:pt x="733" y="11"/>
                    </a:lnTo>
                    <a:lnTo>
                      <a:pt x="725" y="7"/>
                    </a:lnTo>
                    <a:lnTo>
                      <a:pt x="717" y="4"/>
                    </a:lnTo>
                    <a:lnTo>
                      <a:pt x="708" y="2"/>
                    </a:lnTo>
                    <a:lnTo>
                      <a:pt x="699" y="0"/>
                    </a:lnTo>
                    <a:lnTo>
                      <a:pt x="690" y="0"/>
                    </a:lnTo>
                    <a:lnTo>
                      <a:pt x="90" y="0"/>
                    </a:lnTo>
                    <a:lnTo>
                      <a:pt x="81" y="0"/>
                    </a:lnTo>
                    <a:lnTo>
                      <a:pt x="71" y="2"/>
                    </a:lnTo>
                    <a:lnTo>
                      <a:pt x="63" y="4"/>
                    </a:lnTo>
                    <a:lnTo>
                      <a:pt x="54" y="7"/>
                    </a:lnTo>
                    <a:lnTo>
                      <a:pt x="47" y="11"/>
                    </a:lnTo>
                    <a:lnTo>
                      <a:pt x="39" y="15"/>
                    </a:lnTo>
                    <a:lnTo>
                      <a:pt x="33" y="20"/>
                    </a:lnTo>
                    <a:lnTo>
                      <a:pt x="27" y="27"/>
                    </a:lnTo>
                    <a:lnTo>
                      <a:pt x="20" y="33"/>
                    </a:lnTo>
                    <a:lnTo>
                      <a:pt x="15" y="39"/>
                    </a:lnTo>
                    <a:lnTo>
                      <a:pt x="11" y="47"/>
                    </a:lnTo>
                    <a:lnTo>
                      <a:pt x="7" y="54"/>
                    </a:lnTo>
                    <a:lnTo>
                      <a:pt x="4" y="63"/>
                    </a:lnTo>
                    <a:lnTo>
                      <a:pt x="2" y="71"/>
                    </a:lnTo>
                    <a:lnTo>
                      <a:pt x="0" y="81"/>
                    </a:lnTo>
                    <a:lnTo>
                      <a:pt x="0" y="90"/>
                    </a:lnTo>
                    <a:lnTo>
                      <a:pt x="0" y="510"/>
                    </a:lnTo>
                    <a:lnTo>
                      <a:pt x="0" y="520"/>
                    </a:lnTo>
                    <a:lnTo>
                      <a:pt x="2" y="528"/>
                    </a:lnTo>
                    <a:lnTo>
                      <a:pt x="4" y="537"/>
                    </a:lnTo>
                    <a:lnTo>
                      <a:pt x="7" y="545"/>
                    </a:lnTo>
                    <a:lnTo>
                      <a:pt x="11" y="553"/>
                    </a:lnTo>
                    <a:lnTo>
                      <a:pt x="15" y="560"/>
                    </a:lnTo>
                    <a:lnTo>
                      <a:pt x="20" y="568"/>
                    </a:lnTo>
                    <a:lnTo>
                      <a:pt x="27" y="574"/>
                    </a:lnTo>
                    <a:lnTo>
                      <a:pt x="33" y="579"/>
                    </a:lnTo>
                    <a:lnTo>
                      <a:pt x="39" y="585"/>
                    </a:lnTo>
                    <a:lnTo>
                      <a:pt x="47" y="589"/>
                    </a:lnTo>
                    <a:lnTo>
                      <a:pt x="54" y="593"/>
                    </a:lnTo>
                    <a:lnTo>
                      <a:pt x="63" y="597"/>
                    </a:lnTo>
                    <a:lnTo>
                      <a:pt x="71" y="599"/>
                    </a:lnTo>
                    <a:lnTo>
                      <a:pt x="81" y="600"/>
                    </a:lnTo>
                    <a:lnTo>
                      <a:pt x="90" y="600"/>
                    </a:lnTo>
                    <a:lnTo>
                      <a:pt x="120" y="600"/>
                    </a:lnTo>
                    <a:lnTo>
                      <a:pt x="120" y="660"/>
                    </a:lnTo>
                    <a:lnTo>
                      <a:pt x="121" y="669"/>
                    </a:lnTo>
                    <a:lnTo>
                      <a:pt x="122" y="678"/>
                    </a:lnTo>
                    <a:lnTo>
                      <a:pt x="124" y="686"/>
                    </a:lnTo>
                    <a:lnTo>
                      <a:pt x="127" y="695"/>
                    </a:lnTo>
                    <a:lnTo>
                      <a:pt x="130" y="703"/>
                    </a:lnTo>
                    <a:lnTo>
                      <a:pt x="136" y="711"/>
                    </a:lnTo>
                    <a:lnTo>
                      <a:pt x="140" y="717"/>
                    </a:lnTo>
                    <a:lnTo>
                      <a:pt x="146" y="724"/>
                    </a:lnTo>
                    <a:lnTo>
                      <a:pt x="153" y="729"/>
                    </a:lnTo>
                    <a:lnTo>
                      <a:pt x="159" y="734"/>
                    </a:lnTo>
                    <a:lnTo>
                      <a:pt x="167" y="740"/>
                    </a:lnTo>
                    <a:lnTo>
                      <a:pt x="175" y="743"/>
                    </a:lnTo>
                    <a:lnTo>
                      <a:pt x="183" y="746"/>
                    </a:lnTo>
                    <a:lnTo>
                      <a:pt x="191" y="748"/>
                    </a:lnTo>
                    <a:lnTo>
                      <a:pt x="201" y="749"/>
                    </a:lnTo>
                    <a:lnTo>
                      <a:pt x="209" y="751"/>
                    </a:lnTo>
                    <a:lnTo>
                      <a:pt x="810" y="751"/>
                    </a:lnTo>
                    <a:lnTo>
                      <a:pt x="819" y="749"/>
                    </a:lnTo>
                    <a:lnTo>
                      <a:pt x="828" y="748"/>
                    </a:lnTo>
                    <a:lnTo>
                      <a:pt x="837" y="746"/>
                    </a:lnTo>
                    <a:lnTo>
                      <a:pt x="845" y="743"/>
                    </a:lnTo>
                    <a:lnTo>
                      <a:pt x="853" y="739"/>
                    </a:lnTo>
                    <a:lnTo>
                      <a:pt x="860" y="734"/>
                    </a:lnTo>
                    <a:lnTo>
                      <a:pt x="867" y="729"/>
                    </a:lnTo>
                    <a:lnTo>
                      <a:pt x="873" y="724"/>
                    </a:lnTo>
                    <a:lnTo>
                      <a:pt x="880" y="717"/>
                    </a:lnTo>
                    <a:lnTo>
                      <a:pt x="885" y="711"/>
                    </a:lnTo>
                    <a:lnTo>
                      <a:pt x="889" y="703"/>
                    </a:lnTo>
                    <a:lnTo>
                      <a:pt x="893" y="695"/>
                    </a:lnTo>
                    <a:lnTo>
                      <a:pt x="896" y="687"/>
                    </a:lnTo>
                    <a:lnTo>
                      <a:pt x="898" y="678"/>
                    </a:lnTo>
                    <a:lnTo>
                      <a:pt x="900" y="669"/>
                    </a:lnTo>
                    <a:lnTo>
                      <a:pt x="900" y="661"/>
                    </a:lnTo>
                    <a:lnTo>
                      <a:pt x="900" y="240"/>
                    </a:lnTo>
                    <a:lnTo>
                      <a:pt x="900" y="231"/>
                    </a:lnTo>
                    <a:lnTo>
                      <a:pt x="898" y="222"/>
                    </a:lnTo>
                    <a:lnTo>
                      <a:pt x="896" y="214"/>
                    </a:lnTo>
                    <a:lnTo>
                      <a:pt x="893" y="205"/>
                    </a:lnTo>
                    <a:lnTo>
                      <a:pt x="889" y="197"/>
                    </a:lnTo>
                    <a:lnTo>
                      <a:pt x="885" y="190"/>
                    </a:lnTo>
                    <a:lnTo>
                      <a:pt x="880" y="183"/>
                    </a:lnTo>
                    <a:lnTo>
                      <a:pt x="873" y="176"/>
                    </a:lnTo>
                    <a:lnTo>
                      <a:pt x="867" y="171"/>
                    </a:lnTo>
                    <a:lnTo>
                      <a:pt x="860" y="166"/>
                    </a:lnTo>
                    <a:lnTo>
                      <a:pt x="853" y="161"/>
                    </a:lnTo>
                    <a:lnTo>
                      <a:pt x="845" y="157"/>
                    </a:lnTo>
                    <a:lnTo>
                      <a:pt x="837" y="154"/>
                    </a:lnTo>
                    <a:lnTo>
                      <a:pt x="828" y="152"/>
                    </a:lnTo>
                    <a:lnTo>
                      <a:pt x="819" y="151"/>
                    </a:lnTo>
                    <a:lnTo>
                      <a:pt x="810"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301">
                <a:extLst>
                  <a:ext uri="{FF2B5EF4-FFF2-40B4-BE49-F238E27FC236}">
                    <a16:creationId xmlns:a16="http://schemas.microsoft.com/office/drawing/2014/main" id="{272065CE-2F34-448A-8881-EA7DF2BDC8E0}"/>
                  </a:ext>
                </a:extLst>
              </p:cNvPr>
              <p:cNvSpPr>
                <a:spLocks/>
              </p:cNvSpPr>
              <p:nvPr/>
            </p:nvSpPr>
            <p:spPr bwMode="auto">
              <a:xfrm>
                <a:off x="11630025" y="1962150"/>
                <a:ext cx="19050" cy="19050"/>
              </a:xfrm>
              <a:custGeom>
                <a:avLst/>
                <a:gdLst>
                  <a:gd name="T0" fmla="*/ 30 w 60"/>
                  <a:gd name="T1" fmla="*/ 60 h 60"/>
                  <a:gd name="T2" fmla="*/ 36 w 60"/>
                  <a:gd name="T3" fmla="*/ 60 h 60"/>
                  <a:gd name="T4" fmla="*/ 41 w 60"/>
                  <a:gd name="T5" fmla="*/ 57 h 60"/>
                  <a:gd name="T6" fmla="*/ 47 w 60"/>
                  <a:gd name="T7" fmla="*/ 54 h 60"/>
                  <a:gd name="T8" fmla="*/ 51 w 60"/>
                  <a:gd name="T9" fmla="*/ 51 h 60"/>
                  <a:gd name="T10" fmla="*/ 54 w 60"/>
                  <a:gd name="T11" fmla="*/ 47 h 60"/>
                  <a:gd name="T12" fmla="*/ 57 w 60"/>
                  <a:gd name="T13" fmla="*/ 41 h 60"/>
                  <a:gd name="T14" fmla="*/ 60 w 60"/>
                  <a:gd name="T15" fmla="*/ 36 h 60"/>
                  <a:gd name="T16" fmla="*/ 60 w 60"/>
                  <a:gd name="T17" fmla="*/ 30 h 60"/>
                  <a:gd name="T18" fmla="*/ 60 w 60"/>
                  <a:gd name="T19" fmla="*/ 24 h 60"/>
                  <a:gd name="T20" fmla="*/ 57 w 60"/>
                  <a:gd name="T21" fmla="*/ 18 h 60"/>
                  <a:gd name="T22" fmla="*/ 54 w 60"/>
                  <a:gd name="T23" fmla="*/ 14 h 60"/>
                  <a:gd name="T24" fmla="*/ 51 w 60"/>
                  <a:gd name="T25" fmla="*/ 8 h 60"/>
                  <a:gd name="T26" fmla="*/ 47 w 60"/>
                  <a:gd name="T27" fmla="*/ 5 h 60"/>
                  <a:gd name="T28" fmla="*/ 41 w 60"/>
                  <a:gd name="T29" fmla="*/ 2 h 60"/>
                  <a:gd name="T30" fmla="*/ 36 w 60"/>
                  <a:gd name="T31" fmla="*/ 1 h 60"/>
                  <a:gd name="T32" fmla="*/ 30 w 60"/>
                  <a:gd name="T33" fmla="*/ 0 h 60"/>
                  <a:gd name="T34" fmla="*/ 24 w 60"/>
                  <a:gd name="T35" fmla="*/ 1 h 60"/>
                  <a:gd name="T36" fmla="*/ 18 w 60"/>
                  <a:gd name="T37" fmla="*/ 2 h 60"/>
                  <a:gd name="T38" fmla="*/ 14 w 60"/>
                  <a:gd name="T39" fmla="*/ 5 h 60"/>
                  <a:gd name="T40" fmla="*/ 8 w 60"/>
                  <a:gd name="T41" fmla="*/ 8 h 60"/>
                  <a:gd name="T42" fmla="*/ 5 w 60"/>
                  <a:gd name="T43" fmla="*/ 14 h 60"/>
                  <a:gd name="T44" fmla="*/ 2 w 60"/>
                  <a:gd name="T45" fmla="*/ 18 h 60"/>
                  <a:gd name="T46" fmla="*/ 1 w 60"/>
                  <a:gd name="T47" fmla="*/ 24 h 60"/>
                  <a:gd name="T48" fmla="*/ 0 w 60"/>
                  <a:gd name="T49" fmla="*/ 30 h 60"/>
                  <a:gd name="T50" fmla="*/ 1 w 60"/>
                  <a:gd name="T51" fmla="*/ 36 h 60"/>
                  <a:gd name="T52" fmla="*/ 2 w 60"/>
                  <a:gd name="T53" fmla="*/ 41 h 60"/>
                  <a:gd name="T54" fmla="*/ 5 w 60"/>
                  <a:gd name="T55" fmla="*/ 47 h 60"/>
                  <a:gd name="T56" fmla="*/ 8 w 60"/>
                  <a:gd name="T57" fmla="*/ 51 h 60"/>
                  <a:gd name="T58" fmla="*/ 14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1" y="57"/>
                    </a:lnTo>
                    <a:lnTo>
                      <a:pt x="47" y="54"/>
                    </a:lnTo>
                    <a:lnTo>
                      <a:pt x="51" y="51"/>
                    </a:lnTo>
                    <a:lnTo>
                      <a:pt x="54" y="47"/>
                    </a:lnTo>
                    <a:lnTo>
                      <a:pt x="57" y="41"/>
                    </a:lnTo>
                    <a:lnTo>
                      <a:pt x="60" y="36"/>
                    </a:lnTo>
                    <a:lnTo>
                      <a:pt x="60" y="30"/>
                    </a:lnTo>
                    <a:lnTo>
                      <a:pt x="60" y="24"/>
                    </a:lnTo>
                    <a:lnTo>
                      <a:pt x="57" y="18"/>
                    </a:lnTo>
                    <a:lnTo>
                      <a:pt x="54" y="14"/>
                    </a:lnTo>
                    <a:lnTo>
                      <a:pt x="51" y="8"/>
                    </a:lnTo>
                    <a:lnTo>
                      <a:pt x="47" y="5"/>
                    </a:lnTo>
                    <a:lnTo>
                      <a:pt x="41" y="2"/>
                    </a:lnTo>
                    <a:lnTo>
                      <a:pt x="36" y="1"/>
                    </a:lnTo>
                    <a:lnTo>
                      <a:pt x="30" y="0"/>
                    </a:lnTo>
                    <a:lnTo>
                      <a:pt x="24" y="1"/>
                    </a:lnTo>
                    <a:lnTo>
                      <a:pt x="18" y="2"/>
                    </a:lnTo>
                    <a:lnTo>
                      <a:pt x="14" y="5"/>
                    </a:lnTo>
                    <a:lnTo>
                      <a:pt x="8" y="8"/>
                    </a:lnTo>
                    <a:lnTo>
                      <a:pt x="5" y="14"/>
                    </a:lnTo>
                    <a:lnTo>
                      <a:pt x="2" y="18"/>
                    </a:lnTo>
                    <a:lnTo>
                      <a:pt x="1" y="24"/>
                    </a:lnTo>
                    <a:lnTo>
                      <a:pt x="0" y="30"/>
                    </a:lnTo>
                    <a:lnTo>
                      <a:pt x="1" y="36"/>
                    </a:lnTo>
                    <a:lnTo>
                      <a:pt x="2" y="41"/>
                    </a:lnTo>
                    <a:lnTo>
                      <a:pt x="5" y="47"/>
                    </a:lnTo>
                    <a:lnTo>
                      <a:pt x="8" y="51"/>
                    </a:lnTo>
                    <a:lnTo>
                      <a:pt x="14"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302">
                <a:extLst>
                  <a:ext uri="{FF2B5EF4-FFF2-40B4-BE49-F238E27FC236}">
                    <a16:creationId xmlns:a16="http://schemas.microsoft.com/office/drawing/2014/main" id="{428CCE56-49B5-40ED-A2B3-4D7341D41871}"/>
                  </a:ext>
                </a:extLst>
              </p:cNvPr>
              <p:cNvSpPr>
                <a:spLocks/>
              </p:cNvSpPr>
              <p:nvPr/>
            </p:nvSpPr>
            <p:spPr bwMode="auto">
              <a:xfrm>
                <a:off x="11658600" y="1962150"/>
                <a:ext cx="19050" cy="19050"/>
              </a:xfrm>
              <a:custGeom>
                <a:avLst/>
                <a:gdLst>
                  <a:gd name="T0" fmla="*/ 30 w 60"/>
                  <a:gd name="T1" fmla="*/ 60 h 60"/>
                  <a:gd name="T2" fmla="*/ 37 w 60"/>
                  <a:gd name="T3" fmla="*/ 60 h 60"/>
                  <a:gd name="T4" fmla="*/ 42 w 60"/>
                  <a:gd name="T5" fmla="*/ 57 h 60"/>
                  <a:gd name="T6" fmla="*/ 47 w 60"/>
                  <a:gd name="T7" fmla="*/ 54 h 60"/>
                  <a:gd name="T8" fmla="*/ 52 w 60"/>
                  <a:gd name="T9" fmla="*/ 51 h 60"/>
                  <a:gd name="T10" fmla="*/ 56 w 60"/>
                  <a:gd name="T11" fmla="*/ 47 h 60"/>
                  <a:gd name="T12" fmla="*/ 58 w 60"/>
                  <a:gd name="T13" fmla="*/ 41 h 60"/>
                  <a:gd name="T14" fmla="*/ 60 w 60"/>
                  <a:gd name="T15" fmla="*/ 36 h 60"/>
                  <a:gd name="T16" fmla="*/ 60 w 60"/>
                  <a:gd name="T17" fmla="*/ 30 h 60"/>
                  <a:gd name="T18" fmla="*/ 60 w 60"/>
                  <a:gd name="T19" fmla="*/ 24 h 60"/>
                  <a:gd name="T20" fmla="*/ 58 w 60"/>
                  <a:gd name="T21" fmla="*/ 18 h 60"/>
                  <a:gd name="T22" fmla="*/ 56 w 60"/>
                  <a:gd name="T23" fmla="*/ 14 h 60"/>
                  <a:gd name="T24" fmla="*/ 52 w 60"/>
                  <a:gd name="T25" fmla="*/ 8 h 60"/>
                  <a:gd name="T26" fmla="*/ 47 w 60"/>
                  <a:gd name="T27" fmla="*/ 5 h 60"/>
                  <a:gd name="T28" fmla="*/ 42 w 60"/>
                  <a:gd name="T29" fmla="*/ 2 h 60"/>
                  <a:gd name="T30" fmla="*/ 37 w 60"/>
                  <a:gd name="T31" fmla="*/ 1 h 60"/>
                  <a:gd name="T32" fmla="*/ 30 w 60"/>
                  <a:gd name="T33" fmla="*/ 0 h 60"/>
                  <a:gd name="T34" fmla="*/ 25 w 60"/>
                  <a:gd name="T35" fmla="*/ 1 h 60"/>
                  <a:gd name="T36" fmla="*/ 20 w 60"/>
                  <a:gd name="T37" fmla="*/ 2 h 60"/>
                  <a:gd name="T38" fmla="*/ 14 w 60"/>
                  <a:gd name="T39" fmla="*/ 5 h 60"/>
                  <a:gd name="T40" fmla="*/ 10 w 60"/>
                  <a:gd name="T41" fmla="*/ 8 h 60"/>
                  <a:gd name="T42" fmla="*/ 6 w 60"/>
                  <a:gd name="T43" fmla="*/ 14 h 60"/>
                  <a:gd name="T44" fmla="*/ 4 w 60"/>
                  <a:gd name="T45" fmla="*/ 18 h 60"/>
                  <a:gd name="T46" fmla="*/ 2 w 60"/>
                  <a:gd name="T47" fmla="*/ 24 h 60"/>
                  <a:gd name="T48" fmla="*/ 0 w 60"/>
                  <a:gd name="T49" fmla="*/ 30 h 60"/>
                  <a:gd name="T50" fmla="*/ 2 w 60"/>
                  <a:gd name="T51" fmla="*/ 36 h 60"/>
                  <a:gd name="T52" fmla="*/ 4 w 60"/>
                  <a:gd name="T53" fmla="*/ 41 h 60"/>
                  <a:gd name="T54" fmla="*/ 6 w 60"/>
                  <a:gd name="T55" fmla="*/ 47 h 60"/>
                  <a:gd name="T56" fmla="*/ 10 w 60"/>
                  <a:gd name="T57" fmla="*/ 51 h 60"/>
                  <a:gd name="T58" fmla="*/ 14 w 60"/>
                  <a:gd name="T59" fmla="*/ 54 h 60"/>
                  <a:gd name="T60" fmla="*/ 20 w 60"/>
                  <a:gd name="T61" fmla="*/ 57 h 60"/>
                  <a:gd name="T62" fmla="*/ 25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7" y="60"/>
                    </a:lnTo>
                    <a:lnTo>
                      <a:pt x="42" y="57"/>
                    </a:lnTo>
                    <a:lnTo>
                      <a:pt x="47" y="54"/>
                    </a:lnTo>
                    <a:lnTo>
                      <a:pt x="52" y="51"/>
                    </a:lnTo>
                    <a:lnTo>
                      <a:pt x="56" y="47"/>
                    </a:lnTo>
                    <a:lnTo>
                      <a:pt x="58" y="41"/>
                    </a:lnTo>
                    <a:lnTo>
                      <a:pt x="60" y="36"/>
                    </a:lnTo>
                    <a:lnTo>
                      <a:pt x="60" y="30"/>
                    </a:lnTo>
                    <a:lnTo>
                      <a:pt x="60" y="24"/>
                    </a:lnTo>
                    <a:lnTo>
                      <a:pt x="58" y="18"/>
                    </a:lnTo>
                    <a:lnTo>
                      <a:pt x="56" y="14"/>
                    </a:lnTo>
                    <a:lnTo>
                      <a:pt x="52" y="8"/>
                    </a:lnTo>
                    <a:lnTo>
                      <a:pt x="47" y="5"/>
                    </a:lnTo>
                    <a:lnTo>
                      <a:pt x="42" y="2"/>
                    </a:lnTo>
                    <a:lnTo>
                      <a:pt x="37" y="1"/>
                    </a:lnTo>
                    <a:lnTo>
                      <a:pt x="30" y="0"/>
                    </a:lnTo>
                    <a:lnTo>
                      <a:pt x="25" y="1"/>
                    </a:lnTo>
                    <a:lnTo>
                      <a:pt x="20" y="2"/>
                    </a:lnTo>
                    <a:lnTo>
                      <a:pt x="14" y="5"/>
                    </a:lnTo>
                    <a:lnTo>
                      <a:pt x="10" y="8"/>
                    </a:lnTo>
                    <a:lnTo>
                      <a:pt x="6" y="14"/>
                    </a:lnTo>
                    <a:lnTo>
                      <a:pt x="4" y="18"/>
                    </a:lnTo>
                    <a:lnTo>
                      <a:pt x="2" y="24"/>
                    </a:lnTo>
                    <a:lnTo>
                      <a:pt x="0" y="30"/>
                    </a:lnTo>
                    <a:lnTo>
                      <a:pt x="2" y="36"/>
                    </a:lnTo>
                    <a:lnTo>
                      <a:pt x="4" y="41"/>
                    </a:lnTo>
                    <a:lnTo>
                      <a:pt x="6" y="47"/>
                    </a:lnTo>
                    <a:lnTo>
                      <a:pt x="10" y="51"/>
                    </a:lnTo>
                    <a:lnTo>
                      <a:pt x="14" y="54"/>
                    </a:lnTo>
                    <a:lnTo>
                      <a:pt x="20" y="57"/>
                    </a:lnTo>
                    <a:lnTo>
                      <a:pt x="25"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303">
                <a:extLst>
                  <a:ext uri="{FF2B5EF4-FFF2-40B4-BE49-F238E27FC236}">
                    <a16:creationId xmlns:a16="http://schemas.microsoft.com/office/drawing/2014/main" id="{0A361970-02C6-44F3-AA03-2737DC698D8E}"/>
                  </a:ext>
                </a:extLst>
              </p:cNvPr>
              <p:cNvSpPr>
                <a:spLocks/>
              </p:cNvSpPr>
              <p:nvPr/>
            </p:nvSpPr>
            <p:spPr bwMode="auto">
              <a:xfrm>
                <a:off x="11687175" y="1962150"/>
                <a:ext cx="19050" cy="19050"/>
              </a:xfrm>
              <a:custGeom>
                <a:avLst/>
                <a:gdLst>
                  <a:gd name="T0" fmla="*/ 30 w 60"/>
                  <a:gd name="T1" fmla="*/ 60 h 60"/>
                  <a:gd name="T2" fmla="*/ 36 w 60"/>
                  <a:gd name="T3" fmla="*/ 60 h 60"/>
                  <a:gd name="T4" fmla="*/ 42 w 60"/>
                  <a:gd name="T5" fmla="*/ 57 h 60"/>
                  <a:gd name="T6" fmla="*/ 46 w 60"/>
                  <a:gd name="T7" fmla="*/ 54 h 60"/>
                  <a:gd name="T8" fmla="*/ 51 w 60"/>
                  <a:gd name="T9" fmla="*/ 51 h 60"/>
                  <a:gd name="T10" fmla="*/ 55 w 60"/>
                  <a:gd name="T11" fmla="*/ 47 h 60"/>
                  <a:gd name="T12" fmla="*/ 57 w 60"/>
                  <a:gd name="T13" fmla="*/ 41 h 60"/>
                  <a:gd name="T14" fmla="*/ 59 w 60"/>
                  <a:gd name="T15" fmla="*/ 36 h 60"/>
                  <a:gd name="T16" fmla="*/ 60 w 60"/>
                  <a:gd name="T17" fmla="*/ 30 h 60"/>
                  <a:gd name="T18" fmla="*/ 59 w 60"/>
                  <a:gd name="T19" fmla="*/ 24 h 60"/>
                  <a:gd name="T20" fmla="*/ 57 w 60"/>
                  <a:gd name="T21" fmla="*/ 18 h 60"/>
                  <a:gd name="T22" fmla="*/ 55 w 60"/>
                  <a:gd name="T23" fmla="*/ 14 h 60"/>
                  <a:gd name="T24" fmla="*/ 51 w 60"/>
                  <a:gd name="T25" fmla="*/ 8 h 60"/>
                  <a:gd name="T26" fmla="*/ 46 w 60"/>
                  <a:gd name="T27" fmla="*/ 5 h 60"/>
                  <a:gd name="T28" fmla="*/ 42 w 60"/>
                  <a:gd name="T29" fmla="*/ 2 h 60"/>
                  <a:gd name="T30" fmla="*/ 36 w 60"/>
                  <a:gd name="T31" fmla="*/ 1 h 60"/>
                  <a:gd name="T32" fmla="*/ 30 w 60"/>
                  <a:gd name="T33" fmla="*/ 0 h 60"/>
                  <a:gd name="T34" fmla="*/ 24 w 60"/>
                  <a:gd name="T35" fmla="*/ 1 h 60"/>
                  <a:gd name="T36" fmla="*/ 18 w 60"/>
                  <a:gd name="T37" fmla="*/ 2 h 60"/>
                  <a:gd name="T38" fmla="*/ 13 w 60"/>
                  <a:gd name="T39" fmla="*/ 5 h 60"/>
                  <a:gd name="T40" fmla="*/ 9 w 60"/>
                  <a:gd name="T41" fmla="*/ 8 h 60"/>
                  <a:gd name="T42" fmla="*/ 5 w 60"/>
                  <a:gd name="T43" fmla="*/ 14 h 60"/>
                  <a:gd name="T44" fmla="*/ 2 w 60"/>
                  <a:gd name="T45" fmla="*/ 18 h 60"/>
                  <a:gd name="T46" fmla="*/ 0 w 60"/>
                  <a:gd name="T47" fmla="*/ 24 h 60"/>
                  <a:gd name="T48" fmla="*/ 0 w 60"/>
                  <a:gd name="T49" fmla="*/ 30 h 60"/>
                  <a:gd name="T50" fmla="*/ 0 w 60"/>
                  <a:gd name="T51" fmla="*/ 36 h 60"/>
                  <a:gd name="T52" fmla="*/ 2 w 60"/>
                  <a:gd name="T53" fmla="*/ 41 h 60"/>
                  <a:gd name="T54" fmla="*/ 5 w 60"/>
                  <a:gd name="T55" fmla="*/ 47 h 60"/>
                  <a:gd name="T56" fmla="*/ 9 w 60"/>
                  <a:gd name="T57" fmla="*/ 51 h 60"/>
                  <a:gd name="T58" fmla="*/ 13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2" y="57"/>
                    </a:lnTo>
                    <a:lnTo>
                      <a:pt x="46" y="54"/>
                    </a:lnTo>
                    <a:lnTo>
                      <a:pt x="51" y="51"/>
                    </a:lnTo>
                    <a:lnTo>
                      <a:pt x="55" y="47"/>
                    </a:lnTo>
                    <a:lnTo>
                      <a:pt x="57" y="41"/>
                    </a:lnTo>
                    <a:lnTo>
                      <a:pt x="59" y="36"/>
                    </a:lnTo>
                    <a:lnTo>
                      <a:pt x="60" y="30"/>
                    </a:lnTo>
                    <a:lnTo>
                      <a:pt x="59" y="24"/>
                    </a:lnTo>
                    <a:lnTo>
                      <a:pt x="57" y="18"/>
                    </a:lnTo>
                    <a:lnTo>
                      <a:pt x="55" y="14"/>
                    </a:lnTo>
                    <a:lnTo>
                      <a:pt x="51" y="8"/>
                    </a:lnTo>
                    <a:lnTo>
                      <a:pt x="46" y="5"/>
                    </a:lnTo>
                    <a:lnTo>
                      <a:pt x="42" y="2"/>
                    </a:lnTo>
                    <a:lnTo>
                      <a:pt x="36" y="1"/>
                    </a:lnTo>
                    <a:lnTo>
                      <a:pt x="30" y="0"/>
                    </a:lnTo>
                    <a:lnTo>
                      <a:pt x="24" y="1"/>
                    </a:lnTo>
                    <a:lnTo>
                      <a:pt x="18" y="2"/>
                    </a:lnTo>
                    <a:lnTo>
                      <a:pt x="13" y="5"/>
                    </a:lnTo>
                    <a:lnTo>
                      <a:pt x="9" y="8"/>
                    </a:lnTo>
                    <a:lnTo>
                      <a:pt x="5" y="14"/>
                    </a:lnTo>
                    <a:lnTo>
                      <a:pt x="2" y="18"/>
                    </a:lnTo>
                    <a:lnTo>
                      <a:pt x="0" y="24"/>
                    </a:lnTo>
                    <a:lnTo>
                      <a:pt x="0" y="30"/>
                    </a:lnTo>
                    <a:lnTo>
                      <a:pt x="0" y="36"/>
                    </a:lnTo>
                    <a:lnTo>
                      <a:pt x="2" y="41"/>
                    </a:lnTo>
                    <a:lnTo>
                      <a:pt x="5" y="47"/>
                    </a:lnTo>
                    <a:lnTo>
                      <a:pt x="9" y="51"/>
                    </a:lnTo>
                    <a:lnTo>
                      <a:pt x="13"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67" name="Group 166">
            <a:extLst>
              <a:ext uri="{FF2B5EF4-FFF2-40B4-BE49-F238E27FC236}">
                <a16:creationId xmlns:a16="http://schemas.microsoft.com/office/drawing/2014/main" id="{72106BFB-D1FE-49C6-B82F-06227A412CDF}"/>
              </a:ext>
            </a:extLst>
          </p:cNvPr>
          <p:cNvGrpSpPr/>
          <p:nvPr/>
        </p:nvGrpSpPr>
        <p:grpSpPr>
          <a:xfrm>
            <a:off x="10947663" y="3635878"/>
            <a:ext cx="146187" cy="146187"/>
            <a:chOff x="205918" y="1349332"/>
            <a:chExt cx="796925" cy="796925"/>
          </a:xfrm>
        </p:grpSpPr>
        <p:sp>
          <p:nvSpPr>
            <p:cNvPr id="168" name="Oval 5">
              <a:extLst>
                <a:ext uri="{FF2B5EF4-FFF2-40B4-BE49-F238E27FC236}">
                  <a16:creationId xmlns:a16="http://schemas.microsoft.com/office/drawing/2014/main" id="{8990CAB8-7CEE-4883-B54A-FB6D4972CBB9}"/>
                </a:ext>
              </a:extLst>
            </p:cNvPr>
            <p:cNvSpPr>
              <a:spLocks noChangeArrowheads="1"/>
            </p:cNvSpPr>
            <p:nvPr/>
          </p:nvSpPr>
          <p:spPr bwMode="auto">
            <a:xfrm>
              <a:off x="205918" y="1349332"/>
              <a:ext cx="796925" cy="796925"/>
            </a:xfrm>
            <a:prstGeom prst="ellipse">
              <a:avLst/>
            </a:prstGeom>
            <a:solidFill>
              <a:schemeClr val="accent2"/>
            </a:solidFill>
            <a:ln>
              <a:noFill/>
            </a:ln>
            <a:effectLst>
              <a:outerShdw blurRad="381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pSp>
          <p:nvGrpSpPr>
            <p:cNvPr id="169" name="Group 168">
              <a:extLst>
                <a:ext uri="{FF2B5EF4-FFF2-40B4-BE49-F238E27FC236}">
                  <a16:creationId xmlns:a16="http://schemas.microsoft.com/office/drawing/2014/main" id="{4B81CB78-5B5A-4F6A-8F85-36D579CE9803}"/>
                </a:ext>
              </a:extLst>
            </p:cNvPr>
            <p:cNvGrpSpPr/>
            <p:nvPr/>
          </p:nvGrpSpPr>
          <p:grpSpPr>
            <a:xfrm>
              <a:off x="398799" y="1576478"/>
              <a:ext cx="411162" cy="342634"/>
              <a:chOff x="11601450" y="1943100"/>
              <a:chExt cx="285750" cy="238125"/>
            </a:xfrm>
            <a:solidFill>
              <a:schemeClr val="bg1"/>
            </a:solidFill>
          </p:grpSpPr>
          <p:sp>
            <p:nvSpPr>
              <p:cNvPr id="170" name="Freeform 300">
                <a:extLst>
                  <a:ext uri="{FF2B5EF4-FFF2-40B4-BE49-F238E27FC236}">
                    <a16:creationId xmlns:a16="http://schemas.microsoft.com/office/drawing/2014/main" id="{C40CCF57-304C-4E56-BC7B-0BA988985317}"/>
                  </a:ext>
                </a:extLst>
              </p:cNvPr>
              <p:cNvSpPr>
                <a:spLocks noEditPoints="1"/>
              </p:cNvSpPr>
              <p:nvPr/>
            </p:nvSpPr>
            <p:spPr bwMode="auto">
              <a:xfrm>
                <a:off x="11601450" y="1943100"/>
                <a:ext cx="285750" cy="238125"/>
              </a:xfrm>
              <a:custGeom>
                <a:avLst/>
                <a:gdLst>
                  <a:gd name="T0" fmla="*/ 192 w 900"/>
                  <a:gd name="T1" fmla="*/ 717 h 751"/>
                  <a:gd name="T2" fmla="*/ 168 w 900"/>
                  <a:gd name="T3" fmla="*/ 702 h 751"/>
                  <a:gd name="T4" fmla="*/ 153 w 900"/>
                  <a:gd name="T5" fmla="*/ 678 h 751"/>
                  <a:gd name="T6" fmla="*/ 690 w 900"/>
                  <a:gd name="T7" fmla="*/ 600 h 751"/>
                  <a:gd name="T8" fmla="*/ 733 w 900"/>
                  <a:gd name="T9" fmla="*/ 589 h 751"/>
                  <a:gd name="T10" fmla="*/ 764 w 900"/>
                  <a:gd name="T11" fmla="*/ 560 h 751"/>
                  <a:gd name="T12" fmla="*/ 779 w 900"/>
                  <a:gd name="T13" fmla="*/ 520 h 751"/>
                  <a:gd name="T14" fmla="*/ 870 w 900"/>
                  <a:gd name="T15" fmla="*/ 666 h 751"/>
                  <a:gd name="T16" fmla="*/ 859 w 900"/>
                  <a:gd name="T17" fmla="*/ 694 h 751"/>
                  <a:gd name="T18" fmla="*/ 839 w 900"/>
                  <a:gd name="T19" fmla="*/ 713 h 751"/>
                  <a:gd name="T20" fmla="*/ 810 w 900"/>
                  <a:gd name="T21" fmla="*/ 721 h 751"/>
                  <a:gd name="T22" fmla="*/ 750 w 900"/>
                  <a:gd name="T23" fmla="*/ 510 h 751"/>
                  <a:gd name="T24" fmla="*/ 743 w 900"/>
                  <a:gd name="T25" fmla="*/ 539 h 751"/>
                  <a:gd name="T26" fmla="*/ 724 w 900"/>
                  <a:gd name="T27" fmla="*/ 560 h 751"/>
                  <a:gd name="T28" fmla="*/ 696 w 900"/>
                  <a:gd name="T29" fmla="*/ 570 h 751"/>
                  <a:gd name="T30" fmla="*/ 71 w 900"/>
                  <a:gd name="T31" fmla="*/ 568 h 751"/>
                  <a:gd name="T32" fmla="*/ 47 w 900"/>
                  <a:gd name="T33" fmla="*/ 553 h 751"/>
                  <a:gd name="T34" fmla="*/ 33 w 900"/>
                  <a:gd name="T35" fmla="*/ 528 h 751"/>
                  <a:gd name="T36" fmla="*/ 690 w 900"/>
                  <a:gd name="T37" fmla="*/ 30 h 751"/>
                  <a:gd name="T38" fmla="*/ 718 w 900"/>
                  <a:gd name="T39" fmla="*/ 37 h 751"/>
                  <a:gd name="T40" fmla="*/ 740 w 900"/>
                  <a:gd name="T41" fmla="*/ 57 h 751"/>
                  <a:gd name="T42" fmla="*/ 749 w 900"/>
                  <a:gd name="T43" fmla="*/ 84 h 751"/>
                  <a:gd name="T44" fmla="*/ 30 w 900"/>
                  <a:gd name="T45" fmla="*/ 83 h 751"/>
                  <a:gd name="T46" fmla="*/ 40 w 900"/>
                  <a:gd name="T47" fmla="*/ 57 h 751"/>
                  <a:gd name="T48" fmla="*/ 61 w 900"/>
                  <a:gd name="T49" fmla="*/ 37 h 751"/>
                  <a:gd name="T50" fmla="*/ 90 w 900"/>
                  <a:gd name="T51" fmla="*/ 30 h 751"/>
                  <a:gd name="T52" fmla="*/ 780 w 900"/>
                  <a:gd name="T53" fmla="*/ 179 h 751"/>
                  <a:gd name="T54" fmla="*/ 834 w 900"/>
                  <a:gd name="T55" fmla="*/ 185 h 751"/>
                  <a:gd name="T56" fmla="*/ 856 w 900"/>
                  <a:gd name="T57" fmla="*/ 202 h 751"/>
                  <a:gd name="T58" fmla="*/ 869 w 900"/>
                  <a:gd name="T59" fmla="*/ 228 h 751"/>
                  <a:gd name="T60" fmla="*/ 780 w 900"/>
                  <a:gd name="T61" fmla="*/ 90 h 751"/>
                  <a:gd name="T62" fmla="*/ 770 w 900"/>
                  <a:gd name="T63" fmla="*/ 47 h 751"/>
                  <a:gd name="T64" fmla="*/ 741 w 900"/>
                  <a:gd name="T65" fmla="*/ 15 h 751"/>
                  <a:gd name="T66" fmla="*/ 699 w 900"/>
                  <a:gd name="T67" fmla="*/ 0 h 751"/>
                  <a:gd name="T68" fmla="*/ 63 w 900"/>
                  <a:gd name="T69" fmla="*/ 4 h 751"/>
                  <a:gd name="T70" fmla="*/ 27 w 900"/>
                  <a:gd name="T71" fmla="*/ 27 h 751"/>
                  <a:gd name="T72" fmla="*/ 4 w 900"/>
                  <a:gd name="T73" fmla="*/ 63 h 751"/>
                  <a:gd name="T74" fmla="*/ 0 w 900"/>
                  <a:gd name="T75" fmla="*/ 520 h 751"/>
                  <a:gd name="T76" fmla="*/ 15 w 900"/>
                  <a:gd name="T77" fmla="*/ 560 h 751"/>
                  <a:gd name="T78" fmla="*/ 47 w 900"/>
                  <a:gd name="T79" fmla="*/ 589 h 751"/>
                  <a:gd name="T80" fmla="*/ 90 w 900"/>
                  <a:gd name="T81" fmla="*/ 600 h 751"/>
                  <a:gd name="T82" fmla="*/ 124 w 900"/>
                  <a:gd name="T83" fmla="*/ 686 h 751"/>
                  <a:gd name="T84" fmla="*/ 146 w 900"/>
                  <a:gd name="T85" fmla="*/ 724 h 751"/>
                  <a:gd name="T86" fmla="*/ 183 w 900"/>
                  <a:gd name="T87" fmla="*/ 746 h 751"/>
                  <a:gd name="T88" fmla="*/ 819 w 900"/>
                  <a:gd name="T89" fmla="*/ 749 h 751"/>
                  <a:gd name="T90" fmla="*/ 860 w 900"/>
                  <a:gd name="T91" fmla="*/ 734 h 751"/>
                  <a:gd name="T92" fmla="*/ 889 w 900"/>
                  <a:gd name="T93" fmla="*/ 703 h 751"/>
                  <a:gd name="T94" fmla="*/ 900 w 900"/>
                  <a:gd name="T95" fmla="*/ 661 h 751"/>
                  <a:gd name="T96" fmla="*/ 893 w 900"/>
                  <a:gd name="T97" fmla="*/ 205 h 751"/>
                  <a:gd name="T98" fmla="*/ 867 w 900"/>
                  <a:gd name="T99" fmla="*/ 171 h 751"/>
                  <a:gd name="T100" fmla="*/ 828 w 900"/>
                  <a:gd name="T101" fmla="*/ 152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0" h="751">
                    <a:moveTo>
                      <a:pt x="810" y="721"/>
                    </a:moveTo>
                    <a:lnTo>
                      <a:pt x="209" y="721"/>
                    </a:lnTo>
                    <a:lnTo>
                      <a:pt x="204" y="720"/>
                    </a:lnTo>
                    <a:lnTo>
                      <a:pt x="198" y="718"/>
                    </a:lnTo>
                    <a:lnTo>
                      <a:pt x="192" y="717"/>
                    </a:lnTo>
                    <a:lnTo>
                      <a:pt x="187" y="715"/>
                    </a:lnTo>
                    <a:lnTo>
                      <a:pt x="182" y="713"/>
                    </a:lnTo>
                    <a:lnTo>
                      <a:pt x="176" y="710"/>
                    </a:lnTo>
                    <a:lnTo>
                      <a:pt x="172" y="707"/>
                    </a:lnTo>
                    <a:lnTo>
                      <a:pt x="168" y="702"/>
                    </a:lnTo>
                    <a:lnTo>
                      <a:pt x="163" y="698"/>
                    </a:lnTo>
                    <a:lnTo>
                      <a:pt x="160" y="694"/>
                    </a:lnTo>
                    <a:lnTo>
                      <a:pt x="157" y="689"/>
                    </a:lnTo>
                    <a:lnTo>
                      <a:pt x="155" y="683"/>
                    </a:lnTo>
                    <a:lnTo>
                      <a:pt x="153" y="678"/>
                    </a:lnTo>
                    <a:lnTo>
                      <a:pt x="151" y="672"/>
                    </a:lnTo>
                    <a:lnTo>
                      <a:pt x="151" y="666"/>
                    </a:lnTo>
                    <a:lnTo>
                      <a:pt x="150" y="661"/>
                    </a:lnTo>
                    <a:lnTo>
                      <a:pt x="150" y="600"/>
                    </a:lnTo>
                    <a:lnTo>
                      <a:pt x="690" y="600"/>
                    </a:lnTo>
                    <a:lnTo>
                      <a:pt x="699" y="600"/>
                    </a:lnTo>
                    <a:lnTo>
                      <a:pt x="708" y="599"/>
                    </a:lnTo>
                    <a:lnTo>
                      <a:pt x="717" y="597"/>
                    </a:lnTo>
                    <a:lnTo>
                      <a:pt x="725" y="593"/>
                    </a:lnTo>
                    <a:lnTo>
                      <a:pt x="733" y="589"/>
                    </a:lnTo>
                    <a:lnTo>
                      <a:pt x="741" y="585"/>
                    </a:lnTo>
                    <a:lnTo>
                      <a:pt x="747" y="579"/>
                    </a:lnTo>
                    <a:lnTo>
                      <a:pt x="754" y="574"/>
                    </a:lnTo>
                    <a:lnTo>
                      <a:pt x="759" y="568"/>
                    </a:lnTo>
                    <a:lnTo>
                      <a:pt x="764" y="560"/>
                    </a:lnTo>
                    <a:lnTo>
                      <a:pt x="770" y="553"/>
                    </a:lnTo>
                    <a:lnTo>
                      <a:pt x="773" y="545"/>
                    </a:lnTo>
                    <a:lnTo>
                      <a:pt x="776" y="537"/>
                    </a:lnTo>
                    <a:lnTo>
                      <a:pt x="778" y="528"/>
                    </a:lnTo>
                    <a:lnTo>
                      <a:pt x="779" y="520"/>
                    </a:lnTo>
                    <a:lnTo>
                      <a:pt x="780" y="510"/>
                    </a:lnTo>
                    <a:lnTo>
                      <a:pt x="780" y="330"/>
                    </a:lnTo>
                    <a:lnTo>
                      <a:pt x="870" y="330"/>
                    </a:lnTo>
                    <a:lnTo>
                      <a:pt x="870" y="660"/>
                    </a:lnTo>
                    <a:lnTo>
                      <a:pt x="870" y="666"/>
                    </a:lnTo>
                    <a:lnTo>
                      <a:pt x="869" y="672"/>
                    </a:lnTo>
                    <a:lnTo>
                      <a:pt x="867" y="678"/>
                    </a:lnTo>
                    <a:lnTo>
                      <a:pt x="866" y="683"/>
                    </a:lnTo>
                    <a:lnTo>
                      <a:pt x="863" y="689"/>
                    </a:lnTo>
                    <a:lnTo>
                      <a:pt x="859" y="694"/>
                    </a:lnTo>
                    <a:lnTo>
                      <a:pt x="856" y="698"/>
                    </a:lnTo>
                    <a:lnTo>
                      <a:pt x="852" y="702"/>
                    </a:lnTo>
                    <a:lnTo>
                      <a:pt x="848" y="707"/>
                    </a:lnTo>
                    <a:lnTo>
                      <a:pt x="843" y="710"/>
                    </a:lnTo>
                    <a:lnTo>
                      <a:pt x="839" y="713"/>
                    </a:lnTo>
                    <a:lnTo>
                      <a:pt x="834" y="715"/>
                    </a:lnTo>
                    <a:lnTo>
                      <a:pt x="827" y="717"/>
                    </a:lnTo>
                    <a:lnTo>
                      <a:pt x="822" y="718"/>
                    </a:lnTo>
                    <a:lnTo>
                      <a:pt x="817" y="720"/>
                    </a:lnTo>
                    <a:lnTo>
                      <a:pt x="810" y="721"/>
                    </a:lnTo>
                    <a:lnTo>
                      <a:pt x="810" y="721"/>
                    </a:lnTo>
                    <a:close/>
                    <a:moveTo>
                      <a:pt x="30" y="510"/>
                    </a:moveTo>
                    <a:lnTo>
                      <a:pt x="30" y="179"/>
                    </a:lnTo>
                    <a:lnTo>
                      <a:pt x="750" y="179"/>
                    </a:lnTo>
                    <a:lnTo>
                      <a:pt x="750" y="510"/>
                    </a:lnTo>
                    <a:lnTo>
                      <a:pt x="749" y="516"/>
                    </a:lnTo>
                    <a:lnTo>
                      <a:pt x="749" y="522"/>
                    </a:lnTo>
                    <a:lnTo>
                      <a:pt x="747" y="528"/>
                    </a:lnTo>
                    <a:lnTo>
                      <a:pt x="745" y="533"/>
                    </a:lnTo>
                    <a:lnTo>
                      <a:pt x="743" y="539"/>
                    </a:lnTo>
                    <a:lnTo>
                      <a:pt x="740" y="543"/>
                    </a:lnTo>
                    <a:lnTo>
                      <a:pt x="736" y="548"/>
                    </a:lnTo>
                    <a:lnTo>
                      <a:pt x="732" y="553"/>
                    </a:lnTo>
                    <a:lnTo>
                      <a:pt x="728" y="556"/>
                    </a:lnTo>
                    <a:lnTo>
                      <a:pt x="724" y="560"/>
                    </a:lnTo>
                    <a:lnTo>
                      <a:pt x="718" y="563"/>
                    </a:lnTo>
                    <a:lnTo>
                      <a:pt x="713" y="566"/>
                    </a:lnTo>
                    <a:lnTo>
                      <a:pt x="708" y="568"/>
                    </a:lnTo>
                    <a:lnTo>
                      <a:pt x="702" y="569"/>
                    </a:lnTo>
                    <a:lnTo>
                      <a:pt x="696" y="570"/>
                    </a:lnTo>
                    <a:lnTo>
                      <a:pt x="690" y="570"/>
                    </a:lnTo>
                    <a:lnTo>
                      <a:pt x="90" y="570"/>
                    </a:lnTo>
                    <a:lnTo>
                      <a:pt x="83" y="570"/>
                    </a:lnTo>
                    <a:lnTo>
                      <a:pt x="78" y="569"/>
                    </a:lnTo>
                    <a:lnTo>
                      <a:pt x="71" y="568"/>
                    </a:lnTo>
                    <a:lnTo>
                      <a:pt x="66" y="566"/>
                    </a:lnTo>
                    <a:lnTo>
                      <a:pt x="61" y="562"/>
                    </a:lnTo>
                    <a:lnTo>
                      <a:pt x="57" y="560"/>
                    </a:lnTo>
                    <a:lnTo>
                      <a:pt x="51" y="556"/>
                    </a:lnTo>
                    <a:lnTo>
                      <a:pt x="47" y="553"/>
                    </a:lnTo>
                    <a:lnTo>
                      <a:pt x="44" y="548"/>
                    </a:lnTo>
                    <a:lnTo>
                      <a:pt x="40" y="543"/>
                    </a:lnTo>
                    <a:lnTo>
                      <a:pt x="37" y="539"/>
                    </a:lnTo>
                    <a:lnTo>
                      <a:pt x="34" y="533"/>
                    </a:lnTo>
                    <a:lnTo>
                      <a:pt x="33" y="528"/>
                    </a:lnTo>
                    <a:lnTo>
                      <a:pt x="31" y="522"/>
                    </a:lnTo>
                    <a:lnTo>
                      <a:pt x="30" y="516"/>
                    </a:lnTo>
                    <a:lnTo>
                      <a:pt x="30" y="510"/>
                    </a:lnTo>
                    <a:close/>
                    <a:moveTo>
                      <a:pt x="90" y="30"/>
                    </a:moveTo>
                    <a:lnTo>
                      <a:pt x="690" y="30"/>
                    </a:lnTo>
                    <a:lnTo>
                      <a:pt x="696" y="30"/>
                    </a:lnTo>
                    <a:lnTo>
                      <a:pt x="702" y="31"/>
                    </a:lnTo>
                    <a:lnTo>
                      <a:pt x="708" y="33"/>
                    </a:lnTo>
                    <a:lnTo>
                      <a:pt x="713" y="34"/>
                    </a:lnTo>
                    <a:lnTo>
                      <a:pt x="718" y="37"/>
                    </a:lnTo>
                    <a:lnTo>
                      <a:pt x="724" y="40"/>
                    </a:lnTo>
                    <a:lnTo>
                      <a:pt x="728" y="44"/>
                    </a:lnTo>
                    <a:lnTo>
                      <a:pt x="732" y="48"/>
                    </a:lnTo>
                    <a:lnTo>
                      <a:pt x="736" y="52"/>
                    </a:lnTo>
                    <a:lnTo>
                      <a:pt x="740" y="57"/>
                    </a:lnTo>
                    <a:lnTo>
                      <a:pt x="743" y="61"/>
                    </a:lnTo>
                    <a:lnTo>
                      <a:pt x="745" y="66"/>
                    </a:lnTo>
                    <a:lnTo>
                      <a:pt x="747" y="73"/>
                    </a:lnTo>
                    <a:lnTo>
                      <a:pt x="749" y="78"/>
                    </a:lnTo>
                    <a:lnTo>
                      <a:pt x="749" y="84"/>
                    </a:lnTo>
                    <a:lnTo>
                      <a:pt x="750" y="90"/>
                    </a:lnTo>
                    <a:lnTo>
                      <a:pt x="750" y="150"/>
                    </a:lnTo>
                    <a:lnTo>
                      <a:pt x="30" y="150"/>
                    </a:lnTo>
                    <a:lnTo>
                      <a:pt x="30" y="90"/>
                    </a:lnTo>
                    <a:lnTo>
                      <a:pt x="30" y="83"/>
                    </a:lnTo>
                    <a:lnTo>
                      <a:pt x="31" y="78"/>
                    </a:lnTo>
                    <a:lnTo>
                      <a:pt x="33" y="71"/>
                    </a:lnTo>
                    <a:lnTo>
                      <a:pt x="34" y="66"/>
                    </a:lnTo>
                    <a:lnTo>
                      <a:pt x="37" y="61"/>
                    </a:lnTo>
                    <a:lnTo>
                      <a:pt x="40" y="57"/>
                    </a:lnTo>
                    <a:lnTo>
                      <a:pt x="44" y="52"/>
                    </a:lnTo>
                    <a:lnTo>
                      <a:pt x="47" y="48"/>
                    </a:lnTo>
                    <a:lnTo>
                      <a:pt x="51" y="44"/>
                    </a:lnTo>
                    <a:lnTo>
                      <a:pt x="57" y="40"/>
                    </a:lnTo>
                    <a:lnTo>
                      <a:pt x="61" y="37"/>
                    </a:lnTo>
                    <a:lnTo>
                      <a:pt x="66" y="35"/>
                    </a:lnTo>
                    <a:lnTo>
                      <a:pt x="71" y="33"/>
                    </a:lnTo>
                    <a:lnTo>
                      <a:pt x="78" y="31"/>
                    </a:lnTo>
                    <a:lnTo>
                      <a:pt x="83" y="30"/>
                    </a:lnTo>
                    <a:lnTo>
                      <a:pt x="90" y="30"/>
                    </a:lnTo>
                    <a:lnTo>
                      <a:pt x="90" y="30"/>
                    </a:lnTo>
                    <a:close/>
                    <a:moveTo>
                      <a:pt x="870" y="240"/>
                    </a:moveTo>
                    <a:lnTo>
                      <a:pt x="870" y="300"/>
                    </a:lnTo>
                    <a:lnTo>
                      <a:pt x="780" y="300"/>
                    </a:lnTo>
                    <a:lnTo>
                      <a:pt x="780" y="179"/>
                    </a:lnTo>
                    <a:lnTo>
                      <a:pt x="810" y="179"/>
                    </a:lnTo>
                    <a:lnTo>
                      <a:pt x="817" y="181"/>
                    </a:lnTo>
                    <a:lnTo>
                      <a:pt x="822" y="182"/>
                    </a:lnTo>
                    <a:lnTo>
                      <a:pt x="827" y="183"/>
                    </a:lnTo>
                    <a:lnTo>
                      <a:pt x="834" y="185"/>
                    </a:lnTo>
                    <a:lnTo>
                      <a:pt x="839" y="187"/>
                    </a:lnTo>
                    <a:lnTo>
                      <a:pt x="843" y="190"/>
                    </a:lnTo>
                    <a:lnTo>
                      <a:pt x="849" y="193"/>
                    </a:lnTo>
                    <a:lnTo>
                      <a:pt x="852" y="198"/>
                    </a:lnTo>
                    <a:lnTo>
                      <a:pt x="856" y="202"/>
                    </a:lnTo>
                    <a:lnTo>
                      <a:pt x="859" y="206"/>
                    </a:lnTo>
                    <a:lnTo>
                      <a:pt x="863" y="212"/>
                    </a:lnTo>
                    <a:lnTo>
                      <a:pt x="866" y="217"/>
                    </a:lnTo>
                    <a:lnTo>
                      <a:pt x="867" y="222"/>
                    </a:lnTo>
                    <a:lnTo>
                      <a:pt x="869" y="228"/>
                    </a:lnTo>
                    <a:lnTo>
                      <a:pt x="870" y="234"/>
                    </a:lnTo>
                    <a:lnTo>
                      <a:pt x="870" y="240"/>
                    </a:lnTo>
                    <a:close/>
                    <a:moveTo>
                      <a:pt x="810" y="150"/>
                    </a:moveTo>
                    <a:lnTo>
                      <a:pt x="780" y="150"/>
                    </a:lnTo>
                    <a:lnTo>
                      <a:pt x="780" y="90"/>
                    </a:lnTo>
                    <a:lnTo>
                      <a:pt x="779" y="81"/>
                    </a:lnTo>
                    <a:lnTo>
                      <a:pt x="778" y="71"/>
                    </a:lnTo>
                    <a:lnTo>
                      <a:pt x="776" y="63"/>
                    </a:lnTo>
                    <a:lnTo>
                      <a:pt x="773" y="54"/>
                    </a:lnTo>
                    <a:lnTo>
                      <a:pt x="770" y="47"/>
                    </a:lnTo>
                    <a:lnTo>
                      <a:pt x="764" y="39"/>
                    </a:lnTo>
                    <a:lnTo>
                      <a:pt x="759" y="33"/>
                    </a:lnTo>
                    <a:lnTo>
                      <a:pt x="754" y="27"/>
                    </a:lnTo>
                    <a:lnTo>
                      <a:pt x="747" y="20"/>
                    </a:lnTo>
                    <a:lnTo>
                      <a:pt x="741" y="15"/>
                    </a:lnTo>
                    <a:lnTo>
                      <a:pt x="733" y="11"/>
                    </a:lnTo>
                    <a:lnTo>
                      <a:pt x="725" y="7"/>
                    </a:lnTo>
                    <a:lnTo>
                      <a:pt x="717" y="4"/>
                    </a:lnTo>
                    <a:lnTo>
                      <a:pt x="708" y="2"/>
                    </a:lnTo>
                    <a:lnTo>
                      <a:pt x="699" y="0"/>
                    </a:lnTo>
                    <a:lnTo>
                      <a:pt x="690" y="0"/>
                    </a:lnTo>
                    <a:lnTo>
                      <a:pt x="90" y="0"/>
                    </a:lnTo>
                    <a:lnTo>
                      <a:pt x="81" y="0"/>
                    </a:lnTo>
                    <a:lnTo>
                      <a:pt x="71" y="2"/>
                    </a:lnTo>
                    <a:lnTo>
                      <a:pt x="63" y="4"/>
                    </a:lnTo>
                    <a:lnTo>
                      <a:pt x="54" y="7"/>
                    </a:lnTo>
                    <a:lnTo>
                      <a:pt x="47" y="11"/>
                    </a:lnTo>
                    <a:lnTo>
                      <a:pt x="39" y="15"/>
                    </a:lnTo>
                    <a:lnTo>
                      <a:pt x="33" y="20"/>
                    </a:lnTo>
                    <a:lnTo>
                      <a:pt x="27" y="27"/>
                    </a:lnTo>
                    <a:lnTo>
                      <a:pt x="20" y="33"/>
                    </a:lnTo>
                    <a:lnTo>
                      <a:pt x="15" y="39"/>
                    </a:lnTo>
                    <a:lnTo>
                      <a:pt x="11" y="47"/>
                    </a:lnTo>
                    <a:lnTo>
                      <a:pt x="7" y="54"/>
                    </a:lnTo>
                    <a:lnTo>
                      <a:pt x="4" y="63"/>
                    </a:lnTo>
                    <a:lnTo>
                      <a:pt x="2" y="71"/>
                    </a:lnTo>
                    <a:lnTo>
                      <a:pt x="0" y="81"/>
                    </a:lnTo>
                    <a:lnTo>
                      <a:pt x="0" y="90"/>
                    </a:lnTo>
                    <a:lnTo>
                      <a:pt x="0" y="510"/>
                    </a:lnTo>
                    <a:lnTo>
                      <a:pt x="0" y="520"/>
                    </a:lnTo>
                    <a:lnTo>
                      <a:pt x="2" y="528"/>
                    </a:lnTo>
                    <a:lnTo>
                      <a:pt x="4" y="537"/>
                    </a:lnTo>
                    <a:lnTo>
                      <a:pt x="7" y="545"/>
                    </a:lnTo>
                    <a:lnTo>
                      <a:pt x="11" y="553"/>
                    </a:lnTo>
                    <a:lnTo>
                      <a:pt x="15" y="560"/>
                    </a:lnTo>
                    <a:lnTo>
                      <a:pt x="20" y="568"/>
                    </a:lnTo>
                    <a:lnTo>
                      <a:pt x="27" y="574"/>
                    </a:lnTo>
                    <a:lnTo>
                      <a:pt x="33" y="579"/>
                    </a:lnTo>
                    <a:lnTo>
                      <a:pt x="39" y="585"/>
                    </a:lnTo>
                    <a:lnTo>
                      <a:pt x="47" y="589"/>
                    </a:lnTo>
                    <a:lnTo>
                      <a:pt x="54" y="593"/>
                    </a:lnTo>
                    <a:lnTo>
                      <a:pt x="63" y="597"/>
                    </a:lnTo>
                    <a:lnTo>
                      <a:pt x="71" y="599"/>
                    </a:lnTo>
                    <a:lnTo>
                      <a:pt x="81" y="600"/>
                    </a:lnTo>
                    <a:lnTo>
                      <a:pt x="90" y="600"/>
                    </a:lnTo>
                    <a:lnTo>
                      <a:pt x="120" y="600"/>
                    </a:lnTo>
                    <a:lnTo>
                      <a:pt x="120" y="660"/>
                    </a:lnTo>
                    <a:lnTo>
                      <a:pt x="121" y="669"/>
                    </a:lnTo>
                    <a:lnTo>
                      <a:pt x="122" y="678"/>
                    </a:lnTo>
                    <a:lnTo>
                      <a:pt x="124" y="686"/>
                    </a:lnTo>
                    <a:lnTo>
                      <a:pt x="127" y="695"/>
                    </a:lnTo>
                    <a:lnTo>
                      <a:pt x="130" y="703"/>
                    </a:lnTo>
                    <a:lnTo>
                      <a:pt x="136" y="711"/>
                    </a:lnTo>
                    <a:lnTo>
                      <a:pt x="140" y="717"/>
                    </a:lnTo>
                    <a:lnTo>
                      <a:pt x="146" y="724"/>
                    </a:lnTo>
                    <a:lnTo>
                      <a:pt x="153" y="729"/>
                    </a:lnTo>
                    <a:lnTo>
                      <a:pt x="159" y="734"/>
                    </a:lnTo>
                    <a:lnTo>
                      <a:pt x="167" y="740"/>
                    </a:lnTo>
                    <a:lnTo>
                      <a:pt x="175" y="743"/>
                    </a:lnTo>
                    <a:lnTo>
                      <a:pt x="183" y="746"/>
                    </a:lnTo>
                    <a:lnTo>
                      <a:pt x="191" y="748"/>
                    </a:lnTo>
                    <a:lnTo>
                      <a:pt x="201" y="749"/>
                    </a:lnTo>
                    <a:lnTo>
                      <a:pt x="209" y="751"/>
                    </a:lnTo>
                    <a:lnTo>
                      <a:pt x="810" y="751"/>
                    </a:lnTo>
                    <a:lnTo>
                      <a:pt x="819" y="749"/>
                    </a:lnTo>
                    <a:lnTo>
                      <a:pt x="828" y="748"/>
                    </a:lnTo>
                    <a:lnTo>
                      <a:pt x="837" y="746"/>
                    </a:lnTo>
                    <a:lnTo>
                      <a:pt x="845" y="743"/>
                    </a:lnTo>
                    <a:lnTo>
                      <a:pt x="853" y="739"/>
                    </a:lnTo>
                    <a:lnTo>
                      <a:pt x="860" y="734"/>
                    </a:lnTo>
                    <a:lnTo>
                      <a:pt x="867" y="729"/>
                    </a:lnTo>
                    <a:lnTo>
                      <a:pt x="873" y="724"/>
                    </a:lnTo>
                    <a:lnTo>
                      <a:pt x="880" y="717"/>
                    </a:lnTo>
                    <a:lnTo>
                      <a:pt x="885" y="711"/>
                    </a:lnTo>
                    <a:lnTo>
                      <a:pt x="889" y="703"/>
                    </a:lnTo>
                    <a:lnTo>
                      <a:pt x="893" y="695"/>
                    </a:lnTo>
                    <a:lnTo>
                      <a:pt x="896" y="687"/>
                    </a:lnTo>
                    <a:lnTo>
                      <a:pt x="898" y="678"/>
                    </a:lnTo>
                    <a:lnTo>
                      <a:pt x="900" y="669"/>
                    </a:lnTo>
                    <a:lnTo>
                      <a:pt x="900" y="661"/>
                    </a:lnTo>
                    <a:lnTo>
                      <a:pt x="900" y="240"/>
                    </a:lnTo>
                    <a:lnTo>
                      <a:pt x="900" y="231"/>
                    </a:lnTo>
                    <a:lnTo>
                      <a:pt x="898" y="222"/>
                    </a:lnTo>
                    <a:lnTo>
                      <a:pt x="896" y="214"/>
                    </a:lnTo>
                    <a:lnTo>
                      <a:pt x="893" y="205"/>
                    </a:lnTo>
                    <a:lnTo>
                      <a:pt x="889" y="197"/>
                    </a:lnTo>
                    <a:lnTo>
                      <a:pt x="885" y="190"/>
                    </a:lnTo>
                    <a:lnTo>
                      <a:pt x="880" y="183"/>
                    </a:lnTo>
                    <a:lnTo>
                      <a:pt x="873" y="176"/>
                    </a:lnTo>
                    <a:lnTo>
                      <a:pt x="867" y="171"/>
                    </a:lnTo>
                    <a:lnTo>
                      <a:pt x="860" y="166"/>
                    </a:lnTo>
                    <a:lnTo>
                      <a:pt x="853" y="161"/>
                    </a:lnTo>
                    <a:lnTo>
                      <a:pt x="845" y="157"/>
                    </a:lnTo>
                    <a:lnTo>
                      <a:pt x="837" y="154"/>
                    </a:lnTo>
                    <a:lnTo>
                      <a:pt x="828" y="152"/>
                    </a:lnTo>
                    <a:lnTo>
                      <a:pt x="819" y="151"/>
                    </a:lnTo>
                    <a:lnTo>
                      <a:pt x="810"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301">
                <a:extLst>
                  <a:ext uri="{FF2B5EF4-FFF2-40B4-BE49-F238E27FC236}">
                    <a16:creationId xmlns:a16="http://schemas.microsoft.com/office/drawing/2014/main" id="{BD5B71D1-C536-4252-AE40-EDD6B7F6B853}"/>
                  </a:ext>
                </a:extLst>
              </p:cNvPr>
              <p:cNvSpPr>
                <a:spLocks/>
              </p:cNvSpPr>
              <p:nvPr/>
            </p:nvSpPr>
            <p:spPr bwMode="auto">
              <a:xfrm>
                <a:off x="11630025" y="1962150"/>
                <a:ext cx="19050" cy="19050"/>
              </a:xfrm>
              <a:custGeom>
                <a:avLst/>
                <a:gdLst>
                  <a:gd name="T0" fmla="*/ 30 w 60"/>
                  <a:gd name="T1" fmla="*/ 60 h 60"/>
                  <a:gd name="T2" fmla="*/ 36 w 60"/>
                  <a:gd name="T3" fmla="*/ 60 h 60"/>
                  <a:gd name="T4" fmla="*/ 41 w 60"/>
                  <a:gd name="T5" fmla="*/ 57 h 60"/>
                  <a:gd name="T6" fmla="*/ 47 w 60"/>
                  <a:gd name="T7" fmla="*/ 54 h 60"/>
                  <a:gd name="T8" fmla="*/ 51 w 60"/>
                  <a:gd name="T9" fmla="*/ 51 h 60"/>
                  <a:gd name="T10" fmla="*/ 54 w 60"/>
                  <a:gd name="T11" fmla="*/ 47 h 60"/>
                  <a:gd name="T12" fmla="*/ 57 w 60"/>
                  <a:gd name="T13" fmla="*/ 41 h 60"/>
                  <a:gd name="T14" fmla="*/ 60 w 60"/>
                  <a:gd name="T15" fmla="*/ 36 h 60"/>
                  <a:gd name="T16" fmla="*/ 60 w 60"/>
                  <a:gd name="T17" fmla="*/ 30 h 60"/>
                  <a:gd name="T18" fmla="*/ 60 w 60"/>
                  <a:gd name="T19" fmla="*/ 24 h 60"/>
                  <a:gd name="T20" fmla="*/ 57 w 60"/>
                  <a:gd name="T21" fmla="*/ 18 h 60"/>
                  <a:gd name="T22" fmla="*/ 54 w 60"/>
                  <a:gd name="T23" fmla="*/ 14 h 60"/>
                  <a:gd name="T24" fmla="*/ 51 w 60"/>
                  <a:gd name="T25" fmla="*/ 8 h 60"/>
                  <a:gd name="T26" fmla="*/ 47 w 60"/>
                  <a:gd name="T27" fmla="*/ 5 h 60"/>
                  <a:gd name="T28" fmla="*/ 41 w 60"/>
                  <a:gd name="T29" fmla="*/ 2 h 60"/>
                  <a:gd name="T30" fmla="*/ 36 w 60"/>
                  <a:gd name="T31" fmla="*/ 1 h 60"/>
                  <a:gd name="T32" fmla="*/ 30 w 60"/>
                  <a:gd name="T33" fmla="*/ 0 h 60"/>
                  <a:gd name="T34" fmla="*/ 24 w 60"/>
                  <a:gd name="T35" fmla="*/ 1 h 60"/>
                  <a:gd name="T36" fmla="*/ 18 w 60"/>
                  <a:gd name="T37" fmla="*/ 2 h 60"/>
                  <a:gd name="T38" fmla="*/ 14 w 60"/>
                  <a:gd name="T39" fmla="*/ 5 h 60"/>
                  <a:gd name="T40" fmla="*/ 8 w 60"/>
                  <a:gd name="T41" fmla="*/ 8 h 60"/>
                  <a:gd name="T42" fmla="*/ 5 w 60"/>
                  <a:gd name="T43" fmla="*/ 14 h 60"/>
                  <a:gd name="T44" fmla="*/ 2 w 60"/>
                  <a:gd name="T45" fmla="*/ 18 h 60"/>
                  <a:gd name="T46" fmla="*/ 1 w 60"/>
                  <a:gd name="T47" fmla="*/ 24 h 60"/>
                  <a:gd name="T48" fmla="*/ 0 w 60"/>
                  <a:gd name="T49" fmla="*/ 30 h 60"/>
                  <a:gd name="T50" fmla="*/ 1 w 60"/>
                  <a:gd name="T51" fmla="*/ 36 h 60"/>
                  <a:gd name="T52" fmla="*/ 2 w 60"/>
                  <a:gd name="T53" fmla="*/ 41 h 60"/>
                  <a:gd name="T54" fmla="*/ 5 w 60"/>
                  <a:gd name="T55" fmla="*/ 47 h 60"/>
                  <a:gd name="T56" fmla="*/ 8 w 60"/>
                  <a:gd name="T57" fmla="*/ 51 h 60"/>
                  <a:gd name="T58" fmla="*/ 14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1" y="57"/>
                    </a:lnTo>
                    <a:lnTo>
                      <a:pt x="47" y="54"/>
                    </a:lnTo>
                    <a:lnTo>
                      <a:pt x="51" y="51"/>
                    </a:lnTo>
                    <a:lnTo>
                      <a:pt x="54" y="47"/>
                    </a:lnTo>
                    <a:lnTo>
                      <a:pt x="57" y="41"/>
                    </a:lnTo>
                    <a:lnTo>
                      <a:pt x="60" y="36"/>
                    </a:lnTo>
                    <a:lnTo>
                      <a:pt x="60" y="30"/>
                    </a:lnTo>
                    <a:lnTo>
                      <a:pt x="60" y="24"/>
                    </a:lnTo>
                    <a:lnTo>
                      <a:pt x="57" y="18"/>
                    </a:lnTo>
                    <a:lnTo>
                      <a:pt x="54" y="14"/>
                    </a:lnTo>
                    <a:lnTo>
                      <a:pt x="51" y="8"/>
                    </a:lnTo>
                    <a:lnTo>
                      <a:pt x="47" y="5"/>
                    </a:lnTo>
                    <a:lnTo>
                      <a:pt x="41" y="2"/>
                    </a:lnTo>
                    <a:lnTo>
                      <a:pt x="36" y="1"/>
                    </a:lnTo>
                    <a:lnTo>
                      <a:pt x="30" y="0"/>
                    </a:lnTo>
                    <a:lnTo>
                      <a:pt x="24" y="1"/>
                    </a:lnTo>
                    <a:lnTo>
                      <a:pt x="18" y="2"/>
                    </a:lnTo>
                    <a:lnTo>
                      <a:pt x="14" y="5"/>
                    </a:lnTo>
                    <a:lnTo>
                      <a:pt x="8" y="8"/>
                    </a:lnTo>
                    <a:lnTo>
                      <a:pt x="5" y="14"/>
                    </a:lnTo>
                    <a:lnTo>
                      <a:pt x="2" y="18"/>
                    </a:lnTo>
                    <a:lnTo>
                      <a:pt x="1" y="24"/>
                    </a:lnTo>
                    <a:lnTo>
                      <a:pt x="0" y="30"/>
                    </a:lnTo>
                    <a:lnTo>
                      <a:pt x="1" y="36"/>
                    </a:lnTo>
                    <a:lnTo>
                      <a:pt x="2" y="41"/>
                    </a:lnTo>
                    <a:lnTo>
                      <a:pt x="5" y="47"/>
                    </a:lnTo>
                    <a:lnTo>
                      <a:pt x="8" y="51"/>
                    </a:lnTo>
                    <a:lnTo>
                      <a:pt x="14"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302">
                <a:extLst>
                  <a:ext uri="{FF2B5EF4-FFF2-40B4-BE49-F238E27FC236}">
                    <a16:creationId xmlns:a16="http://schemas.microsoft.com/office/drawing/2014/main" id="{9E184D52-8ACC-4D08-8E8A-0DF13DA8C57B}"/>
                  </a:ext>
                </a:extLst>
              </p:cNvPr>
              <p:cNvSpPr>
                <a:spLocks/>
              </p:cNvSpPr>
              <p:nvPr/>
            </p:nvSpPr>
            <p:spPr bwMode="auto">
              <a:xfrm>
                <a:off x="11658600" y="1962150"/>
                <a:ext cx="19050" cy="19050"/>
              </a:xfrm>
              <a:custGeom>
                <a:avLst/>
                <a:gdLst>
                  <a:gd name="T0" fmla="*/ 30 w 60"/>
                  <a:gd name="T1" fmla="*/ 60 h 60"/>
                  <a:gd name="T2" fmla="*/ 37 w 60"/>
                  <a:gd name="T3" fmla="*/ 60 h 60"/>
                  <a:gd name="T4" fmla="*/ 42 w 60"/>
                  <a:gd name="T5" fmla="*/ 57 h 60"/>
                  <a:gd name="T6" fmla="*/ 47 w 60"/>
                  <a:gd name="T7" fmla="*/ 54 h 60"/>
                  <a:gd name="T8" fmla="*/ 52 w 60"/>
                  <a:gd name="T9" fmla="*/ 51 h 60"/>
                  <a:gd name="T10" fmla="*/ 56 w 60"/>
                  <a:gd name="T11" fmla="*/ 47 h 60"/>
                  <a:gd name="T12" fmla="*/ 58 w 60"/>
                  <a:gd name="T13" fmla="*/ 41 h 60"/>
                  <a:gd name="T14" fmla="*/ 60 w 60"/>
                  <a:gd name="T15" fmla="*/ 36 h 60"/>
                  <a:gd name="T16" fmla="*/ 60 w 60"/>
                  <a:gd name="T17" fmla="*/ 30 h 60"/>
                  <a:gd name="T18" fmla="*/ 60 w 60"/>
                  <a:gd name="T19" fmla="*/ 24 h 60"/>
                  <a:gd name="T20" fmla="*/ 58 w 60"/>
                  <a:gd name="T21" fmla="*/ 18 h 60"/>
                  <a:gd name="T22" fmla="*/ 56 w 60"/>
                  <a:gd name="T23" fmla="*/ 14 h 60"/>
                  <a:gd name="T24" fmla="*/ 52 w 60"/>
                  <a:gd name="T25" fmla="*/ 8 h 60"/>
                  <a:gd name="T26" fmla="*/ 47 w 60"/>
                  <a:gd name="T27" fmla="*/ 5 h 60"/>
                  <a:gd name="T28" fmla="*/ 42 w 60"/>
                  <a:gd name="T29" fmla="*/ 2 h 60"/>
                  <a:gd name="T30" fmla="*/ 37 w 60"/>
                  <a:gd name="T31" fmla="*/ 1 h 60"/>
                  <a:gd name="T32" fmla="*/ 30 w 60"/>
                  <a:gd name="T33" fmla="*/ 0 h 60"/>
                  <a:gd name="T34" fmla="*/ 25 w 60"/>
                  <a:gd name="T35" fmla="*/ 1 h 60"/>
                  <a:gd name="T36" fmla="*/ 20 w 60"/>
                  <a:gd name="T37" fmla="*/ 2 h 60"/>
                  <a:gd name="T38" fmla="*/ 14 w 60"/>
                  <a:gd name="T39" fmla="*/ 5 h 60"/>
                  <a:gd name="T40" fmla="*/ 10 w 60"/>
                  <a:gd name="T41" fmla="*/ 8 h 60"/>
                  <a:gd name="T42" fmla="*/ 6 w 60"/>
                  <a:gd name="T43" fmla="*/ 14 h 60"/>
                  <a:gd name="T44" fmla="*/ 4 w 60"/>
                  <a:gd name="T45" fmla="*/ 18 h 60"/>
                  <a:gd name="T46" fmla="*/ 2 w 60"/>
                  <a:gd name="T47" fmla="*/ 24 h 60"/>
                  <a:gd name="T48" fmla="*/ 0 w 60"/>
                  <a:gd name="T49" fmla="*/ 30 h 60"/>
                  <a:gd name="T50" fmla="*/ 2 w 60"/>
                  <a:gd name="T51" fmla="*/ 36 h 60"/>
                  <a:gd name="T52" fmla="*/ 4 w 60"/>
                  <a:gd name="T53" fmla="*/ 41 h 60"/>
                  <a:gd name="T54" fmla="*/ 6 w 60"/>
                  <a:gd name="T55" fmla="*/ 47 h 60"/>
                  <a:gd name="T56" fmla="*/ 10 w 60"/>
                  <a:gd name="T57" fmla="*/ 51 h 60"/>
                  <a:gd name="T58" fmla="*/ 14 w 60"/>
                  <a:gd name="T59" fmla="*/ 54 h 60"/>
                  <a:gd name="T60" fmla="*/ 20 w 60"/>
                  <a:gd name="T61" fmla="*/ 57 h 60"/>
                  <a:gd name="T62" fmla="*/ 25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7" y="60"/>
                    </a:lnTo>
                    <a:lnTo>
                      <a:pt x="42" y="57"/>
                    </a:lnTo>
                    <a:lnTo>
                      <a:pt x="47" y="54"/>
                    </a:lnTo>
                    <a:lnTo>
                      <a:pt x="52" y="51"/>
                    </a:lnTo>
                    <a:lnTo>
                      <a:pt x="56" y="47"/>
                    </a:lnTo>
                    <a:lnTo>
                      <a:pt x="58" y="41"/>
                    </a:lnTo>
                    <a:lnTo>
                      <a:pt x="60" y="36"/>
                    </a:lnTo>
                    <a:lnTo>
                      <a:pt x="60" y="30"/>
                    </a:lnTo>
                    <a:lnTo>
                      <a:pt x="60" y="24"/>
                    </a:lnTo>
                    <a:lnTo>
                      <a:pt x="58" y="18"/>
                    </a:lnTo>
                    <a:lnTo>
                      <a:pt x="56" y="14"/>
                    </a:lnTo>
                    <a:lnTo>
                      <a:pt x="52" y="8"/>
                    </a:lnTo>
                    <a:lnTo>
                      <a:pt x="47" y="5"/>
                    </a:lnTo>
                    <a:lnTo>
                      <a:pt x="42" y="2"/>
                    </a:lnTo>
                    <a:lnTo>
                      <a:pt x="37" y="1"/>
                    </a:lnTo>
                    <a:lnTo>
                      <a:pt x="30" y="0"/>
                    </a:lnTo>
                    <a:lnTo>
                      <a:pt x="25" y="1"/>
                    </a:lnTo>
                    <a:lnTo>
                      <a:pt x="20" y="2"/>
                    </a:lnTo>
                    <a:lnTo>
                      <a:pt x="14" y="5"/>
                    </a:lnTo>
                    <a:lnTo>
                      <a:pt x="10" y="8"/>
                    </a:lnTo>
                    <a:lnTo>
                      <a:pt x="6" y="14"/>
                    </a:lnTo>
                    <a:lnTo>
                      <a:pt x="4" y="18"/>
                    </a:lnTo>
                    <a:lnTo>
                      <a:pt x="2" y="24"/>
                    </a:lnTo>
                    <a:lnTo>
                      <a:pt x="0" y="30"/>
                    </a:lnTo>
                    <a:lnTo>
                      <a:pt x="2" y="36"/>
                    </a:lnTo>
                    <a:lnTo>
                      <a:pt x="4" y="41"/>
                    </a:lnTo>
                    <a:lnTo>
                      <a:pt x="6" y="47"/>
                    </a:lnTo>
                    <a:lnTo>
                      <a:pt x="10" y="51"/>
                    </a:lnTo>
                    <a:lnTo>
                      <a:pt x="14" y="54"/>
                    </a:lnTo>
                    <a:lnTo>
                      <a:pt x="20" y="57"/>
                    </a:lnTo>
                    <a:lnTo>
                      <a:pt x="25"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3">
                <a:extLst>
                  <a:ext uri="{FF2B5EF4-FFF2-40B4-BE49-F238E27FC236}">
                    <a16:creationId xmlns:a16="http://schemas.microsoft.com/office/drawing/2014/main" id="{57428014-29ED-4141-B457-C088EB811CF2}"/>
                  </a:ext>
                </a:extLst>
              </p:cNvPr>
              <p:cNvSpPr>
                <a:spLocks/>
              </p:cNvSpPr>
              <p:nvPr/>
            </p:nvSpPr>
            <p:spPr bwMode="auto">
              <a:xfrm>
                <a:off x="11687175" y="1962150"/>
                <a:ext cx="19050" cy="19050"/>
              </a:xfrm>
              <a:custGeom>
                <a:avLst/>
                <a:gdLst>
                  <a:gd name="T0" fmla="*/ 30 w 60"/>
                  <a:gd name="T1" fmla="*/ 60 h 60"/>
                  <a:gd name="T2" fmla="*/ 36 w 60"/>
                  <a:gd name="T3" fmla="*/ 60 h 60"/>
                  <a:gd name="T4" fmla="*/ 42 w 60"/>
                  <a:gd name="T5" fmla="*/ 57 h 60"/>
                  <a:gd name="T6" fmla="*/ 46 w 60"/>
                  <a:gd name="T7" fmla="*/ 54 h 60"/>
                  <a:gd name="T8" fmla="*/ 51 w 60"/>
                  <a:gd name="T9" fmla="*/ 51 h 60"/>
                  <a:gd name="T10" fmla="*/ 55 w 60"/>
                  <a:gd name="T11" fmla="*/ 47 h 60"/>
                  <a:gd name="T12" fmla="*/ 57 w 60"/>
                  <a:gd name="T13" fmla="*/ 41 h 60"/>
                  <a:gd name="T14" fmla="*/ 59 w 60"/>
                  <a:gd name="T15" fmla="*/ 36 h 60"/>
                  <a:gd name="T16" fmla="*/ 60 w 60"/>
                  <a:gd name="T17" fmla="*/ 30 h 60"/>
                  <a:gd name="T18" fmla="*/ 59 w 60"/>
                  <a:gd name="T19" fmla="*/ 24 h 60"/>
                  <a:gd name="T20" fmla="*/ 57 w 60"/>
                  <a:gd name="T21" fmla="*/ 18 h 60"/>
                  <a:gd name="T22" fmla="*/ 55 w 60"/>
                  <a:gd name="T23" fmla="*/ 14 h 60"/>
                  <a:gd name="T24" fmla="*/ 51 w 60"/>
                  <a:gd name="T25" fmla="*/ 8 h 60"/>
                  <a:gd name="T26" fmla="*/ 46 w 60"/>
                  <a:gd name="T27" fmla="*/ 5 h 60"/>
                  <a:gd name="T28" fmla="*/ 42 w 60"/>
                  <a:gd name="T29" fmla="*/ 2 h 60"/>
                  <a:gd name="T30" fmla="*/ 36 w 60"/>
                  <a:gd name="T31" fmla="*/ 1 h 60"/>
                  <a:gd name="T32" fmla="*/ 30 w 60"/>
                  <a:gd name="T33" fmla="*/ 0 h 60"/>
                  <a:gd name="T34" fmla="*/ 24 w 60"/>
                  <a:gd name="T35" fmla="*/ 1 h 60"/>
                  <a:gd name="T36" fmla="*/ 18 w 60"/>
                  <a:gd name="T37" fmla="*/ 2 h 60"/>
                  <a:gd name="T38" fmla="*/ 13 w 60"/>
                  <a:gd name="T39" fmla="*/ 5 h 60"/>
                  <a:gd name="T40" fmla="*/ 9 w 60"/>
                  <a:gd name="T41" fmla="*/ 8 h 60"/>
                  <a:gd name="T42" fmla="*/ 5 w 60"/>
                  <a:gd name="T43" fmla="*/ 14 h 60"/>
                  <a:gd name="T44" fmla="*/ 2 w 60"/>
                  <a:gd name="T45" fmla="*/ 18 h 60"/>
                  <a:gd name="T46" fmla="*/ 0 w 60"/>
                  <a:gd name="T47" fmla="*/ 24 h 60"/>
                  <a:gd name="T48" fmla="*/ 0 w 60"/>
                  <a:gd name="T49" fmla="*/ 30 h 60"/>
                  <a:gd name="T50" fmla="*/ 0 w 60"/>
                  <a:gd name="T51" fmla="*/ 36 h 60"/>
                  <a:gd name="T52" fmla="*/ 2 w 60"/>
                  <a:gd name="T53" fmla="*/ 41 h 60"/>
                  <a:gd name="T54" fmla="*/ 5 w 60"/>
                  <a:gd name="T55" fmla="*/ 47 h 60"/>
                  <a:gd name="T56" fmla="*/ 9 w 60"/>
                  <a:gd name="T57" fmla="*/ 51 h 60"/>
                  <a:gd name="T58" fmla="*/ 13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2" y="57"/>
                    </a:lnTo>
                    <a:lnTo>
                      <a:pt x="46" y="54"/>
                    </a:lnTo>
                    <a:lnTo>
                      <a:pt x="51" y="51"/>
                    </a:lnTo>
                    <a:lnTo>
                      <a:pt x="55" y="47"/>
                    </a:lnTo>
                    <a:lnTo>
                      <a:pt x="57" y="41"/>
                    </a:lnTo>
                    <a:lnTo>
                      <a:pt x="59" y="36"/>
                    </a:lnTo>
                    <a:lnTo>
                      <a:pt x="60" y="30"/>
                    </a:lnTo>
                    <a:lnTo>
                      <a:pt x="59" y="24"/>
                    </a:lnTo>
                    <a:lnTo>
                      <a:pt x="57" y="18"/>
                    </a:lnTo>
                    <a:lnTo>
                      <a:pt x="55" y="14"/>
                    </a:lnTo>
                    <a:lnTo>
                      <a:pt x="51" y="8"/>
                    </a:lnTo>
                    <a:lnTo>
                      <a:pt x="46" y="5"/>
                    </a:lnTo>
                    <a:lnTo>
                      <a:pt x="42" y="2"/>
                    </a:lnTo>
                    <a:lnTo>
                      <a:pt x="36" y="1"/>
                    </a:lnTo>
                    <a:lnTo>
                      <a:pt x="30" y="0"/>
                    </a:lnTo>
                    <a:lnTo>
                      <a:pt x="24" y="1"/>
                    </a:lnTo>
                    <a:lnTo>
                      <a:pt x="18" y="2"/>
                    </a:lnTo>
                    <a:lnTo>
                      <a:pt x="13" y="5"/>
                    </a:lnTo>
                    <a:lnTo>
                      <a:pt x="9" y="8"/>
                    </a:lnTo>
                    <a:lnTo>
                      <a:pt x="5" y="14"/>
                    </a:lnTo>
                    <a:lnTo>
                      <a:pt x="2" y="18"/>
                    </a:lnTo>
                    <a:lnTo>
                      <a:pt x="0" y="24"/>
                    </a:lnTo>
                    <a:lnTo>
                      <a:pt x="0" y="30"/>
                    </a:lnTo>
                    <a:lnTo>
                      <a:pt x="0" y="36"/>
                    </a:lnTo>
                    <a:lnTo>
                      <a:pt x="2" y="41"/>
                    </a:lnTo>
                    <a:lnTo>
                      <a:pt x="5" y="47"/>
                    </a:lnTo>
                    <a:lnTo>
                      <a:pt x="9" y="51"/>
                    </a:lnTo>
                    <a:lnTo>
                      <a:pt x="13"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74" name="Group 173">
            <a:extLst>
              <a:ext uri="{FF2B5EF4-FFF2-40B4-BE49-F238E27FC236}">
                <a16:creationId xmlns:a16="http://schemas.microsoft.com/office/drawing/2014/main" id="{CA014729-2177-4177-A317-88AFAA4C9A77}"/>
              </a:ext>
            </a:extLst>
          </p:cNvPr>
          <p:cNvGrpSpPr/>
          <p:nvPr/>
        </p:nvGrpSpPr>
        <p:grpSpPr>
          <a:xfrm>
            <a:off x="9118799" y="3005959"/>
            <a:ext cx="146187" cy="146187"/>
            <a:chOff x="205918" y="1349332"/>
            <a:chExt cx="796925" cy="796925"/>
          </a:xfrm>
        </p:grpSpPr>
        <p:sp>
          <p:nvSpPr>
            <p:cNvPr id="175" name="Oval 5">
              <a:extLst>
                <a:ext uri="{FF2B5EF4-FFF2-40B4-BE49-F238E27FC236}">
                  <a16:creationId xmlns:a16="http://schemas.microsoft.com/office/drawing/2014/main" id="{E49F5300-396F-481A-A8A8-F7125613C29D}"/>
                </a:ext>
              </a:extLst>
            </p:cNvPr>
            <p:cNvSpPr>
              <a:spLocks noChangeArrowheads="1"/>
            </p:cNvSpPr>
            <p:nvPr/>
          </p:nvSpPr>
          <p:spPr bwMode="auto">
            <a:xfrm>
              <a:off x="205918" y="1349332"/>
              <a:ext cx="796925" cy="796925"/>
            </a:xfrm>
            <a:prstGeom prst="ellipse">
              <a:avLst/>
            </a:prstGeom>
            <a:solidFill>
              <a:schemeClr val="accent2"/>
            </a:solidFill>
            <a:ln>
              <a:noFill/>
            </a:ln>
            <a:effectLst>
              <a:outerShdw blurRad="381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pSp>
          <p:nvGrpSpPr>
            <p:cNvPr id="176" name="Group 175">
              <a:extLst>
                <a:ext uri="{FF2B5EF4-FFF2-40B4-BE49-F238E27FC236}">
                  <a16:creationId xmlns:a16="http://schemas.microsoft.com/office/drawing/2014/main" id="{EE646314-63F8-47C8-9E87-3CEC3BA25FC9}"/>
                </a:ext>
              </a:extLst>
            </p:cNvPr>
            <p:cNvGrpSpPr/>
            <p:nvPr/>
          </p:nvGrpSpPr>
          <p:grpSpPr>
            <a:xfrm>
              <a:off x="398799" y="1576478"/>
              <a:ext cx="411162" cy="342634"/>
              <a:chOff x="11601450" y="1943100"/>
              <a:chExt cx="285750" cy="238125"/>
            </a:xfrm>
            <a:solidFill>
              <a:schemeClr val="bg1"/>
            </a:solidFill>
          </p:grpSpPr>
          <p:sp>
            <p:nvSpPr>
              <p:cNvPr id="177" name="Freeform 300">
                <a:extLst>
                  <a:ext uri="{FF2B5EF4-FFF2-40B4-BE49-F238E27FC236}">
                    <a16:creationId xmlns:a16="http://schemas.microsoft.com/office/drawing/2014/main" id="{4B788DF5-C0AF-42B3-9925-75342789645B}"/>
                  </a:ext>
                </a:extLst>
              </p:cNvPr>
              <p:cNvSpPr>
                <a:spLocks noEditPoints="1"/>
              </p:cNvSpPr>
              <p:nvPr/>
            </p:nvSpPr>
            <p:spPr bwMode="auto">
              <a:xfrm>
                <a:off x="11601450" y="1943100"/>
                <a:ext cx="285750" cy="238125"/>
              </a:xfrm>
              <a:custGeom>
                <a:avLst/>
                <a:gdLst>
                  <a:gd name="T0" fmla="*/ 192 w 900"/>
                  <a:gd name="T1" fmla="*/ 717 h 751"/>
                  <a:gd name="T2" fmla="*/ 168 w 900"/>
                  <a:gd name="T3" fmla="*/ 702 h 751"/>
                  <a:gd name="T4" fmla="*/ 153 w 900"/>
                  <a:gd name="T5" fmla="*/ 678 h 751"/>
                  <a:gd name="T6" fmla="*/ 690 w 900"/>
                  <a:gd name="T7" fmla="*/ 600 h 751"/>
                  <a:gd name="T8" fmla="*/ 733 w 900"/>
                  <a:gd name="T9" fmla="*/ 589 h 751"/>
                  <a:gd name="T10" fmla="*/ 764 w 900"/>
                  <a:gd name="T11" fmla="*/ 560 h 751"/>
                  <a:gd name="T12" fmla="*/ 779 w 900"/>
                  <a:gd name="T13" fmla="*/ 520 h 751"/>
                  <a:gd name="T14" fmla="*/ 870 w 900"/>
                  <a:gd name="T15" fmla="*/ 666 h 751"/>
                  <a:gd name="T16" fmla="*/ 859 w 900"/>
                  <a:gd name="T17" fmla="*/ 694 h 751"/>
                  <a:gd name="T18" fmla="*/ 839 w 900"/>
                  <a:gd name="T19" fmla="*/ 713 h 751"/>
                  <a:gd name="T20" fmla="*/ 810 w 900"/>
                  <a:gd name="T21" fmla="*/ 721 h 751"/>
                  <a:gd name="T22" fmla="*/ 750 w 900"/>
                  <a:gd name="T23" fmla="*/ 510 h 751"/>
                  <a:gd name="T24" fmla="*/ 743 w 900"/>
                  <a:gd name="T25" fmla="*/ 539 h 751"/>
                  <a:gd name="T26" fmla="*/ 724 w 900"/>
                  <a:gd name="T27" fmla="*/ 560 h 751"/>
                  <a:gd name="T28" fmla="*/ 696 w 900"/>
                  <a:gd name="T29" fmla="*/ 570 h 751"/>
                  <a:gd name="T30" fmla="*/ 71 w 900"/>
                  <a:gd name="T31" fmla="*/ 568 h 751"/>
                  <a:gd name="T32" fmla="*/ 47 w 900"/>
                  <a:gd name="T33" fmla="*/ 553 h 751"/>
                  <a:gd name="T34" fmla="*/ 33 w 900"/>
                  <a:gd name="T35" fmla="*/ 528 h 751"/>
                  <a:gd name="T36" fmla="*/ 690 w 900"/>
                  <a:gd name="T37" fmla="*/ 30 h 751"/>
                  <a:gd name="T38" fmla="*/ 718 w 900"/>
                  <a:gd name="T39" fmla="*/ 37 h 751"/>
                  <a:gd name="T40" fmla="*/ 740 w 900"/>
                  <a:gd name="T41" fmla="*/ 57 h 751"/>
                  <a:gd name="T42" fmla="*/ 749 w 900"/>
                  <a:gd name="T43" fmla="*/ 84 h 751"/>
                  <a:gd name="T44" fmla="*/ 30 w 900"/>
                  <a:gd name="T45" fmla="*/ 83 h 751"/>
                  <a:gd name="T46" fmla="*/ 40 w 900"/>
                  <a:gd name="T47" fmla="*/ 57 h 751"/>
                  <a:gd name="T48" fmla="*/ 61 w 900"/>
                  <a:gd name="T49" fmla="*/ 37 h 751"/>
                  <a:gd name="T50" fmla="*/ 90 w 900"/>
                  <a:gd name="T51" fmla="*/ 30 h 751"/>
                  <a:gd name="T52" fmla="*/ 780 w 900"/>
                  <a:gd name="T53" fmla="*/ 179 h 751"/>
                  <a:gd name="T54" fmla="*/ 834 w 900"/>
                  <a:gd name="T55" fmla="*/ 185 h 751"/>
                  <a:gd name="T56" fmla="*/ 856 w 900"/>
                  <a:gd name="T57" fmla="*/ 202 h 751"/>
                  <a:gd name="T58" fmla="*/ 869 w 900"/>
                  <a:gd name="T59" fmla="*/ 228 h 751"/>
                  <a:gd name="T60" fmla="*/ 780 w 900"/>
                  <a:gd name="T61" fmla="*/ 90 h 751"/>
                  <a:gd name="T62" fmla="*/ 770 w 900"/>
                  <a:gd name="T63" fmla="*/ 47 h 751"/>
                  <a:gd name="T64" fmla="*/ 741 w 900"/>
                  <a:gd name="T65" fmla="*/ 15 h 751"/>
                  <a:gd name="T66" fmla="*/ 699 w 900"/>
                  <a:gd name="T67" fmla="*/ 0 h 751"/>
                  <a:gd name="T68" fmla="*/ 63 w 900"/>
                  <a:gd name="T69" fmla="*/ 4 h 751"/>
                  <a:gd name="T70" fmla="*/ 27 w 900"/>
                  <a:gd name="T71" fmla="*/ 27 h 751"/>
                  <a:gd name="T72" fmla="*/ 4 w 900"/>
                  <a:gd name="T73" fmla="*/ 63 h 751"/>
                  <a:gd name="T74" fmla="*/ 0 w 900"/>
                  <a:gd name="T75" fmla="*/ 520 h 751"/>
                  <a:gd name="T76" fmla="*/ 15 w 900"/>
                  <a:gd name="T77" fmla="*/ 560 h 751"/>
                  <a:gd name="T78" fmla="*/ 47 w 900"/>
                  <a:gd name="T79" fmla="*/ 589 h 751"/>
                  <a:gd name="T80" fmla="*/ 90 w 900"/>
                  <a:gd name="T81" fmla="*/ 600 h 751"/>
                  <a:gd name="T82" fmla="*/ 124 w 900"/>
                  <a:gd name="T83" fmla="*/ 686 h 751"/>
                  <a:gd name="T84" fmla="*/ 146 w 900"/>
                  <a:gd name="T85" fmla="*/ 724 h 751"/>
                  <a:gd name="T86" fmla="*/ 183 w 900"/>
                  <a:gd name="T87" fmla="*/ 746 h 751"/>
                  <a:gd name="T88" fmla="*/ 819 w 900"/>
                  <a:gd name="T89" fmla="*/ 749 h 751"/>
                  <a:gd name="T90" fmla="*/ 860 w 900"/>
                  <a:gd name="T91" fmla="*/ 734 h 751"/>
                  <a:gd name="T92" fmla="*/ 889 w 900"/>
                  <a:gd name="T93" fmla="*/ 703 h 751"/>
                  <a:gd name="T94" fmla="*/ 900 w 900"/>
                  <a:gd name="T95" fmla="*/ 661 h 751"/>
                  <a:gd name="T96" fmla="*/ 893 w 900"/>
                  <a:gd name="T97" fmla="*/ 205 h 751"/>
                  <a:gd name="T98" fmla="*/ 867 w 900"/>
                  <a:gd name="T99" fmla="*/ 171 h 751"/>
                  <a:gd name="T100" fmla="*/ 828 w 900"/>
                  <a:gd name="T101" fmla="*/ 152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0" h="751">
                    <a:moveTo>
                      <a:pt x="810" y="721"/>
                    </a:moveTo>
                    <a:lnTo>
                      <a:pt x="209" y="721"/>
                    </a:lnTo>
                    <a:lnTo>
                      <a:pt x="204" y="720"/>
                    </a:lnTo>
                    <a:lnTo>
                      <a:pt x="198" y="718"/>
                    </a:lnTo>
                    <a:lnTo>
                      <a:pt x="192" y="717"/>
                    </a:lnTo>
                    <a:lnTo>
                      <a:pt x="187" y="715"/>
                    </a:lnTo>
                    <a:lnTo>
                      <a:pt x="182" y="713"/>
                    </a:lnTo>
                    <a:lnTo>
                      <a:pt x="176" y="710"/>
                    </a:lnTo>
                    <a:lnTo>
                      <a:pt x="172" y="707"/>
                    </a:lnTo>
                    <a:lnTo>
                      <a:pt x="168" y="702"/>
                    </a:lnTo>
                    <a:lnTo>
                      <a:pt x="163" y="698"/>
                    </a:lnTo>
                    <a:lnTo>
                      <a:pt x="160" y="694"/>
                    </a:lnTo>
                    <a:lnTo>
                      <a:pt x="157" y="689"/>
                    </a:lnTo>
                    <a:lnTo>
                      <a:pt x="155" y="683"/>
                    </a:lnTo>
                    <a:lnTo>
                      <a:pt x="153" y="678"/>
                    </a:lnTo>
                    <a:lnTo>
                      <a:pt x="151" y="672"/>
                    </a:lnTo>
                    <a:lnTo>
                      <a:pt x="151" y="666"/>
                    </a:lnTo>
                    <a:lnTo>
                      <a:pt x="150" y="661"/>
                    </a:lnTo>
                    <a:lnTo>
                      <a:pt x="150" y="600"/>
                    </a:lnTo>
                    <a:lnTo>
                      <a:pt x="690" y="600"/>
                    </a:lnTo>
                    <a:lnTo>
                      <a:pt x="699" y="600"/>
                    </a:lnTo>
                    <a:lnTo>
                      <a:pt x="708" y="599"/>
                    </a:lnTo>
                    <a:lnTo>
                      <a:pt x="717" y="597"/>
                    </a:lnTo>
                    <a:lnTo>
                      <a:pt x="725" y="593"/>
                    </a:lnTo>
                    <a:lnTo>
                      <a:pt x="733" y="589"/>
                    </a:lnTo>
                    <a:lnTo>
                      <a:pt x="741" y="585"/>
                    </a:lnTo>
                    <a:lnTo>
                      <a:pt x="747" y="579"/>
                    </a:lnTo>
                    <a:lnTo>
                      <a:pt x="754" y="574"/>
                    </a:lnTo>
                    <a:lnTo>
                      <a:pt x="759" y="568"/>
                    </a:lnTo>
                    <a:lnTo>
                      <a:pt x="764" y="560"/>
                    </a:lnTo>
                    <a:lnTo>
                      <a:pt x="770" y="553"/>
                    </a:lnTo>
                    <a:lnTo>
                      <a:pt x="773" y="545"/>
                    </a:lnTo>
                    <a:lnTo>
                      <a:pt x="776" y="537"/>
                    </a:lnTo>
                    <a:lnTo>
                      <a:pt x="778" y="528"/>
                    </a:lnTo>
                    <a:lnTo>
                      <a:pt x="779" y="520"/>
                    </a:lnTo>
                    <a:lnTo>
                      <a:pt x="780" y="510"/>
                    </a:lnTo>
                    <a:lnTo>
                      <a:pt x="780" y="330"/>
                    </a:lnTo>
                    <a:lnTo>
                      <a:pt x="870" y="330"/>
                    </a:lnTo>
                    <a:lnTo>
                      <a:pt x="870" y="660"/>
                    </a:lnTo>
                    <a:lnTo>
                      <a:pt x="870" y="666"/>
                    </a:lnTo>
                    <a:lnTo>
                      <a:pt x="869" y="672"/>
                    </a:lnTo>
                    <a:lnTo>
                      <a:pt x="867" y="678"/>
                    </a:lnTo>
                    <a:lnTo>
                      <a:pt x="866" y="683"/>
                    </a:lnTo>
                    <a:lnTo>
                      <a:pt x="863" y="689"/>
                    </a:lnTo>
                    <a:lnTo>
                      <a:pt x="859" y="694"/>
                    </a:lnTo>
                    <a:lnTo>
                      <a:pt x="856" y="698"/>
                    </a:lnTo>
                    <a:lnTo>
                      <a:pt x="852" y="702"/>
                    </a:lnTo>
                    <a:lnTo>
                      <a:pt x="848" y="707"/>
                    </a:lnTo>
                    <a:lnTo>
                      <a:pt x="843" y="710"/>
                    </a:lnTo>
                    <a:lnTo>
                      <a:pt x="839" y="713"/>
                    </a:lnTo>
                    <a:lnTo>
                      <a:pt x="834" y="715"/>
                    </a:lnTo>
                    <a:lnTo>
                      <a:pt x="827" y="717"/>
                    </a:lnTo>
                    <a:lnTo>
                      <a:pt x="822" y="718"/>
                    </a:lnTo>
                    <a:lnTo>
                      <a:pt x="817" y="720"/>
                    </a:lnTo>
                    <a:lnTo>
                      <a:pt x="810" y="721"/>
                    </a:lnTo>
                    <a:lnTo>
                      <a:pt x="810" y="721"/>
                    </a:lnTo>
                    <a:close/>
                    <a:moveTo>
                      <a:pt x="30" y="510"/>
                    </a:moveTo>
                    <a:lnTo>
                      <a:pt x="30" y="179"/>
                    </a:lnTo>
                    <a:lnTo>
                      <a:pt x="750" y="179"/>
                    </a:lnTo>
                    <a:lnTo>
                      <a:pt x="750" y="510"/>
                    </a:lnTo>
                    <a:lnTo>
                      <a:pt x="749" y="516"/>
                    </a:lnTo>
                    <a:lnTo>
                      <a:pt x="749" y="522"/>
                    </a:lnTo>
                    <a:lnTo>
                      <a:pt x="747" y="528"/>
                    </a:lnTo>
                    <a:lnTo>
                      <a:pt x="745" y="533"/>
                    </a:lnTo>
                    <a:lnTo>
                      <a:pt x="743" y="539"/>
                    </a:lnTo>
                    <a:lnTo>
                      <a:pt x="740" y="543"/>
                    </a:lnTo>
                    <a:lnTo>
                      <a:pt x="736" y="548"/>
                    </a:lnTo>
                    <a:lnTo>
                      <a:pt x="732" y="553"/>
                    </a:lnTo>
                    <a:lnTo>
                      <a:pt x="728" y="556"/>
                    </a:lnTo>
                    <a:lnTo>
                      <a:pt x="724" y="560"/>
                    </a:lnTo>
                    <a:lnTo>
                      <a:pt x="718" y="563"/>
                    </a:lnTo>
                    <a:lnTo>
                      <a:pt x="713" y="566"/>
                    </a:lnTo>
                    <a:lnTo>
                      <a:pt x="708" y="568"/>
                    </a:lnTo>
                    <a:lnTo>
                      <a:pt x="702" y="569"/>
                    </a:lnTo>
                    <a:lnTo>
                      <a:pt x="696" y="570"/>
                    </a:lnTo>
                    <a:lnTo>
                      <a:pt x="690" y="570"/>
                    </a:lnTo>
                    <a:lnTo>
                      <a:pt x="90" y="570"/>
                    </a:lnTo>
                    <a:lnTo>
                      <a:pt x="83" y="570"/>
                    </a:lnTo>
                    <a:lnTo>
                      <a:pt x="78" y="569"/>
                    </a:lnTo>
                    <a:lnTo>
                      <a:pt x="71" y="568"/>
                    </a:lnTo>
                    <a:lnTo>
                      <a:pt x="66" y="566"/>
                    </a:lnTo>
                    <a:lnTo>
                      <a:pt x="61" y="562"/>
                    </a:lnTo>
                    <a:lnTo>
                      <a:pt x="57" y="560"/>
                    </a:lnTo>
                    <a:lnTo>
                      <a:pt x="51" y="556"/>
                    </a:lnTo>
                    <a:lnTo>
                      <a:pt x="47" y="553"/>
                    </a:lnTo>
                    <a:lnTo>
                      <a:pt x="44" y="548"/>
                    </a:lnTo>
                    <a:lnTo>
                      <a:pt x="40" y="543"/>
                    </a:lnTo>
                    <a:lnTo>
                      <a:pt x="37" y="539"/>
                    </a:lnTo>
                    <a:lnTo>
                      <a:pt x="34" y="533"/>
                    </a:lnTo>
                    <a:lnTo>
                      <a:pt x="33" y="528"/>
                    </a:lnTo>
                    <a:lnTo>
                      <a:pt x="31" y="522"/>
                    </a:lnTo>
                    <a:lnTo>
                      <a:pt x="30" y="516"/>
                    </a:lnTo>
                    <a:lnTo>
                      <a:pt x="30" y="510"/>
                    </a:lnTo>
                    <a:close/>
                    <a:moveTo>
                      <a:pt x="90" y="30"/>
                    </a:moveTo>
                    <a:lnTo>
                      <a:pt x="690" y="30"/>
                    </a:lnTo>
                    <a:lnTo>
                      <a:pt x="696" y="30"/>
                    </a:lnTo>
                    <a:lnTo>
                      <a:pt x="702" y="31"/>
                    </a:lnTo>
                    <a:lnTo>
                      <a:pt x="708" y="33"/>
                    </a:lnTo>
                    <a:lnTo>
                      <a:pt x="713" y="34"/>
                    </a:lnTo>
                    <a:lnTo>
                      <a:pt x="718" y="37"/>
                    </a:lnTo>
                    <a:lnTo>
                      <a:pt x="724" y="40"/>
                    </a:lnTo>
                    <a:lnTo>
                      <a:pt x="728" y="44"/>
                    </a:lnTo>
                    <a:lnTo>
                      <a:pt x="732" y="48"/>
                    </a:lnTo>
                    <a:lnTo>
                      <a:pt x="736" y="52"/>
                    </a:lnTo>
                    <a:lnTo>
                      <a:pt x="740" y="57"/>
                    </a:lnTo>
                    <a:lnTo>
                      <a:pt x="743" y="61"/>
                    </a:lnTo>
                    <a:lnTo>
                      <a:pt x="745" y="66"/>
                    </a:lnTo>
                    <a:lnTo>
                      <a:pt x="747" y="73"/>
                    </a:lnTo>
                    <a:lnTo>
                      <a:pt x="749" y="78"/>
                    </a:lnTo>
                    <a:lnTo>
                      <a:pt x="749" y="84"/>
                    </a:lnTo>
                    <a:lnTo>
                      <a:pt x="750" y="90"/>
                    </a:lnTo>
                    <a:lnTo>
                      <a:pt x="750" y="150"/>
                    </a:lnTo>
                    <a:lnTo>
                      <a:pt x="30" y="150"/>
                    </a:lnTo>
                    <a:lnTo>
                      <a:pt x="30" y="90"/>
                    </a:lnTo>
                    <a:lnTo>
                      <a:pt x="30" y="83"/>
                    </a:lnTo>
                    <a:lnTo>
                      <a:pt x="31" y="78"/>
                    </a:lnTo>
                    <a:lnTo>
                      <a:pt x="33" y="71"/>
                    </a:lnTo>
                    <a:lnTo>
                      <a:pt x="34" y="66"/>
                    </a:lnTo>
                    <a:lnTo>
                      <a:pt x="37" y="61"/>
                    </a:lnTo>
                    <a:lnTo>
                      <a:pt x="40" y="57"/>
                    </a:lnTo>
                    <a:lnTo>
                      <a:pt x="44" y="52"/>
                    </a:lnTo>
                    <a:lnTo>
                      <a:pt x="47" y="48"/>
                    </a:lnTo>
                    <a:lnTo>
                      <a:pt x="51" y="44"/>
                    </a:lnTo>
                    <a:lnTo>
                      <a:pt x="57" y="40"/>
                    </a:lnTo>
                    <a:lnTo>
                      <a:pt x="61" y="37"/>
                    </a:lnTo>
                    <a:lnTo>
                      <a:pt x="66" y="35"/>
                    </a:lnTo>
                    <a:lnTo>
                      <a:pt x="71" y="33"/>
                    </a:lnTo>
                    <a:lnTo>
                      <a:pt x="78" y="31"/>
                    </a:lnTo>
                    <a:lnTo>
                      <a:pt x="83" y="30"/>
                    </a:lnTo>
                    <a:lnTo>
                      <a:pt x="90" y="30"/>
                    </a:lnTo>
                    <a:lnTo>
                      <a:pt x="90" y="30"/>
                    </a:lnTo>
                    <a:close/>
                    <a:moveTo>
                      <a:pt x="870" y="240"/>
                    </a:moveTo>
                    <a:lnTo>
                      <a:pt x="870" y="300"/>
                    </a:lnTo>
                    <a:lnTo>
                      <a:pt x="780" y="300"/>
                    </a:lnTo>
                    <a:lnTo>
                      <a:pt x="780" y="179"/>
                    </a:lnTo>
                    <a:lnTo>
                      <a:pt x="810" y="179"/>
                    </a:lnTo>
                    <a:lnTo>
                      <a:pt x="817" y="181"/>
                    </a:lnTo>
                    <a:lnTo>
                      <a:pt x="822" y="182"/>
                    </a:lnTo>
                    <a:lnTo>
                      <a:pt x="827" y="183"/>
                    </a:lnTo>
                    <a:lnTo>
                      <a:pt x="834" y="185"/>
                    </a:lnTo>
                    <a:lnTo>
                      <a:pt x="839" y="187"/>
                    </a:lnTo>
                    <a:lnTo>
                      <a:pt x="843" y="190"/>
                    </a:lnTo>
                    <a:lnTo>
                      <a:pt x="849" y="193"/>
                    </a:lnTo>
                    <a:lnTo>
                      <a:pt x="852" y="198"/>
                    </a:lnTo>
                    <a:lnTo>
                      <a:pt x="856" y="202"/>
                    </a:lnTo>
                    <a:lnTo>
                      <a:pt x="859" y="206"/>
                    </a:lnTo>
                    <a:lnTo>
                      <a:pt x="863" y="212"/>
                    </a:lnTo>
                    <a:lnTo>
                      <a:pt x="866" y="217"/>
                    </a:lnTo>
                    <a:lnTo>
                      <a:pt x="867" y="222"/>
                    </a:lnTo>
                    <a:lnTo>
                      <a:pt x="869" y="228"/>
                    </a:lnTo>
                    <a:lnTo>
                      <a:pt x="870" y="234"/>
                    </a:lnTo>
                    <a:lnTo>
                      <a:pt x="870" y="240"/>
                    </a:lnTo>
                    <a:close/>
                    <a:moveTo>
                      <a:pt x="810" y="150"/>
                    </a:moveTo>
                    <a:lnTo>
                      <a:pt x="780" y="150"/>
                    </a:lnTo>
                    <a:lnTo>
                      <a:pt x="780" y="90"/>
                    </a:lnTo>
                    <a:lnTo>
                      <a:pt x="779" y="81"/>
                    </a:lnTo>
                    <a:lnTo>
                      <a:pt x="778" y="71"/>
                    </a:lnTo>
                    <a:lnTo>
                      <a:pt x="776" y="63"/>
                    </a:lnTo>
                    <a:lnTo>
                      <a:pt x="773" y="54"/>
                    </a:lnTo>
                    <a:lnTo>
                      <a:pt x="770" y="47"/>
                    </a:lnTo>
                    <a:lnTo>
                      <a:pt x="764" y="39"/>
                    </a:lnTo>
                    <a:lnTo>
                      <a:pt x="759" y="33"/>
                    </a:lnTo>
                    <a:lnTo>
                      <a:pt x="754" y="27"/>
                    </a:lnTo>
                    <a:lnTo>
                      <a:pt x="747" y="20"/>
                    </a:lnTo>
                    <a:lnTo>
                      <a:pt x="741" y="15"/>
                    </a:lnTo>
                    <a:lnTo>
                      <a:pt x="733" y="11"/>
                    </a:lnTo>
                    <a:lnTo>
                      <a:pt x="725" y="7"/>
                    </a:lnTo>
                    <a:lnTo>
                      <a:pt x="717" y="4"/>
                    </a:lnTo>
                    <a:lnTo>
                      <a:pt x="708" y="2"/>
                    </a:lnTo>
                    <a:lnTo>
                      <a:pt x="699" y="0"/>
                    </a:lnTo>
                    <a:lnTo>
                      <a:pt x="690" y="0"/>
                    </a:lnTo>
                    <a:lnTo>
                      <a:pt x="90" y="0"/>
                    </a:lnTo>
                    <a:lnTo>
                      <a:pt x="81" y="0"/>
                    </a:lnTo>
                    <a:lnTo>
                      <a:pt x="71" y="2"/>
                    </a:lnTo>
                    <a:lnTo>
                      <a:pt x="63" y="4"/>
                    </a:lnTo>
                    <a:lnTo>
                      <a:pt x="54" y="7"/>
                    </a:lnTo>
                    <a:lnTo>
                      <a:pt x="47" y="11"/>
                    </a:lnTo>
                    <a:lnTo>
                      <a:pt x="39" y="15"/>
                    </a:lnTo>
                    <a:lnTo>
                      <a:pt x="33" y="20"/>
                    </a:lnTo>
                    <a:lnTo>
                      <a:pt x="27" y="27"/>
                    </a:lnTo>
                    <a:lnTo>
                      <a:pt x="20" y="33"/>
                    </a:lnTo>
                    <a:lnTo>
                      <a:pt x="15" y="39"/>
                    </a:lnTo>
                    <a:lnTo>
                      <a:pt x="11" y="47"/>
                    </a:lnTo>
                    <a:lnTo>
                      <a:pt x="7" y="54"/>
                    </a:lnTo>
                    <a:lnTo>
                      <a:pt x="4" y="63"/>
                    </a:lnTo>
                    <a:lnTo>
                      <a:pt x="2" y="71"/>
                    </a:lnTo>
                    <a:lnTo>
                      <a:pt x="0" y="81"/>
                    </a:lnTo>
                    <a:lnTo>
                      <a:pt x="0" y="90"/>
                    </a:lnTo>
                    <a:lnTo>
                      <a:pt x="0" y="510"/>
                    </a:lnTo>
                    <a:lnTo>
                      <a:pt x="0" y="520"/>
                    </a:lnTo>
                    <a:lnTo>
                      <a:pt x="2" y="528"/>
                    </a:lnTo>
                    <a:lnTo>
                      <a:pt x="4" y="537"/>
                    </a:lnTo>
                    <a:lnTo>
                      <a:pt x="7" y="545"/>
                    </a:lnTo>
                    <a:lnTo>
                      <a:pt x="11" y="553"/>
                    </a:lnTo>
                    <a:lnTo>
                      <a:pt x="15" y="560"/>
                    </a:lnTo>
                    <a:lnTo>
                      <a:pt x="20" y="568"/>
                    </a:lnTo>
                    <a:lnTo>
                      <a:pt x="27" y="574"/>
                    </a:lnTo>
                    <a:lnTo>
                      <a:pt x="33" y="579"/>
                    </a:lnTo>
                    <a:lnTo>
                      <a:pt x="39" y="585"/>
                    </a:lnTo>
                    <a:lnTo>
                      <a:pt x="47" y="589"/>
                    </a:lnTo>
                    <a:lnTo>
                      <a:pt x="54" y="593"/>
                    </a:lnTo>
                    <a:lnTo>
                      <a:pt x="63" y="597"/>
                    </a:lnTo>
                    <a:lnTo>
                      <a:pt x="71" y="599"/>
                    </a:lnTo>
                    <a:lnTo>
                      <a:pt x="81" y="600"/>
                    </a:lnTo>
                    <a:lnTo>
                      <a:pt x="90" y="600"/>
                    </a:lnTo>
                    <a:lnTo>
                      <a:pt x="120" y="600"/>
                    </a:lnTo>
                    <a:lnTo>
                      <a:pt x="120" y="660"/>
                    </a:lnTo>
                    <a:lnTo>
                      <a:pt x="121" y="669"/>
                    </a:lnTo>
                    <a:lnTo>
                      <a:pt x="122" y="678"/>
                    </a:lnTo>
                    <a:lnTo>
                      <a:pt x="124" y="686"/>
                    </a:lnTo>
                    <a:lnTo>
                      <a:pt x="127" y="695"/>
                    </a:lnTo>
                    <a:lnTo>
                      <a:pt x="130" y="703"/>
                    </a:lnTo>
                    <a:lnTo>
                      <a:pt x="136" y="711"/>
                    </a:lnTo>
                    <a:lnTo>
                      <a:pt x="140" y="717"/>
                    </a:lnTo>
                    <a:lnTo>
                      <a:pt x="146" y="724"/>
                    </a:lnTo>
                    <a:lnTo>
                      <a:pt x="153" y="729"/>
                    </a:lnTo>
                    <a:lnTo>
                      <a:pt x="159" y="734"/>
                    </a:lnTo>
                    <a:lnTo>
                      <a:pt x="167" y="740"/>
                    </a:lnTo>
                    <a:lnTo>
                      <a:pt x="175" y="743"/>
                    </a:lnTo>
                    <a:lnTo>
                      <a:pt x="183" y="746"/>
                    </a:lnTo>
                    <a:lnTo>
                      <a:pt x="191" y="748"/>
                    </a:lnTo>
                    <a:lnTo>
                      <a:pt x="201" y="749"/>
                    </a:lnTo>
                    <a:lnTo>
                      <a:pt x="209" y="751"/>
                    </a:lnTo>
                    <a:lnTo>
                      <a:pt x="810" y="751"/>
                    </a:lnTo>
                    <a:lnTo>
                      <a:pt x="819" y="749"/>
                    </a:lnTo>
                    <a:lnTo>
                      <a:pt x="828" y="748"/>
                    </a:lnTo>
                    <a:lnTo>
                      <a:pt x="837" y="746"/>
                    </a:lnTo>
                    <a:lnTo>
                      <a:pt x="845" y="743"/>
                    </a:lnTo>
                    <a:lnTo>
                      <a:pt x="853" y="739"/>
                    </a:lnTo>
                    <a:lnTo>
                      <a:pt x="860" y="734"/>
                    </a:lnTo>
                    <a:lnTo>
                      <a:pt x="867" y="729"/>
                    </a:lnTo>
                    <a:lnTo>
                      <a:pt x="873" y="724"/>
                    </a:lnTo>
                    <a:lnTo>
                      <a:pt x="880" y="717"/>
                    </a:lnTo>
                    <a:lnTo>
                      <a:pt x="885" y="711"/>
                    </a:lnTo>
                    <a:lnTo>
                      <a:pt x="889" y="703"/>
                    </a:lnTo>
                    <a:lnTo>
                      <a:pt x="893" y="695"/>
                    </a:lnTo>
                    <a:lnTo>
                      <a:pt x="896" y="687"/>
                    </a:lnTo>
                    <a:lnTo>
                      <a:pt x="898" y="678"/>
                    </a:lnTo>
                    <a:lnTo>
                      <a:pt x="900" y="669"/>
                    </a:lnTo>
                    <a:lnTo>
                      <a:pt x="900" y="661"/>
                    </a:lnTo>
                    <a:lnTo>
                      <a:pt x="900" y="240"/>
                    </a:lnTo>
                    <a:lnTo>
                      <a:pt x="900" y="231"/>
                    </a:lnTo>
                    <a:lnTo>
                      <a:pt x="898" y="222"/>
                    </a:lnTo>
                    <a:lnTo>
                      <a:pt x="896" y="214"/>
                    </a:lnTo>
                    <a:lnTo>
                      <a:pt x="893" y="205"/>
                    </a:lnTo>
                    <a:lnTo>
                      <a:pt x="889" y="197"/>
                    </a:lnTo>
                    <a:lnTo>
                      <a:pt x="885" y="190"/>
                    </a:lnTo>
                    <a:lnTo>
                      <a:pt x="880" y="183"/>
                    </a:lnTo>
                    <a:lnTo>
                      <a:pt x="873" y="176"/>
                    </a:lnTo>
                    <a:lnTo>
                      <a:pt x="867" y="171"/>
                    </a:lnTo>
                    <a:lnTo>
                      <a:pt x="860" y="166"/>
                    </a:lnTo>
                    <a:lnTo>
                      <a:pt x="853" y="161"/>
                    </a:lnTo>
                    <a:lnTo>
                      <a:pt x="845" y="157"/>
                    </a:lnTo>
                    <a:lnTo>
                      <a:pt x="837" y="154"/>
                    </a:lnTo>
                    <a:lnTo>
                      <a:pt x="828" y="152"/>
                    </a:lnTo>
                    <a:lnTo>
                      <a:pt x="819" y="151"/>
                    </a:lnTo>
                    <a:lnTo>
                      <a:pt x="810"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01">
                <a:extLst>
                  <a:ext uri="{FF2B5EF4-FFF2-40B4-BE49-F238E27FC236}">
                    <a16:creationId xmlns:a16="http://schemas.microsoft.com/office/drawing/2014/main" id="{8431EF7C-82FA-405A-BAF6-9510FDBD3411}"/>
                  </a:ext>
                </a:extLst>
              </p:cNvPr>
              <p:cNvSpPr>
                <a:spLocks/>
              </p:cNvSpPr>
              <p:nvPr/>
            </p:nvSpPr>
            <p:spPr bwMode="auto">
              <a:xfrm>
                <a:off x="11630025" y="1962150"/>
                <a:ext cx="19050" cy="19050"/>
              </a:xfrm>
              <a:custGeom>
                <a:avLst/>
                <a:gdLst>
                  <a:gd name="T0" fmla="*/ 30 w 60"/>
                  <a:gd name="T1" fmla="*/ 60 h 60"/>
                  <a:gd name="T2" fmla="*/ 36 w 60"/>
                  <a:gd name="T3" fmla="*/ 60 h 60"/>
                  <a:gd name="T4" fmla="*/ 41 w 60"/>
                  <a:gd name="T5" fmla="*/ 57 h 60"/>
                  <a:gd name="T6" fmla="*/ 47 w 60"/>
                  <a:gd name="T7" fmla="*/ 54 h 60"/>
                  <a:gd name="T8" fmla="*/ 51 w 60"/>
                  <a:gd name="T9" fmla="*/ 51 h 60"/>
                  <a:gd name="T10" fmla="*/ 54 w 60"/>
                  <a:gd name="T11" fmla="*/ 47 h 60"/>
                  <a:gd name="T12" fmla="*/ 57 w 60"/>
                  <a:gd name="T13" fmla="*/ 41 h 60"/>
                  <a:gd name="T14" fmla="*/ 60 w 60"/>
                  <a:gd name="T15" fmla="*/ 36 h 60"/>
                  <a:gd name="T16" fmla="*/ 60 w 60"/>
                  <a:gd name="T17" fmla="*/ 30 h 60"/>
                  <a:gd name="T18" fmla="*/ 60 w 60"/>
                  <a:gd name="T19" fmla="*/ 24 h 60"/>
                  <a:gd name="T20" fmla="*/ 57 w 60"/>
                  <a:gd name="T21" fmla="*/ 18 h 60"/>
                  <a:gd name="T22" fmla="*/ 54 w 60"/>
                  <a:gd name="T23" fmla="*/ 14 h 60"/>
                  <a:gd name="T24" fmla="*/ 51 w 60"/>
                  <a:gd name="T25" fmla="*/ 8 h 60"/>
                  <a:gd name="T26" fmla="*/ 47 w 60"/>
                  <a:gd name="T27" fmla="*/ 5 h 60"/>
                  <a:gd name="T28" fmla="*/ 41 w 60"/>
                  <a:gd name="T29" fmla="*/ 2 h 60"/>
                  <a:gd name="T30" fmla="*/ 36 w 60"/>
                  <a:gd name="T31" fmla="*/ 1 h 60"/>
                  <a:gd name="T32" fmla="*/ 30 w 60"/>
                  <a:gd name="T33" fmla="*/ 0 h 60"/>
                  <a:gd name="T34" fmla="*/ 24 w 60"/>
                  <a:gd name="T35" fmla="*/ 1 h 60"/>
                  <a:gd name="T36" fmla="*/ 18 w 60"/>
                  <a:gd name="T37" fmla="*/ 2 h 60"/>
                  <a:gd name="T38" fmla="*/ 14 w 60"/>
                  <a:gd name="T39" fmla="*/ 5 h 60"/>
                  <a:gd name="T40" fmla="*/ 8 w 60"/>
                  <a:gd name="T41" fmla="*/ 8 h 60"/>
                  <a:gd name="T42" fmla="*/ 5 w 60"/>
                  <a:gd name="T43" fmla="*/ 14 h 60"/>
                  <a:gd name="T44" fmla="*/ 2 w 60"/>
                  <a:gd name="T45" fmla="*/ 18 h 60"/>
                  <a:gd name="T46" fmla="*/ 1 w 60"/>
                  <a:gd name="T47" fmla="*/ 24 h 60"/>
                  <a:gd name="T48" fmla="*/ 0 w 60"/>
                  <a:gd name="T49" fmla="*/ 30 h 60"/>
                  <a:gd name="T50" fmla="*/ 1 w 60"/>
                  <a:gd name="T51" fmla="*/ 36 h 60"/>
                  <a:gd name="T52" fmla="*/ 2 w 60"/>
                  <a:gd name="T53" fmla="*/ 41 h 60"/>
                  <a:gd name="T54" fmla="*/ 5 w 60"/>
                  <a:gd name="T55" fmla="*/ 47 h 60"/>
                  <a:gd name="T56" fmla="*/ 8 w 60"/>
                  <a:gd name="T57" fmla="*/ 51 h 60"/>
                  <a:gd name="T58" fmla="*/ 14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1" y="57"/>
                    </a:lnTo>
                    <a:lnTo>
                      <a:pt x="47" y="54"/>
                    </a:lnTo>
                    <a:lnTo>
                      <a:pt x="51" y="51"/>
                    </a:lnTo>
                    <a:lnTo>
                      <a:pt x="54" y="47"/>
                    </a:lnTo>
                    <a:lnTo>
                      <a:pt x="57" y="41"/>
                    </a:lnTo>
                    <a:lnTo>
                      <a:pt x="60" y="36"/>
                    </a:lnTo>
                    <a:lnTo>
                      <a:pt x="60" y="30"/>
                    </a:lnTo>
                    <a:lnTo>
                      <a:pt x="60" y="24"/>
                    </a:lnTo>
                    <a:lnTo>
                      <a:pt x="57" y="18"/>
                    </a:lnTo>
                    <a:lnTo>
                      <a:pt x="54" y="14"/>
                    </a:lnTo>
                    <a:lnTo>
                      <a:pt x="51" y="8"/>
                    </a:lnTo>
                    <a:lnTo>
                      <a:pt x="47" y="5"/>
                    </a:lnTo>
                    <a:lnTo>
                      <a:pt x="41" y="2"/>
                    </a:lnTo>
                    <a:lnTo>
                      <a:pt x="36" y="1"/>
                    </a:lnTo>
                    <a:lnTo>
                      <a:pt x="30" y="0"/>
                    </a:lnTo>
                    <a:lnTo>
                      <a:pt x="24" y="1"/>
                    </a:lnTo>
                    <a:lnTo>
                      <a:pt x="18" y="2"/>
                    </a:lnTo>
                    <a:lnTo>
                      <a:pt x="14" y="5"/>
                    </a:lnTo>
                    <a:lnTo>
                      <a:pt x="8" y="8"/>
                    </a:lnTo>
                    <a:lnTo>
                      <a:pt x="5" y="14"/>
                    </a:lnTo>
                    <a:lnTo>
                      <a:pt x="2" y="18"/>
                    </a:lnTo>
                    <a:lnTo>
                      <a:pt x="1" y="24"/>
                    </a:lnTo>
                    <a:lnTo>
                      <a:pt x="0" y="30"/>
                    </a:lnTo>
                    <a:lnTo>
                      <a:pt x="1" y="36"/>
                    </a:lnTo>
                    <a:lnTo>
                      <a:pt x="2" y="41"/>
                    </a:lnTo>
                    <a:lnTo>
                      <a:pt x="5" y="47"/>
                    </a:lnTo>
                    <a:lnTo>
                      <a:pt x="8" y="51"/>
                    </a:lnTo>
                    <a:lnTo>
                      <a:pt x="14"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02">
                <a:extLst>
                  <a:ext uri="{FF2B5EF4-FFF2-40B4-BE49-F238E27FC236}">
                    <a16:creationId xmlns:a16="http://schemas.microsoft.com/office/drawing/2014/main" id="{A44332A5-F458-4E9D-AEF2-572930F0FB9F}"/>
                  </a:ext>
                </a:extLst>
              </p:cNvPr>
              <p:cNvSpPr>
                <a:spLocks/>
              </p:cNvSpPr>
              <p:nvPr/>
            </p:nvSpPr>
            <p:spPr bwMode="auto">
              <a:xfrm>
                <a:off x="11658600" y="1962150"/>
                <a:ext cx="19050" cy="19050"/>
              </a:xfrm>
              <a:custGeom>
                <a:avLst/>
                <a:gdLst>
                  <a:gd name="T0" fmla="*/ 30 w 60"/>
                  <a:gd name="T1" fmla="*/ 60 h 60"/>
                  <a:gd name="T2" fmla="*/ 37 w 60"/>
                  <a:gd name="T3" fmla="*/ 60 h 60"/>
                  <a:gd name="T4" fmla="*/ 42 w 60"/>
                  <a:gd name="T5" fmla="*/ 57 h 60"/>
                  <a:gd name="T6" fmla="*/ 47 w 60"/>
                  <a:gd name="T7" fmla="*/ 54 h 60"/>
                  <a:gd name="T8" fmla="*/ 52 w 60"/>
                  <a:gd name="T9" fmla="*/ 51 h 60"/>
                  <a:gd name="T10" fmla="*/ 56 w 60"/>
                  <a:gd name="T11" fmla="*/ 47 h 60"/>
                  <a:gd name="T12" fmla="*/ 58 w 60"/>
                  <a:gd name="T13" fmla="*/ 41 h 60"/>
                  <a:gd name="T14" fmla="*/ 60 w 60"/>
                  <a:gd name="T15" fmla="*/ 36 h 60"/>
                  <a:gd name="T16" fmla="*/ 60 w 60"/>
                  <a:gd name="T17" fmla="*/ 30 h 60"/>
                  <a:gd name="T18" fmla="*/ 60 w 60"/>
                  <a:gd name="T19" fmla="*/ 24 h 60"/>
                  <a:gd name="T20" fmla="*/ 58 w 60"/>
                  <a:gd name="T21" fmla="*/ 18 h 60"/>
                  <a:gd name="T22" fmla="*/ 56 w 60"/>
                  <a:gd name="T23" fmla="*/ 14 h 60"/>
                  <a:gd name="T24" fmla="*/ 52 w 60"/>
                  <a:gd name="T25" fmla="*/ 8 h 60"/>
                  <a:gd name="T26" fmla="*/ 47 w 60"/>
                  <a:gd name="T27" fmla="*/ 5 h 60"/>
                  <a:gd name="T28" fmla="*/ 42 w 60"/>
                  <a:gd name="T29" fmla="*/ 2 h 60"/>
                  <a:gd name="T30" fmla="*/ 37 w 60"/>
                  <a:gd name="T31" fmla="*/ 1 h 60"/>
                  <a:gd name="T32" fmla="*/ 30 w 60"/>
                  <a:gd name="T33" fmla="*/ 0 h 60"/>
                  <a:gd name="T34" fmla="*/ 25 w 60"/>
                  <a:gd name="T35" fmla="*/ 1 h 60"/>
                  <a:gd name="T36" fmla="*/ 20 w 60"/>
                  <a:gd name="T37" fmla="*/ 2 h 60"/>
                  <a:gd name="T38" fmla="*/ 14 w 60"/>
                  <a:gd name="T39" fmla="*/ 5 h 60"/>
                  <a:gd name="T40" fmla="*/ 10 w 60"/>
                  <a:gd name="T41" fmla="*/ 8 h 60"/>
                  <a:gd name="T42" fmla="*/ 6 w 60"/>
                  <a:gd name="T43" fmla="*/ 14 h 60"/>
                  <a:gd name="T44" fmla="*/ 4 w 60"/>
                  <a:gd name="T45" fmla="*/ 18 h 60"/>
                  <a:gd name="T46" fmla="*/ 2 w 60"/>
                  <a:gd name="T47" fmla="*/ 24 h 60"/>
                  <a:gd name="T48" fmla="*/ 0 w 60"/>
                  <a:gd name="T49" fmla="*/ 30 h 60"/>
                  <a:gd name="T50" fmla="*/ 2 w 60"/>
                  <a:gd name="T51" fmla="*/ 36 h 60"/>
                  <a:gd name="T52" fmla="*/ 4 w 60"/>
                  <a:gd name="T53" fmla="*/ 41 h 60"/>
                  <a:gd name="T54" fmla="*/ 6 w 60"/>
                  <a:gd name="T55" fmla="*/ 47 h 60"/>
                  <a:gd name="T56" fmla="*/ 10 w 60"/>
                  <a:gd name="T57" fmla="*/ 51 h 60"/>
                  <a:gd name="T58" fmla="*/ 14 w 60"/>
                  <a:gd name="T59" fmla="*/ 54 h 60"/>
                  <a:gd name="T60" fmla="*/ 20 w 60"/>
                  <a:gd name="T61" fmla="*/ 57 h 60"/>
                  <a:gd name="T62" fmla="*/ 25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7" y="60"/>
                    </a:lnTo>
                    <a:lnTo>
                      <a:pt x="42" y="57"/>
                    </a:lnTo>
                    <a:lnTo>
                      <a:pt x="47" y="54"/>
                    </a:lnTo>
                    <a:lnTo>
                      <a:pt x="52" y="51"/>
                    </a:lnTo>
                    <a:lnTo>
                      <a:pt x="56" y="47"/>
                    </a:lnTo>
                    <a:lnTo>
                      <a:pt x="58" y="41"/>
                    </a:lnTo>
                    <a:lnTo>
                      <a:pt x="60" y="36"/>
                    </a:lnTo>
                    <a:lnTo>
                      <a:pt x="60" y="30"/>
                    </a:lnTo>
                    <a:lnTo>
                      <a:pt x="60" y="24"/>
                    </a:lnTo>
                    <a:lnTo>
                      <a:pt x="58" y="18"/>
                    </a:lnTo>
                    <a:lnTo>
                      <a:pt x="56" y="14"/>
                    </a:lnTo>
                    <a:lnTo>
                      <a:pt x="52" y="8"/>
                    </a:lnTo>
                    <a:lnTo>
                      <a:pt x="47" y="5"/>
                    </a:lnTo>
                    <a:lnTo>
                      <a:pt x="42" y="2"/>
                    </a:lnTo>
                    <a:lnTo>
                      <a:pt x="37" y="1"/>
                    </a:lnTo>
                    <a:lnTo>
                      <a:pt x="30" y="0"/>
                    </a:lnTo>
                    <a:lnTo>
                      <a:pt x="25" y="1"/>
                    </a:lnTo>
                    <a:lnTo>
                      <a:pt x="20" y="2"/>
                    </a:lnTo>
                    <a:lnTo>
                      <a:pt x="14" y="5"/>
                    </a:lnTo>
                    <a:lnTo>
                      <a:pt x="10" y="8"/>
                    </a:lnTo>
                    <a:lnTo>
                      <a:pt x="6" y="14"/>
                    </a:lnTo>
                    <a:lnTo>
                      <a:pt x="4" y="18"/>
                    </a:lnTo>
                    <a:lnTo>
                      <a:pt x="2" y="24"/>
                    </a:lnTo>
                    <a:lnTo>
                      <a:pt x="0" y="30"/>
                    </a:lnTo>
                    <a:lnTo>
                      <a:pt x="2" y="36"/>
                    </a:lnTo>
                    <a:lnTo>
                      <a:pt x="4" y="41"/>
                    </a:lnTo>
                    <a:lnTo>
                      <a:pt x="6" y="47"/>
                    </a:lnTo>
                    <a:lnTo>
                      <a:pt x="10" y="51"/>
                    </a:lnTo>
                    <a:lnTo>
                      <a:pt x="14" y="54"/>
                    </a:lnTo>
                    <a:lnTo>
                      <a:pt x="20" y="57"/>
                    </a:lnTo>
                    <a:lnTo>
                      <a:pt x="25"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03">
                <a:extLst>
                  <a:ext uri="{FF2B5EF4-FFF2-40B4-BE49-F238E27FC236}">
                    <a16:creationId xmlns:a16="http://schemas.microsoft.com/office/drawing/2014/main" id="{3BFCDFD5-16A2-41D4-BC22-58BDB92C8DD7}"/>
                  </a:ext>
                </a:extLst>
              </p:cNvPr>
              <p:cNvSpPr>
                <a:spLocks/>
              </p:cNvSpPr>
              <p:nvPr/>
            </p:nvSpPr>
            <p:spPr bwMode="auto">
              <a:xfrm>
                <a:off x="11687175" y="1962150"/>
                <a:ext cx="19050" cy="19050"/>
              </a:xfrm>
              <a:custGeom>
                <a:avLst/>
                <a:gdLst>
                  <a:gd name="T0" fmla="*/ 30 w 60"/>
                  <a:gd name="T1" fmla="*/ 60 h 60"/>
                  <a:gd name="T2" fmla="*/ 36 w 60"/>
                  <a:gd name="T3" fmla="*/ 60 h 60"/>
                  <a:gd name="T4" fmla="*/ 42 w 60"/>
                  <a:gd name="T5" fmla="*/ 57 h 60"/>
                  <a:gd name="T6" fmla="*/ 46 w 60"/>
                  <a:gd name="T7" fmla="*/ 54 h 60"/>
                  <a:gd name="T8" fmla="*/ 51 w 60"/>
                  <a:gd name="T9" fmla="*/ 51 h 60"/>
                  <a:gd name="T10" fmla="*/ 55 w 60"/>
                  <a:gd name="T11" fmla="*/ 47 h 60"/>
                  <a:gd name="T12" fmla="*/ 57 w 60"/>
                  <a:gd name="T13" fmla="*/ 41 h 60"/>
                  <a:gd name="T14" fmla="*/ 59 w 60"/>
                  <a:gd name="T15" fmla="*/ 36 h 60"/>
                  <a:gd name="T16" fmla="*/ 60 w 60"/>
                  <a:gd name="T17" fmla="*/ 30 h 60"/>
                  <a:gd name="T18" fmla="*/ 59 w 60"/>
                  <a:gd name="T19" fmla="*/ 24 h 60"/>
                  <a:gd name="T20" fmla="*/ 57 w 60"/>
                  <a:gd name="T21" fmla="*/ 18 h 60"/>
                  <a:gd name="T22" fmla="*/ 55 w 60"/>
                  <a:gd name="T23" fmla="*/ 14 h 60"/>
                  <a:gd name="T24" fmla="*/ 51 w 60"/>
                  <a:gd name="T25" fmla="*/ 8 h 60"/>
                  <a:gd name="T26" fmla="*/ 46 w 60"/>
                  <a:gd name="T27" fmla="*/ 5 h 60"/>
                  <a:gd name="T28" fmla="*/ 42 w 60"/>
                  <a:gd name="T29" fmla="*/ 2 h 60"/>
                  <a:gd name="T30" fmla="*/ 36 w 60"/>
                  <a:gd name="T31" fmla="*/ 1 h 60"/>
                  <a:gd name="T32" fmla="*/ 30 w 60"/>
                  <a:gd name="T33" fmla="*/ 0 h 60"/>
                  <a:gd name="T34" fmla="*/ 24 w 60"/>
                  <a:gd name="T35" fmla="*/ 1 h 60"/>
                  <a:gd name="T36" fmla="*/ 18 w 60"/>
                  <a:gd name="T37" fmla="*/ 2 h 60"/>
                  <a:gd name="T38" fmla="*/ 13 w 60"/>
                  <a:gd name="T39" fmla="*/ 5 h 60"/>
                  <a:gd name="T40" fmla="*/ 9 w 60"/>
                  <a:gd name="T41" fmla="*/ 8 h 60"/>
                  <a:gd name="T42" fmla="*/ 5 w 60"/>
                  <a:gd name="T43" fmla="*/ 14 h 60"/>
                  <a:gd name="T44" fmla="*/ 2 w 60"/>
                  <a:gd name="T45" fmla="*/ 18 h 60"/>
                  <a:gd name="T46" fmla="*/ 0 w 60"/>
                  <a:gd name="T47" fmla="*/ 24 h 60"/>
                  <a:gd name="T48" fmla="*/ 0 w 60"/>
                  <a:gd name="T49" fmla="*/ 30 h 60"/>
                  <a:gd name="T50" fmla="*/ 0 w 60"/>
                  <a:gd name="T51" fmla="*/ 36 h 60"/>
                  <a:gd name="T52" fmla="*/ 2 w 60"/>
                  <a:gd name="T53" fmla="*/ 41 h 60"/>
                  <a:gd name="T54" fmla="*/ 5 w 60"/>
                  <a:gd name="T55" fmla="*/ 47 h 60"/>
                  <a:gd name="T56" fmla="*/ 9 w 60"/>
                  <a:gd name="T57" fmla="*/ 51 h 60"/>
                  <a:gd name="T58" fmla="*/ 13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2" y="57"/>
                    </a:lnTo>
                    <a:lnTo>
                      <a:pt x="46" y="54"/>
                    </a:lnTo>
                    <a:lnTo>
                      <a:pt x="51" y="51"/>
                    </a:lnTo>
                    <a:lnTo>
                      <a:pt x="55" y="47"/>
                    </a:lnTo>
                    <a:lnTo>
                      <a:pt x="57" y="41"/>
                    </a:lnTo>
                    <a:lnTo>
                      <a:pt x="59" y="36"/>
                    </a:lnTo>
                    <a:lnTo>
                      <a:pt x="60" y="30"/>
                    </a:lnTo>
                    <a:lnTo>
                      <a:pt x="59" y="24"/>
                    </a:lnTo>
                    <a:lnTo>
                      <a:pt x="57" y="18"/>
                    </a:lnTo>
                    <a:lnTo>
                      <a:pt x="55" y="14"/>
                    </a:lnTo>
                    <a:lnTo>
                      <a:pt x="51" y="8"/>
                    </a:lnTo>
                    <a:lnTo>
                      <a:pt x="46" y="5"/>
                    </a:lnTo>
                    <a:lnTo>
                      <a:pt x="42" y="2"/>
                    </a:lnTo>
                    <a:lnTo>
                      <a:pt x="36" y="1"/>
                    </a:lnTo>
                    <a:lnTo>
                      <a:pt x="30" y="0"/>
                    </a:lnTo>
                    <a:lnTo>
                      <a:pt x="24" y="1"/>
                    </a:lnTo>
                    <a:lnTo>
                      <a:pt x="18" y="2"/>
                    </a:lnTo>
                    <a:lnTo>
                      <a:pt x="13" y="5"/>
                    </a:lnTo>
                    <a:lnTo>
                      <a:pt x="9" y="8"/>
                    </a:lnTo>
                    <a:lnTo>
                      <a:pt x="5" y="14"/>
                    </a:lnTo>
                    <a:lnTo>
                      <a:pt x="2" y="18"/>
                    </a:lnTo>
                    <a:lnTo>
                      <a:pt x="0" y="24"/>
                    </a:lnTo>
                    <a:lnTo>
                      <a:pt x="0" y="30"/>
                    </a:lnTo>
                    <a:lnTo>
                      <a:pt x="0" y="36"/>
                    </a:lnTo>
                    <a:lnTo>
                      <a:pt x="2" y="41"/>
                    </a:lnTo>
                    <a:lnTo>
                      <a:pt x="5" y="47"/>
                    </a:lnTo>
                    <a:lnTo>
                      <a:pt x="9" y="51"/>
                    </a:lnTo>
                    <a:lnTo>
                      <a:pt x="13"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81" name="Group 180">
            <a:extLst>
              <a:ext uri="{FF2B5EF4-FFF2-40B4-BE49-F238E27FC236}">
                <a16:creationId xmlns:a16="http://schemas.microsoft.com/office/drawing/2014/main" id="{F11BBCFB-3CC1-4CCE-A00F-61760334AFF4}"/>
              </a:ext>
            </a:extLst>
          </p:cNvPr>
          <p:cNvGrpSpPr/>
          <p:nvPr/>
        </p:nvGrpSpPr>
        <p:grpSpPr>
          <a:xfrm>
            <a:off x="9258413" y="4199273"/>
            <a:ext cx="146187" cy="146187"/>
            <a:chOff x="205918" y="1349332"/>
            <a:chExt cx="796925" cy="796925"/>
          </a:xfrm>
        </p:grpSpPr>
        <p:sp>
          <p:nvSpPr>
            <p:cNvPr id="182" name="Oval 5">
              <a:extLst>
                <a:ext uri="{FF2B5EF4-FFF2-40B4-BE49-F238E27FC236}">
                  <a16:creationId xmlns:a16="http://schemas.microsoft.com/office/drawing/2014/main" id="{3AF40AFA-53E9-4A2B-815D-8FDFA95F7C81}"/>
                </a:ext>
              </a:extLst>
            </p:cNvPr>
            <p:cNvSpPr>
              <a:spLocks noChangeArrowheads="1"/>
            </p:cNvSpPr>
            <p:nvPr/>
          </p:nvSpPr>
          <p:spPr bwMode="auto">
            <a:xfrm>
              <a:off x="205918" y="1349332"/>
              <a:ext cx="796925" cy="796925"/>
            </a:xfrm>
            <a:prstGeom prst="ellipse">
              <a:avLst/>
            </a:prstGeom>
            <a:solidFill>
              <a:schemeClr val="accent2"/>
            </a:solidFill>
            <a:ln>
              <a:noFill/>
            </a:ln>
            <a:effectLst>
              <a:outerShdw blurRad="381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pSp>
          <p:nvGrpSpPr>
            <p:cNvPr id="183" name="Group 182">
              <a:extLst>
                <a:ext uri="{FF2B5EF4-FFF2-40B4-BE49-F238E27FC236}">
                  <a16:creationId xmlns:a16="http://schemas.microsoft.com/office/drawing/2014/main" id="{6858BF04-F26C-4997-AD1D-7CCB77E0E9B2}"/>
                </a:ext>
              </a:extLst>
            </p:cNvPr>
            <p:cNvGrpSpPr/>
            <p:nvPr/>
          </p:nvGrpSpPr>
          <p:grpSpPr>
            <a:xfrm>
              <a:off x="398799" y="1576478"/>
              <a:ext cx="411162" cy="342634"/>
              <a:chOff x="11601450" y="1943100"/>
              <a:chExt cx="285750" cy="238125"/>
            </a:xfrm>
            <a:solidFill>
              <a:schemeClr val="bg1"/>
            </a:solidFill>
          </p:grpSpPr>
          <p:sp>
            <p:nvSpPr>
              <p:cNvPr id="184" name="Freeform 300">
                <a:extLst>
                  <a:ext uri="{FF2B5EF4-FFF2-40B4-BE49-F238E27FC236}">
                    <a16:creationId xmlns:a16="http://schemas.microsoft.com/office/drawing/2014/main" id="{5BCB3C27-2E71-4B69-A754-0C9F9BC0BC8C}"/>
                  </a:ext>
                </a:extLst>
              </p:cNvPr>
              <p:cNvSpPr>
                <a:spLocks noEditPoints="1"/>
              </p:cNvSpPr>
              <p:nvPr/>
            </p:nvSpPr>
            <p:spPr bwMode="auto">
              <a:xfrm>
                <a:off x="11601450" y="1943100"/>
                <a:ext cx="285750" cy="238125"/>
              </a:xfrm>
              <a:custGeom>
                <a:avLst/>
                <a:gdLst>
                  <a:gd name="T0" fmla="*/ 192 w 900"/>
                  <a:gd name="T1" fmla="*/ 717 h 751"/>
                  <a:gd name="T2" fmla="*/ 168 w 900"/>
                  <a:gd name="T3" fmla="*/ 702 h 751"/>
                  <a:gd name="T4" fmla="*/ 153 w 900"/>
                  <a:gd name="T5" fmla="*/ 678 h 751"/>
                  <a:gd name="T6" fmla="*/ 690 w 900"/>
                  <a:gd name="T7" fmla="*/ 600 h 751"/>
                  <a:gd name="T8" fmla="*/ 733 w 900"/>
                  <a:gd name="T9" fmla="*/ 589 h 751"/>
                  <a:gd name="T10" fmla="*/ 764 w 900"/>
                  <a:gd name="T11" fmla="*/ 560 h 751"/>
                  <a:gd name="T12" fmla="*/ 779 w 900"/>
                  <a:gd name="T13" fmla="*/ 520 h 751"/>
                  <a:gd name="T14" fmla="*/ 870 w 900"/>
                  <a:gd name="T15" fmla="*/ 666 h 751"/>
                  <a:gd name="T16" fmla="*/ 859 w 900"/>
                  <a:gd name="T17" fmla="*/ 694 h 751"/>
                  <a:gd name="T18" fmla="*/ 839 w 900"/>
                  <a:gd name="T19" fmla="*/ 713 h 751"/>
                  <a:gd name="T20" fmla="*/ 810 w 900"/>
                  <a:gd name="T21" fmla="*/ 721 h 751"/>
                  <a:gd name="T22" fmla="*/ 750 w 900"/>
                  <a:gd name="T23" fmla="*/ 510 h 751"/>
                  <a:gd name="T24" fmla="*/ 743 w 900"/>
                  <a:gd name="T25" fmla="*/ 539 h 751"/>
                  <a:gd name="T26" fmla="*/ 724 w 900"/>
                  <a:gd name="T27" fmla="*/ 560 h 751"/>
                  <a:gd name="T28" fmla="*/ 696 w 900"/>
                  <a:gd name="T29" fmla="*/ 570 h 751"/>
                  <a:gd name="T30" fmla="*/ 71 w 900"/>
                  <a:gd name="T31" fmla="*/ 568 h 751"/>
                  <a:gd name="T32" fmla="*/ 47 w 900"/>
                  <a:gd name="T33" fmla="*/ 553 h 751"/>
                  <a:gd name="T34" fmla="*/ 33 w 900"/>
                  <a:gd name="T35" fmla="*/ 528 h 751"/>
                  <a:gd name="T36" fmla="*/ 690 w 900"/>
                  <a:gd name="T37" fmla="*/ 30 h 751"/>
                  <a:gd name="T38" fmla="*/ 718 w 900"/>
                  <a:gd name="T39" fmla="*/ 37 h 751"/>
                  <a:gd name="T40" fmla="*/ 740 w 900"/>
                  <a:gd name="T41" fmla="*/ 57 h 751"/>
                  <a:gd name="T42" fmla="*/ 749 w 900"/>
                  <a:gd name="T43" fmla="*/ 84 h 751"/>
                  <a:gd name="T44" fmla="*/ 30 w 900"/>
                  <a:gd name="T45" fmla="*/ 83 h 751"/>
                  <a:gd name="T46" fmla="*/ 40 w 900"/>
                  <a:gd name="T47" fmla="*/ 57 h 751"/>
                  <a:gd name="T48" fmla="*/ 61 w 900"/>
                  <a:gd name="T49" fmla="*/ 37 h 751"/>
                  <a:gd name="T50" fmla="*/ 90 w 900"/>
                  <a:gd name="T51" fmla="*/ 30 h 751"/>
                  <a:gd name="T52" fmla="*/ 780 w 900"/>
                  <a:gd name="T53" fmla="*/ 179 h 751"/>
                  <a:gd name="T54" fmla="*/ 834 w 900"/>
                  <a:gd name="T55" fmla="*/ 185 h 751"/>
                  <a:gd name="T56" fmla="*/ 856 w 900"/>
                  <a:gd name="T57" fmla="*/ 202 h 751"/>
                  <a:gd name="T58" fmla="*/ 869 w 900"/>
                  <a:gd name="T59" fmla="*/ 228 h 751"/>
                  <a:gd name="T60" fmla="*/ 780 w 900"/>
                  <a:gd name="T61" fmla="*/ 90 h 751"/>
                  <a:gd name="T62" fmla="*/ 770 w 900"/>
                  <a:gd name="T63" fmla="*/ 47 h 751"/>
                  <a:gd name="T64" fmla="*/ 741 w 900"/>
                  <a:gd name="T65" fmla="*/ 15 h 751"/>
                  <a:gd name="T66" fmla="*/ 699 w 900"/>
                  <a:gd name="T67" fmla="*/ 0 h 751"/>
                  <a:gd name="T68" fmla="*/ 63 w 900"/>
                  <a:gd name="T69" fmla="*/ 4 h 751"/>
                  <a:gd name="T70" fmla="*/ 27 w 900"/>
                  <a:gd name="T71" fmla="*/ 27 h 751"/>
                  <a:gd name="T72" fmla="*/ 4 w 900"/>
                  <a:gd name="T73" fmla="*/ 63 h 751"/>
                  <a:gd name="T74" fmla="*/ 0 w 900"/>
                  <a:gd name="T75" fmla="*/ 520 h 751"/>
                  <a:gd name="T76" fmla="*/ 15 w 900"/>
                  <a:gd name="T77" fmla="*/ 560 h 751"/>
                  <a:gd name="T78" fmla="*/ 47 w 900"/>
                  <a:gd name="T79" fmla="*/ 589 h 751"/>
                  <a:gd name="T80" fmla="*/ 90 w 900"/>
                  <a:gd name="T81" fmla="*/ 600 h 751"/>
                  <a:gd name="T82" fmla="*/ 124 w 900"/>
                  <a:gd name="T83" fmla="*/ 686 h 751"/>
                  <a:gd name="T84" fmla="*/ 146 w 900"/>
                  <a:gd name="T85" fmla="*/ 724 h 751"/>
                  <a:gd name="T86" fmla="*/ 183 w 900"/>
                  <a:gd name="T87" fmla="*/ 746 h 751"/>
                  <a:gd name="T88" fmla="*/ 819 w 900"/>
                  <a:gd name="T89" fmla="*/ 749 h 751"/>
                  <a:gd name="T90" fmla="*/ 860 w 900"/>
                  <a:gd name="T91" fmla="*/ 734 h 751"/>
                  <a:gd name="T92" fmla="*/ 889 w 900"/>
                  <a:gd name="T93" fmla="*/ 703 h 751"/>
                  <a:gd name="T94" fmla="*/ 900 w 900"/>
                  <a:gd name="T95" fmla="*/ 661 h 751"/>
                  <a:gd name="T96" fmla="*/ 893 w 900"/>
                  <a:gd name="T97" fmla="*/ 205 h 751"/>
                  <a:gd name="T98" fmla="*/ 867 w 900"/>
                  <a:gd name="T99" fmla="*/ 171 h 751"/>
                  <a:gd name="T100" fmla="*/ 828 w 900"/>
                  <a:gd name="T101" fmla="*/ 152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0" h="751">
                    <a:moveTo>
                      <a:pt x="810" y="721"/>
                    </a:moveTo>
                    <a:lnTo>
                      <a:pt x="209" y="721"/>
                    </a:lnTo>
                    <a:lnTo>
                      <a:pt x="204" y="720"/>
                    </a:lnTo>
                    <a:lnTo>
                      <a:pt x="198" y="718"/>
                    </a:lnTo>
                    <a:lnTo>
                      <a:pt x="192" y="717"/>
                    </a:lnTo>
                    <a:lnTo>
                      <a:pt x="187" y="715"/>
                    </a:lnTo>
                    <a:lnTo>
                      <a:pt x="182" y="713"/>
                    </a:lnTo>
                    <a:lnTo>
                      <a:pt x="176" y="710"/>
                    </a:lnTo>
                    <a:lnTo>
                      <a:pt x="172" y="707"/>
                    </a:lnTo>
                    <a:lnTo>
                      <a:pt x="168" y="702"/>
                    </a:lnTo>
                    <a:lnTo>
                      <a:pt x="163" y="698"/>
                    </a:lnTo>
                    <a:lnTo>
                      <a:pt x="160" y="694"/>
                    </a:lnTo>
                    <a:lnTo>
                      <a:pt x="157" y="689"/>
                    </a:lnTo>
                    <a:lnTo>
                      <a:pt x="155" y="683"/>
                    </a:lnTo>
                    <a:lnTo>
                      <a:pt x="153" y="678"/>
                    </a:lnTo>
                    <a:lnTo>
                      <a:pt x="151" y="672"/>
                    </a:lnTo>
                    <a:lnTo>
                      <a:pt x="151" y="666"/>
                    </a:lnTo>
                    <a:lnTo>
                      <a:pt x="150" y="661"/>
                    </a:lnTo>
                    <a:lnTo>
                      <a:pt x="150" y="600"/>
                    </a:lnTo>
                    <a:lnTo>
                      <a:pt x="690" y="600"/>
                    </a:lnTo>
                    <a:lnTo>
                      <a:pt x="699" y="600"/>
                    </a:lnTo>
                    <a:lnTo>
                      <a:pt x="708" y="599"/>
                    </a:lnTo>
                    <a:lnTo>
                      <a:pt x="717" y="597"/>
                    </a:lnTo>
                    <a:lnTo>
                      <a:pt x="725" y="593"/>
                    </a:lnTo>
                    <a:lnTo>
                      <a:pt x="733" y="589"/>
                    </a:lnTo>
                    <a:lnTo>
                      <a:pt x="741" y="585"/>
                    </a:lnTo>
                    <a:lnTo>
                      <a:pt x="747" y="579"/>
                    </a:lnTo>
                    <a:lnTo>
                      <a:pt x="754" y="574"/>
                    </a:lnTo>
                    <a:lnTo>
                      <a:pt x="759" y="568"/>
                    </a:lnTo>
                    <a:lnTo>
                      <a:pt x="764" y="560"/>
                    </a:lnTo>
                    <a:lnTo>
                      <a:pt x="770" y="553"/>
                    </a:lnTo>
                    <a:lnTo>
                      <a:pt x="773" y="545"/>
                    </a:lnTo>
                    <a:lnTo>
                      <a:pt x="776" y="537"/>
                    </a:lnTo>
                    <a:lnTo>
                      <a:pt x="778" y="528"/>
                    </a:lnTo>
                    <a:lnTo>
                      <a:pt x="779" y="520"/>
                    </a:lnTo>
                    <a:lnTo>
                      <a:pt x="780" y="510"/>
                    </a:lnTo>
                    <a:lnTo>
                      <a:pt x="780" y="330"/>
                    </a:lnTo>
                    <a:lnTo>
                      <a:pt x="870" y="330"/>
                    </a:lnTo>
                    <a:lnTo>
                      <a:pt x="870" y="660"/>
                    </a:lnTo>
                    <a:lnTo>
                      <a:pt x="870" y="666"/>
                    </a:lnTo>
                    <a:lnTo>
                      <a:pt x="869" y="672"/>
                    </a:lnTo>
                    <a:lnTo>
                      <a:pt x="867" y="678"/>
                    </a:lnTo>
                    <a:lnTo>
                      <a:pt x="866" y="683"/>
                    </a:lnTo>
                    <a:lnTo>
                      <a:pt x="863" y="689"/>
                    </a:lnTo>
                    <a:lnTo>
                      <a:pt x="859" y="694"/>
                    </a:lnTo>
                    <a:lnTo>
                      <a:pt x="856" y="698"/>
                    </a:lnTo>
                    <a:lnTo>
                      <a:pt x="852" y="702"/>
                    </a:lnTo>
                    <a:lnTo>
                      <a:pt x="848" y="707"/>
                    </a:lnTo>
                    <a:lnTo>
                      <a:pt x="843" y="710"/>
                    </a:lnTo>
                    <a:lnTo>
                      <a:pt x="839" y="713"/>
                    </a:lnTo>
                    <a:lnTo>
                      <a:pt x="834" y="715"/>
                    </a:lnTo>
                    <a:lnTo>
                      <a:pt x="827" y="717"/>
                    </a:lnTo>
                    <a:lnTo>
                      <a:pt x="822" y="718"/>
                    </a:lnTo>
                    <a:lnTo>
                      <a:pt x="817" y="720"/>
                    </a:lnTo>
                    <a:lnTo>
                      <a:pt x="810" y="721"/>
                    </a:lnTo>
                    <a:lnTo>
                      <a:pt x="810" y="721"/>
                    </a:lnTo>
                    <a:close/>
                    <a:moveTo>
                      <a:pt x="30" y="510"/>
                    </a:moveTo>
                    <a:lnTo>
                      <a:pt x="30" y="179"/>
                    </a:lnTo>
                    <a:lnTo>
                      <a:pt x="750" y="179"/>
                    </a:lnTo>
                    <a:lnTo>
                      <a:pt x="750" y="510"/>
                    </a:lnTo>
                    <a:lnTo>
                      <a:pt x="749" y="516"/>
                    </a:lnTo>
                    <a:lnTo>
                      <a:pt x="749" y="522"/>
                    </a:lnTo>
                    <a:lnTo>
                      <a:pt x="747" y="528"/>
                    </a:lnTo>
                    <a:lnTo>
                      <a:pt x="745" y="533"/>
                    </a:lnTo>
                    <a:lnTo>
                      <a:pt x="743" y="539"/>
                    </a:lnTo>
                    <a:lnTo>
                      <a:pt x="740" y="543"/>
                    </a:lnTo>
                    <a:lnTo>
                      <a:pt x="736" y="548"/>
                    </a:lnTo>
                    <a:lnTo>
                      <a:pt x="732" y="553"/>
                    </a:lnTo>
                    <a:lnTo>
                      <a:pt x="728" y="556"/>
                    </a:lnTo>
                    <a:lnTo>
                      <a:pt x="724" y="560"/>
                    </a:lnTo>
                    <a:lnTo>
                      <a:pt x="718" y="563"/>
                    </a:lnTo>
                    <a:lnTo>
                      <a:pt x="713" y="566"/>
                    </a:lnTo>
                    <a:lnTo>
                      <a:pt x="708" y="568"/>
                    </a:lnTo>
                    <a:lnTo>
                      <a:pt x="702" y="569"/>
                    </a:lnTo>
                    <a:lnTo>
                      <a:pt x="696" y="570"/>
                    </a:lnTo>
                    <a:lnTo>
                      <a:pt x="690" y="570"/>
                    </a:lnTo>
                    <a:lnTo>
                      <a:pt x="90" y="570"/>
                    </a:lnTo>
                    <a:lnTo>
                      <a:pt x="83" y="570"/>
                    </a:lnTo>
                    <a:lnTo>
                      <a:pt x="78" y="569"/>
                    </a:lnTo>
                    <a:lnTo>
                      <a:pt x="71" y="568"/>
                    </a:lnTo>
                    <a:lnTo>
                      <a:pt x="66" y="566"/>
                    </a:lnTo>
                    <a:lnTo>
                      <a:pt x="61" y="562"/>
                    </a:lnTo>
                    <a:lnTo>
                      <a:pt x="57" y="560"/>
                    </a:lnTo>
                    <a:lnTo>
                      <a:pt x="51" y="556"/>
                    </a:lnTo>
                    <a:lnTo>
                      <a:pt x="47" y="553"/>
                    </a:lnTo>
                    <a:lnTo>
                      <a:pt x="44" y="548"/>
                    </a:lnTo>
                    <a:lnTo>
                      <a:pt x="40" y="543"/>
                    </a:lnTo>
                    <a:lnTo>
                      <a:pt x="37" y="539"/>
                    </a:lnTo>
                    <a:lnTo>
                      <a:pt x="34" y="533"/>
                    </a:lnTo>
                    <a:lnTo>
                      <a:pt x="33" y="528"/>
                    </a:lnTo>
                    <a:lnTo>
                      <a:pt x="31" y="522"/>
                    </a:lnTo>
                    <a:lnTo>
                      <a:pt x="30" y="516"/>
                    </a:lnTo>
                    <a:lnTo>
                      <a:pt x="30" y="510"/>
                    </a:lnTo>
                    <a:close/>
                    <a:moveTo>
                      <a:pt x="90" y="30"/>
                    </a:moveTo>
                    <a:lnTo>
                      <a:pt x="690" y="30"/>
                    </a:lnTo>
                    <a:lnTo>
                      <a:pt x="696" y="30"/>
                    </a:lnTo>
                    <a:lnTo>
                      <a:pt x="702" y="31"/>
                    </a:lnTo>
                    <a:lnTo>
                      <a:pt x="708" y="33"/>
                    </a:lnTo>
                    <a:lnTo>
                      <a:pt x="713" y="34"/>
                    </a:lnTo>
                    <a:lnTo>
                      <a:pt x="718" y="37"/>
                    </a:lnTo>
                    <a:lnTo>
                      <a:pt x="724" y="40"/>
                    </a:lnTo>
                    <a:lnTo>
                      <a:pt x="728" y="44"/>
                    </a:lnTo>
                    <a:lnTo>
                      <a:pt x="732" y="48"/>
                    </a:lnTo>
                    <a:lnTo>
                      <a:pt x="736" y="52"/>
                    </a:lnTo>
                    <a:lnTo>
                      <a:pt x="740" y="57"/>
                    </a:lnTo>
                    <a:lnTo>
                      <a:pt x="743" y="61"/>
                    </a:lnTo>
                    <a:lnTo>
                      <a:pt x="745" y="66"/>
                    </a:lnTo>
                    <a:lnTo>
                      <a:pt x="747" y="73"/>
                    </a:lnTo>
                    <a:lnTo>
                      <a:pt x="749" y="78"/>
                    </a:lnTo>
                    <a:lnTo>
                      <a:pt x="749" y="84"/>
                    </a:lnTo>
                    <a:lnTo>
                      <a:pt x="750" y="90"/>
                    </a:lnTo>
                    <a:lnTo>
                      <a:pt x="750" y="150"/>
                    </a:lnTo>
                    <a:lnTo>
                      <a:pt x="30" y="150"/>
                    </a:lnTo>
                    <a:lnTo>
                      <a:pt x="30" y="90"/>
                    </a:lnTo>
                    <a:lnTo>
                      <a:pt x="30" y="83"/>
                    </a:lnTo>
                    <a:lnTo>
                      <a:pt x="31" y="78"/>
                    </a:lnTo>
                    <a:lnTo>
                      <a:pt x="33" y="71"/>
                    </a:lnTo>
                    <a:lnTo>
                      <a:pt x="34" y="66"/>
                    </a:lnTo>
                    <a:lnTo>
                      <a:pt x="37" y="61"/>
                    </a:lnTo>
                    <a:lnTo>
                      <a:pt x="40" y="57"/>
                    </a:lnTo>
                    <a:lnTo>
                      <a:pt x="44" y="52"/>
                    </a:lnTo>
                    <a:lnTo>
                      <a:pt x="47" y="48"/>
                    </a:lnTo>
                    <a:lnTo>
                      <a:pt x="51" y="44"/>
                    </a:lnTo>
                    <a:lnTo>
                      <a:pt x="57" y="40"/>
                    </a:lnTo>
                    <a:lnTo>
                      <a:pt x="61" y="37"/>
                    </a:lnTo>
                    <a:lnTo>
                      <a:pt x="66" y="35"/>
                    </a:lnTo>
                    <a:lnTo>
                      <a:pt x="71" y="33"/>
                    </a:lnTo>
                    <a:lnTo>
                      <a:pt x="78" y="31"/>
                    </a:lnTo>
                    <a:lnTo>
                      <a:pt x="83" y="30"/>
                    </a:lnTo>
                    <a:lnTo>
                      <a:pt x="90" y="30"/>
                    </a:lnTo>
                    <a:lnTo>
                      <a:pt x="90" y="30"/>
                    </a:lnTo>
                    <a:close/>
                    <a:moveTo>
                      <a:pt x="870" y="240"/>
                    </a:moveTo>
                    <a:lnTo>
                      <a:pt x="870" y="300"/>
                    </a:lnTo>
                    <a:lnTo>
                      <a:pt x="780" y="300"/>
                    </a:lnTo>
                    <a:lnTo>
                      <a:pt x="780" y="179"/>
                    </a:lnTo>
                    <a:lnTo>
                      <a:pt x="810" y="179"/>
                    </a:lnTo>
                    <a:lnTo>
                      <a:pt x="817" y="181"/>
                    </a:lnTo>
                    <a:lnTo>
                      <a:pt x="822" y="182"/>
                    </a:lnTo>
                    <a:lnTo>
                      <a:pt x="827" y="183"/>
                    </a:lnTo>
                    <a:lnTo>
                      <a:pt x="834" y="185"/>
                    </a:lnTo>
                    <a:lnTo>
                      <a:pt x="839" y="187"/>
                    </a:lnTo>
                    <a:lnTo>
                      <a:pt x="843" y="190"/>
                    </a:lnTo>
                    <a:lnTo>
                      <a:pt x="849" y="193"/>
                    </a:lnTo>
                    <a:lnTo>
                      <a:pt x="852" y="198"/>
                    </a:lnTo>
                    <a:lnTo>
                      <a:pt x="856" y="202"/>
                    </a:lnTo>
                    <a:lnTo>
                      <a:pt x="859" y="206"/>
                    </a:lnTo>
                    <a:lnTo>
                      <a:pt x="863" y="212"/>
                    </a:lnTo>
                    <a:lnTo>
                      <a:pt x="866" y="217"/>
                    </a:lnTo>
                    <a:lnTo>
                      <a:pt x="867" y="222"/>
                    </a:lnTo>
                    <a:lnTo>
                      <a:pt x="869" y="228"/>
                    </a:lnTo>
                    <a:lnTo>
                      <a:pt x="870" y="234"/>
                    </a:lnTo>
                    <a:lnTo>
                      <a:pt x="870" y="240"/>
                    </a:lnTo>
                    <a:close/>
                    <a:moveTo>
                      <a:pt x="810" y="150"/>
                    </a:moveTo>
                    <a:lnTo>
                      <a:pt x="780" y="150"/>
                    </a:lnTo>
                    <a:lnTo>
                      <a:pt x="780" y="90"/>
                    </a:lnTo>
                    <a:lnTo>
                      <a:pt x="779" y="81"/>
                    </a:lnTo>
                    <a:lnTo>
                      <a:pt x="778" y="71"/>
                    </a:lnTo>
                    <a:lnTo>
                      <a:pt x="776" y="63"/>
                    </a:lnTo>
                    <a:lnTo>
                      <a:pt x="773" y="54"/>
                    </a:lnTo>
                    <a:lnTo>
                      <a:pt x="770" y="47"/>
                    </a:lnTo>
                    <a:lnTo>
                      <a:pt x="764" y="39"/>
                    </a:lnTo>
                    <a:lnTo>
                      <a:pt x="759" y="33"/>
                    </a:lnTo>
                    <a:lnTo>
                      <a:pt x="754" y="27"/>
                    </a:lnTo>
                    <a:lnTo>
                      <a:pt x="747" y="20"/>
                    </a:lnTo>
                    <a:lnTo>
                      <a:pt x="741" y="15"/>
                    </a:lnTo>
                    <a:lnTo>
                      <a:pt x="733" y="11"/>
                    </a:lnTo>
                    <a:lnTo>
                      <a:pt x="725" y="7"/>
                    </a:lnTo>
                    <a:lnTo>
                      <a:pt x="717" y="4"/>
                    </a:lnTo>
                    <a:lnTo>
                      <a:pt x="708" y="2"/>
                    </a:lnTo>
                    <a:lnTo>
                      <a:pt x="699" y="0"/>
                    </a:lnTo>
                    <a:lnTo>
                      <a:pt x="690" y="0"/>
                    </a:lnTo>
                    <a:lnTo>
                      <a:pt x="90" y="0"/>
                    </a:lnTo>
                    <a:lnTo>
                      <a:pt x="81" y="0"/>
                    </a:lnTo>
                    <a:lnTo>
                      <a:pt x="71" y="2"/>
                    </a:lnTo>
                    <a:lnTo>
                      <a:pt x="63" y="4"/>
                    </a:lnTo>
                    <a:lnTo>
                      <a:pt x="54" y="7"/>
                    </a:lnTo>
                    <a:lnTo>
                      <a:pt x="47" y="11"/>
                    </a:lnTo>
                    <a:lnTo>
                      <a:pt x="39" y="15"/>
                    </a:lnTo>
                    <a:lnTo>
                      <a:pt x="33" y="20"/>
                    </a:lnTo>
                    <a:lnTo>
                      <a:pt x="27" y="27"/>
                    </a:lnTo>
                    <a:lnTo>
                      <a:pt x="20" y="33"/>
                    </a:lnTo>
                    <a:lnTo>
                      <a:pt x="15" y="39"/>
                    </a:lnTo>
                    <a:lnTo>
                      <a:pt x="11" y="47"/>
                    </a:lnTo>
                    <a:lnTo>
                      <a:pt x="7" y="54"/>
                    </a:lnTo>
                    <a:lnTo>
                      <a:pt x="4" y="63"/>
                    </a:lnTo>
                    <a:lnTo>
                      <a:pt x="2" y="71"/>
                    </a:lnTo>
                    <a:lnTo>
                      <a:pt x="0" y="81"/>
                    </a:lnTo>
                    <a:lnTo>
                      <a:pt x="0" y="90"/>
                    </a:lnTo>
                    <a:lnTo>
                      <a:pt x="0" y="510"/>
                    </a:lnTo>
                    <a:lnTo>
                      <a:pt x="0" y="520"/>
                    </a:lnTo>
                    <a:lnTo>
                      <a:pt x="2" y="528"/>
                    </a:lnTo>
                    <a:lnTo>
                      <a:pt x="4" y="537"/>
                    </a:lnTo>
                    <a:lnTo>
                      <a:pt x="7" y="545"/>
                    </a:lnTo>
                    <a:lnTo>
                      <a:pt x="11" y="553"/>
                    </a:lnTo>
                    <a:lnTo>
                      <a:pt x="15" y="560"/>
                    </a:lnTo>
                    <a:lnTo>
                      <a:pt x="20" y="568"/>
                    </a:lnTo>
                    <a:lnTo>
                      <a:pt x="27" y="574"/>
                    </a:lnTo>
                    <a:lnTo>
                      <a:pt x="33" y="579"/>
                    </a:lnTo>
                    <a:lnTo>
                      <a:pt x="39" y="585"/>
                    </a:lnTo>
                    <a:lnTo>
                      <a:pt x="47" y="589"/>
                    </a:lnTo>
                    <a:lnTo>
                      <a:pt x="54" y="593"/>
                    </a:lnTo>
                    <a:lnTo>
                      <a:pt x="63" y="597"/>
                    </a:lnTo>
                    <a:lnTo>
                      <a:pt x="71" y="599"/>
                    </a:lnTo>
                    <a:lnTo>
                      <a:pt x="81" y="600"/>
                    </a:lnTo>
                    <a:lnTo>
                      <a:pt x="90" y="600"/>
                    </a:lnTo>
                    <a:lnTo>
                      <a:pt x="120" y="600"/>
                    </a:lnTo>
                    <a:lnTo>
                      <a:pt x="120" y="660"/>
                    </a:lnTo>
                    <a:lnTo>
                      <a:pt x="121" y="669"/>
                    </a:lnTo>
                    <a:lnTo>
                      <a:pt x="122" y="678"/>
                    </a:lnTo>
                    <a:lnTo>
                      <a:pt x="124" y="686"/>
                    </a:lnTo>
                    <a:lnTo>
                      <a:pt x="127" y="695"/>
                    </a:lnTo>
                    <a:lnTo>
                      <a:pt x="130" y="703"/>
                    </a:lnTo>
                    <a:lnTo>
                      <a:pt x="136" y="711"/>
                    </a:lnTo>
                    <a:lnTo>
                      <a:pt x="140" y="717"/>
                    </a:lnTo>
                    <a:lnTo>
                      <a:pt x="146" y="724"/>
                    </a:lnTo>
                    <a:lnTo>
                      <a:pt x="153" y="729"/>
                    </a:lnTo>
                    <a:lnTo>
                      <a:pt x="159" y="734"/>
                    </a:lnTo>
                    <a:lnTo>
                      <a:pt x="167" y="740"/>
                    </a:lnTo>
                    <a:lnTo>
                      <a:pt x="175" y="743"/>
                    </a:lnTo>
                    <a:lnTo>
                      <a:pt x="183" y="746"/>
                    </a:lnTo>
                    <a:lnTo>
                      <a:pt x="191" y="748"/>
                    </a:lnTo>
                    <a:lnTo>
                      <a:pt x="201" y="749"/>
                    </a:lnTo>
                    <a:lnTo>
                      <a:pt x="209" y="751"/>
                    </a:lnTo>
                    <a:lnTo>
                      <a:pt x="810" y="751"/>
                    </a:lnTo>
                    <a:lnTo>
                      <a:pt x="819" y="749"/>
                    </a:lnTo>
                    <a:lnTo>
                      <a:pt x="828" y="748"/>
                    </a:lnTo>
                    <a:lnTo>
                      <a:pt x="837" y="746"/>
                    </a:lnTo>
                    <a:lnTo>
                      <a:pt x="845" y="743"/>
                    </a:lnTo>
                    <a:lnTo>
                      <a:pt x="853" y="739"/>
                    </a:lnTo>
                    <a:lnTo>
                      <a:pt x="860" y="734"/>
                    </a:lnTo>
                    <a:lnTo>
                      <a:pt x="867" y="729"/>
                    </a:lnTo>
                    <a:lnTo>
                      <a:pt x="873" y="724"/>
                    </a:lnTo>
                    <a:lnTo>
                      <a:pt x="880" y="717"/>
                    </a:lnTo>
                    <a:lnTo>
                      <a:pt x="885" y="711"/>
                    </a:lnTo>
                    <a:lnTo>
                      <a:pt x="889" y="703"/>
                    </a:lnTo>
                    <a:lnTo>
                      <a:pt x="893" y="695"/>
                    </a:lnTo>
                    <a:lnTo>
                      <a:pt x="896" y="687"/>
                    </a:lnTo>
                    <a:lnTo>
                      <a:pt x="898" y="678"/>
                    </a:lnTo>
                    <a:lnTo>
                      <a:pt x="900" y="669"/>
                    </a:lnTo>
                    <a:lnTo>
                      <a:pt x="900" y="661"/>
                    </a:lnTo>
                    <a:lnTo>
                      <a:pt x="900" y="240"/>
                    </a:lnTo>
                    <a:lnTo>
                      <a:pt x="900" y="231"/>
                    </a:lnTo>
                    <a:lnTo>
                      <a:pt x="898" y="222"/>
                    </a:lnTo>
                    <a:lnTo>
                      <a:pt x="896" y="214"/>
                    </a:lnTo>
                    <a:lnTo>
                      <a:pt x="893" y="205"/>
                    </a:lnTo>
                    <a:lnTo>
                      <a:pt x="889" y="197"/>
                    </a:lnTo>
                    <a:lnTo>
                      <a:pt x="885" y="190"/>
                    </a:lnTo>
                    <a:lnTo>
                      <a:pt x="880" y="183"/>
                    </a:lnTo>
                    <a:lnTo>
                      <a:pt x="873" y="176"/>
                    </a:lnTo>
                    <a:lnTo>
                      <a:pt x="867" y="171"/>
                    </a:lnTo>
                    <a:lnTo>
                      <a:pt x="860" y="166"/>
                    </a:lnTo>
                    <a:lnTo>
                      <a:pt x="853" y="161"/>
                    </a:lnTo>
                    <a:lnTo>
                      <a:pt x="845" y="157"/>
                    </a:lnTo>
                    <a:lnTo>
                      <a:pt x="837" y="154"/>
                    </a:lnTo>
                    <a:lnTo>
                      <a:pt x="828" y="152"/>
                    </a:lnTo>
                    <a:lnTo>
                      <a:pt x="819" y="151"/>
                    </a:lnTo>
                    <a:lnTo>
                      <a:pt x="810"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Freeform 301">
                <a:extLst>
                  <a:ext uri="{FF2B5EF4-FFF2-40B4-BE49-F238E27FC236}">
                    <a16:creationId xmlns:a16="http://schemas.microsoft.com/office/drawing/2014/main" id="{D41EB77E-0463-4FD1-A094-9225F50D803F}"/>
                  </a:ext>
                </a:extLst>
              </p:cNvPr>
              <p:cNvSpPr>
                <a:spLocks/>
              </p:cNvSpPr>
              <p:nvPr/>
            </p:nvSpPr>
            <p:spPr bwMode="auto">
              <a:xfrm>
                <a:off x="11630025" y="1962150"/>
                <a:ext cx="19050" cy="19050"/>
              </a:xfrm>
              <a:custGeom>
                <a:avLst/>
                <a:gdLst>
                  <a:gd name="T0" fmla="*/ 30 w 60"/>
                  <a:gd name="T1" fmla="*/ 60 h 60"/>
                  <a:gd name="T2" fmla="*/ 36 w 60"/>
                  <a:gd name="T3" fmla="*/ 60 h 60"/>
                  <a:gd name="T4" fmla="*/ 41 w 60"/>
                  <a:gd name="T5" fmla="*/ 57 h 60"/>
                  <a:gd name="T6" fmla="*/ 47 w 60"/>
                  <a:gd name="T7" fmla="*/ 54 h 60"/>
                  <a:gd name="T8" fmla="*/ 51 w 60"/>
                  <a:gd name="T9" fmla="*/ 51 h 60"/>
                  <a:gd name="T10" fmla="*/ 54 w 60"/>
                  <a:gd name="T11" fmla="*/ 47 h 60"/>
                  <a:gd name="T12" fmla="*/ 57 w 60"/>
                  <a:gd name="T13" fmla="*/ 41 h 60"/>
                  <a:gd name="T14" fmla="*/ 60 w 60"/>
                  <a:gd name="T15" fmla="*/ 36 h 60"/>
                  <a:gd name="T16" fmla="*/ 60 w 60"/>
                  <a:gd name="T17" fmla="*/ 30 h 60"/>
                  <a:gd name="T18" fmla="*/ 60 w 60"/>
                  <a:gd name="T19" fmla="*/ 24 h 60"/>
                  <a:gd name="T20" fmla="*/ 57 w 60"/>
                  <a:gd name="T21" fmla="*/ 18 h 60"/>
                  <a:gd name="T22" fmla="*/ 54 w 60"/>
                  <a:gd name="T23" fmla="*/ 14 h 60"/>
                  <a:gd name="T24" fmla="*/ 51 w 60"/>
                  <a:gd name="T25" fmla="*/ 8 h 60"/>
                  <a:gd name="T26" fmla="*/ 47 w 60"/>
                  <a:gd name="T27" fmla="*/ 5 h 60"/>
                  <a:gd name="T28" fmla="*/ 41 w 60"/>
                  <a:gd name="T29" fmla="*/ 2 h 60"/>
                  <a:gd name="T30" fmla="*/ 36 w 60"/>
                  <a:gd name="T31" fmla="*/ 1 h 60"/>
                  <a:gd name="T32" fmla="*/ 30 w 60"/>
                  <a:gd name="T33" fmla="*/ 0 h 60"/>
                  <a:gd name="T34" fmla="*/ 24 w 60"/>
                  <a:gd name="T35" fmla="*/ 1 h 60"/>
                  <a:gd name="T36" fmla="*/ 18 w 60"/>
                  <a:gd name="T37" fmla="*/ 2 h 60"/>
                  <a:gd name="T38" fmla="*/ 14 w 60"/>
                  <a:gd name="T39" fmla="*/ 5 h 60"/>
                  <a:gd name="T40" fmla="*/ 8 w 60"/>
                  <a:gd name="T41" fmla="*/ 8 h 60"/>
                  <a:gd name="T42" fmla="*/ 5 w 60"/>
                  <a:gd name="T43" fmla="*/ 14 h 60"/>
                  <a:gd name="T44" fmla="*/ 2 w 60"/>
                  <a:gd name="T45" fmla="*/ 18 h 60"/>
                  <a:gd name="T46" fmla="*/ 1 w 60"/>
                  <a:gd name="T47" fmla="*/ 24 h 60"/>
                  <a:gd name="T48" fmla="*/ 0 w 60"/>
                  <a:gd name="T49" fmla="*/ 30 h 60"/>
                  <a:gd name="T50" fmla="*/ 1 w 60"/>
                  <a:gd name="T51" fmla="*/ 36 h 60"/>
                  <a:gd name="T52" fmla="*/ 2 w 60"/>
                  <a:gd name="T53" fmla="*/ 41 h 60"/>
                  <a:gd name="T54" fmla="*/ 5 w 60"/>
                  <a:gd name="T55" fmla="*/ 47 h 60"/>
                  <a:gd name="T56" fmla="*/ 8 w 60"/>
                  <a:gd name="T57" fmla="*/ 51 h 60"/>
                  <a:gd name="T58" fmla="*/ 14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1" y="57"/>
                    </a:lnTo>
                    <a:lnTo>
                      <a:pt x="47" y="54"/>
                    </a:lnTo>
                    <a:lnTo>
                      <a:pt x="51" y="51"/>
                    </a:lnTo>
                    <a:lnTo>
                      <a:pt x="54" y="47"/>
                    </a:lnTo>
                    <a:lnTo>
                      <a:pt x="57" y="41"/>
                    </a:lnTo>
                    <a:lnTo>
                      <a:pt x="60" y="36"/>
                    </a:lnTo>
                    <a:lnTo>
                      <a:pt x="60" y="30"/>
                    </a:lnTo>
                    <a:lnTo>
                      <a:pt x="60" y="24"/>
                    </a:lnTo>
                    <a:lnTo>
                      <a:pt x="57" y="18"/>
                    </a:lnTo>
                    <a:lnTo>
                      <a:pt x="54" y="14"/>
                    </a:lnTo>
                    <a:lnTo>
                      <a:pt x="51" y="8"/>
                    </a:lnTo>
                    <a:lnTo>
                      <a:pt x="47" y="5"/>
                    </a:lnTo>
                    <a:lnTo>
                      <a:pt x="41" y="2"/>
                    </a:lnTo>
                    <a:lnTo>
                      <a:pt x="36" y="1"/>
                    </a:lnTo>
                    <a:lnTo>
                      <a:pt x="30" y="0"/>
                    </a:lnTo>
                    <a:lnTo>
                      <a:pt x="24" y="1"/>
                    </a:lnTo>
                    <a:lnTo>
                      <a:pt x="18" y="2"/>
                    </a:lnTo>
                    <a:lnTo>
                      <a:pt x="14" y="5"/>
                    </a:lnTo>
                    <a:lnTo>
                      <a:pt x="8" y="8"/>
                    </a:lnTo>
                    <a:lnTo>
                      <a:pt x="5" y="14"/>
                    </a:lnTo>
                    <a:lnTo>
                      <a:pt x="2" y="18"/>
                    </a:lnTo>
                    <a:lnTo>
                      <a:pt x="1" y="24"/>
                    </a:lnTo>
                    <a:lnTo>
                      <a:pt x="0" y="30"/>
                    </a:lnTo>
                    <a:lnTo>
                      <a:pt x="1" y="36"/>
                    </a:lnTo>
                    <a:lnTo>
                      <a:pt x="2" y="41"/>
                    </a:lnTo>
                    <a:lnTo>
                      <a:pt x="5" y="47"/>
                    </a:lnTo>
                    <a:lnTo>
                      <a:pt x="8" y="51"/>
                    </a:lnTo>
                    <a:lnTo>
                      <a:pt x="14"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302">
                <a:extLst>
                  <a:ext uri="{FF2B5EF4-FFF2-40B4-BE49-F238E27FC236}">
                    <a16:creationId xmlns:a16="http://schemas.microsoft.com/office/drawing/2014/main" id="{EB4AC3BB-B8B9-44BC-B003-CA7D1BF1CACD}"/>
                  </a:ext>
                </a:extLst>
              </p:cNvPr>
              <p:cNvSpPr>
                <a:spLocks/>
              </p:cNvSpPr>
              <p:nvPr/>
            </p:nvSpPr>
            <p:spPr bwMode="auto">
              <a:xfrm>
                <a:off x="11658600" y="1962150"/>
                <a:ext cx="19050" cy="19050"/>
              </a:xfrm>
              <a:custGeom>
                <a:avLst/>
                <a:gdLst>
                  <a:gd name="T0" fmla="*/ 30 w 60"/>
                  <a:gd name="T1" fmla="*/ 60 h 60"/>
                  <a:gd name="T2" fmla="*/ 37 w 60"/>
                  <a:gd name="T3" fmla="*/ 60 h 60"/>
                  <a:gd name="T4" fmla="*/ 42 w 60"/>
                  <a:gd name="T5" fmla="*/ 57 h 60"/>
                  <a:gd name="T6" fmla="*/ 47 w 60"/>
                  <a:gd name="T7" fmla="*/ 54 h 60"/>
                  <a:gd name="T8" fmla="*/ 52 w 60"/>
                  <a:gd name="T9" fmla="*/ 51 h 60"/>
                  <a:gd name="T10" fmla="*/ 56 w 60"/>
                  <a:gd name="T11" fmla="*/ 47 h 60"/>
                  <a:gd name="T12" fmla="*/ 58 w 60"/>
                  <a:gd name="T13" fmla="*/ 41 h 60"/>
                  <a:gd name="T14" fmla="*/ 60 w 60"/>
                  <a:gd name="T15" fmla="*/ 36 h 60"/>
                  <a:gd name="T16" fmla="*/ 60 w 60"/>
                  <a:gd name="T17" fmla="*/ 30 h 60"/>
                  <a:gd name="T18" fmla="*/ 60 w 60"/>
                  <a:gd name="T19" fmla="*/ 24 h 60"/>
                  <a:gd name="T20" fmla="*/ 58 w 60"/>
                  <a:gd name="T21" fmla="*/ 18 h 60"/>
                  <a:gd name="T22" fmla="*/ 56 w 60"/>
                  <a:gd name="T23" fmla="*/ 14 h 60"/>
                  <a:gd name="T24" fmla="*/ 52 w 60"/>
                  <a:gd name="T25" fmla="*/ 8 h 60"/>
                  <a:gd name="T26" fmla="*/ 47 w 60"/>
                  <a:gd name="T27" fmla="*/ 5 h 60"/>
                  <a:gd name="T28" fmla="*/ 42 w 60"/>
                  <a:gd name="T29" fmla="*/ 2 h 60"/>
                  <a:gd name="T30" fmla="*/ 37 w 60"/>
                  <a:gd name="T31" fmla="*/ 1 h 60"/>
                  <a:gd name="T32" fmla="*/ 30 w 60"/>
                  <a:gd name="T33" fmla="*/ 0 h 60"/>
                  <a:gd name="T34" fmla="*/ 25 w 60"/>
                  <a:gd name="T35" fmla="*/ 1 h 60"/>
                  <a:gd name="T36" fmla="*/ 20 w 60"/>
                  <a:gd name="T37" fmla="*/ 2 h 60"/>
                  <a:gd name="T38" fmla="*/ 14 w 60"/>
                  <a:gd name="T39" fmla="*/ 5 h 60"/>
                  <a:gd name="T40" fmla="*/ 10 w 60"/>
                  <a:gd name="T41" fmla="*/ 8 h 60"/>
                  <a:gd name="T42" fmla="*/ 6 w 60"/>
                  <a:gd name="T43" fmla="*/ 14 h 60"/>
                  <a:gd name="T44" fmla="*/ 4 w 60"/>
                  <a:gd name="T45" fmla="*/ 18 h 60"/>
                  <a:gd name="T46" fmla="*/ 2 w 60"/>
                  <a:gd name="T47" fmla="*/ 24 h 60"/>
                  <a:gd name="T48" fmla="*/ 0 w 60"/>
                  <a:gd name="T49" fmla="*/ 30 h 60"/>
                  <a:gd name="T50" fmla="*/ 2 w 60"/>
                  <a:gd name="T51" fmla="*/ 36 h 60"/>
                  <a:gd name="T52" fmla="*/ 4 w 60"/>
                  <a:gd name="T53" fmla="*/ 41 h 60"/>
                  <a:gd name="T54" fmla="*/ 6 w 60"/>
                  <a:gd name="T55" fmla="*/ 47 h 60"/>
                  <a:gd name="T56" fmla="*/ 10 w 60"/>
                  <a:gd name="T57" fmla="*/ 51 h 60"/>
                  <a:gd name="T58" fmla="*/ 14 w 60"/>
                  <a:gd name="T59" fmla="*/ 54 h 60"/>
                  <a:gd name="T60" fmla="*/ 20 w 60"/>
                  <a:gd name="T61" fmla="*/ 57 h 60"/>
                  <a:gd name="T62" fmla="*/ 25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7" y="60"/>
                    </a:lnTo>
                    <a:lnTo>
                      <a:pt x="42" y="57"/>
                    </a:lnTo>
                    <a:lnTo>
                      <a:pt x="47" y="54"/>
                    </a:lnTo>
                    <a:lnTo>
                      <a:pt x="52" y="51"/>
                    </a:lnTo>
                    <a:lnTo>
                      <a:pt x="56" y="47"/>
                    </a:lnTo>
                    <a:lnTo>
                      <a:pt x="58" y="41"/>
                    </a:lnTo>
                    <a:lnTo>
                      <a:pt x="60" y="36"/>
                    </a:lnTo>
                    <a:lnTo>
                      <a:pt x="60" y="30"/>
                    </a:lnTo>
                    <a:lnTo>
                      <a:pt x="60" y="24"/>
                    </a:lnTo>
                    <a:lnTo>
                      <a:pt x="58" y="18"/>
                    </a:lnTo>
                    <a:lnTo>
                      <a:pt x="56" y="14"/>
                    </a:lnTo>
                    <a:lnTo>
                      <a:pt x="52" y="8"/>
                    </a:lnTo>
                    <a:lnTo>
                      <a:pt x="47" y="5"/>
                    </a:lnTo>
                    <a:lnTo>
                      <a:pt x="42" y="2"/>
                    </a:lnTo>
                    <a:lnTo>
                      <a:pt x="37" y="1"/>
                    </a:lnTo>
                    <a:lnTo>
                      <a:pt x="30" y="0"/>
                    </a:lnTo>
                    <a:lnTo>
                      <a:pt x="25" y="1"/>
                    </a:lnTo>
                    <a:lnTo>
                      <a:pt x="20" y="2"/>
                    </a:lnTo>
                    <a:lnTo>
                      <a:pt x="14" y="5"/>
                    </a:lnTo>
                    <a:lnTo>
                      <a:pt x="10" y="8"/>
                    </a:lnTo>
                    <a:lnTo>
                      <a:pt x="6" y="14"/>
                    </a:lnTo>
                    <a:lnTo>
                      <a:pt x="4" y="18"/>
                    </a:lnTo>
                    <a:lnTo>
                      <a:pt x="2" y="24"/>
                    </a:lnTo>
                    <a:lnTo>
                      <a:pt x="0" y="30"/>
                    </a:lnTo>
                    <a:lnTo>
                      <a:pt x="2" y="36"/>
                    </a:lnTo>
                    <a:lnTo>
                      <a:pt x="4" y="41"/>
                    </a:lnTo>
                    <a:lnTo>
                      <a:pt x="6" y="47"/>
                    </a:lnTo>
                    <a:lnTo>
                      <a:pt x="10" y="51"/>
                    </a:lnTo>
                    <a:lnTo>
                      <a:pt x="14" y="54"/>
                    </a:lnTo>
                    <a:lnTo>
                      <a:pt x="20" y="57"/>
                    </a:lnTo>
                    <a:lnTo>
                      <a:pt x="25"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303">
                <a:extLst>
                  <a:ext uri="{FF2B5EF4-FFF2-40B4-BE49-F238E27FC236}">
                    <a16:creationId xmlns:a16="http://schemas.microsoft.com/office/drawing/2014/main" id="{017BC6F9-D1AA-4017-A4BA-25D225591768}"/>
                  </a:ext>
                </a:extLst>
              </p:cNvPr>
              <p:cNvSpPr>
                <a:spLocks/>
              </p:cNvSpPr>
              <p:nvPr/>
            </p:nvSpPr>
            <p:spPr bwMode="auto">
              <a:xfrm>
                <a:off x="11687175" y="1962150"/>
                <a:ext cx="19050" cy="19050"/>
              </a:xfrm>
              <a:custGeom>
                <a:avLst/>
                <a:gdLst>
                  <a:gd name="T0" fmla="*/ 30 w 60"/>
                  <a:gd name="T1" fmla="*/ 60 h 60"/>
                  <a:gd name="T2" fmla="*/ 36 w 60"/>
                  <a:gd name="T3" fmla="*/ 60 h 60"/>
                  <a:gd name="T4" fmla="*/ 42 w 60"/>
                  <a:gd name="T5" fmla="*/ 57 h 60"/>
                  <a:gd name="T6" fmla="*/ 46 w 60"/>
                  <a:gd name="T7" fmla="*/ 54 h 60"/>
                  <a:gd name="T8" fmla="*/ 51 w 60"/>
                  <a:gd name="T9" fmla="*/ 51 h 60"/>
                  <a:gd name="T10" fmla="*/ 55 w 60"/>
                  <a:gd name="T11" fmla="*/ 47 h 60"/>
                  <a:gd name="T12" fmla="*/ 57 w 60"/>
                  <a:gd name="T13" fmla="*/ 41 h 60"/>
                  <a:gd name="T14" fmla="*/ 59 w 60"/>
                  <a:gd name="T15" fmla="*/ 36 h 60"/>
                  <a:gd name="T16" fmla="*/ 60 w 60"/>
                  <a:gd name="T17" fmla="*/ 30 h 60"/>
                  <a:gd name="T18" fmla="*/ 59 w 60"/>
                  <a:gd name="T19" fmla="*/ 24 h 60"/>
                  <a:gd name="T20" fmla="*/ 57 w 60"/>
                  <a:gd name="T21" fmla="*/ 18 h 60"/>
                  <a:gd name="T22" fmla="*/ 55 w 60"/>
                  <a:gd name="T23" fmla="*/ 14 h 60"/>
                  <a:gd name="T24" fmla="*/ 51 w 60"/>
                  <a:gd name="T25" fmla="*/ 8 h 60"/>
                  <a:gd name="T26" fmla="*/ 46 w 60"/>
                  <a:gd name="T27" fmla="*/ 5 h 60"/>
                  <a:gd name="T28" fmla="*/ 42 w 60"/>
                  <a:gd name="T29" fmla="*/ 2 h 60"/>
                  <a:gd name="T30" fmla="*/ 36 w 60"/>
                  <a:gd name="T31" fmla="*/ 1 h 60"/>
                  <a:gd name="T32" fmla="*/ 30 w 60"/>
                  <a:gd name="T33" fmla="*/ 0 h 60"/>
                  <a:gd name="T34" fmla="*/ 24 w 60"/>
                  <a:gd name="T35" fmla="*/ 1 h 60"/>
                  <a:gd name="T36" fmla="*/ 18 w 60"/>
                  <a:gd name="T37" fmla="*/ 2 h 60"/>
                  <a:gd name="T38" fmla="*/ 13 w 60"/>
                  <a:gd name="T39" fmla="*/ 5 h 60"/>
                  <a:gd name="T40" fmla="*/ 9 w 60"/>
                  <a:gd name="T41" fmla="*/ 8 h 60"/>
                  <a:gd name="T42" fmla="*/ 5 w 60"/>
                  <a:gd name="T43" fmla="*/ 14 h 60"/>
                  <a:gd name="T44" fmla="*/ 2 w 60"/>
                  <a:gd name="T45" fmla="*/ 18 h 60"/>
                  <a:gd name="T46" fmla="*/ 0 w 60"/>
                  <a:gd name="T47" fmla="*/ 24 h 60"/>
                  <a:gd name="T48" fmla="*/ 0 w 60"/>
                  <a:gd name="T49" fmla="*/ 30 h 60"/>
                  <a:gd name="T50" fmla="*/ 0 w 60"/>
                  <a:gd name="T51" fmla="*/ 36 h 60"/>
                  <a:gd name="T52" fmla="*/ 2 w 60"/>
                  <a:gd name="T53" fmla="*/ 41 h 60"/>
                  <a:gd name="T54" fmla="*/ 5 w 60"/>
                  <a:gd name="T55" fmla="*/ 47 h 60"/>
                  <a:gd name="T56" fmla="*/ 9 w 60"/>
                  <a:gd name="T57" fmla="*/ 51 h 60"/>
                  <a:gd name="T58" fmla="*/ 13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2" y="57"/>
                    </a:lnTo>
                    <a:lnTo>
                      <a:pt x="46" y="54"/>
                    </a:lnTo>
                    <a:lnTo>
                      <a:pt x="51" y="51"/>
                    </a:lnTo>
                    <a:lnTo>
                      <a:pt x="55" y="47"/>
                    </a:lnTo>
                    <a:lnTo>
                      <a:pt x="57" y="41"/>
                    </a:lnTo>
                    <a:lnTo>
                      <a:pt x="59" y="36"/>
                    </a:lnTo>
                    <a:lnTo>
                      <a:pt x="60" y="30"/>
                    </a:lnTo>
                    <a:lnTo>
                      <a:pt x="59" y="24"/>
                    </a:lnTo>
                    <a:lnTo>
                      <a:pt x="57" y="18"/>
                    </a:lnTo>
                    <a:lnTo>
                      <a:pt x="55" y="14"/>
                    </a:lnTo>
                    <a:lnTo>
                      <a:pt x="51" y="8"/>
                    </a:lnTo>
                    <a:lnTo>
                      <a:pt x="46" y="5"/>
                    </a:lnTo>
                    <a:lnTo>
                      <a:pt x="42" y="2"/>
                    </a:lnTo>
                    <a:lnTo>
                      <a:pt x="36" y="1"/>
                    </a:lnTo>
                    <a:lnTo>
                      <a:pt x="30" y="0"/>
                    </a:lnTo>
                    <a:lnTo>
                      <a:pt x="24" y="1"/>
                    </a:lnTo>
                    <a:lnTo>
                      <a:pt x="18" y="2"/>
                    </a:lnTo>
                    <a:lnTo>
                      <a:pt x="13" y="5"/>
                    </a:lnTo>
                    <a:lnTo>
                      <a:pt x="9" y="8"/>
                    </a:lnTo>
                    <a:lnTo>
                      <a:pt x="5" y="14"/>
                    </a:lnTo>
                    <a:lnTo>
                      <a:pt x="2" y="18"/>
                    </a:lnTo>
                    <a:lnTo>
                      <a:pt x="0" y="24"/>
                    </a:lnTo>
                    <a:lnTo>
                      <a:pt x="0" y="30"/>
                    </a:lnTo>
                    <a:lnTo>
                      <a:pt x="0" y="36"/>
                    </a:lnTo>
                    <a:lnTo>
                      <a:pt x="2" y="41"/>
                    </a:lnTo>
                    <a:lnTo>
                      <a:pt x="5" y="47"/>
                    </a:lnTo>
                    <a:lnTo>
                      <a:pt x="9" y="51"/>
                    </a:lnTo>
                    <a:lnTo>
                      <a:pt x="13"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pic>
        <p:nvPicPr>
          <p:cNvPr id="58" name="Picture 57">
            <a:extLst>
              <a:ext uri="{FF2B5EF4-FFF2-40B4-BE49-F238E27FC236}">
                <a16:creationId xmlns:a16="http://schemas.microsoft.com/office/drawing/2014/main" id="{6CAB38F0-A412-4E16-ACBE-38610C3DA4B3}"/>
              </a:ext>
            </a:extLst>
          </p:cNvPr>
          <p:cNvPicPr>
            <a:picLocks noChangeAspect="1"/>
          </p:cNvPicPr>
          <p:nvPr/>
        </p:nvPicPr>
        <p:blipFill>
          <a:blip r:embed="rId46"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2893939" y="3954779"/>
            <a:ext cx="285550" cy="380702"/>
          </a:xfrm>
          <a:prstGeom prst="rect">
            <a:avLst/>
          </a:prstGeom>
        </p:spPr>
      </p:pic>
      <p:pic>
        <p:nvPicPr>
          <p:cNvPr id="59" name="Picture 58">
            <a:extLst>
              <a:ext uri="{FF2B5EF4-FFF2-40B4-BE49-F238E27FC236}">
                <a16:creationId xmlns:a16="http://schemas.microsoft.com/office/drawing/2014/main" id="{B9370483-FE57-4637-AAA8-190AC83D7DF6}"/>
              </a:ext>
            </a:extLst>
          </p:cNvPr>
          <p:cNvPicPr>
            <a:picLocks noChangeAspect="1"/>
          </p:cNvPicPr>
          <p:nvPr/>
        </p:nvPicPr>
        <p:blipFill>
          <a:blip r:embed="rId47" cstate="screen">
            <a:extLst>
              <a:ext uri="{28A0092B-C50C-407E-A947-70E740481C1C}">
                <a14:useLocalDpi xmlns:a14="http://schemas.microsoft.com/office/drawing/2010/main"/>
              </a:ext>
            </a:extLst>
          </a:blip>
          <a:stretch>
            <a:fillRect/>
          </a:stretch>
        </p:blipFill>
        <p:spPr>
          <a:xfrm>
            <a:off x="2875246" y="3475243"/>
            <a:ext cx="397807" cy="332011"/>
          </a:xfrm>
          <a:prstGeom prst="rect">
            <a:avLst/>
          </a:prstGeom>
        </p:spPr>
      </p:pic>
      <p:pic>
        <p:nvPicPr>
          <p:cNvPr id="60" name="Picture 59">
            <a:extLst>
              <a:ext uri="{FF2B5EF4-FFF2-40B4-BE49-F238E27FC236}">
                <a16:creationId xmlns:a16="http://schemas.microsoft.com/office/drawing/2014/main" id="{B052A5C7-A6FF-44B0-B874-3A0BE9237D9C}"/>
              </a:ext>
            </a:extLst>
          </p:cNvPr>
          <p:cNvPicPr>
            <a:picLocks noChangeAspect="1"/>
          </p:cNvPicPr>
          <p:nvPr/>
        </p:nvPicPr>
        <p:blipFill>
          <a:blip r:embed="rId48" cstate="screen">
            <a:extLst>
              <a:ext uri="{28A0092B-C50C-407E-A947-70E740481C1C}">
                <a14:useLocalDpi xmlns:a14="http://schemas.microsoft.com/office/drawing/2010/main"/>
              </a:ext>
            </a:extLst>
          </a:blip>
          <a:stretch>
            <a:fillRect/>
          </a:stretch>
        </p:blipFill>
        <p:spPr>
          <a:xfrm>
            <a:off x="2828967" y="4516804"/>
            <a:ext cx="435922" cy="240642"/>
          </a:xfrm>
          <a:prstGeom prst="rect">
            <a:avLst/>
          </a:prstGeom>
        </p:spPr>
      </p:pic>
      <p:pic>
        <p:nvPicPr>
          <p:cNvPr id="61" name="Picture 60">
            <a:extLst>
              <a:ext uri="{FF2B5EF4-FFF2-40B4-BE49-F238E27FC236}">
                <a16:creationId xmlns:a16="http://schemas.microsoft.com/office/drawing/2014/main" id="{C5A312D8-E79F-4CCB-9561-F723EA84343C}"/>
              </a:ext>
            </a:extLst>
          </p:cNvPr>
          <p:cNvPicPr>
            <a:picLocks noChangeAspect="1"/>
          </p:cNvPicPr>
          <p:nvPr/>
        </p:nvPicPr>
        <p:blipFill>
          <a:blip r:embed="rId49" cstate="screen">
            <a:extLst>
              <a:ext uri="{28A0092B-C50C-407E-A947-70E740481C1C}">
                <a14:useLocalDpi xmlns:a14="http://schemas.microsoft.com/office/drawing/2010/main"/>
              </a:ext>
            </a:extLst>
          </a:blip>
          <a:stretch>
            <a:fillRect/>
          </a:stretch>
        </p:blipFill>
        <p:spPr>
          <a:xfrm>
            <a:off x="2872123" y="2888584"/>
            <a:ext cx="330034" cy="416875"/>
          </a:xfrm>
          <a:prstGeom prst="rect">
            <a:avLst/>
          </a:prstGeom>
        </p:spPr>
      </p:pic>
      <p:pic>
        <p:nvPicPr>
          <p:cNvPr id="62" name="Picture 61">
            <a:extLst>
              <a:ext uri="{FF2B5EF4-FFF2-40B4-BE49-F238E27FC236}">
                <a16:creationId xmlns:a16="http://schemas.microsoft.com/office/drawing/2014/main" id="{0B41A740-B38F-4E87-8912-6945AEACB1E7}"/>
              </a:ext>
            </a:extLst>
          </p:cNvPr>
          <p:cNvPicPr>
            <a:picLocks noChangeAspect="1"/>
          </p:cNvPicPr>
          <p:nvPr/>
        </p:nvPicPr>
        <p:blipFill>
          <a:blip r:embed="rId50" cstate="screen">
            <a:extLst>
              <a:ext uri="{28A0092B-C50C-407E-A947-70E740481C1C}">
                <a14:useLocalDpi xmlns:a14="http://schemas.microsoft.com/office/drawing/2010/main"/>
              </a:ext>
            </a:extLst>
          </a:blip>
          <a:stretch>
            <a:fillRect/>
          </a:stretch>
        </p:blipFill>
        <p:spPr>
          <a:xfrm>
            <a:off x="2859444" y="2374134"/>
            <a:ext cx="352734" cy="358033"/>
          </a:xfrm>
          <a:prstGeom prst="rect">
            <a:avLst/>
          </a:prstGeom>
        </p:spPr>
      </p:pic>
      <p:cxnSp>
        <p:nvCxnSpPr>
          <p:cNvPr id="190" name="Straight Arrow Connector 189">
            <a:extLst>
              <a:ext uri="{FF2B5EF4-FFF2-40B4-BE49-F238E27FC236}">
                <a16:creationId xmlns:a16="http://schemas.microsoft.com/office/drawing/2014/main" id="{4C7A6326-DDDC-4319-8DB4-B346F9F26EE4}"/>
              </a:ext>
            </a:extLst>
          </p:cNvPr>
          <p:cNvCxnSpPr>
            <a:cxnSpLocks/>
          </p:cNvCxnSpPr>
          <p:nvPr/>
        </p:nvCxnSpPr>
        <p:spPr>
          <a:xfrm>
            <a:off x="3246468" y="2546042"/>
            <a:ext cx="453301"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Straight Arrow Connector 190">
            <a:extLst>
              <a:ext uri="{FF2B5EF4-FFF2-40B4-BE49-F238E27FC236}">
                <a16:creationId xmlns:a16="http://schemas.microsoft.com/office/drawing/2014/main" id="{8B556D12-93F7-42F8-8A49-0D9C55E705BA}"/>
              </a:ext>
            </a:extLst>
          </p:cNvPr>
          <p:cNvCxnSpPr>
            <a:cxnSpLocks/>
          </p:cNvCxnSpPr>
          <p:nvPr/>
        </p:nvCxnSpPr>
        <p:spPr>
          <a:xfrm>
            <a:off x="1960089" y="2543175"/>
            <a:ext cx="866699" cy="9976"/>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904FD4CC-BBD1-4596-A442-98B3ED203D3E}"/>
              </a:ext>
            </a:extLst>
          </p:cNvPr>
          <p:cNvCxnSpPr>
            <a:cxnSpLocks/>
          </p:cNvCxnSpPr>
          <p:nvPr/>
        </p:nvCxnSpPr>
        <p:spPr>
          <a:xfrm>
            <a:off x="3243269" y="3082010"/>
            <a:ext cx="453301"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3" name="Straight Arrow Connector 192">
            <a:extLst>
              <a:ext uri="{FF2B5EF4-FFF2-40B4-BE49-F238E27FC236}">
                <a16:creationId xmlns:a16="http://schemas.microsoft.com/office/drawing/2014/main" id="{74ED4436-A677-4C70-852D-02E919141CFA}"/>
              </a:ext>
            </a:extLst>
          </p:cNvPr>
          <p:cNvCxnSpPr>
            <a:cxnSpLocks/>
          </p:cNvCxnSpPr>
          <p:nvPr/>
        </p:nvCxnSpPr>
        <p:spPr>
          <a:xfrm>
            <a:off x="1956890" y="3079143"/>
            <a:ext cx="866699" cy="9976"/>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75C0EB73-A913-4026-BF0F-F8324660535C}"/>
              </a:ext>
            </a:extLst>
          </p:cNvPr>
          <p:cNvCxnSpPr>
            <a:cxnSpLocks/>
          </p:cNvCxnSpPr>
          <p:nvPr/>
        </p:nvCxnSpPr>
        <p:spPr>
          <a:xfrm>
            <a:off x="3258332" y="3676598"/>
            <a:ext cx="453301"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Straight Arrow Connector 194">
            <a:extLst>
              <a:ext uri="{FF2B5EF4-FFF2-40B4-BE49-F238E27FC236}">
                <a16:creationId xmlns:a16="http://schemas.microsoft.com/office/drawing/2014/main" id="{A0CE3E74-76AF-4EA2-A729-B39F558E733D}"/>
              </a:ext>
            </a:extLst>
          </p:cNvPr>
          <p:cNvCxnSpPr>
            <a:cxnSpLocks/>
          </p:cNvCxnSpPr>
          <p:nvPr/>
        </p:nvCxnSpPr>
        <p:spPr>
          <a:xfrm>
            <a:off x="1971953" y="3673731"/>
            <a:ext cx="866699" cy="9976"/>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6" name="Straight Arrow Connector 195">
            <a:extLst>
              <a:ext uri="{FF2B5EF4-FFF2-40B4-BE49-F238E27FC236}">
                <a16:creationId xmlns:a16="http://schemas.microsoft.com/office/drawing/2014/main" id="{904A546C-10D8-49D6-902A-F7A536A58DA8}"/>
              </a:ext>
            </a:extLst>
          </p:cNvPr>
          <p:cNvCxnSpPr>
            <a:cxnSpLocks/>
          </p:cNvCxnSpPr>
          <p:nvPr/>
        </p:nvCxnSpPr>
        <p:spPr>
          <a:xfrm>
            <a:off x="3257239" y="4132199"/>
            <a:ext cx="453301"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B69AB138-B442-4880-A5C8-55E2E01A6775}"/>
              </a:ext>
            </a:extLst>
          </p:cNvPr>
          <p:cNvCxnSpPr>
            <a:cxnSpLocks/>
          </p:cNvCxnSpPr>
          <p:nvPr/>
        </p:nvCxnSpPr>
        <p:spPr>
          <a:xfrm>
            <a:off x="1970860" y="4129332"/>
            <a:ext cx="866699" cy="9976"/>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a:extLst>
              <a:ext uri="{FF2B5EF4-FFF2-40B4-BE49-F238E27FC236}">
                <a16:creationId xmlns:a16="http://schemas.microsoft.com/office/drawing/2014/main" id="{C8F7AD16-68ED-4914-9DFC-13A6AA73F0E9}"/>
              </a:ext>
            </a:extLst>
          </p:cNvPr>
          <p:cNvCxnSpPr>
            <a:cxnSpLocks/>
          </p:cNvCxnSpPr>
          <p:nvPr/>
        </p:nvCxnSpPr>
        <p:spPr>
          <a:xfrm>
            <a:off x="3246468" y="4593559"/>
            <a:ext cx="453301"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9" name="Straight Arrow Connector 198">
            <a:extLst>
              <a:ext uri="{FF2B5EF4-FFF2-40B4-BE49-F238E27FC236}">
                <a16:creationId xmlns:a16="http://schemas.microsoft.com/office/drawing/2014/main" id="{675ECCDD-C476-49F7-A9F7-8D056E2E38F6}"/>
              </a:ext>
            </a:extLst>
          </p:cNvPr>
          <p:cNvCxnSpPr>
            <a:cxnSpLocks/>
          </p:cNvCxnSpPr>
          <p:nvPr/>
        </p:nvCxnSpPr>
        <p:spPr>
          <a:xfrm>
            <a:off x="1960089" y="4590692"/>
            <a:ext cx="866699" cy="9976"/>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88" name="Picture 187">
            <a:extLst>
              <a:ext uri="{FF2B5EF4-FFF2-40B4-BE49-F238E27FC236}">
                <a16:creationId xmlns:a16="http://schemas.microsoft.com/office/drawing/2014/main" id="{93C30D96-CC51-4DFE-BB78-3754BE9F8A65}"/>
              </a:ext>
            </a:extLst>
          </p:cNvPr>
          <p:cNvPicPr>
            <a:picLocks noChangeAspect="1"/>
          </p:cNvPicPr>
          <p:nvPr/>
        </p:nvPicPr>
        <p:blipFill>
          <a:blip r:embed="rId51"/>
          <a:stretch>
            <a:fillRect/>
          </a:stretch>
        </p:blipFill>
        <p:spPr>
          <a:xfrm>
            <a:off x="9272427" y="195406"/>
            <a:ext cx="2203807" cy="1629706"/>
          </a:xfrm>
          <a:prstGeom prst="rect">
            <a:avLst/>
          </a:prstGeom>
        </p:spPr>
      </p:pic>
      <p:grpSp>
        <p:nvGrpSpPr>
          <p:cNvPr id="189" name="Group 188">
            <a:extLst>
              <a:ext uri="{FF2B5EF4-FFF2-40B4-BE49-F238E27FC236}">
                <a16:creationId xmlns:a16="http://schemas.microsoft.com/office/drawing/2014/main" id="{02C3B3F9-3937-4E1B-A1F9-C424A2C2C7EE}"/>
              </a:ext>
            </a:extLst>
          </p:cNvPr>
          <p:cNvGrpSpPr/>
          <p:nvPr/>
        </p:nvGrpSpPr>
        <p:grpSpPr>
          <a:xfrm>
            <a:off x="3949844" y="2222900"/>
            <a:ext cx="4157944" cy="2408643"/>
            <a:chOff x="3949844" y="2398004"/>
            <a:chExt cx="4157944" cy="2408643"/>
          </a:xfrm>
        </p:grpSpPr>
        <p:pic>
          <p:nvPicPr>
            <p:cNvPr id="200" name="Picture 199">
              <a:extLst>
                <a:ext uri="{FF2B5EF4-FFF2-40B4-BE49-F238E27FC236}">
                  <a16:creationId xmlns:a16="http://schemas.microsoft.com/office/drawing/2014/main" id="{9F2E45BA-49FF-4094-8556-F653C88B3332}"/>
                </a:ext>
              </a:extLst>
            </p:cNvPr>
            <p:cNvPicPr>
              <a:picLocks noChangeAspect="1"/>
            </p:cNvPicPr>
            <p:nvPr/>
          </p:nvPicPr>
          <p:blipFill>
            <a:blip r:embed="rId52"/>
            <a:stretch>
              <a:fillRect/>
            </a:stretch>
          </p:blipFill>
          <p:spPr>
            <a:xfrm>
              <a:off x="3949844" y="2398004"/>
              <a:ext cx="4157944" cy="2408643"/>
            </a:xfrm>
            <a:prstGeom prst="rect">
              <a:avLst/>
            </a:prstGeom>
            <a:ln>
              <a:solidFill>
                <a:schemeClr val="tx1"/>
              </a:solidFill>
            </a:ln>
          </p:spPr>
        </p:pic>
        <p:sp>
          <p:nvSpPr>
            <p:cNvPr id="201" name="TextBox 200">
              <a:extLst>
                <a:ext uri="{FF2B5EF4-FFF2-40B4-BE49-F238E27FC236}">
                  <a16:creationId xmlns:a16="http://schemas.microsoft.com/office/drawing/2014/main" id="{4907443B-CAD6-42CF-922F-D93D6540B3E4}"/>
                </a:ext>
              </a:extLst>
            </p:cNvPr>
            <p:cNvSpPr txBox="1"/>
            <p:nvPr/>
          </p:nvSpPr>
          <p:spPr>
            <a:xfrm>
              <a:off x="4422796" y="2402049"/>
              <a:ext cx="3302187" cy="2062103"/>
            </a:xfrm>
            <a:prstGeom prst="rect">
              <a:avLst/>
            </a:prstGeom>
            <a:noFill/>
          </p:spPr>
          <p:txBody>
            <a:bodyPr wrap="square" rtlCol="0">
              <a:spAutoFit/>
            </a:bodyPr>
            <a:lstStyle/>
            <a:p>
              <a:r>
                <a:rPr lang="en-US" sz="1600" b="1" dirty="0"/>
                <a:t>Revenue Streams</a:t>
              </a:r>
            </a:p>
            <a:p>
              <a:pPr marL="457200" indent="-457200">
                <a:buFont typeface="+mj-lt"/>
                <a:buAutoNum type="arabicPeriod"/>
              </a:pPr>
              <a:r>
                <a:rPr lang="en-US" sz="1600" b="1" dirty="0"/>
                <a:t>Diversity Content Widgets</a:t>
              </a:r>
            </a:p>
            <a:p>
              <a:pPr marL="457200" indent="-457200">
                <a:buFont typeface="+mj-lt"/>
                <a:buAutoNum type="arabicPeriod"/>
              </a:pPr>
              <a:r>
                <a:rPr lang="en-US" sz="1600" b="1" dirty="0"/>
                <a:t>Corporate Sponsorships</a:t>
              </a:r>
            </a:p>
            <a:p>
              <a:pPr marL="457200" indent="-457200">
                <a:buFont typeface="+mj-lt"/>
                <a:buAutoNum type="arabicPeriod"/>
              </a:pPr>
              <a:r>
                <a:rPr lang="en-US" sz="1600" b="1" dirty="0"/>
                <a:t>Banner Advertising</a:t>
              </a:r>
            </a:p>
            <a:p>
              <a:pPr marL="457200" indent="-457200">
                <a:buFont typeface="+mj-lt"/>
                <a:buAutoNum type="arabicPeriod"/>
              </a:pPr>
              <a:r>
                <a:rPr lang="en-US" sz="1600" b="1" dirty="0"/>
                <a:t>Premium Membership</a:t>
              </a:r>
            </a:p>
            <a:p>
              <a:pPr marL="457200" indent="-457200">
                <a:buFont typeface="+mj-lt"/>
                <a:buAutoNum type="arabicPeriod"/>
              </a:pPr>
              <a:r>
                <a:rPr lang="en-US" sz="1600" b="1" dirty="0"/>
                <a:t>Diversity Showcase Sites</a:t>
              </a:r>
            </a:p>
            <a:p>
              <a:pPr marL="457200" indent="-457200">
                <a:buFont typeface="+mj-lt"/>
                <a:buAutoNum type="arabicPeriod"/>
              </a:pPr>
              <a:r>
                <a:rPr lang="en-US" sz="1600" b="1" dirty="0"/>
                <a:t>BlackFacts Legacy Sites</a:t>
              </a:r>
            </a:p>
            <a:p>
              <a:pPr marL="457200" indent="-457200">
                <a:buFont typeface="+mj-lt"/>
                <a:buAutoNum type="arabicPeriod"/>
              </a:pPr>
              <a:r>
                <a:rPr lang="en-US" sz="1600" b="1" dirty="0"/>
                <a:t>Marketplace Affiliate Sales</a:t>
              </a:r>
            </a:p>
          </p:txBody>
        </p:sp>
      </p:grpSp>
      <p:pic>
        <p:nvPicPr>
          <p:cNvPr id="202" name="Picture 201">
            <a:extLst>
              <a:ext uri="{FF2B5EF4-FFF2-40B4-BE49-F238E27FC236}">
                <a16:creationId xmlns:a16="http://schemas.microsoft.com/office/drawing/2014/main" id="{B7AA461F-74CB-4429-9F32-1F6F9DE4EF36}"/>
              </a:ext>
            </a:extLst>
          </p:cNvPr>
          <p:cNvPicPr>
            <a:picLocks noChangeAspect="1"/>
          </p:cNvPicPr>
          <p:nvPr/>
        </p:nvPicPr>
        <p:blipFill>
          <a:blip r:embed="rId53" cstate="screen">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
        <p:nvSpPr>
          <p:cNvPr id="203" name="Rectangle: Rounded Corners 202">
            <a:extLst>
              <a:ext uri="{FF2B5EF4-FFF2-40B4-BE49-F238E27FC236}">
                <a16:creationId xmlns:a16="http://schemas.microsoft.com/office/drawing/2014/main" id="{8BD50CE4-3530-410C-98FE-D7FDDE120F1D}"/>
              </a:ext>
            </a:extLst>
          </p:cNvPr>
          <p:cNvSpPr/>
          <p:nvPr/>
        </p:nvSpPr>
        <p:spPr>
          <a:xfrm>
            <a:off x="3949844" y="5656888"/>
            <a:ext cx="4157944" cy="640661"/>
          </a:xfrm>
          <a:prstGeom prst="roundRect">
            <a:avLst>
              <a:gd name="adj" fmla="val 11145"/>
            </a:avLst>
          </a:prstGeom>
          <a:solidFill>
            <a:schemeClr val="accent1">
              <a:lumMod val="20000"/>
              <a:lumOff val="8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While access is free to all, Premium Memberships, the Wakanda Marketplace and Banner Advertising generate BlackFacts’ Revenue </a:t>
            </a:r>
          </a:p>
        </p:txBody>
      </p:sp>
      <p:sp>
        <p:nvSpPr>
          <p:cNvPr id="205" name="Slide Number Placeholder 1">
            <a:extLst>
              <a:ext uri="{FF2B5EF4-FFF2-40B4-BE49-F238E27FC236}">
                <a16:creationId xmlns:a16="http://schemas.microsoft.com/office/drawing/2014/main" id="{D0672731-D2C7-4F19-994A-EF2209544A52}"/>
              </a:ext>
            </a:extLst>
          </p:cNvPr>
          <p:cNvSpPr>
            <a:spLocks noGrp="1"/>
          </p:cNvSpPr>
          <p:nvPr>
            <p:ph type="sldNum" sz="quarter" idx="12"/>
          </p:nvPr>
        </p:nvSpPr>
        <p:spPr>
          <a:xfrm>
            <a:off x="220622" y="6297549"/>
            <a:ext cx="2743200" cy="365125"/>
          </a:xfrm>
        </p:spPr>
        <p:txBody>
          <a:bodyPr/>
          <a:lstStyle/>
          <a:p>
            <a:pPr algn="l"/>
            <a:fld id="{43E1C79E-4906-42D7-9799-8BE0AC9297B3}" type="slidenum">
              <a:rPr lang="en-US" smtClean="0"/>
              <a:pPr algn="l"/>
              <a:t>8</a:t>
            </a:fld>
            <a:endParaRPr lang="en-US"/>
          </a:p>
        </p:txBody>
      </p:sp>
      <p:sp>
        <p:nvSpPr>
          <p:cNvPr id="204" name="Rectangle: Rounded Corners 203">
            <a:extLst>
              <a:ext uri="{FF2B5EF4-FFF2-40B4-BE49-F238E27FC236}">
                <a16:creationId xmlns:a16="http://schemas.microsoft.com/office/drawing/2014/main" id="{80C9FE38-7656-4010-90FB-C566F5C5EA2F}"/>
              </a:ext>
            </a:extLst>
          </p:cNvPr>
          <p:cNvSpPr/>
          <p:nvPr/>
        </p:nvSpPr>
        <p:spPr>
          <a:xfrm>
            <a:off x="3938028" y="1709546"/>
            <a:ext cx="4157944" cy="405983"/>
          </a:xfrm>
          <a:prstGeom prst="roundRect">
            <a:avLst>
              <a:gd name="adj" fmla="val 11145"/>
            </a:avLst>
          </a:prstGeom>
          <a:solidFill>
            <a:schemeClr val="accent1">
              <a:lumMod val="20000"/>
              <a:lumOff val="8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Content is organized via our proprietary Timbuktu™ Content Management System and external Artificial Intelligence APIs</a:t>
            </a:r>
          </a:p>
        </p:txBody>
      </p:sp>
    </p:spTree>
    <p:extLst>
      <p:ext uri="{BB962C8B-B14F-4D97-AF65-F5344CB8AC3E}">
        <p14:creationId xmlns:p14="http://schemas.microsoft.com/office/powerpoint/2010/main" val="1264411060"/>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Title 1">
            <a:extLst>
              <a:ext uri="{FF2B5EF4-FFF2-40B4-BE49-F238E27FC236}">
                <a16:creationId xmlns:a16="http://schemas.microsoft.com/office/drawing/2014/main" id="{8FABE8F4-4253-43A9-8486-1DE0972ED585}"/>
              </a:ext>
            </a:extLst>
          </p:cNvPr>
          <p:cNvSpPr txBox="1">
            <a:spLocks/>
          </p:cNvSpPr>
          <p:nvPr/>
        </p:nvSpPr>
        <p:spPr>
          <a:xfrm>
            <a:off x="1303421" y="757460"/>
            <a:ext cx="7419339" cy="498598"/>
          </a:xfrm>
          <a:prstGeom prst="rect">
            <a:avLst/>
          </a:prstGeom>
          <a:solidFill>
            <a:schemeClr val="accent1">
              <a:lumMod val="60000"/>
              <a:lumOff val="40000"/>
            </a:schemeClr>
          </a:solidFill>
        </p:spPr>
        <p:txBody>
          <a:bodyPr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cs typeface="Segoe UI" panose="020B0502040204020203" pitchFamily="34" charset="0"/>
              </a:rPr>
              <a:t>Commercialization and Growth Plan</a:t>
            </a:r>
          </a:p>
        </p:txBody>
      </p:sp>
      <p:grpSp>
        <p:nvGrpSpPr>
          <p:cNvPr id="103" name="Group 102">
            <a:extLst>
              <a:ext uri="{FF2B5EF4-FFF2-40B4-BE49-F238E27FC236}">
                <a16:creationId xmlns:a16="http://schemas.microsoft.com/office/drawing/2014/main" id="{6E488EC4-AC41-4654-BBB7-A0E57B47E067}"/>
              </a:ext>
            </a:extLst>
          </p:cNvPr>
          <p:cNvGrpSpPr/>
          <p:nvPr/>
        </p:nvGrpSpPr>
        <p:grpSpPr>
          <a:xfrm>
            <a:off x="1305134" y="454257"/>
            <a:ext cx="1019175" cy="181379"/>
            <a:chOff x="4127500" y="876491"/>
            <a:chExt cx="1019175" cy="181379"/>
          </a:xfrm>
        </p:grpSpPr>
        <p:sp>
          <p:nvSpPr>
            <p:cNvPr id="104" name="Oval 103">
              <a:extLst>
                <a:ext uri="{FF2B5EF4-FFF2-40B4-BE49-F238E27FC236}">
                  <a16:creationId xmlns:a16="http://schemas.microsoft.com/office/drawing/2014/main" id="{342B3746-06B5-4467-B8DC-B7B7D0941FC2}"/>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A5EDFA9F-3400-4C0C-BFD1-9811B6B085FA}"/>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62426BF8-436A-4406-ADF9-6F8EFE2FE2F1}"/>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68BEE18B-EFE5-45AA-B875-7172DA518B54}"/>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38464D81-2FA1-4411-98BC-0A9DD82AA378}"/>
              </a:ext>
            </a:extLst>
          </p:cNvPr>
          <p:cNvPicPr>
            <a:picLocks noChangeAspect="1"/>
          </p:cNvPicPr>
          <p:nvPr/>
        </p:nvPicPr>
        <p:blipFill>
          <a:blip r:embed="rId3"/>
          <a:stretch>
            <a:fillRect/>
          </a:stretch>
        </p:blipFill>
        <p:spPr>
          <a:xfrm>
            <a:off x="9907478" y="278524"/>
            <a:ext cx="1400246" cy="1359776"/>
          </a:xfrm>
          <a:prstGeom prst="rect">
            <a:avLst/>
          </a:prstGeom>
        </p:spPr>
      </p:pic>
      <p:pic>
        <p:nvPicPr>
          <p:cNvPr id="76" name="Picture 75">
            <a:extLst>
              <a:ext uri="{FF2B5EF4-FFF2-40B4-BE49-F238E27FC236}">
                <a16:creationId xmlns:a16="http://schemas.microsoft.com/office/drawing/2014/main" id="{E64D7786-0115-46AD-9448-BA536BDA7F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
        <p:nvSpPr>
          <p:cNvPr id="78" name="TextBox 77">
            <a:extLst>
              <a:ext uri="{FF2B5EF4-FFF2-40B4-BE49-F238E27FC236}">
                <a16:creationId xmlns:a16="http://schemas.microsoft.com/office/drawing/2014/main" id="{7FD3F029-F7D6-4AE1-984A-D9FE4DDC935E}"/>
              </a:ext>
            </a:extLst>
          </p:cNvPr>
          <p:cNvSpPr txBox="1"/>
          <p:nvPr/>
        </p:nvSpPr>
        <p:spPr>
          <a:xfrm>
            <a:off x="1055598" y="1470010"/>
            <a:ext cx="5601623" cy="2339102"/>
          </a:xfrm>
          <a:prstGeom prst="rect">
            <a:avLst/>
          </a:prstGeom>
          <a:noFill/>
        </p:spPr>
        <p:txBody>
          <a:bodyPr wrap="square" rtlCol="0">
            <a:spAutoFit/>
          </a:bodyPr>
          <a:lstStyle/>
          <a:p>
            <a:pPr>
              <a:spcAft>
                <a:spcPts val="1200"/>
              </a:spcAft>
            </a:pPr>
            <a:r>
              <a:rPr lang="en-US" sz="2800" b="1" spc="-50" dirty="0">
                <a:solidFill>
                  <a:schemeClr val="accent3">
                    <a:lumMod val="75000"/>
                  </a:schemeClr>
                </a:solidFill>
                <a:ea typeface="+mj-ea"/>
                <a:cs typeface="+mj-cs"/>
              </a:rPr>
              <a:t>3 Year Strategic Objectives</a:t>
            </a:r>
          </a:p>
          <a:p>
            <a:pPr>
              <a:spcAft>
                <a:spcPts val="1200"/>
              </a:spcAft>
            </a:pPr>
            <a:r>
              <a:rPr lang="en-US" sz="1400" dirty="0">
                <a:solidFill>
                  <a:schemeClr val="accent3">
                    <a:lumMod val="75000"/>
                  </a:schemeClr>
                </a:solidFill>
              </a:rPr>
              <a:t>To grow our existing platform from being a ‘Popular’ Black History reference website with a #1 Google/Bing/Yahoo Search position, 1.6MM average monthly impressions and 200K Social Media Following to </a:t>
            </a:r>
            <a:r>
              <a:rPr lang="en-US" sz="1400" b="1" dirty="0">
                <a:solidFill>
                  <a:schemeClr val="accent3">
                    <a:lumMod val="75000"/>
                  </a:schemeClr>
                </a:solidFill>
              </a:rPr>
              <a:t>THE #1 online source </a:t>
            </a:r>
            <a:r>
              <a:rPr lang="en-US" sz="1400" dirty="0">
                <a:solidFill>
                  <a:schemeClr val="accent3">
                    <a:lumMod val="75000"/>
                  </a:schemeClr>
                </a:solidFill>
              </a:rPr>
              <a:t>for </a:t>
            </a:r>
            <a:r>
              <a:rPr lang="en-US" sz="1400" b="1" dirty="0">
                <a:solidFill>
                  <a:schemeClr val="accent3">
                    <a:lumMod val="75000"/>
                  </a:schemeClr>
                </a:solidFill>
              </a:rPr>
              <a:t>Black History and Black Cultural Impact, Contributions and News and Resources. </a:t>
            </a:r>
            <a:r>
              <a:rPr lang="en-US" sz="1400" dirty="0">
                <a:solidFill>
                  <a:schemeClr val="accent3">
                    <a:lumMod val="75000"/>
                  </a:schemeClr>
                </a:solidFill>
              </a:rPr>
              <a:t>Thus becoming, the de facto BLACK WIKIPEDIA.</a:t>
            </a:r>
          </a:p>
          <a:p>
            <a:pPr>
              <a:spcAft>
                <a:spcPts val="1200"/>
              </a:spcAft>
            </a:pPr>
            <a:r>
              <a:rPr lang="en-US" sz="1400" dirty="0">
                <a:solidFill>
                  <a:schemeClr val="accent3">
                    <a:lumMod val="75000"/>
                  </a:schemeClr>
                </a:solidFill>
              </a:rPr>
              <a:t>Then, leveraging our Technology Platform to digitally empower businesses, organizations, schools and communities of color!</a:t>
            </a:r>
          </a:p>
        </p:txBody>
      </p:sp>
      <p:cxnSp>
        <p:nvCxnSpPr>
          <p:cNvPr id="5" name="Straight Connector 4">
            <a:extLst>
              <a:ext uri="{FF2B5EF4-FFF2-40B4-BE49-F238E27FC236}">
                <a16:creationId xmlns:a16="http://schemas.microsoft.com/office/drawing/2014/main" id="{2F752CAB-93C1-4459-9357-513AD15EDA56}"/>
              </a:ext>
            </a:extLst>
          </p:cNvPr>
          <p:cNvCxnSpPr>
            <a:cxnSpLocks/>
          </p:cNvCxnSpPr>
          <p:nvPr/>
        </p:nvCxnSpPr>
        <p:spPr>
          <a:xfrm>
            <a:off x="7095486" y="1524000"/>
            <a:ext cx="0" cy="4782207"/>
          </a:xfrm>
          <a:prstGeom prst="line">
            <a:avLst/>
          </a:prstGeom>
          <a:ln w="28575"/>
        </p:spPr>
        <p:style>
          <a:lnRef idx="1">
            <a:schemeClr val="accent1"/>
          </a:lnRef>
          <a:fillRef idx="0">
            <a:schemeClr val="accent1"/>
          </a:fillRef>
          <a:effectRef idx="0">
            <a:schemeClr val="accent1"/>
          </a:effectRef>
          <a:fontRef idx="minor">
            <a:schemeClr val="tx1"/>
          </a:fontRef>
        </p:style>
      </p:cxnSp>
      <p:graphicFrame>
        <p:nvGraphicFramePr>
          <p:cNvPr id="84" name="Diagram 83">
            <a:extLst>
              <a:ext uri="{FF2B5EF4-FFF2-40B4-BE49-F238E27FC236}">
                <a16:creationId xmlns:a16="http://schemas.microsoft.com/office/drawing/2014/main" id="{5A519117-7B78-47D0-9991-D72197D36279}"/>
              </a:ext>
            </a:extLst>
          </p:cNvPr>
          <p:cNvGraphicFramePr/>
          <p:nvPr/>
        </p:nvGraphicFramePr>
        <p:xfrm>
          <a:off x="1185242" y="3919760"/>
          <a:ext cx="5302224" cy="23016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Text Placeholder 2">
            <a:extLst>
              <a:ext uri="{FF2B5EF4-FFF2-40B4-BE49-F238E27FC236}">
                <a16:creationId xmlns:a16="http://schemas.microsoft.com/office/drawing/2014/main" id="{C2B9CE69-811F-462B-9134-E69FA1AF2B02}"/>
              </a:ext>
            </a:extLst>
          </p:cNvPr>
          <p:cNvSpPr txBox="1">
            <a:spLocks/>
          </p:cNvSpPr>
          <p:nvPr/>
        </p:nvSpPr>
        <p:spPr>
          <a:xfrm>
            <a:off x="7283207" y="1524001"/>
            <a:ext cx="4130564" cy="4697408"/>
          </a:xfrm>
          <a:prstGeom prst="rect">
            <a:avLst/>
          </a:prstGeom>
        </p:spPr>
        <p:txBody>
          <a:bodyPr vert="horz" lIns="0" tIns="45720" rIns="0" bIns="45720" rtlCol="0">
            <a:normAutofit fontScale="70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20000"/>
              </a:lnSpc>
              <a:spcBef>
                <a:spcPts val="0"/>
              </a:spcBef>
              <a:spcAft>
                <a:spcPts val="1200"/>
              </a:spcAft>
              <a:buFont typeface="Calibri" panose="020F0502020204030204" pitchFamily="34" charset="0"/>
              <a:buNone/>
            </a:pPr>
            <a:r>
              <a:rPr lang="en-US" sz="4000" b="1" dirty="0">
                <a:solidFill>
                  <a:schemeClr val="accent3"/>
                </a:solidFill>
              </a:rPr>
              <a:t>3 Year Tactical Objectives</a:t>
            </a:r>
          </a:p>
          <a:p>
            <a:pPr marL="0" indent="0">
              <a:lnSpc>
                <a:spcPct val="70000"/>
              </a:lnSpc>
              <a:spcAft>
                <a:spcPts val="1200"/>
              </a:spcAft>
              <a:buFont typeface="Calibri" panose="020F0502020204030204" pitchFamily="34" charset="0"/>
              <a:buNone/>
            </a:pPr>
            <a:r>
              <a:rPr lang="en-US" sz="2900" b="1" dirty="0">
                <a:solidFill>
                  <a:schemeClr val="accent3"/>
                </a:solidFill>
              </a:rPr>
              <a:t>Year 1: 2021 Portfolio (Grow It!)</a:t>
            </a:r>
          </a:p>
          <a:p>
            <a:pPr lvl="1">
              <a:lnSpc>
                <a:spcPct val="110000"/>
              </a:lnSpc>
              <a:spcAft>
                <a:spcPts val="600"/>
              </a:spcAft>
              <a:buFont typeface="Wingdings" panose="05000000000000000000" pitchFamily="2" charset="2"/>
              <a:buChar char="ü"/>
            </a:pPr>
            <a:r>
              <a:rPr lang="en-US" sz="2000" dirty="0">
                <a:solidFill>
                  <a:schemeClr val="accent3"/>
                </a:solidFill>
              </a:rPr>
              <a:t>Expand Content, Features and Products</a:t>
            </a:r>
          </a:p>
          <a:p>
            <a:pPr lvl="1">
              <a:lnSpc>
                <a:spcPct val="110000"/>
              </a:lnSpc>
              <a:spcAft>
                <a:spcPts val="600"/>
              </a:spcAft>
              <a:buFont typeface="Wingdings" panose="05000000000000000000" pitchFamily="2" charset="2"/>
              <a:buChar char="ü"/>
            </a:pPr>
            <a:r>
              <a:rPr lang="en-US" sz="2000" dirty="0">
                <a:solidFill>
                  <a:schemeClr val="accent3"/>
                </a:solidFill>
              </a:rPr>
              <a:t>Outreach and Awareness Campaign</a:t>
            </a:r>
          </a:p>
          <a:p>
            <a:pPr marL="0" indent="0">
              <a:lnSpc>
                <a:spcPct val="70000"/>
              </a:lnSpc>
              <a:spcAft>
                <a:spcPts val="1200"/>
              </a:spcAft>
              <a:buNone/>
            </a:pPr>
            <a:r>
              <a:rPr lang="en-US" sz="2900" b="1" dirty="0">
                <a:solidFill>
                  <a:schemeClr val="accent3"/>
                </a:solidFill>
              </a:rPr>
              <a:t>Year 2: Brand (Establish It!)</a:t>
            </a:r>
          </a:p>
          <a:p>
            <a:pPr lvl="1">
              <a:lnSpc>
                <a:spcPct val="110000"/>
              </a:lnSpc>
              <a:spcAft>
                <a:spcPts val="600"/>
              </a:spcAft>
              <a:buFont typeface="Wingdings" panose="05000000000000000000" pitchFamily="2" charset="2"/>
              <a:buChar char="ü"/>
            </a:pPr>
            <a:r>
              <a:rPr lang="en-US" sz="2000" dirty="0">
                <a:solidFill>
                  <a:schemeClr val="accent3"/>
                </a:solidFill>
              </a:rPr>
              <a:t> Engage: Affiliates, Partners &amp; Sponsors</a:t>
            </a:r>
          </a:p>
          <a:p>
            <a:pPr lvl="1">
              <a:lnSpc>
                <a:spcPct val="110000"/>
              </a:lnSpc>
              <a:spcAft>
                <a:spcPts val="600"/>
              </a:spcAft>
              <a:buFont typeface="Wingdings" panose="05000000000000000000" pitchFamily="2" charset="2"/>
              <a:buChar char="ü"/>
            </a:pPr>
            <a:r>
              <a:rPr lang="en-US" sz="2000" dirty="0">
                <a:solidFill>
                  <a:schemeClr val="accent3"/>
                </a:solidFill>
              </a:rPr>
              <a:t>Black News Syndicate &amp; Diversity Content Distribution</a:t>
            </a:r>
          </a:p>
          <a:p>
            <a:pPr marL="0" indent="0">
              <a:lnSpc>
                <a:spcPct val="110000"/>
              </a:lnSpc>
              <a:spcAft>
                <a:spcPts val="600"/>
              </a:spcAft>
              <a:buNone/>
            </a:pPr>
            <a:r>
              <a:rPr lang="en-US" sz="2900" b="1" dirty="0">
                <a:solidFill>
                  <a:schemeClr val="accent3"/>
                </a:solidFill>
              </a:rPr>
              <a:t>Year 3: Scale (Leverage It!)</a:t>
            </a:r>
          </a:p>
          <a:p>
            <a:pPr lvl="1">
              <a:lnSpc>
                <a:spcPct val="110000"/>
              </a:lnSpc>
              <a:spcAft>
                <a:spcPts val="600"/>
              </a:spcAft>
              <a:buFont typeface="Wingdings" panose="05000000000000000000" pitchFamily="2" charset="2"/>
              <a:buChar char="ü"/>
            </a:pPr>
            <a:r>
              <a:rPr lang="en-US" sz="2000" dirty="0">
                <a:solidFill>
                  <a:schemeClr val="accent3"/>
                </a:solidFill>
              </a:rPr>
              <a:t>Open Sales Funnel, Leverage Social Media and Automation</a:t>
            </a:r>
          </a:p>
          <a:p>
            <a:pPr lvl="1">
              <a:lnSpc>
                <a:spcPct val="110000"/>
              </a:lnSpc>
              <a:spcAft>
                <a:spcPts val="600"/>
              </a:spcAft>
              <a:buFont typeface="Wingdings" panose="05000000000000000000" pitchFamily="2" charset="2"/>
              <a:buChar char="ü"/>
            </a:pPr>
            <a:r>
              <a:rPr lang="en-US" sz="2000" dirty="0">
                <a:solidFill>
                  <a:schemeClr val="accent3"/>
                </a:solidFill>
              </a:rPr>
              <a:t>Monitor Audience Engagement</a:t>
            </a:r>
          </a:p>
          <a:p>
            <a:pPr lvl="1">
              <a:lnSpc>
                <a:spcPct val="110000"/>
              </a:lnSpc>
              <a:spcAft>
                <a:spcPts val="600"/>
              </a:spcAft>
              <a:buFont typeface="Wingdings" panose="05000000000000000000" pitchFamily="2" charset="2"/>
              <a:buChar char="ü"/>
            </a:pPr>
            <a:r>
              <a:rPr lang="en-US" sz="2000" dirty="0">
                <a:solidFill>
                  <a:schemeClr val="accent3"/>
                </a:solidFill>
              </a:rPr>
              <a:t>Wash / Rinse / Repeat</a:t>
            </a:r>
          </a:p>
          <a:p>
            <a:pPr lvl="1">
              <a:lnSpc>
                <a:spcPct val="110000"/>
              </a:lnSpc>
              <a:spcAft>
                <a:spcPts val="600"/>
              </a:spcAft>
              <a:buFont typeface="Wingdings" panose="05000000000000000000" pitchFamily="2" charset="2"/>
              <a:buChar char="ü"/>
            </a:pPr>
            <a:endParaRPr lang="en-US" dirty="0">
              <a:solidFill>
                <a:schemeClr val="accent3"/>
              </a:solidFill>
            </a:endParaRPr>
          </a:p>
        </p:txBody>
      </p:sp>
      <p:sp>
        <p:nvSpPr>
          <p:cNvPr id="16" name="Rectangle: Rounded Corners 15">
            <a:extLst>
              <a:ext uri="{FF2B5EF4-FFF2-40B4-BE49-F238E27FC236}">
                <a16:creationId xmlns:a16="http://schemas.microsoft.com/office/drawing/2014/main" id="{93F51D0A-8016-448E-A514-C52989F6AE39}"/>
              </a:ext>
            </a:extLst>
          </p:cNvPr>
          <p:cNvSpPr/>
          <p:nvPr/>
        </p:nvSpPr>
        <p:spPr>
          <a:xfrm rot="16200000">
            <a:off x="-1314263" y="3815619"/>
            <a:ext cx="3604437" cy="478094"/>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solidFill>
              </a:rPr>
              <a:t>30 Million Unique Visitors/Month</a:t>
            </a:r>
          </a:p>
          <a:p>
            <a:pPr algn="ctr"/>
            <a:r>
              <a:rPr lang="en-US" sz="1600" b="1" dirty="0">
                <a:solidFill>
                  <a:schemeClr val="accent1"/>
                </a:solidFill>
              </a:rPr>
              <a:t>1 Million Premium Members</a:t>
            </a:r>
          </a:p>
        </p:txBody>
      </p:sp>
      <p:sp>
        <p:nvSpPr>
          <p:cNvPr id="17" name="Rectangle: Rounded Corners 16">
            <a:extLst>
              <a:ext uri="{FF2B5EF4-FFF2-40B4-BE49-F238E27FC236}">
                <a16:creationId xmlns:a16="http://schemas.microsoft.com/office/drawing/2014/main" id="{EA99D964-C722-4B24-8941-FDAF6B4E3BE3}"/>
              </a:ext>
            </a:extLst>
          </p:cNvPr>
          <p:cNvSpPr/>
          <p:nvPr/>
        </p:nvSpPr>
        <p:spPr>
          <a:xfrm rot="5400000">
            <a:off x="9924060" y="3798848"/>
            <a:ext cx="3604437" cy="511635"/>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solidFill>
              </a:rPr>
              <a:t>1 Million Black History Facts</a:t>
            </a:r>
          </a:p>
          <a:p>
            <a:pPr algn="ctr"/>
            <a:r>
              <a:rPr lang="en-US" sz="1600" b="1" dirty="0">
                <a:solidFill>
                  <a:schemeClr val="accent1"/>
                </a:solidFill>
              </a:rPr>
              <a:t>150,000 Black Vendors</a:t>
            </a:r>
          </a:p>
        </p:txBody>
      </p:sp>
      <p:sp>
        <p:nvSpPr>
          <p:cNvPr id="18" name="Slide Number Placeholder 1">
            <a:extLst>
              <a:ext uri="{FF2B5EF4-FFF2-40B4-BE49-F238E27FC236}">
                <a16:creationId xmlns:a16="http://schemas.microsoft.com/office/drawing/2014/main" id="{EBDD5946-E6EA-46CF-AD7C-291972A31518}"/>
              </a:ext>
            </a:extLst>
          </p:cNvPr>
          <p:cNvSpPr txBox="1">
            <a:spLocks/>
          </p:cNvSpPr>
          <p:nvPr/>
        </p:nvSpPr>
        <p:spPr>
          <a:xfrm>
            <a:off x="71230" y="6399069"/>
            <a:ext cx="2743200" cy="365125"/>
          </a:xfrm>
          <a:prstGeom prst="rect">
            <a:avLst/>
          </a:prstGeom>
        </p:spPr>
        <p:txBody>
          <a:bodyPr/>
          <a:lstStyle>
            <a:defPPr>
              <a:defRPr lang="en-US"/>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43E1C79E-4906-42D7-9799-8BE0AC9297B3}" type="slidenum">
              <a:rPr lang="en-US" smtClean="0"/>
              <a:pPr algn="l"/>
              <a:t>9</a:t>
            </a:fld>
            <a:endParaRPr lang="en-US" dirty="0"/>
          </a:p>
        </p:txBody>
      </p:sp>
    </p:spTree>
    <p:extLst>
      <p:ext uri="{BB962C8B-B14F-4D97-AF65-F5344CB8AC3E}">
        <p14:creationId xmlns:p14="http://schemas.microsoft.com/office/powerpoint/2010/main" val="245596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3000"/>
                                        <p:tgtEl>
                                          <p:spTgt spid="7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30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4"/>
                                        </p:tgtEl>
                                        <p:attrNameLst>
                                          <p:attrName>style.visibility</p:attrName>
                                        </p:attrNameLst>
                                      </p:cBhvr>
                                      <p:to>
                                        <p:strVal val="visible"/>
                                      </p:to>
                                    </p:set>
                                    <p:animEffect transition="in" filter="fade">
                                      <p:cBhvr>
                                        <p:cTn id="13" dur="3000"/>
                                        <p:tgtEl>
                                          <p:spTgt spid="8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30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30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3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Graphic spid="84" grpId="0">
        <p:bldAsOne/>
      </p:bldGraphic>
      <p:bldP spid="15" grpId="0"/>
      <p:bldP spid="16" grpId="0" animBg="1"/>
      <p:bldP spid="17" grpId="0" animBg="1"/>
    </p:bld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Control xmlns="http://schemas.microsoft.com/VisualStudio/2011/storyboarding/control">
  <Id Name="System.Storyboarding.Icons.ExpandCollapse" Revision="1" Stencil="System.Storyboarding.Icons" StencilVersion="0.1"/>
</Control>
</file>

<file path=customXml/itemProps1.xml><?xml version="1.0" encoding="utf-8"?>
<ds:datastoreItem xmlns:ds="http://schemas.openxmlformats.org/officeDocument/2006/customXml" ds:itemID="{63CEBE95-676B-4377-A374-721C347ABA76}">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Retrospect</Template>
  <TotalTime>148757</TotalTime>
  <Words>1734</Words>
  <Application>Microsoft Office PowerPoint</Application>
  <PresentationFormat>Widescreen</PresentationFormat>
  <Paragraphs>233</Paragraphs>
  <Slides>13</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Segoe UI</vt:lpstr>
      <vt:lpstr>Wingdings</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Blackfacts Pitch Deck - Angel</dc:title>
  <dc:creator>Ken Granderson</dc:creator>
  <cp:lastModifiedBy>Ken Granderson</cp:lastModifiedBy>
  <cp:revision>460</cp:revision>
  <cp:lastPrinted>2017-06-07T20:00:41Z</cp:lastPrinted>
  <dcterms:created xsi:type="dcterms:W3CDTF">2013-07-08T14:55:55Z</dcterms:created>
  <dcterms:modified xsi:type="dcterms:W3CDTF">2021-11-18T14:19:17Z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ies>
</file>