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Lst>
  <p:notesMasterIdLst>
    <p:notesMasterId r:id="rId20"/>
  </p:notesMasterIdLst>
  <p:sldIdLst>
    <p:sldId id="256" r:id="rId3"/>
    <p:sldId id="338" r:id="rId4"/>
    <p:sldId id="331" r:id="rId5"/>
    <p:sldId id="297" r:id="rId6"/>
    <p:sldId id="300" r:id="rId7"/>
    <p:sldId id="332" r:id="rId8"/>
    <p:sldId id="325" r:id="rId9"/>
    <p:sldId id="336" r:id="rId10"/>
    <p:sldId id="311" r:id="rId11"/>
    <p:sldId id="315" r:id="rId12"/>
    <p:sldId id="313" r:id="rId13"/>
    <p:sldId id="319" r:id="rId14"/>
    <p:sldId id="318" r:id="rId15"/>
    <p:sldId id="330" r:id="rId16"/>
    <p:sldId id="316" r:id="rId17"/>
    <p:sldId id="333"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B7B7"/>
    <a:srgbClr val="D6B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5021" autoAdjust="0"/>
  </p:normalViewPr>
  <p:slideViewPr>
    <p:cSldViewPr snapToGrid="0">
      <p:cViewPr varScale="1">
        <p:scale>
          <a:sx n="161" d="100"/>
          <a:sy n="161" d="100"/>
        </p:scale>
        <p:origin x="150"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a:effectLst>
              <a:outerShdw blurRad="38100" dist="25400" dir="5400000" algn="t" rotWithShape="0">
                <a:prstClr val="black">
                  <a:alpha val="48000"/>
                </a:prstClr>
              </a:outerShdw>
            </a:effectLst>
          </c:spPr>
          <c:dPt>
            <c:idx val="0"/>
            <c:bubble3D val="0"/>
            <c:spPr>
              <a:solidFill>
                <a:schemeClr val="tx2"/>
              </a:solidFill>
              <a:ln w="19050">
                <a:noFill/>
              </a:ln>
              <a:effectLst>
                <a:outerShdw blurRad="38100" dist="25400" dir="5400000" algn="t" rotWithShape="0">
                  <a:prstClr val="black">
                    <a:alpha val="48000"/>
                  </a:prstClr>
                </a:outerShdw>
              </a:effectLst>
            </c:spPr>
            <c:extLst>
              <c:ext xmlns:c16="http://schemas.microsoft.com/office/drawing/2014/chart" uri="{C3380CC4-5D6E-409C-BE32-E72D297353CC}">
                <c16:uniqueId val="{00000001-EA33-458F-A819-EE495C6E4B87}"/>
              </c:ext>
            </c:extLst>
          </c:dPt>
          <c:dPt>
            <c:idx val="1"/>
            <c:bubble3D val="0"/>
            <c:spPr>
              <a:solidFill>
                <a:schemeClr val="tx2">
                  <a:lumMod val="60000"/>
                  <a:lumOff val="40000"/>
                </a:schemeClr>
              </a:solidFill>
              <a:ln w="19050">
                <a:noFill/>
              </a:ln>
              <a:effectLst>
                <a:outerShdw blurRad="38100" dist="25400" dir="5400000" algn="t" rotWithShape="0">
                  <a:prstClr val="black">
                    <a:alpha val="48000"/>
                  </a:prstClr>
                </a:outerShdw>
              </a:effectLst>
            </c:spPr>
            <c:extLst>
              <c:ext xmlns:c16="http://schemas.microsoft.com/office/drawing/2014/chart" uri="{C3380CC4-5D6E-409C-BE32-E72D297353CC}">
                <c16:uniqueId val="{00000003-EA33-458F-A819-EE495C6E4B87}"/>
              </c:ext>
            </c:extLst>
          </c:dPt>
          <c:dPt>
            <c:idx val="2"/>
            <c:bubble3D val="0"/>
            <c:spPr>
              <a:solidFill>
                <a:schemeClr val="accent5">
                  <a:lumMod val="40000"/>
                  <a:lumOff val="60000"/>
                </a:schemeClr>
              </a:solidFill>
              <a:ln w="19050">
                <a:noFill/>
              </a:ln>
              <a:effectLst>
                <a:outerShdw blurRad="38100" dist="25400" dir="5400000" algn="t" rotWithShape="0">
                  <a:prstClr val="black">
                    <a:alpha val="48000"/>
                  </a:prstClr>
                </a:outerShdw>
              </a:effectLst>
            </c:spPr>
            <c:extLst>
              <c:ext xmlns:c16="http://schemas.microsoft.com/office/drawing/2014/chart" uri="{C3380CC4-5D6E-409C-BE32-E72D297353CC}">
                <c16:uniqueId val="{00000005-EA33-458F-A819-EE495C6E4B87}"/>
              </c:ext>
            </c:extLst>
          </c:dPt>
          <c:dPt>
            <c:idx val="3"/>
            <c:bubble3D val="0"/>
            <c:spPr>
              <a:solidFill>
                <a:schemeClr val="tx2">
                  <a:lumMod val="20000"/>
                  <a:lumOff val="80000"/>
                </a:schemeClr>
              </a:solidFill>
              <a:ln w="19050">
                <a:noFill/>
              </a:ln>
              <a:effectLst>
                <a:outerShdw blurRad="38100" dist="25400" dir="5400000" algn="t" rotWithShape="0">
                  <a:prstClr val="black">
                    <a:alpha val="48000"/>
                  </a:prstClr>
                </a:outerShdw>
              </a:effectLst>
            </c:spPr>
            <c:extLst>
              <c:ext xmlns:c16="http://schemas.microsoft.com/office/drawing/2014/chart" uri="{C3380CC4-5D6E-409C-BE32-E72D297353CC}">
                <c16:uniqueId val="{00000007-EA33-458F-A819-EE495C6E4B8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3</c:v>
                </c:pt>
                <c:pt idx="2">
                  <c:v>2</c:v>
                </c:pt>
                <c:pt idx="3">
                  <c:v>1</c:v>
                </c:pt>
              </c:numCache>
            </c:numRef>
          </c:val>
          <c:extLst>
            <c:ext xmlns:c16="http://schemas.microsoft.com/office/drawing/2014/chart" uri="{C3380CC4-5D6E-409C-BE32-E72D297353CC}">
              <c16:uniqueId val="{00000008-EA33-458F-A819-EE495C6E4B87}"/>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BlackFacts.com Annual Membership Growth Targets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Free Members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Sheet1!$A$2:$A$4</c:f>
              <c:strCache>
                <c:ptCount val="3"/>
                <c:pt idx="0">
                  <c:v>FY 2021</c:v>
                </c:pt>
                <c:pt idx="1">
                  <c:v>FY 2022</c:v>
                </c:pt>
                <c:pt idx="2">
                  <c:v>FY 2023</c:v>
                </c:pt>
              </c:strCache>
            </c:strRef>
          </c:cat>
          <c:val>
            <c:numRef>
              <c:f>Sheet1!$B$2:$B$4</c:f>
              <c:numCache>
                <c:formatCode>General</c:formatCode>
                <c:ptCount val="3"/>
                <c:pt idx="0">
                  <c:v>200</c:v>
                </c:pt>
                <c:pt idx="1">
                  <c:v>500</c:v>
                </c:pt>
                <c:pt idx="2">
                  <c:v>1500</c:v>
                </c:pt>
              </c:numCache>
            </c:numRef>
          </c:val>
          <c:extLst>
            <c:ext xmlns:c16="http://schemas.microsoft.com/office/drawing/2014/chart" uri="{C3380CC4-5D6E-409C-BE32-E72D297353CC}">
              <c16:uniqueId val="{00000000-4687-4780-8A59-8AFB94221637}"/>
            </c:ext>
          </c:extLst>
        </c:ser>
        <c:ser>
          <c:idx val="1"/>
          <c:order val="1"/>
          <c:tx>
            <c:strRef>
              <c:f>Sheet1!$C$1</c:f>
              <c:strCache>
                <c:ptCount val="1"/>
                <c:pt idx="0">
                  <c:v>Premium Members</c:v>
                </c:pt>
              </c:strCache>
            </c:strRef>
          </c:tx>
          <c:spPr>
            <a:solidFill>
              <a:schemeClr val="accent2"/>
            </a:solidFill>
            <a:ln>
              <a:noFill/>
            </a:ln>
            <a:effectLst/>
          </c:spPr>
          <c:invertIfNegative val="0"/>
          <c:cat>
            <c:strRef>
              <c:f>Sheet1!$A$2:$A$4</c:f>
              <c:strCache>
                <c:ptCount val="3"/>
                <c:pt idx="0">
                  <c:v>FY 2021</c:v>
                </c:pt>
                <c:pt idx="1">
                  <c:v>FY 2022</c:v>
                </c:pt>
                <c:pt idx="2">
                  <c:v>FY 2023</c:v>
                </c:pt>
              </c:strCache>
            </c:strRef>
          </c:cat>
          <c:val>
            <c:numRef>
              <c:f>Sheet1!$C$2:$C$4</c:f>
              <c:numCache>
                <c:formatCode>General</c:formatCode>
                <c:ptCount val="3"/>
                <c:pt idx="0">
                  <c:v>20</c:v>
                </c:pt>
                <c:pt idx="1">
                  <c:v>100</c:v>
                </c:pt>
                <c:pt idx="2">
                  <c:v>1000</c:v>
                </c:pt>
              </c:numCache>
            </c:numRef>
          </c:val>
          <c:extLst>
            <c:ext xmlns:c16="http://schemas.microsoft.com/office/drawing/2014/chart" uri="{C3380CC4-5D6E-409C-BE32-E72D297353CC}">
              <c16:uniqueId val="{00000001-4687-4780-8A59-8AFB94221637}"/>
            </c:ext>
          </c:extLst>
        </c:ser>
        <c:ser>
          <c:idx val="2"/>
          <c:order val="2"/>
          <c:tx>
            <c:strRef>
              <c:f>Sheet1!$D$1</c:f>
              <c:strCache>
                <c:ptCount val="1"/>
                <c:pt idx="0">
                  <c:v>Families/Groups</c:v>
                </c:pt>
              </c:strCache>
            </c:strRef>
          </c:tx>
          <c:spPr>
            <a:solidFill>
              <a:schemeClr val="accent3"/>
            </a:solidFill>
            <a:ln>
              <a:noFill/>
            </a:ln>
            <a:effectLst/>
          </c:spPr>
          <c:invertIfNegative val="0"/>
          <c:cat>
            <c:strRef>
              <c:f>Sheet1!$A$2:$A$4</c:f>
              <c:strCache>
                <c:ptCount val="3"/>
                <c:pt idx="0">
                  <c:v>FY 2021</c:v>
                </c:pt>
                <c:pt idx="1">
                  <c:v>FY 2022</c:v>
                </c:pt>
                <c:pt idx="2">
                  <c:v>FY 2023</c:v>
                </c:pt>
              </c:strCache>
            </c:strRef>
          </c:cat>
          <c:val>
            <c:numRef>
              <c:f>Sheet1!$D$2:$D$4</c:f>
              <c:numCache>
                <c:formatCode>General</c:formatCode>
                <c:ptCount val="3"/>
                <c:pt idx="0">
                  <c:v>10</c:v>
                </c:pt>
                <c:pt idx="1">
                  <c:v>50</c:v>
                </c:pt>
                <c:pt idx="2">
                  <c:v>200</c:v>
                </c:pt>
              </c:numCache>
            </c:numRef>
          </c:val>
          <c:extLst>
            <c:ext xmlns:c16="http://schemas.microsoft.com/office/drawing/2014/chart" uri="{C3380CC4-5D6E-409C-BE32-E72D297353CC}">
              <c16:uniqueId val="{00000002-4687-4780-8A59-8AFB94221637}"/>
            </c:ext>
          </c:extLst>
        </c:ser>
        <c:ser>
          <c:idx val="3"/>
          <c:order val="3"/>
          <c:tx>
            <c:strRef>
              <c:f>Sheet1!$E$1</c:f>
              <c:strCache>
                <c:ptCount val="1"/>
                <c:pt idx="0">
                  <c:v>Lifetime</c:v>
                </c:pt>
              </c:strCache>
            </c:strRef>
          </c:tx>
          <c:spPr>
            <a:solidFill>
              <a:schemeClr val="accent4"/>
            </a:solidFill>
            <a:ln>
              <a:noFill/>
            </a:ln>
            <a:effectLst/>
          </c:spPr>
          <c:invertIfNegative val="0"/>
          <c:cat>
            <c:strRef>
              <c:f>Sheet1!$A$2:$A$4</c:f>
              <c:strCache>
                <c:ptCount val="3"/>
                <c:pt idx="0">
                  <c:v>FY 2021</c:v>
                </c:pt>
                <c:pt idx="1">
                  <c:v>FY 2022</c:v>
                </c:pt>
                <c:pt idx="2">
                  <c:v>FY 2023</c:v>
                </c:pt>
              </c:strCache>
            </c:strRef>
          </c:cat>
          <c:val>
            <c:numRef>
              <c:f>Sheet1!$E$2:$E$4</c:f>
              <c:numCache>
                <c:formatCode>General</c:formatCode>
                <c:ptCount val="3"/>
                <c:pt idx="0">
                  <c:v>5</c:v>
                </c:pt>
                <c:pt idx="1">
                  <c:v>30</c:v>
                </c:pt>
                <c:pt idx="2">
                  <c:v>300</c:v>
                </c:pt>
              </c:numCache>
            </c:numRef>
          </c:val>
          <c:extLst>
            <c:ext xmlns:c16="http://schemas.microsoft.com/office/drawing/2014/chart" uri="{C3380CC4-5D6E-409C-BE32-E72D297353CC}">
              <c16:uniqueId val="{00000003-4687-4780-8A59-8AFB94221637}"/>
            </c:ext>
          </c:extLst>
        </c:ser>
        <c:dLbls>
          <c:showLegendKey val="0"/>
          <c:showVal val="0"/>
          <c:showCatName val="0"/>
          <c:showSerName val="0"/>
          <c:showPercent val="0"/>
          <c:showBubbleSize val="0"/>
        </c:dLbls>
        <c:gapWidth val="219"/>
        <c:overlap val="-27"/>
        <c:axId val="97421087"/>
        <c:axId val="97420103"/>
      </c:barChart>
      <c:catAx>
        <c:axId val="9742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20103"/>
        <c:crosses val="autoZero"/>
        <c:auto val="1"/>
        <c:lblAlgn val="ctr"/>
        <c:lblOffset val="100"/>
        <c:noMultiLvlLbl val="0"/>
      </c:catAx>
      <c:valAx>
        <c:axId val="97420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Count (000s)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21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AE549-D05D-4FF5-839D-7CE58CFBC90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C5C0932-8FA2-45CD-B02F-E7CAA152EA0B}">
      <dgm:prSet phldrT="[Text]"/>
      <dgm:spPr/>
      <dgm:t>
        <a:bodyPr/>
        <a:lstStyle/>
        <a:p>
          <a:r>
            <a:rPr lang="en-US" dirty="0"/>
            <a:t>  Content and Demographic Tracking</a:t>
          </a:r>
        </a:p>
      </dgm:t>
    </dgm:pt>
    <dgm:pt modelId="{FEA5D740-B466-46BB-BB2E-CEF8237D1EBE}" type="parTrans" cxnId="{32C35B77-8A72-4505-B51B-C87976665516}">
      <dgm:prSet/>
      <dgm:spPr/>
      <dgm:t>
        <a:bodyPr/>
        <a:lstStyle/>
        <a:p>
          <a:endParaRPr lang="en-US"/>
        </a:p>
      </dgm:t>
    </dgm:pt>
    <dgm:pt modelId="{84F66FC9-C124-4CCA-AB12-9CC98734E524}" type="sibTrans" cxnId="{32C35B77-8A72-4505-B51B-C87976665516}">
      <dgm:prSet/>
      <dgm:spPr/>
      <dgm:t>
        <a:bodyPr/>
        <a:lstStyle/>
        <a:p>
          <a:endParaRPr lang="en-US"/>
        </a:p>
      </dgm:t>
    </dgm:pt>
    <dgm:pt modelId="{4705A719-A5E4-4B36-8BC7-BEC5D4EA1A6C}">
      <dgm:prSet phldrT="[Text]"/>
      <dgm:spPr/>
      <dgm:t>
        <a:bodyPr/>
        <a:lstStyle/>
        <a:p>
          <a:r>
            <a:rPr lang="en-US" dirty="0"/>
            <a:t>  Outreach and Membership Services</a:t>
          </a:r>
        </a:p>
      </dgm:t>
    </dgm:pt>
    <dgm:pt modelId="{DE225201-C0D4-42D3-861B-F501853351E9}" type="parTrans" cxnId="{1BBE8D6C-FAB4-4F72-A67A-F25E578AF91D}">
      <dgm:prSet/>
      <dgm:spPr/>
      <dgm:t>
        <a:bodyPr/>
        <a:lstStyle/>
        <a:p>
          <a:endParaRPr lang="en-US"/>
        </a:p>
      </dgm:t>
    </dgm:pt>
    <dgm:pt modelId="{C16D05E8-F96F-4CDB-B83D-44FA4AF80178}" type="sibTrans" cxnId="{1BBE8D6C-FAB4-4F72-A67A-F25E578AF91D}">
      <dgm:prSet/>
      <dgm:spPr/>
      <dgm:t>
        <a:bodyPr/>
        <a:lstStyle/>
        <a:p>
          <a:endParaRPr lang="en-US"/>
        </a:p>
      </dgm:t>
    </dgm:pt>
    <dgm:pt modelId="{C2661872-8F20-46DF-B503-525FDC8AA2EC}">
      <dgm:prSet phldrT="[Text]"/>
      <dgm:spPr/>
      <dgm:t>
        <a:bodyPr/>
        <a:lstStyle/>
        <a:p>
          <a:r>
            <a:rPr lang="en-US" dirty="0"/>
            <a:t>  Technology Solutions for the Black Community</a:t>
          </a:r>
        </a:p>
      </dgm:t>
    </dgm:pt>
    <dgm:pt modelId="{5134FED4-BBB0-45A0-9B25-E24F6705399A}" type="parTrans" cxnId="{CD6F05B6-B36E-4BAF-95AC-57547F123984}">
      <dgm:prSet/>
      <dgm:spPr/>
      <dgm:t>
        <a:bodyPr/>
        <a:lstStyle/>
        <a:p>
          <a:endParaRPr lang="en-US"/>
        </a:p>
      </dgm:t>
    </dgm:pt>
    <dgm:pt modelId="{0D105A07-9298-4D24-8943-6D0C228ACDC9}" type="sibTrans" cxnId="{CD6F05B6-B36E-4BAF-95AC-57547F123984}">
      <dgm:prSet/>
      <dgm:spPr/>
      <dgm:t>
        <a:bodyPr/>
        <a:lstStyle/>
        <a:p>
          <a:endParaRPr lang="en-US"/>
        </a:p>
      </dgm:t>
    </dgm:pt>
    <dgm:pt modelId="{273894FB-802B-470D-A38A-CCD0E1BA93B9}">
      <dgm:prSet phldrT="[Text]"/>
      <dgm:spPr/>
      <dgm:t>
        <a:bodyPr/>
        <a:lstStyle/>
        <a:p>
          <a:r>
            <a:rPr lang="en-US" dirty="0"/>
            <a:t>  New Products and Revenue Streams</a:t>
          </a:r>
        </a:p>
      </dgm:t>
    </dgm:pt>
    <dgm:pt modelId="{14B4E5C9-EE25-468A-B534-9B1452A2FFD7}" type="parTrans" cxnId="{8FD46DA3-A49C-4683-8563-30107F7F02A9}">
      <dgm:prSet/>
      <dgm:spPr/>
      <dgm:t>
        <a:bodyPr/>
        <a:lstStyle/>
        <a:p>
          <a:endParaRPr lang="en-US"/>
        </a:p>
      </dgm:t>
    </dgm:pt>
    <dgm:pt modelId="{75F7B2AF-FBF3-471F-988D-2F756D5F9270}" type="sibTrans" cxnId="{8FD46DA3-A49C-4683-8563-30107F7F02A9}">
      <dgm:prSet/>
      <dgm:spPr/>
      <dgm:t>
        <a:bodyPr/>
        <a:lstStyle/>
        <a:p>
          <a:endParaRPr lang="en-US"/>
        </a:p>
      </dgm:t>
    </dgm:pt>
    <dgm:pt modelId="{65363DAF-2870-4040-BF6E-47118B127835}">
      <dgm:prSet phldrT="[Text]"/>
      <dgm:spPr/>
      <dgm:t>
        <a:bodyPr/>
        <a:lstStyle/>
        <a:p>
          <a:r>
            <a:rPr lang="en-US" dirty="0"/>
            <a:t>  Targeted solutions for Schools and Students</a:t>
          </a:r>
        </a:p>
      </dgm:t>
    </dgm:pt>
    <dgm:pt modelId="{EEC30D55-729F-4DF6-8397-C3EFCDC485CE}" type="parTrans" cxnId="{62592E69-F955-4B92-8B9D-02AF30D45E3C}">
      <dgm:prSet/>
      <dgm:spPr/>
      <dgm:t>
        <a:bodyPr/>
        <a:lstStyle/>
        <a:p>
          <a:endParaRPr lang="en-US"/>
        </a:p>
      </dgm:t>
    </dgm:pt>
    <dgm:pt modelId="{D79B2ECE-F279-4044-85A1-DCF61D57DBA9}" type="sibTrans" cxnId="{62592E69-F955-4B92-8B9D-02AF30D45E3C}">
      <dgm:prSet/>
      <dgm:spPr/>
      <dgm:t>
        <a:bodyPr/>
        <a:lstStyle/>
        <a:p>
          <a:endParaRPr lang="en-US"/>
        </a:p>
      </dgm:t>
    </dgm:pt>
    <dgm:pt modelId="{B17198A8-70BB-4A90-B51B-42C3FC9B71F1}" type="pres">
      <dgm:prSet presAssocID="{D7AAE549-D05D-4FF5-839D-7CE58CFBC906}" presName="outerComposite" presStyleCnt="0">
        <dgm:presLayoutVars>
          <dgm:chMax val="5"/>
          <dgm:dir/>
          <dgm:resizeHandles val="exact"/>
        </dgm:presLayoutVars>
      </dgm:prSet>
      <dgm:spPr/>
    </dgm:pt>
    <dgm:pt modelId="{801B6DEA-C854-4263-8328-D72CA4E0032D}" type="pres">
      <dgm:prSet presAssocID="{D7AAE549-D05D-4FF5-839D-7CE58CFBC906}" presName="dummyMaxCanvas" presStyleCnt="0">
        <dgm:presLayoutVars/>
      </dgm:prSet>
      <dgm:spPr/>
    </dgm:pt>
    <dgm:pt modelId="{078935FF-184A-48AF-9B5A-6C62550E4954}" type="pres">
      <dgm:prSet presAssocID="{D7AAE549-D05D-4FF5-839D-7CE58CFBC906}" presName="FiveNodes_1" presStyleLbl="node1" presStyleIdx="0" presStyleCnt="5">
        <dgm:presLayoutVars>
          <dgm:bulletEnabled val="1"/>
        </dgm:presLayoutVars>
      </dgm:prSet>
      <dgm:spPr/>
    </dgm:pt>
    <dgm:pt modelId="{07BB3AEF-EAAE-40B5-8686-F4624B514489}" type="pres">
      <dgm:prSet presAssocID="{D7AAE549-D05D-4FF5-839D-7CE58CFBC906}" presName="FiveNodes_2" presStyleLbl="node1" presStyleIdx="1" presStyleCnt="5">
        <dgm:presLayoutVars>
          <dgm:bulletEnabled val="1"/>
        </dgm:presLayoutVars>
      </dgm:prSet>
      <dgm:spPr/>
    </dgm:pt>
    <dgm:pt modelId="{A35D6F9A-EA2B-4972-A2EA-282D40BAFFF1}" type="pres">
      <dgm:prSet presAssocID="{D7AAE549-D05D-4FF5-839D-7CE58CFBC906}" presName="FiveNodes_3" presStyleLbl="node1" presStyleIdx="2" presStyleCnt="5">
        <dgm:presLayoutVars>
          <dgm:bulletEnabled val="1"/>
        </dgm:presLayoutVars>
      </dgm:prSet>
      <dgm:spPr/>
    </dgm:pt>
    <dgm:pt modelId="{EED1AB79-C737-4022-8ACF-A2CAC3D0617A}" type="pres">
      <dgm:prSet presAssocID="{D7AAE549-D05D-4FF5-839D-7CE58CFBC906}" presName="FiveNodes_4" presStyleLbl="node1" presStyleIdx="3" presStyleCnt="5">
        <dgm:presLayoutVars>
          <dgm:bulletEnabled val="1"/>
        </dgm:presLayoutVars>
      </dgm:prSet>
      <dgm:spPr/>
    </dgm:pt>
    <dgm:pt modelId="{AF45BE3D-24B4-40DD-9DD7-23683844CF97}" type="pres">
      <dgm:prSet presAssocID="{D7AAE549-D05D-4FF5-839D-7CE58CFBC906}" presName="FiveNodes_5" presStyleLbl="node1" presStyleIdx="4" presStyleCnt="5">
        <dgm:presLayoutVars>
          <dgm:bulletEnabled val="1"/>
        </dgm:presLayoutVars>
      </dgm:prSet>
      <dgm:spPr/>
    </dgm:pt>
    <dgm:pt modelId="{2543EFDD-36F6-4539-8FC1-FE2BD3967C74}" type="pres">
      <dgm:prSet presAssocID="{D7AAE549-D05D-4FF5-839D-7CE58CFBC906}" presName="FiveConn_1-2" presStyleLbl="fgAccFollowNode1" presStyleIdx="0" presStyleCnt="4">
        <dgm:presLayoutVars>
          <dgm:bulletEnabled val="1"/>
        </dgm:presLayoutVars>
      </dgm:prSet>
      <dgm:spPr/>
    </dgm:pt>
    <dgm:pt modelId="{9D5B513E-C7F5-479A-8FB1-6BCEAF2E9436}" type="pres">
      <dgm:prSet presAssocID="{D7AAE549-D05D-4FF5-839D-7CE58CFBC906}" presName="FiveConn_2-3" presStyleLbl="fgAccFollowNode1" presStyleIdx="1" presStyleCnt="4">
        <dgm:presLayoutVars>
          <dgm:bulletEnabled val="1"/>
        </dgm:presLayoutVars>
      </dgm:prSet>
      <dgm:spPr/>
    </dgm:pt>
    <dgm:pt modelId="{2F54E843-6719-4B4A-BAEB-A2F99BC11391}" type="pres">
      <dgm:prSet presAssocID="{D7AAE549-D05D-4FF5-839D-7CE58CFBC906}" presName="FiveConn_3-4" presStyleLbl="fgAccFollowNode1" presStyleIdx="2" presStyleCnt="4">
        <dgm:presLayoutVars>
          <dgm:bulletEnabled val="1"/>
        </dgm:presLayoutVars>
      </dgm:prSet>
      <dgm:spPr/>
    </dgm:pt>
    <dgm:pt modelId="{8BEB219E-5E9D-4DB6-8BBD-6C1F68754B26}" type="pres">
      <dgm:prSet presAssocID="{D7AAE549-D05D-4FF5-839D-7CE58CFBC906}" presName="FiveConn_4-5" presStyleLbl="fgAccFollowNode1" presStyleIdx="3" presStyleCnt="4">
        <dgm:presLayoutVars>
          <dgm:bulletEnabled val="1"/>
        </dgm:presLayoutVars>
      </dgm:prSet>
      <dgm:spPr/>
    </dgm:pt>
    <dgm:pt modelId="{0B7741FF-4CDE-40FE-97C0-A9C994A4C918}" type="pres">
      <dgm:prSet presAssocID="{D7AAE549-D05D-4FF5-839D-7CE58CFBC906}" presName="FiveNodes_1_text" presStyleLbl="node1" presStyleIdx="4" presStyleCnt="5">
        <dgm:presLayoutVars>
          <dgm:bulletEnabled val="1"/>
        </dgm:presLayoutVars>
      </dgm:prSet>
      <dgm:spPr/>
    </dgm:pt>
    <dgm:pt modelId="{A3A4E569-A6DF-41C2-9886-6329EFD982E1}" type="pres">
      <dgm:prSet presAssocID="{D7AAE549-D05D-4FF5-839D-7CE58CFBC906}" presName="FiveNodes_2_text" presStyleLbl="node1" presStyleIdx="4" presStyleCnt="5">
        <dgm:presLayoutVars>
          <dgm:bulletEnabled val="1"/>
        </dgm:presLayoutVars>
      </dgm:prSet>
      <dgm:spPr/>
    </dgm:pt>
    <dgm:pt modelId="{E527B879-887B-43C0-8671-AFC230583063}" type="pres">
      <dgm:prSet presAssocID="{D7AAE549-D05D-4FF5-839D-7CE58CFBC906}" presName="FiveNodes_3_text" presStyleLbl="node1" presStyleIdx="4" presStyleCnt="5">
        <dgm:presLayoutVars>
          <dgm:bulletEnabled val="1"/>
        </dgm:presLayoutVars>
      </dgm:prSet>
      <dgm:spPr/>
    </dgm:pt>
    <dgm:pt modelId="{8EDF224A-D313-4532-B807-872D73116EA2}" type="pres">
      <dgm:prSet presAssocID="{D7AAE549-D05D-4FF5-839D-7CE58CFBC906}" presName="FiveNodes_4_text" presStyleLbl="node1" presStyleIdx="4" presStyleCnt="5">
        <dgm:presLayoutVars>
          <dgm:bulletEnabled val="1"/>
        </dgm:presLayoutVars>
      </dgm:prSet>
      <dgm:spPr/>
    </dgm:pt>
    <dgm:pt modelId="{B063F048-0C02-4FB5-AFE2-4BA8F056AF87}" type="pres">
      <dgm:prSet presAssocID="{D7AAE549-D05D-4FF5-839D-7CE58CFBC906}" presName="FiveNodes_5_text" presStyleLbl="node1" presStyleIdx="4" presStyleCnt="5">
        <dgm:presLayoutVars>
          <dgm:bulletEnabled val="1"/>
        </dgm:presLayoutVars>
      </dgm:prSet>
      <dgm:spPr/>
    </dgm:pt>
  </dgm:ptLst>
  <dgm:cxnLst>
    <dgm:cxn modelId="{4B6EBC03-4808-4273-BF10-9F1A14C82506}" type="presOf" srcId="{273894FB-802B-470D-A38A-CCD0E1BA93B9}" destId="{A35D6F9A-EA2B-4972-A2EA-282D40BAFFF1}" srcOrd="0" destOrd="0" presId="urn:microsoft.com/office/officeart/2005/8/layout/vProcess5"/>
    <dgm:cxn modelId="{29832F04-4B85-4AC4-962A-1ADC34976576}" type="presOf" srcId="{65363DAF-2870-4040-BF6E-47118B127835}" destId="{EED1AB79-C737-4022-8ACF-A2CAC3D0617A}" srcOrd="0" destOrd="0" presId="urn:microsoft.com/office/officeart/2005/8/layout/vProcess5"/>
    <dgm:cxn modelId="{162CC80A-CFF8-41E6-A18D-C101DA17A4DD}" type="presOf" srcId="{84F66FC9-C124-4CCA-AB12-9CC98734E524}" destId="{2543EFDD-36F6-4539-8FC1-FE2BD3967C74}" srcOrd="0" destOrd="0" presId="urn:microsoft.com/office/officeart/2005/8/layout/vProcess5"/>
    <dgm:cxn modelId="{BE656A14-8ADB-4CB0-A5E1-A8012420105E}" type="presOf" srcId="{75F7B2AF-FBF3-471F-988D-2F756D5F9270}" destId="{2F54E843-6719-4B4A-BAEB-A2F99BC11391}" srcOrd="0" destOrd="0" presId="urn:microsoft.com/office/officeart/2005/8/layout/vProcess5"/>
    <dgm:cxn modelId="{53CCF15E-A022-41E5-A02D-A9F33AC5D284}" type="presOf" srcId="{C2661872-8F20-46DF-B503-525FDC8AA2EC}" destId="{B063F048-0C02-4FB5-AFE2-4BA8F056AF87}" srcOrd="1" destOrd="0" presId="urn:microsoft.com/office/officeart/2005/8/layout/vProcess5"/>
    <dgm:cxn modelId="{62592E69-F955-4B92-8B9D-02AF30D45E3C}" srcId="{D7AAE549-D05D-4FF5-839D-7CE58CFBC906}" destId="{65363DAF-2870-4040-BF6E-47118B127835}" srcOrd="3" destOrd="0" parTransId="{EEC30D55-729F-4DF6-8397-C3EFCDC485CE}" sibTransId="{D79B2ECE-F279-4044-85A1-DCF61D57DBA9}"/>
    <dgm:cxn modelId="{1BBE8D6C-FAB4-4F72-A67A-F25E578AF91D}" srcId="{D7AAE549-D05D-4FF5-839D-7CE58CFBC906}" destId="{4705A719-A5E4-4B36-8BC7-BEC5D4EA1A6C}" srcOrd="1" destOrd="0" parTransId="{DE225201-C0D4-42D3-861B-F501853351E9}" sibTransId="{C16D05E8-F96F-4CDB-B83D-44FA4AF80178}"/>
    <dgm:cxn modelId="{338BB370-5C1E-4499-9A5D-810BE57CDA87}" type="presOf" srcId="{273894FB-802B-470D-A38A-CCD0E1BA93B9}" destId="{E527B879-887B-43C0-8671-AFC230583063}" srcOrd="1" destOrd="0" presId="urn:microsoft.com/office/officeart/2005/8/layout/vProcess5"/>
    <dgm:cxn modelId="{32C35B77-8A72-4505-B51B-C87976665516}" srcId="{D7AAE549-D05D-4FF5-839D-7CE58CFBC906}" destId="{6C5C0932-8FA2-45CD-B02F-E7CAA152EA0B}" srcOrd="0" destOrd="0" parTransId="{FEA5D740-B466-46BB-BB2E-CEF8237D1EBE}" sibTransId="{84F66FC9-C124-4CCA-AB12-9CC98734E524}"/>
    <dgm:cxn modelId="{562D8579-5192-4650-8E23-74C1287C025A}" type="presOf" srcId="{D79B2ECE-F279-4044-85A1-DCF61D57DBA9}" destId="{8BEB219E-5E9D-4DB6-8BBD-6C1F68754B26}" srcOrd="0" destOrd="0" presId="urn:microsoft.com/office/officeart/2005/8/layout/vProcess5"/>
    <dgm:cxn modelId="{8AAB9E8B-D51C-4ADA-909C-225AA8549C43}" type="presOf" srcId="{4705A719-A5E4-4B36-8BC7-BEC5D4EA1A6C}" destId="{07BB3AEF-EAAE-40B5-8686-F4624B514489}" srcOrd="0" destOrd="0" presId="urn:microsoft.com/office/officeart/2005/8/layout/vProcess5"/>
    <dgm:cxn modelId="{8FD46DA3-A49C-4683-8563-30107F7F02A9}" srcId="{D7AAE549-D05D-4FF5-839D-7CE58CFBC906}" destId="{273894FB-802B-470D-A38A-CCD0E1BA93B9}" srcOrd="2" destOrd="0" parTransId="{14B4E5C9-EE25-468A-B534-9B1452A2FFD7}" sibTransId="{75F7B2AF-FBF3-471F-988D-2F756D5F9270}"/>
    <dgm:cxn modelId="{14492DAA-DF27-40D6-9C0F-2EAAC1F10BC5}" type="presOf" srcId="{65363DAF-2870-4040-BF6E-47118B127835}" destId="{8EDF224A-D313-4532-B807-872D73116EA2}" srcOrd="1" destOrd="0" presId="urn:microsoft.com/office/officeart/2005/8/layout/vProcess5"/>
    <dgm:cxn modelId="{CD6F05B6-B36E-4BAF-95AC-57547F123984}" srcId="{D7AAE549-D05D-4FF5-839D-7CE58CFBC906}" destId="{C2661872-8F20-46DF-B503-525FDC8AA2EC}" srcOrd="4" destOrd="0" parTransId="{5134FED4-BBB0-45A0-9B25-E24F6705399A}" sibTransId="{0D105A07-9298-4D24-8943-6D0C228ACDC9}"/>
    <dgm:cxn modelId="{4D297EBA-ACC0-4244-859D-6E8A5E7FF3DD}" type="presOf" srcId="{6C5C0932-8FA2-45CD-B02F-E7CAA152EA0B}" destId="{0B7741FF-4CDE-40FE-97C0-A9C994A4C918}" srcOrd="1" destOrd="0" presId="urn:microsoft.com/office/officeart/2005/8/layout/vProcess5"/>
    <dgm:cxn modelId="{957DF5CF-6788-4E73-B6D7-81134B7978E6}" type="presOf" srcId="{C16D05E8-F96F-4CDB-B83D-44FA4AF80178}" destId="{9D5B513E-C7F5-479A-8FB1-6BCEAF2E9436}" srcOrd="0" destOrd="0" presId="urn:microsoft.com/office/officeart/2005/8/layout/vProcess5"/>
    <dgm:cxn modelId="{53F212D9-8F53-44CE-86E5-C1AF0D3EA94A}" type="presOf" srcId="{4705A719-A5E4-4B36-8BC7-BEC5D4EA1A6C}" destId="{A3A4E569-A6DF-41C2-9886-6329EFD982E1}" srcOrd="1" destOrd="0" presId="urn:microsoft.com/office/officeart/2005/8/layout/vProcess5"/>
    <dgm:cxn modelId="{ADEE61D9-7103-4212-9454-259D1F4C3AB4}" type="presOf" srcId="{6C5C0932-8FA2-45CD-B02F-E7CAA152EA0B}" destId="{078935FF-184A-48AF-9B5A-6C62550E4954}" srcOrd="0" destOrd="0" presId="urn:microsoft.com/office/officeart/2005/8/layout/vProcess5"/>
    <dgm:cxn modelId="{54A752EE-ED30-4D9C-8096-0EFF4F6C7E0F}" type="presOf" srcId="{D7AAE549-D05D-4FF5-839D-7CE58CFBC906}" destId="{B17198A8-70BB-4A90-B51B-42C3FC9B71F1}" srcOrd="0" destOrd="0" presId="urn:microsoft.com/office/officeart/2005/8/layout/vProcess5"/>
    <dgm:cxn modelId="{93AE91F8-E11B-4922-B614-2E03E68DDACB}" type="presOf" srcId="{C2661872-8F20-46DF-B503-525FDC8AA2EC}" destId="{AF45BE3D-24B4-40DD-9DD7-23683844CF97}" srcOrd="0" destOrd="0" presId="urn:microsoft.com/office/officeart/2005/8/layout/vProcess5"/>
    <dgm:cxn modelId="{3CBB4FC3-B2CB-4987-9777-2387EFAB45F4}" type="presParOf" srcId="{B17198A8-70BB-4A90-B51B-42C3FC9B71F1}" destId="{801B6DEA-C854-4263-8328-D72CA4E0032D}" srcOrd="0" destOrd="0" presId="urn:microsoft.com/office/officeart/2005/8/layout/vProcess5"/>
    <dgm:cxn modelId="{E7D36A89-368D-40C4-967D-A288FC946703}" type="presParOf" srcId="{B17198A8-70BB-4A90-B51B-42C3FC9B71F1}" destId="{078935FF-184A-48AF-9B5A-6C62550E4954}" srcOrd="1" destOrd="0" presId="urn:microsoft.com/office/officeart/2005/8/layout/vProcess5"/>
    <dgm:cxn modelId="{296BE80E-0A7A-4CCA-AFE4-A84FE595AD8A}" type="presParOf" srcId="{B17198A8-70BB-4A90-B51B-42C3FC9B71F1}" destId="{07BB3AEF-EAAE-40B5-8686-F4624B514489}" srcOrd="2" destOrd="0" presId="urn:microsoft.com/office/officeart/2005/8/layout/vProcess5"/>
    <dgm:cxn modelId="{567B33D7-3E31-4305-A475-536D96E0FC23}" type="presParOf" srcId="{B17198A8-70BB-4A90-B51B-42C3FC9B71F1}" destId="{A35D6F9A-EA2B-4972-A2EA-282D40BAFFF1}" srcOrd="3" destOrd="0" presId="urn:microsoft.com/office/officeart/2005/8/layout/vProcess5"/>
    <dgm:cxn modelId="{0B0E70F4-A121-488B-B6FF-339640D880E0}" type="presParOf" srcId="{B17198A8-70BB-4A90-B51B-42C3FC9B71F1}" destId="{EED1AB79-C737-4022-8ACF-A2CAC3D0617A}" srcOrd="4" destOrd="0" presId="urn:microsoft.com/office/officeart/2005/8/layout/vProcess5"/>
    <dgm:cxn modelId="{FBD136C0-6522-49F1-ACD5-590F4F303FCE}" type="presParOf" srcId="{B17198A8-70BB-4A90-B51B-42C3FC9B71F1}" destId="{AF45BE3D-24B4-40DD-9DD7-23683844CF97}" srcOrd="5" destOrd="0" presId="urn:microsoft.com/office/officeart/2005/8/layout/vProcess5"/>
    <dgm:cxn modelId="{13038AC8-548C-4F56-9E73-F60BAA68B650}" type="presParOf" srcId="{B17198A8-70BB-4A90-B51B-42C3FC9B71F1}" destId="{2543EFDD-36F6-4539-8FC1-FE2BD3967C74}" srcOrd="6" destOrd="0" presId="urn:microsoft.com/office/officeart/2005/8/layout/vProcess5"/>
    <dgm:cxn modelId="{52C5C395-7162-48C1-A25F-086EC32ACD8A}" type="presParOf" srcId="{B17198A8-70BB-4A90-B51B-42C3FC9B71F1}" destId="{9D5B513E-C7F5-479A-8FB1-6BCEAF2E9436}" srcOrd="7" destOrd="0" presId="urn:microsoft.com/office/officeart/2005/8/layout/vProcess5"/>
    <dgm:cxn modelId="{4B84C0C1-9C4B-4DD2-8103-1CD49F7C0901}" type="presParOf" srcId="{B17198A8-70BB-4A90-B51B-42C3FC9B71F1}" destId="{2F54E843-6719-4B4A-BAEB-A2F99BC11391}" srcOrd="8" destOrd="0" presId="urn:microsoft.com/office/officeart/2005/8/layout/vProcess5"/>
    <dgm:cxn modelId="{364BDEED-5FC8-47E3-B59A-32D6F4F6C7BE}" type="presParOf" srcId="{B17198A8-70BB-4A90-B51B-42C3FC9B71F1}" destId="{8BEB219E-5E9D-4DB6-8BBD-6C1F68754B26}" srcOrd="9" destOrd="0" presId="urn:microsoft.com/office/officeart/2005/8/layout/vProcess5"/>
    <dgm:cxn modelId="{125744EA-A172-4334-94B0-8F6C642DCA62}" type="presParOf" srcId="{B17198A8-70BB-4A90-B51B-42C3FC9B71F1}" destId="{0B7741FF-4CDE-40FE-97C0-A9C994A4C918}" srcOrd="10" destOrd="0" presId="urn:microsoft.com/office/officeart/2005/8/layout/vProcess5"/>
    <dgm:cxn modelId="{D09D44A8-B334-4B11-B10B-A69F8A07867F}" type="presParOf" srcId="{B17198A8-70BB-4A90-B51B-42C3FC9B71F1}" destId="{A3A4E569-A6DF-41C2-9886-6329EFD982E1}" srcOrd="11" destOrd="0" presId="urn:microsoft.com/office/officeart/2005/8/layout/vProcess5"/>
    <dgm:cxn modelId="{4DD34117-E26E-4114-90C3-9C5A23AC1DE5}" type="presParOf" srcId="{B17198A8-70BB-4A90-B51B-42C3FC9B71F1}" destId="{E527B879-887B-43C0-8671-AFC230583063}" srcOrd="12" destOrd="0" presId="urn:microsoft.com/office/officeart/2005/8/layout/vProcess5"/>
    <dgm:cxn modelId="{F01299DD-95DE-4AB8-8BBF-AFE28EB1F0D4}" type="presParOf" srcId="{B17198A8-70BB-4A90-B51B-42C3FC9B71F1}" destId="{8EDF224A-D313-4532-B807-872D73116EA2}" srcOrd="13" destOrd="0" presId="urn:microsoft.com/office/officeart/2005/8/layout/vProcess5"/>
    <dgm:cxn modelId="{C75B6354-E7D8-4A38-A08A-1E7F03FD4650}" type="presParOf" srcId="{B17198A8-70BB-4A90-B51B-42C3FC9B71F1}" destId="{B063F048-0C02-4FB5-AFE2-4BA8F056AF87}"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A02D0-5A35-49A0-B669-D8ABBAF6A89A}"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927E4B94-E87E-4FE7-A3B5-6FB06EE1D239}">
      <dgm:prSet phldrT="[Text]" custT="1"/>
      <dgm:spPr>
        <a:solidFill>
          <a:schemeClr val="tx1">
            <a:lumMod val="75000"/>
            <a:lumOff val="25000"/>
          </a:schemeClr>
        </a:solidFill>
      </dgm:spPr>
      <dgm:t>
        <a:bodyPr/>
        <a:lstStyle/>
        <a:p>
          <a:r>
            <a:rPr lang="en-US" sz="3200" b="1" dirty="0"/>
            <a:t>$10</a:t>
          </a:r>
        </a:p>
        <a:p>
          <a:r>
            <a:rPr lang="en-US" sz="3200" b="1" dirty="0"/>
            <a:t>Million</a:t>
          </a:r>
          <a:endParaRPr lang="en-US" sz="1600" b="1" dirty="0"/>
        </a:p>
      </dgm:t>
    </dgm:pt>
    <dgm:pt modelId="{DE0AA04A-F65D-4A22-95B4-D0FFEADFDA4E}" type="parTrans" cxnId="{9C9AE95C-44AA-4D40-8A20-2A648DB43554}">
      <dgm:prSet/>
      <dgm:spPr/>
      <dgm:t>
        <a:bodyPr/>
        <a:lstStyle/>
        <a:p>
          <a:endParaRPr lang="en-US"/>
        </a:p>
      </dgm:t>
    </dgm:pt>
    <dgm:pt modelId="{A7B9AB6C-6DF8-466F-8506-C8C701722BF3}" type="sibTrans" cxnId="{9C9AE95C-44AA-4D40-8A20-2A648DB43554}">
      <dgm:prSet/>
      <dgm:spPr/>
      <dgm:t>
        <a:bodyPr/>
        <a:lstStyle/>
        <a:p>
          <a:endParaRPr lang="en-US"/>
        </a:p>
      </dgm:t>
    </dgm:pt>
    <dgm:pt modelId="{4CD97ADA-394D-42C4-A7F8-A90BCA7216AE}">
      <dgm:prSet phldrT="[Text]" custT="1"/>
      <dgm:spPr/>
      <dgm:t>
        <a:bodyPr/>
        <a:lstStyle/>
        <a:p>
          <a:r>
            <a:rPr lang="en-US" sz="1800" b="1" dirty="0"/>
            <a:t>Technology Services/ Staffing</a:t>
          </a:r>
        </a:p>
        <a:p>
          <a:r>
            <a:rPr lang="en-US" sz="1800" b="1" dirty="0"/>
            <a:t> ($3M)</a:t>
          </a:r>
        </a:p>
      </dgm:t>
    </dgm:pt>
    <dgm:pt modelId="{379F33B1-0F64-4E46-98CB-3B7BF4FC02FD}" type="parTrans" cxnId="{784FD367-6722-4F16-AF94-33C5D6ABA06B}">
      <dgm:prSet/>
      <dgm:spPr/>
      <dgm:t>
        <a:bodyPr/>
        <a:lstStyle/>
        <a:p>
          <a:endParaRPr lang="en-US"/>
        </a:p>
      </dgm:t>
    </dgm:pt>
    <dgm:pt modelId="{B33294FC-9366-48B4-A0C1-18629E9C927E}" type="sibTrans" cxnId="{784FD367-6722-4F16-AF94-33C5D6ABA06B}">
      <dgm:prSet/>
      <dgm:spPr/>
      <dgm:t>
        <a:bodyPr/>
        <a:lstStyle/>
        <a:p>
          <a:endParaRPr lang="en-US"/>
        </a:p>
      </dgm:t>
    </dgm:pt>
    <dgm:pt modelId="{3DD1B609-A32B-4BE1-9CDB-D439D7AAF268}">
      <dgm:prSet phldrT="[Text]" custT="1"/>
      <dgm:spPr/>
      <dgm:t>
        <a:bodyPr/>
        <a:lstStyle/>
        <a:p>
          <a:r>
            <a:rPr lang="en-US" sz="1500" b="1" dirty="0"/>
            <a:t>Outreach</a:t>
          </a:r>
        </a:p>
        <a:p>
          <a:r>
            <a:rPr lang="en-US" sz="1500" b="1" dirty="0"/>
            <a:t>&amp;</a:t>
          </a:r>
        </a:p>
        <a:p>
          <a:r>
            <a:rPr lang="en-US" sz="1500" b="1" dirty="0"/>
            <a:t>Marketing </a:t>
          </a:r>
          <a:r>
            <a:rPr lang="en-US" sz="1800" b="1" dirty="0"/>
            <a:t>($6M)</a:t>
          </a:r>
        </a:p>
      </dgm:t>
    </dgm:pt>
    <dgm:pt modelId="{6E272642-D08B-4F7B-B306-1D21534776A8}" type="parTrans" cxnId="{14AD1FD3-FA7E-4AF7-A14D-662965E6CECD}">
      <dgm:prSet/>
      <dgm:spPr/>
      <dgm:t>
        <a:bodyPr/>
        <a:lstStyle/>
        <a:p>
          <a:endParaRPr lang="en-US"/>
        </a:p>
      </dgm:t>
    </dgm:pt>
    <dgm:pt modelId="{113910A7-2174-49E0-B494-FF6838BC377C}" type="sibTrans" cxnId="{14AD1FD3-FA7E-4AF7-A14D-662965E6CECD}">
      <dgm:prSet/>
      <dgm:spPr/>
      <dgm:t>
        <a:bodyPr/>
        <a:lstStyle/>
        <a:p>
          <a:endParaRPr lang="en-US"/>
        </a:p>
      </dgm:t>
    </dgm:pt>
    <dgm:pt modelId="{AA5DD192-6926-41DC-B1C9-925869B2FC6D}">
      <dgm:prSet phldrT="[Text]" custT="1"/>
      <dgm:spPr/>
      <dgm:t>
        <a:bodyPr/>
        <a:lstStyle/>
        <a:p>
          <a:r>
            <a:rPr lang="en-US" sz="2000" b="1" dirty="0"/>
            <a:t>Content Growth </a:t>
          </a:r>
        </a:p>
        <a:p>
          <a:r>
            <a:rPr lang="en-US" sz="1800" b="1" dirty="0"/>
            <a:t>($1M)</a:t>
          </a:r>
        </a:p>
      </dgm:t>
    </dgm:pt>
    <dgm:pt modelId="{29C94C65-4939-403E-B55D-8E47D94C76D6}" type="parTrans" cxnId="{90673A4C-5CAA-472B-A221-58BA8A475EF2}">
      <dgm:prSet/>
      <dgm:spPr/>
      <dgm:t>
        <a:bodyPr/>
        <a:lstStyle/>
        <a:p>
          <a:endParaRPr lang="en-US"/>
        </a:p>
      </dgm:t>
    </dgm:pt>
    <dgm:pt modelId="{761FE4AD-98BC-4622-90F0-8F302B370CBF}" type="sibTrans" cxnId="{90673A4C-5CAA-472B-A221-58BA8A475EF2}">
      <dgm:prSet/>
      <dgm:spPr/>
      <dgm:t>
        <a:bodyPr/>
        <a:lstStyle/>
        <a:p>
          <a:endParaRPr lang="en-US"/>
        </a:p>
      </dgm:t>
    </dgm:pt>
    <dgm:pt modelId="{1CAFEB1D-B894-4A56-B083-7D5EAD55299C}" type="pres">
      <dgm:prSet presAssocID="{CC3A02D0-5A35-49A0-B669-D8ABBAF6A89A}" presName="Name0" presStyleCnt="0">
        <dgm:presLayoutVars>
          <dgm:chMax val="1"/>
          <dgm:chPref val="1"/>
          <dgm:dir/>
          <dgm:animOne val="branch"/>
          <dgm:animLvl val="lvl"/>
        </dgm:presLayoutVars>
      </dgm:prSet>
      <dgm:spPr/>
    </dgm:pt>
    <dgm:pt modelId="{75342337-9C23-4EDD-82BF-E3AE468C3318}" type="pres">
      <dgm:prSet presAssocID="{927E4B94-E87E-4FE7-A3B5-6FB06EE1D239}" presName="Parent" presStyleLbl="node0" presStyleIdx="0" presStyleCnt="1">
        <dgm:presLayoutVars>
          <dgm:chMax val="6"/>
          <dgm:chPref val="6"/>
        </dgm:presLayoutVars>
      </dgm:prSet>
      <dgm:spPr/>
    </dgm:pt>
    <dgm:pt modelId="{9B87A7FE-9A1C-49DD-A364-DCD660C6A92D}" type="pres">
      <dgm:prSet presAssocID="{4CD97ADA-394D-42C4-A7F8-A90BCA7216AE}" presName="Accent1" presStyleCnt="0"/>
      <dgm:spPr/>
    </dgm:pt>
    <dgm:pt modelId="{4DB7CE68-51FE-4C82-9BA9-47C2908EA586}" type="pres">
      <dgm:prSet presAssocID="{4CD97ADA-394D-42C4-A7F8-A90BCA7216AE}" presName="Accent" presStyleLbl="bgShp" presStyleIdx="0" presStyleCnt="3"/>
      <dgm:spPr/>
    </dgm:pt>
    <dgm:pt modelId="{EA4B78C9-0722-4DA1-BB72-2141701CCF5B}" type="pres">
      <dgm:prSet presAssocID="{4CD97ADA-394D-42C4-A7F8-A90BCA7216AE}" presName="Child1" presStyleLbl="node1" presStyleIdx="0" presStyleCnt="3">
        <dgm:presLayoutVars>
          <dgm:chMax val="0"/>
          <dgm:chPref val="0"/>
          <dgm:bulletEnabled val="1"/>
        </dgm:presLayoutVars>
      </dgm:prSet>
      <dgm:spPr/>
    </dgm:pt>
    <dgm:pt modelId="{A55B7D41-96B0-4F1E-9CA8-481B41B5781C}" type="pres">
      <dgm:prSet presAssocID="{3DD1B609-A32B-4BE1-9CDB-D439D7AAF268}" presName="Accent2" presStyleCnt="0"/>
      <dgm:spPr/>
    </dgm:pt>
    <dgm:pt modelId="{798B875B-C31E-4069-974F-DEBDC115F9CD}" type="pres">
      <dgm:prSet presAssocID="{3DD1B609-A32B-4BE1-9CDB-D439D7AAF268}" presName="Accent" presStyleLbl="bgShp" presStyleIdx="1" presStyleCnt="3"/>
      <dgm:spPr/>
    </dgm:pt>
    <dgm:pt modelId="{82690486-A08E-43BE-B2BF-5AE45F7E0627}" type="pres">
      <dgm:prSet presAssocID="{3DD1B609-A32B-4BE1-9CDB-D439D7AAF268}" presName="Child2" presStyleLbl="node1" presStyleIdx="1" presStyleCnt="3">
        <dgm:presLayoutVars>
          <dgm:chMax val="0"/>
          <dgm:chPref val="0"/>
          <dgm:bulletEnabled val="1"/>
        </dgm:presLayoutVars>
      </dgm:prSet>
      <dgm:spPr/>
    </dgm:pt>
    <dgm:pt modelId="{2CA4F8B8-56A3-494E-AC0F-1065C63D81BE}" type="pres">
      <dgm:prSet presAssocID="{AA5DD192-6926-41DC-B1C9-925869B2FC6D}" presName="Accent3" presStyleCnt="0"/>
      <dgm:spPr/>
    </dgm:pt>
    <dgm:pt modelId="{319FC2F5-57C4-4187-AFD6-E16B8C6772EA}" type="pres">
      <dgm:prSet presAssocID="{AA5DD192-6926-41DC-B1C9-925869B2FC6D}" presName="Accent" presStyleLbl="bgShp" presStyleIdx="2" presStyleCnt="3"/>
      <dgm:spPr/>
    </dgm:pt>
    <dgm:pt modelId="{C6BA81A9-BE36-4DC2-99E4-562194B71CD6}" type="pres">
      <dgm:prSet presAssocID="{AA5DD192-6926-41DC-B1C9-925869B2FC6D}" presName="Child3" presStyleLbl="node1" presStyleIdx="2" presStyleCnt="3">
        <dgm:presLayoutVars>
          <dgm:chMax val="0"/>
          <dgm:chPref val="0"/>
          <dgm:bulletEnabled val="1"/>
        </dgm:presLayoutVars>
      </dgm:prSet>
      <dgm:spPr/>
    </dgm:pt>
  </dgm:ptLst>
  <dgm:cxnLst>
    <dgm:cxn modelId="{9C9AE95C-44AA-4D40-8A20-2A648DB43554}" srcId="{CC3A02D0-5A35-49A0-B669-D8ABBAF6A89A}" destId="{927E4B94-E87E-4FE7-A3B5-6FB06EE1D239}" srcOrd="0" destOrd="0" parTransId="{DE0AA04A-F65D-4A22-95B4-D0FFEADFDA4E}" sibTransId="{A7B9AB6C-6DF8-466F-8506-C8C701722BF3}"/>
    <dgm:cxn modelId="{784FD367-6722-4F16-AF94-33C5D6ABA06B}" srcId="{927E4B94-E87E-4FE7-A3B5-6FB06EE1D239}" destId="{4CD97ADA-394D-42C4-A7F8-A90BCA7216AE}" srcOrd="0" destOrd="0" parTransId="{379F33B1-0F64-4E46-98CB-3B7BF4FC02FD}" sibTransId="{B33294FC-9366-48B4-A0C1-18629E9C927E}"/>
    <dgm:cxn modelId="{FD5E3D68-40B1-47A7-92EB-4F7D4D31F8AA}" type="presOf" srcId="{927E4B94-E87E-4FE7-A3B5-6FB06EE1D239}" destId="{75342337-9C23-4EDD-82BF-E3AE468C3318}" srcOrd="0" destOrd="0" presId="urn:microsoft.com/office/officeart/2011/layout/HexagonRadial"/>
    <dgm:cxn modelId="{2031274C-9591-4223-A5B7-034B3863038F}" type="presOf" srcId="{AA5DD192-6926-41DC-B1C9-925869B2FC6D}" destId="{C6BA81A9-BE36-4DC2-99E4-562194B71CD6}" srcOrd="0" destOrd="0" presId="urn:microsoft.com/office/officeart/2011/layout/HexagonRadial"/>
    <dgm:cxn modelId="{90673A4C-5CAA-472B-A221-58BA8A475EF2}" srcId="{927E4B94-E87E-4FE7-A3B5-6FB06EE1D239}" destId="{AA5DD192-6926-41DC-B1C9-925869B2FC6D}" srcOrd="2" destOrd="0" parTransId="{29C94C65-4939-403E-B55D-8E47D94C76D6}" sibTransId="{761FE4AD-98BC-4622-90F0-8F302B370CBF}"/>
    <dgm:cxn modelId="{1EAFC64E-81AE-4820-9E63-CDDDDFA92C35}" type="presOf" srcId="{3DD1B609-A32B-4BE1-9CDB-D439D7AAF268}" destId="{82690486-A08E-43BE-B2BF-5AE45F7E0627}" srcOrd="0" destOrd="0" presId="urn:microsoft.com/office/officeart/2011/layout/HexagonRadial"/>
    <dgm:cxn modelId="{8870AD8C-673A-405C-8E02-36A142608943}" type="presOf" srcId="{4CD97ADA-394D-42C4-A7F8-A90BCA7216AE}" destId="{EA4B78C9-0722-4DA1-BB72-2141701CCF5B}" srcOrd="0" destOrd="0" presId="urn:microsoft.com/office/officeart/2011/layout/HexagonRadial"/>
    <dgm:cxn modelId="{14AD1FD3-FA7E-4AF7-A14D-662965E6CECD}" srcId="{927E4B94-E87E-4FE7-A3B5-6FB06EE1D239}" destId="{3DD1B609-A32B-4BE1-9CDB-D439D7AAF268}" srcOrd="1" destOrd="0" parTransId="{6E272642-D08B-4F7B-B306-1D21534776A8}" sibTransId="{113910A7-2174-49E0-B494-FF6838BC377C}"/>
    <dgm:cxn modelId="{1A3BBCE3-EDC4-452B-8E57-4075DD6ED4AA}" type="presOf" srcId="{CC3A02D0-5A35-49A0-B669-D8ABBAF6A89A}" destId="{1CAFEB1D-B894-4A56-B083-7D5EAD55299C}" srcOrd="0" destOrd="0" presId="urn:microsoft.com/office/officeart/2011/layout/HexagonRadial"/>
    <dgm:cxn modelId="{28E20302-312E-4AA9-9CB9-EB80194D63B2}" type="presParOf" srcId="{1CAFEB1D-B894-4A56-B083-7D5EAD55299C}" destId="{75342337-9C23-4EDD-82BF-E3AE468C3318}" srcOrd="0" destOrd="0" presId="urn:microsoft.com/office/officeart/2011/layout/HexagonRadial"/>
    <dgm:cxn modelId="{2B21E1D4-4DFC-4C72-A9C6-895C67F7369D}" type="presParOf" srcId="{1CAFEB1D-B894-4A56-B083-7D5EAD55299C}" destId="{9B87A7FE-9A1C-49DD-A364-DCD660C6A92D}" srcOrd="1" destOrd="0" presId="urn:microsoft.com/office/officeart/2011/layout/HexagonRadial"/>
    <dgm:cxn modelId="{64357E21-72C1-4053-93B9-20DA1F3C050B}" type="presParOf" srcId="{9B87A7FE-9A1C-49DD-A364-DCD660C6A92D}" destId="{4DB7CE68-51FE-4C82-9BA9-47C2908EA586}" srcOrd="0" destOrd="0" presId="urn:microsoft.com/office/officeart/2011/layout/HexagonRadial"/>
    <dgm:cxn modelId="{9F39FAE0-0B59-4D05-9BF6-F204789F2A87}" type="presParOf" srcId="{1CAFEB1D-B894-4A56-B083-7D5EAD55299C}" destId="{EA4B78C9-0722-4DA1-BB72-2141701CCF5B}" srcOrd="2" destOrd="0" presId="urn:microsoft.com/office/officeart/2011/layout/HexagonRadial"/>
    <dgm:cxn modelId="{F4FB8D15-593C-41B8-9009-DB85329A86B6}" type="presParOf" srcId="{1CAFEB1D-B894-4A56-B083-7D5EAD55299C}" destId="{A55B7D41-96B0-4F1E-9CA8-481B41B5781C}" srcOrd="3" destOrd="0" presId="urn:microsoft.com/office/officeart/2011/layout/HexagonRadial"/>
    <dgm:cxn modelId="{BF3BD037-1E7B-4EC3-A11B-14725B739893}" type="presParOf" srcId="{A55B7D41-96B0-4F1E-9CA8-481B41B5781C}" destId="{798B875B-C31E-4069-974F-DEBDC115F9CD}" srcOrd="0" destOrd="0" presId="urn:microsoft.com/office/officeart/2011/layout/HexagonRadial"/>
    <dgm:cxn modelId="{B49A18D3-96A1-42EC-AB78-0561FA10D324}" type="presParOf" srcId="{1CAFEB1D-B894-4A56-B083-7D5EAD55299C}" destId="{82690486-A08E-43BE-B2BF-5AE45F7E0627}" srcOrd="4" destOrd="0" presId="urn:microsoft.com/office/officeart/2011/layout/HexagonRadial"/>
    <dgm:cxn modelId="{2FD002E3-B827-461C-A61F-4A5A5EC5232B}" type="presParOf" srcId="{1CAFEB1D-B894-4A56-B083-7D5EAD55299C}" destId="{2CA4F8B8-56A3-494E-AC0F-1065C63D81BE}" srcOrd="5" destOrd="0" presId="urn:microsoft.com/office/officeart/2011/layout/HexagonRadial"/>
    <dgm:cxn modelId="{76F4478F-51F1-4F28-9C53-E01735B30384}" type="presParOf" srcId="{2CA4F8B8-56A3-494E-AC0F-1065C63D81BE}" destId="{319FC2F5-57C4-4187-AFD6-E16B8C6772EA}" srcOrd="0" destOrd="0" presId="urn:microsoft.com/office/officeart/2011/layout/HexagonRadial"/>
    <dgm:cxn modelId="{240E2E88-539C-4FA4-B346-FD6B78D25906}" type="presParOf" srcId="{1CAFEB1D-B894-4A56-B083-7D5EAD55299C}" destId="{C6BA81A9-BE36-4DC2-99E4-562194B71CD6}" srcOrd="6"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EFB7A-3263-4753-A89F-F64A867F3C35}"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860417C3-B2AE-4A44-BBC4-0D6E8CE9FAF8}">
      <dgm:prSet phldrT="[Text]"/>
      <dgm:spPr/>
      <dgm:t>
        <a:bodyPr/>
        <a:lstStyle/>
        <a:p>
          <a:r>
            <a:rPr lang="en-US" dirty="0"/>
            <a:t>Membership</a:t>
          </a:r>
        </a:p>
      </dgm:t>
    </dgm:pt>
    <dgm:pt modelId="{BC41A88B-3448-46F7-BB27-182A135F99B0}" type="parTrans" cxnId="{DD99D6E7-A2E0-41D8-A4F0-9C25927D6640}">
      <dgm:prSet/>
      <dgm:spPr/>
      <dgm:t>
        <a:bodyPr/>
        <a:lstStyle/>
        <a:p>
          <a:endParaRPr lang="en-US"/>
        </a:p>
      </dgm:t>
    </dgm:pt>
    <dgm:pt modelId="{BFE933C8-1F6B-4F97-842A-A289923A82C5}" type="sibTrans" cxnId="{DD99D6E7-A2E0-41D8-A4F0-9C25927D6640}">
      <dgm:prSet/>
      <dgm:spPr/>
      <dgm:t>
        <a:bodyPr/>
        <a:lstStyle/>
        <a:p>
          <a:endParaRPr lang="en-US"/>
        </a:p>
      </dgm:t>
    </dgm:pt>
    <dgm:pt modelId="{17204994-3E49-4006-B49B-A9401271892F}">
      <dgm:prSet phldrT="[Text]"/>
      <dgm:spPr/>
      <dgm:t>
        <a:bodyPr/>
        <a:lstStyle/>
        <a:p>
          <a:r>
            <a:rPr lang="en-US" dirty="0"/>
            <a:t>Sponsors/ Partners / Advertisers</a:t>
          </a:r>
        </a:p>
      </dgm:t>
    </dgm:pt>
    <dgm:pt modelId="{09B7E521-0B78-4DFD-8476-A4AFEEED603A}" type="parTrans" cxnId="{A8A27F11-CDD2-48E4-ACD5-ACED62AA12C9}">
      <dgm:prSet/>
      <dgm:spPr/>
      <dgm:t>
        <a:bodyPr/>
        <a:lstStyle/>
        <a:p>
          <a:endParaRPr lang="en-US"/>
        </a:p>
      </dgm:t>
    </dgm:pt>
    <dgm:pt modelId="{40E49F73-373E-438F-A8EC-20EDAF922D44}" type="sibTrans" cxnId="{A8A27F11-CDD2-48E4-ACD5-ACED62AA12C9}">
      <dgm:prSet/>
      <dgm:spPr/>
      <dgm:t>
        <a:bodyPr/>
        <a:lstStyle/>
        <a:p>
          <a:endParaRPr lang="en-US"/>
        </a:p>
      </dgm:t>
    </dgm:pt>
    <dgm:pt modelId="{57E4CC06-CF0F-4FD8-B4E4-26995B82BE7E}">
      <dgm:prSet phldrT="[Text]"/>
      <dgm:spPr/>
      <dgm:t>
        <a:bodyPr/>
        <a:lstStyle/>
        <a:p>
          <a:r>
            <a:rPr lang="en-US" dirty="0"/>
            <a:t>$$</a:t>
          </a:r>
        </a:p>
      </dgm:t>
    </dgm:pt>
    <dgm:pt modelId="{25608DE1-6902-409F-B864-B9764C28041E}" type="parTrans" cxnId="{D0E67EB7-CBCD-4361-A4BD-CF6193883FAC}">
      <dgm:prSet/>
      <dgm:spPr/>
      <dgm:t>
        <a:bodyPr/>
        <a:lstStyle/>
        <a:p>
          <a:endParaRPr lang="en-US"/>
        </a:p>
      </dgm:t>
    </dgm:pt>
    <dgm:pt modelId="{C28A3109-8CA5-4007-8B70-FA4421D1957B}" type="sibTrans" cxnId="{D0E67EB7-CBCD-4361-A4BD-CF6193883FAC}">
      <dgm:prSet/>
      <dgm:spPr/>
      <dgm:t>
        <a:bodyPr/>
        <a:lstStyle/>
        <a:p>
          <a:endParaRPr lang="en-US"/>
        </a:p>
      </dgm:t>
    </dgm:pt>
    <dgm:pt modelId="{FE234BC1-AE21-4A89-A701-BE3063AE82F0}">
      <dgm:prSet phldrT="[Text]"/>
      <dgm:spPr/>
      <dgm:t>
        <a:bodyPr/>
        <a:lstStyle/>
        <a:p>
          <a:r>
            <a:rPr lang="en-US" dirty="0"/>
            <a:t>Marketplace/ Products</a:t>
          </a:r>
        </a:p>
      </dgm:t>
    </dgm:pt>
    <dgm:pt modelId="{0ED5FE8F-51D0-4428-9D5A-25098BE5AB2E}" type="parTrans" cxnId="{C70CA317-E22F-45D2-B2AB-F69414230FD9}">
      <dgm:prSet/>
      <dgm:spPr/>
      <dgm:t>
        <a:bodyPr/>
        <a:lstStyle/>
        <a:p>
          <a:endParaRPr lang="en-US"/>
        </a:p>
      </dgm:t>
    </dgm:pt>
    <dgm:pt modelId="{7C1A59EA-D2AD-4553-A7B2-BC074CD8E4A6}" type="sibTrans" cxnId="{C70CA317-E22F-45D2-B2AB-F69414230FD9}">
      <dgm:prSet/>
      <dgm:spPr/>
      <dgm:t>
        <a:bodyPr/>
        <a:lstStyle/>
        <a:p>
          <a:endParaRPr lang="en-US"/>
        </a:p>
      </dgm:t>
    </dgm:pt>
    <dgm:pt modelId="{BC1BD736-0F01-4A43-A520-AC01E6E697A2}" type="pres">
      <dgm:prSet presAssocID="{CA0EFB7A-3263-4753-A89F-F64A867F3C35}" presName="Name0" presStyleCnt="0">
        <dgm:presLayoutVars>
          <dgm:dir/>
          <dgm:animOne val="branch"/>
          <dgm:animLvl val="lvl"/>
        </dgm:presLayoutVars>
      </dgm:prSet>
      <dgm:spPr/>
    </dgm:pt>
    <dgm:pt modelId="{D49D3644-6BBF-448D-8BFF-6D8B862D3A6F}" type="pres">
      <dgm:prSet presAssocID="{860417C3-B2AE-4A44-BBC4-0D6E8CE9FAF8}" presName="chaos" presStyleCnt="0"/>
      <dgm:spPr/>
    </dgm:pt>
    <dgm:pt modelId="{25440B77-77E8-4968-9993-81473ED7F263}" type="pres">
      <dgm:prSet presAssocID="{860417C3-B2AE-4A44-BBC4-0D6E8CE9FAF8}" presName="parTx1" presStyleLbl="revTx" presStyleIdx="0" presStyleCnt="3"/>
      <dgm:spPr/>
    </dgm:pt>
    <dgm:pt modelId="{2BA1C9C1-BD2C-4399-88CB-90F168EFFE29}" type="pres">
      <dgm:prSet presAssocID="{860417C3-B2AE-4A44-BBC4-0D6E8CE9FAF8}" presName="c1" presStyleLbl="node1" presStyleIdx="0" presStyleCnt="19"/>
      <dgm:spPr/>
    </dgm:pt>
    <dgm:pt modelId="{E143FC17-342F-41CD-9384-5263889B10BE}" type="pres">
      <dgm:prSet presAssocID="{860417C3-B2AE-4A44-BBC4-0D6E8CE9FAF8}" presName="c2" presStyleLbl="node1" presStyleIdx="1" presStyleCnt="19"/>
      <dgm:spPr/>
    </dgm:pt>
    <dgm:pt modelId="{77618B31-E7FC-494E-A396-B5DF4B7A1C09}" type="pres">
      <dgm:prSet presAssocID="{860417C3-B2AE-4A44-BBC4-0D6E8CE9FAF8}" presName="c3" presStyleLbl="node1" presStyleIdx="2" presStyleCnt="19"/>
      <dgm:spPr/>
    </dgm:pt>
    <dgm:pt modelId="{37BE2D8C-CD23-4BE8-98CE-50D96696138F}" type="pres">
      <dgm:prSet presAssocID="{860417C3-B2AE-4A44-BBC4-0D6E8CE9FAF8}" presName="c4" presStyleLbl="node1" presStyleIdx="3" presStyleCnt="19"/>
      <dgm:spPr/>
    </dgm:pt>
    <dgm:pt modelId="{42F213B6-E190-43FF-8F31-8E20DFA5CE49}" type="pres">
      <dgm:prSet presAssocID="{860417C3-B2AE-4A44-BBC4-0D6E8CE9FAF8}" presName="c5" presStyleLbl="node1" presStyleIdx="4" presStyleCnt="19"/>
      <dgm:spPr/>
    </dgm:pt>
    <dgm:pt modelId="{CA59C270-9975-40B3-AD35-120E50595D69}" type="pres">
      <dgm:prSet presAssocID="{860417C3-B2AE-4A44-BBC4-0D6E8CE9FAF8}" presName="c6" presStyleLbl="node1" presStyleIdx="5" presStyleCnt="19"/>
      <dgm:spPr/>
    </dgm:pt>
    <dgm:pt modelId="{FED7CD55-BBF5-4215-A2BB-0B719CAF0F03}" type="pres">
      <dgm:prSet presAssocID="{860417C3-B2AE-4A44-BBC4-0D6E8CE9FAF8}" presName="c7" presStyleLbl="node1" presStyleIdx="6" presStyleCnt="19"/>
      <dgm:spPr/>
    </dgm:pt>
    <dgm:pt modelId="{1FC3C2C2-70EF-4E57-B42F-FEA0501B7AF9}" type="pres">
      <dgm:prSet presAssocID="{860417C3-B2AE-4A44-BBC4-0D6E8CE9FAF8}" presName="c8" presStyleLbl="node1" presStyleIdx="7" presStyleCnt="19"/>
      <dgm:spPr/>
    </dgm:pt>
    <dgm:pt modelId="{25150BE9-5609-430D-B002-576E5CF7E7D4}" type="pres">
      <dgm:prSet presAssocID="{860417C3-B2AE-4A44-BBC4-0D6E8CE9FAF8}" presName="c9" presStyleLbl="node1" presStyleIdx="8" presStyleCnt="19"/>
      <dgm:spPr/>
    </dgm:pt>
    <dgm:pt modelId="{4AA69382-0A09-4FF9-9985-181E7EBBFE27}" type="pres">
      <dgm:prSet presAssocID="{860417C3-B2AE-4A44-BBC4-0D6E8CE9FAF8}" presName="c10" presStyleLbl="node1" presStyleIdx="9" presStyleCnt="19"/>
      <dgm:spPr/>
    </dgm:pt>
    <dgm:pt modelId="{1469946D-CB9C-4072-A29F-7A868704D193}" type="pres">
      <dgm:prSet presAssocID="{860417C3-B2AE-4A44-BBC4-0D6E8CE9FAF8}" presName="c11" presStyleLbl="node1" presStyleIdx="10" presStyleCnt="19"/>
      <dgm:spPr/>
    </dgm:pt>
    <dgm:pt modelId="{67649023-B292-43CD-9B3E-9EBB81ABC70A}" type="pres">
      <dgm:prSet presAssocID="{860417C3-B2AE-4A44-BBC4-0D6E8CE9FAF8}" presName="c12" presStyleLbl="node1" presStyleIdx="11" presStyleCnt="19"/>
      <dgm:spPr/>
    </dgm:pt>
    <dgm:pt modelId="{AB9897E4-54A6-45A5-B3D3-A8EEB3E0F466}" type="pres">
      <dgm:prSet presAssocID="{860417C3-B2AE-4A44-BBC4-0D6E8CE9FAF8}" presName="c13" presStyleLbl="node1" presStyleIdx="12" presStyleCnt="19"/>
      <dgm:spPr/>
    </dgm:pt>
    <dgm:pt modelId="{D61EE809-DFA6-4863-9F4A-95E58EBDE4F5}" type="pres">
      <dgm:prSet presAssocID="{860417C3-B2AE-4A44-BBC4-0D6E8CE9FAF8}" presName="c14" presStyleLbl="node1" presStyleIdx="13" presStyleCnt="19"/>
      <dgm:spPr/>
    </dgm:pt>
    <dgm:pt modelId="{B68B2E88-DA03-4C49-8DFB-C224EDA91945}" type="pres">
      <dgm:prSet presAssocID="{860417C3-B2AE-4A44-BBC4-0D6E8CE9FAF8}" presName="c15" presStyleLbl="node1" presStyleIdx="14" presStyleCnt="19"/>
      <dgm:spPr/>
    </dgm:pt>
    <dgm:pt modelId="{0A8C6350-1F34-49E4-A76D-8C30874E3265}" type="pres">
      <dgm:prSet presAssocID="{860417C3-B2AE-4A44-BBC4-0D6E8CE9FAF8}" presName="c16" presStyleLbl="node1" presStyleIdx="15" presStyleCnt="19"/>
      <dgm:spPr/>
    </dgm:pt>
    <dgm:pt modelId="{CB4C6672-23BF-4125-B263-9306C86D9895}" type="pres">
      <dgm:prSet presAssocID="{860417C3-B2AE-4A44-BBC4-0D6E8CE9FAF8}" presName="c17" presStyleLbl="node1" presStyleIdx="16" presStyleCnt="19"/>
      <dgm:spPr/>
    </dgm:pt>
    <dgm:pt modelId="{8C7028BE-FA7C-47E7-906F-CE98F40D1B39}" type="pres">
      <dgm:prSet presAssocID="{860417C3-B2AE-4A44-BBC4-0D6E8CE9FAF8}" presName="c18" presStyleLbl="node1" presStyleIdx="17" presStyleCnt="19"/>
      <dgm:spPr/>
    </dgm:pt>
    <dgm:pt modelId="{2E059605-FD93-4DCA-A5A2-FC16C72BB38C}" type="pres">
      <dgm:prSet presAssocID="{BFE933C8-1F6B-4F97-842A-A289923A82C5}" presName="chevronComposite1" presStyleCnt="0"/>
      <dgm:spPr/>
    </dgm:pt>
    <dgm:pt modelId="{3EFA420F-B1F6-491C-96E8-E192FC64207C}" type="pres">
      <dgm:prSet presAssocID="{BFE933C8-1F6B-4F97-842A-A289923A82C5}" presName="chevron1" presStyleLbl="sibTrans2D1" presStyleIdx="0" presStyleCnt="3"/>
      <dgm:spPr/>
    </dgm:pt>
    <dgm:pt modelId="{0FAAEFB6-FE7B-42F5-89D8-450E7BBF7D9F}" type="pres">
      <dgm:prSet presAssocID="{BFE933C8-1F6B-4F97-842A-A289923A82C5}" presName="spChevron1" presStyleCnt="0"/>
      <dgm:spPr/>
    </dgm:pt>
    <dgm:pt modelId="{9942C345-75AF-45AB-9A45-D2CE565D8B84}" type="pres">
      <dgm:prSet presAssocID="{17204994-3E49-4006-B49B-A9401271892F}" presName="middle" presStyleCnt="0"/>
      <dgm:spPr/>
    </dgm:pt>
    <dgm:pt modelId="{49B5F957-B531-4BBC-A8E0-E16A2C78AB09}" type="pres">
      <dgm:prSet presAssocID="{17204994-3E49-4006-B49B-A9401271892F}" presName="parTxMid" presStyleLbl="revTx" presStyleIdx="1" presStyleCnt="3"/>
      <dgm:spPr/>
    </dgm:pt>
    <dgm:pt modelId="{7B713264-93F3-40D3-B0CB-2C90F328643F}" type="pres">
      <dgm:prSet presAssocID="{17204994-3E49-4006-B49B-A9401271892F}" presName="spMid" presStyleCnt="0"/>
      <dgm:spPr/>
    </dgm:pt>
    <dgm:pt modelId="{2EC2C94B-0AB5-46CD-99C5-35EB2BBE0CF1}" type="pres">
      <dgm:prSet presAssocID="{40E49F73-373E-438F-A8EC-20EDAF922D44}" presName="chevronComposite1" presStyleCnt="0"/>
      <dgm:spPr/>
    </dgm:pt>
    <dgm:pt modelId="{FC9223CC-E858-44ED-B4BA-348ADC948E82}" type="pres">
      <dgm:prSet presAssocID="{40E49F73-373E-438F-A8EC-20EDAF922D44}" presName="chevron1" presStyleLbl="sibTrans2D1" presStyleIdx="1" presStyleCnt="3"/>
      <dgm:spPr/>
    </dgm:pt>
    <dgm:pt modelId="{2138B9D3-5804-4104-8905-EC5373F11DD6}" type="pres">
      <dgm:prSet presAssocID="{40E49F73-373E-438F-A8EC-20EDAF922D44}" presName="spChevron1" presStyleCnt="0"/>
      <dgm:spPr/>
    </dgm:pt>
    <dgm:pt modelId="{0ED2BE07-5BFA-45D6-9CD7-C86A125F84A4}" type="pres">
      <dgm:prSet presAssocID="{FE234BC1-AE21-4A89-A701-BE3063AE82F0}" presName="middle" presStyleCnt="0"/>
      <dgm:spPr/>
    </dgm:pt>
    <dgm:pt modelId="{2F174639-58C1-4501-8412-40DF6F038C45}" type="pres">
      <dgm:prSet presAssocID="{FE234BC1-AE21-4A89-A701-BE3063AE82F0}" presName="parTxMid" presStyleLbl="revTx" presStyleIdx="2" presStyleCnt="3"/>
      <dgm:spPr/>
    </dgm:pt>
    <dgm:pt modelId="{08CDEE2E-A60B-4629-9F76-52750863F3A4}" type="pres">
      <dgm:prSet presAssocID="{FE234BC1-AE21-4A89-A701-BE3063AE82F0}" presName="spMid" presStyleCnt="0"/>
      <dgm:spPr/>
    </dgm:pt>
    <dgm:pt modelId="{DCC1FE16-1D22-44DE-BD28-B22ED552E6BF}" type="pres">
      <dgm:prSet presAssocID="{7C1A59EA-D2AD-4553-A7B2-BC074CD8E4A6}" presName="chevronComposite1" presStyleCnt="0"/>
      <dgm:spPr/>
    </dgm:pt>
    <dgm:pt modelId="{38D74094-7E5D-40A1-88F3-26058D9D0DA3}" type="pres">
      <dgm:prSet presAssocID="{7C1A59EA-D2AD-4553-A7B2-BC074CD8E4A6}" presName="chevron1" presStyleLbl="sibTrans2D1" presStyleIdx="2" presStyleCnt="3"/>
      <dgm:spPr/>
    </dgm:pt>
    <dgm:pt modelId="{4319CF01-6D50-4B4E-9E0E-CE525AC33419}" type="pres">
      <dgm:prSet presAssocID="{7C1A59EA-D2AD-4553-A7B2-BC074CD8E4A6}" presName="spChevron1" presStyleCnt="0"/>
      <dgm:spPr/>
    </dgm:pt>
    <dgm:pt modelId="{EC201242-4197-41E5-9611-2A46E07EFEC6}" type="pres">
      <dgm:prSet presAssocID="{57E4CC06-CF0F-4FD8-B4E4-26995B82BE7E}" presName="last" presStyleCnt="0"/>
      <dgm:spPr/>
    </dgm:pt>
    <dgm:pt modelId="{8E55E0AD-45F9-4AE5-B163-6547DC069D3C}" type="pres">
      <dgm:prSet presAssocID="{57E4CC06-CF0F-4FD8-B4E4-26995B82BE7E}" presName="circleTx" presStyleLbl="node1" presStyleIdx="18" presStyleCnt="19"/>
      <dgm:spPr/>
    </dgm:pt>
    <dgm:pt modelId="{A37E78D1-3C42-454E-B8D8-CC07E51E0400}" type="pres">
      <dgm:prSet presAssocID="{57E4CC06-CF0F-4FD8-B4E4-26995B82BE7E}" presName="spN" presStyleCnt="0"/>
      <dgm:spPr/>
    </dgm:pt>
  </dgm:ptLst>
  <dgm:cxnLst>
    <dgm:cxn modelId="{A8A27F11-CDD2-48E4-ACD5-ACED62AA12C9}" srcId="{CA0EFB7A-3263-4753-A89F-F64A867F3C35}" destId="{17204994-3E49-4006-B49B-A9401271892F}" srcOrd="1" destOrd="0" parTransId="{09B7E521-0B78-4DFD-8476-A4AFEEED603A}" sibTransId="{40E49F73-373E-438F-A8EC-20EDAF922D44}"/>
    <dgm:cxn modelId="{C70CA317-E22F-45D2-B2AB-F69414230FD9}" srcId="{CA0EFB7A-3263-4753-A89F-F64A867F3C35}" destId="{FE234BC1-AE21-4A89-A701-BE3063AE82F0}" srcOrd="2" destOrd="0" parTransId="{0ED5FE8F-51D0-4428-9D5A-25098BE5AB2E}" sibTransId="{7C1A59EA-D2AD-4553-A7B2-BC074CD8E4A6}"/>
    <dgm:cxn modelId="{B528A718-010D-4E6D-924E-9F7D8A4B2D77}" type="presOf" srcId="{860417C3-B2AE-4A44-BBC4-0D6E8CE9FAF8}" destId="{25440B77-77E8-4968-9993-81473ED7F263}" srcOrd="0" destOrd="0" presId="urn:microsoft.com/office/officeart/2009/3/layout/RandomtoResultProcess"/>
    <dgm:cxn modelId="{FD37CE49-0365-4252-A9CD-9FA00FA4F945}" type="presOf" srcId="{CA0EFB7A-3263-4753-A89F-F64A867F3C35}" destId="{BC1BD736-0F01-4A43-A520-AC01E6E697A2}" srcOrd="0" destOrd="0" presId="urn:microsoft.com/office/officeart/2009/3/layout/RandomtoResultProcess"/>
    <dgm:cxn modelId="{DD524558-262C-4C26-AFEC-C3182ABF8354}" type="presOf" srcId="{FE234BC1-AE21-4A89-A701-BE3063AE82F0}" destId="{2F174639-58C1-4501-8412-40DF6F038C45}" srcOrd="0" destOrd="0" presId="urn:microsoft.com/office/officeart/2009/3/layout/RandomtoResultProcess"/>
    <dgm:cxn modelId="{D0E67EB7-CBCD-4361-A4BD-CF6193883FAC}" srcId="{CA0EFB7A-3263-4753-A89F-F64A867F3C35}" destId="{57E4CC06-CF0F-4FD8-B4E4-26995B82BE7E}" srcOrd="3" destOrd="0" parTransId="{25608DE1-6902-409F-B864-B9764C28041E}" sibTransId="{C28A3109-8CA5-4007-8B70-FA4421D1957B}"/>
    <dgm:cxn modelId="{7DF660BA-80BE-4434-AE5B-4C5FE72BCFBE}" type="presOf" srcId="{17204994-3E49-4006-B49B-A9401271892F}" destId="{49B5F957-B531-4BBC-A8E0-E16A2C78AB09}" srcOrd="0" destOrd="0" presId="urn:microsoft.com/office/officeart/2009/3/layout/RandomtoResultProcess"/>
    <dgm:cxn modelId="{DD99D6E7-A2E0-41D8-A4F0-9C25927D6640}" srcId="{CA0EFB7A-3263-4753-A89F-F64A867F3C35}" destId="{860417C3-B2AE-4A44-BBC4-0D6E8CE9FAF8}" srcOrd="0" destOrd="0" parTransId="{BC41A88B-3448-46F7-BB27-182A135F99B0}" sibTransId="{BFE933C8-1F6B-4F97-842A-A289923A82C5}"/>
    <dgm:cxn modelId="{A11866EE-A110-4DE4-9B29-46902EB85AC8}" type="presOf" srcId="{57E4CC06-CF0F-4FD8-B4E4-26995B82BE7E}" destId="{8E55E0AD-45F9-4AE5-B163-6547DC069D3C}" srcOrd="0" destOrd="0" presId="urn:microsoft.com/office/officeart/2009/3/layout/RandomtoResultProcess"/>
    <dgm:cxn modelId="{4AF146C7-BBBC-4BC8-A1B6-FABD46F2A7FA}" type="presParOf" srcId="{BC1BD736-0F01-4A43-A520-AC01E6E697A2}" destId="{D49D3644-6BBF-448D-8BFF-6D8B862D3A6F}" srcOrd="0" destOrd="0" presId="urn:microsoft.com/office/officeart/2009/3/layout/RandomtoResultProcess"/>
    <dgm:cxn modelId="{152B191D-43B5-426B-BE76-66DE1E3B5B2F}" type="presParOf" srcId="{D49D3644-6BBF-448D-8BFF-6D8B862D3A6F}" destId="{25440B77-77E8-4968-9993-81473ED7F263}" srcOrd="0" destOrd="0" presId="urn:microsoft.com/office/officeart/2009/3/layout/RandomtoResultProcess"/>
    <dgm:cxn modelId="{1BE9AA89-6D05-4CD6-8D5D-CA851A6FF1D6}" type="presParOf" srcId="{D49D3644-6BBF-448D-8BFF-6D8B862D3A6F}" destId="{2BA1C9C1-BD2C-4399-88CB-90F168EFFE29}" srcOrd="1" destOrd="0" presId="urn:microsoft.com/office/officeart/2009/3/layout/RandomtoResultProcess"/>
    <dgm:cxn modelId="{DE33DDCB-A5E8-41E3-905D-CEE5C8105742}" type="presParOf" srcId="{D49D3644-6BBF-448D-8BFF-6D8B862D3A6F}" destId="{E143FC17-342F-41CD-9384-5263889B10BE}" srcOrd="2" destOrd="0" presId="urn:microsoft.com/office/officeart/2009/3/layout/RandomtoResultProcess"/>
    <dgm:cxn modelId="{B823B58C-52D2-457F-928C-978518A92A7F}" type="presParOf" srcId="{D49D3644-6BBF-448D-8BFF-6D8B862D3A6F}" destId="{77618B31-E7FC-494E-A396-B5DF4B7A1C09}" srcOrd="3" destOrd="0" presId="urn:microsoft.com/office/officeart/2009/3/layout/RandomtoResultProcess"/>
    <dgm:cxn modelId="{0E0BFF70-6B63-43DD-B2F6-FDB2D87726AB}" type="presParOf" srcId="{D49D3644-6BBF-448D-8BFF-6D8B862D3A6F}" destId="{37BE2D8C-CD23-4BE8-98CE-50D96696138F}" srcOrd="4" destOrd="0" presId="urn:microsoft.com/office/officeart/2009/3/layout/RandomtoResultProcess"/>
    <dgm:cxn modelId="{45B6169B-C0D3-43EB-A068-860F900AC020}" type="presParOf" srcId="{D49D3644-6BBF-448D-8BFF-6D8B862D3A6F}" destId="{42F213B6-E190-43FF-8F31-8E20DFA5CE49}" srcOrd="5" destOrd="0" presId="urn:microsoft.com/office/officeart/2009/3/layout/RandomtoResultProcess"/>
    <dgm:cxn modelId="{5442C112-A1AF-4180-8CCE-4FB03348883B}" type="presParOf" srcId="{D49D3644-6BBF-448D-8BFF-6D8B862D3A6F}" destId="{CA59C270-9975-40B3-AD35-120E50595D69}" srcOrd="6" destOrd="0" presId="urn:microsoft.com/office/officeart/2009/3/layout/RandomtoResultProcess"/>
    <dgm:cxn modelId="{CBFFD5EE-D517-49D3-B5CE-169A08FF2A73}" type="presParOf" srcId="{D49D3644-6BBF-448D-8BFF-6D8B862D3A6F}" destId="{FED7CD55-BBF5-4215-A2BB-0B719CAF0F03}" srcOrd="7" destOrd="0" presId="urn:microsoft.com/office/officeart/2009/3/layout/RandomtoResultProcess"/>
    <dgm:cxn modelId="{78BAE143-34F2-487D-B74E-9A6165B92750}" type="presParOf" srcId="{D49D3644-6BBF-448D-8BFF-6D8B862D3A6F}" destId="{1FC3C2C2-70EF-4E57-B42F-FEA0501B7AF9}" srcOrd="8" destOrd="0" presId="urn:microsoft.com/office/officeart/2009/3/layout/RandomtoResultProcess"/>
    <dgm:cxn modelId="{4BDB452C-F3C8-4352-8EED-AF54449F9715}" type="presParOf" srcId="{D49D3644-6BBF-448D-8BFF-6D8B862D3A6F}" destId="{25150BE9-5609-430D-B002-576E5CF7E7D4}" srcOrd="9" destOrd="0" presId="urn:microsoft.com/office/officeart/2009/3/layout/RandomtoResultProcess"/>
    <dgm:cxn modelId="{07A13953-1510-402D-B83F-3D1C9805803F}" type="presParOf" srcId="{D49D3644-6BBF-448D-8BFF-6D8B862D3A6F}" destId="{4AA69382-0A09-4FF9-9985-181E7EBBFE27}" srcOrd="10" destOrd="0" presId="urn:microsoft.com/office/officeart/2009/3/layout/RandomtoResultProcess"/>
    <dgm:cxn modelId="{F03A495F-74CB-40F7-ADCE-A0216DE7FC4B}" type="presParOf" srcId="{D49D3644-6BBF-448D-8BFF-6D8B862D3A6F}" destId="{1469946D-CB9C-4072-A29F-7A868704D193}" srcOrd="11" destOrd="0" presId="urn:microsoft.com/office/officeart/2009/3/layout/RandomtoResultProcess"/>
    <dgm:cxn modelId="{9B9CA578-21D9-4C8D-BD91-9CE8E159B71E}" type="presParOf" srcId="{D49D3644-6BBF-448D-8BFF-6D8B862D3A6F}" destId="{67649023-B292-43CD-9B3E-9EBB81ABC70A}" srcOrd="12" destOrd="0" presId="urn:microsoft.com/office/officeart/2009/3/layout/RandomtoResultProcess"/>
    <dgm:cxn modelId="{FFE9439F-A7BF-4D4A-ADBC-BD5A4E177A9E}" type="presParOf" srcId="{D49D3644-6BBF-448D-8BFF-6D8B862D3A6F}" destId="{AB9897E4-54A6-45A5-B3D3-A8EEB3E0F466}" srcOrd="13" destOrd="0" presId="urn:microsoft.com/office/officeart/2009/3/layout/RandomtoResultProcess"/>
    <dgm:cxn modelId="{0E671FC1-8149-4B2D-8AC7-DD52C13999A1}" type="presParOf" srcId="{D49D3644-6BBF-448D-8BFF-6D8B862D3A6F}" destId="{D61EE809-DFA6-4863-9F4A-95E58EBDE4F5}" srcOrd="14" destOrd="0" presId="urn:microsoft.com/office/officeart/2009/3/layout/RandomtoResultProcess"/>
    <dgm:cxn modelId="{B5424E2F-FA01-4F84-B67E-54A729993BBE}" type="presParOf" srcId="{D49D3644-6BBF-448D-8BFF-6D8B862D3A6F}" destId="{B68B2E88-DA03-4C49-8DFB-C224EDA91945}" srcOrd="15" destOrd="0" presId="urn:microsoft.com/office/officeart/2009/3/layout/RandomtoResultProcess"/>
    <dgm:cxn modelId="{A4E6D69D-05A2-4E19-AC59-636FEF4AA013}" type="presParOf" srcId="{D49D3644-6BBF-448D-8BFF-6D8B862D3A6F}" destId="{0A8C6350-1F34-49E4-A76D-8C30874E3265}" srcOrd="16" destOrd="0" presId="urn:microsoft.com/office/officeart/2009/3/layout/RandomtoResultProcess"/>
    <dgm:cxn modelId="{BC5E9AB6-4CF0-4C9F-BBEE-096404A9301D}" type="presParOf" srcId="{D49D3644-6BBF-448D-8BFF-6D8B862D3A6F}" destId="{CB4C6672-23BF-4125-B263-9306C86D9895}" srcOrd="17" destOrd="0" presId="urn:microsoft.com/office/officeart/2009/3/layout/RandomtoResultProcess"/>
    <dgm:cxn modelId="{0DCD804F-01C4-43B7-A27F-4F238B858265}" type="presParOf" srcId="{D49D3644-6BBF-448D-8BFF-6D8B862D3A6F}" destId="{8C7028BE-FA7C-47E7-906F-CE98F40D1B39}" srcOrd="18" destOrd="0" presId="urn:microsoft.com/office/officeart/2009/3/layout/RandomtoResultProcess"/>
    <dgm:cxn modelId="{102404C8-A786-492A-ADD5-F36D72FD5952}" type="presParOf" srcId="{BC1BD736-0F01-4A43-A520-AC01E6E697A2}" destId="{2E059605-FD93-4DCA-A5A2-FC16C72BB38C}" srcOrd="1" destOrd="0" presId="urn:microsoft.com/office/officeart/2009/3/layout/RandomtoResultProcess"/>
    <dgm:cxn modelId="{9E72E32B-15AF-45F3-9661-CF2C482F85EF}" type="presParOf" srcId="{2E059605-FD93-4DCA-A5A2-FC16C72BB38C}" destId="{3EFA420F-B1F6-491C-96E8-E192FC64207C}" srcOrd="0" destOrd="0" presId="urn:microsoft.com/office/officeart/2009/3/layout/RandomtoResultProcess"/>
    <dgm:cxn modelId="{255F206B-BBA5-4585-8A9B-086FCCF133DC}" type="presParOf" srcId="{2E059605-FD93-4DCA-A5A2-FC16C72BB38C}" destId="{0FAAEFB6-FE7B-42F5-89D8-450E7BBF7D9F}" srcOrd="1" destOrd="0" presId="urn:microsoft.com/office/officeart/2009/3/layout/RandomtoResultProcess"/>
    <dgm:cxn modelId="{4A3C164B-6835-4912-B8AA-B3D9A6FB1F01}" type="presParOf" srcId="{BC1BD736-0F01-4A43-A520-AC01E6E697A2}" destId="{9942C345-75AF-45AB-9A45-D2CE565D8B84}" srcOrd="2" destOrd="0" presId="urn:microsoft.com/office/officeart/2009/3/layout/RandomtoResultProcess"/>
    <dgm:cxn modelId="{885F256E-33D1-4A59-A946-58A9C4A0C58C}" type="presParOf" srcId="{9942C345-75AF-45AB-9A45-D2CE565D8B84}" destId="{49B5F957-B531-4BBC-A8E0-E16A2C78AB09}" srcOrd="0" destOrd="0" presId="urn:microsoft.com/office/officeart/2009/3/layout/RandomtoResultProcess"/>
    <dgm:cxn modelId="{460DBCED-AE8E-4F5A-A71E-3E4E1A5AE95D}" type="presParOf" srcId="{9942C345-75AF-45AB-9A45-D2CE565D8B84}" destId="{7B713264-93F3-40D3-B0CB-2C90F328643F}" srcOrd="1" destOrd="0" presId="urn:microsoft.com/office/officeart/2009/3/layout/RandomtoResultProcess"/>
    <dgm:cxn modelId="{E78D03E5-FFEF-4A86-987F-4EAB1498F288}" type="presParOf" srcId="{BC1BD736-0F01-4A43-A520-AC01E6E697A2}" destId="{2EC2C94B-0AB5-46CD-99C5-35EB2BBE0CF1}" srcOrd="3" destOrd="0" presId="urn:microsoft.com/office/officeart/2009/3/layout/RandomtoResultProcess"/>
    <dgm:cxn modelId="{D6BC45C9-10E5-4170-A81F-606695D493A3}" type="presParOf" srcId="{2EC2C94B-0AB5-46CD-99C5-35EB2BBE0CF1}" destId="{FC9223CC-E858-44ED-B4BA-348ADC948E82}" srcOrd="0" destOrd="0" presId="urn:microsoft.com/office/officeart/2009/3/layout/RandomtoResultProcess"/>
    <dgm:cxn modelId="{2AA394EC-F4E6-4427-9735-88FEE90BAAD3}" type="presParOf" srcId="{2EC2C94B-0AB5-46CD-99C5-35EB2BBE0CF1}" destId="{2138B9D3-5804-4104-8905-EC5373F11DD6}" srcOrd="1" destOrd="0" presId="urn:microsoft.com/office/officeart/2009/3/layout/RandomtoResultProcess"/>
    <dgm:cxn modelId="{B3C6BCE6-DE7A-4B30-81B6-8BC823D28992}" type="presParOf" srcId="{BC1BD736-0F01-4A43-A520-AC01E6E697A2}" destId="{0ED2BE07-5BFA-45D6-9CD7-C86A125F84A4}" srcOrd="4" destOrd="0" presId="urn:microsoft.com/office/officeart/2009/3/layout/RandomtoResultProcess"/>
    <dgm:cxn modelId="{5BE82E10-A686-4C5E-A3C4-3BE21CA904E1}" type="presParOf" srcId="{0ED2BE07-5BFA-45D6-9CD7-C86A125F84A4}" destId="{2F174639-58C1-4501-8412-40DF6F038C45}" srcOrd="0" destOrd="0" presId="urn:microsoft.com/office/officeart/2009/3/layout/RandomtoResultProcess"/>
    <dgm:cxn modelId="{AF840806-36EE-4C24-9DC6-C2E74665733B}" type="presParOf" srcId="{0ED2BE07-5BFA-45D6-9CD7-C86A125F84A4}" destId="{08CDEE2E-A60B-4629-9F76-52750863F3A4}" srcOrd="1" destOrd="0" presId="urn:microsoft.com/office/officeart/2009/3/layout/RandomtoResultProcess"/>
    <dgm:cxn modelId="{8CBEFD85-48D6-490C-AA06-0C9318DBFE51}" type="presParOf" srcId="{BC1BD736-0F01-4A43-A520-AC01E6E697A2}" destId="{DCC1FE16-1D22-44DE-BD28-B22ED552E6BF}" srcOrd="5" destOrd="0" presId="urn:microsoft.com/office/officeart/2009/3/layout/RandomtoResultProcess"/>
    <dgm:cxn modelId="{8E7EF8CA-DDAD-4026-A940-33C11F3BD5B4}" type="presParOf" srcId="{DCC1FE16-1D22-44DE-BD28-B22ED552E6BF}" destId="{38D74094-7E5D-40A1-88F3-26058D9D0DA3}" srcOrd="0" destOrd="0" presId="urn:microsoft.com/office/officeart/2009/3/layout/RandomtoResultProcess"/>
    <dgm:cxn modelId="{DC6744FD-8E6E-4115-8D7B-427BAD90AD1F}" type="presParOf" srcId="{DCC1FE16-1D22-44DE-BD28-B22ED552E6BF}" destId="{4319CF01-6D50-4B4E-9E0E-CE525AC33419}" srcOrd="1" destOrd="0" presId="urn:microsoft.com/office/officeart/2009/3/layout/RandomtoResultProcess"/>
    <dgm:cxn modelId="{34B13559-2EB6-441B-BA08-3C896B05E486}" type="presParOf" srcId="{BC1BD736-0F01-4A43-A520-AC01E6E697A2}" destId="{EC201242-4197-41E5-9611-2A46E07EFEC6}" srcOrd="6" destOrd="0" presId="urn:microsoft.com/office/officeart/2009/3/layout/RandomtoResultProcess"/>
    <dgm:cxn modelId="{4785F141-D1C7-4288-8E19-5BF9E5C5BEE5}" type="presParOf" srcId="{EC201242-4197-41E5-9611-2A46E07EFEC6}" destId="{8E55E0AD-45F9-4AE5-B163-6547DC069D3C}" srcOrd="0" destOrd="0" presId="urn:microsoft.com/office/officeart/2009/3/layout/RandomtoResultProcess"/>
    <dgm:cxn modelId="{7CE8F6F9-0205-4B60-96E4-D326C2BABB68}" type="presParOf" srcId="{EC201242-4197-41E5-9611-2A46E07EFEC6}" destId="{A37E78D1-3C42-454E-B8D8-CC07E51E0400}" srcOrd="1" destOrd="0" presId="urn:microsoft.com/office/officeart/2009/3/layout/RandomtoResul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935FF-184A-48AF-9B5A-6C62550E4954}">
      <dsp:nvSpPr>
        <dsp:cNvPr id="0" name=""/>
        <dsp:cNvSpPr/>
      </dsp:nvSpPr>
      <dsp:spPr>
        <a:xfrm>
          <a:off x="0" y="0"/>
          <a:ext cx="4566391" cy="41429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Content and Demographic Tracking</a:t>
          </a:r>
        </a:p>
      </dsp:txBody>
      <dsp:txXfrm>
        <a:off x="12134" y="12134"/>
        <a:ext cx="4070861" cy="390028"/>
      </dsp:txXfrm>
    </dsp:sp>
    <dsp:sp modelId="{07BB3AEF-EAAE-40B5-8686-F4624B514489}">
      <dsp:nvSpPr>
        <dsp:cNvPr id="0" name=""/>
        <dsp:cNvSpPr/>
      </dsp:nvSpPr>
      <dsp:spPr>
        <a:xfrm>
          <a:off x="340996" y="471837"/>
          <a:ext cx="4566391" cy="4142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Outreach and Membership Services</a:t>
          </a:r>
        </a:p>
      </dsp:txBody>
      <dsp:txXfrm>
        <a:off x="353130" y="483971"/>
        <a:ext cx="3931834" cy="390028"/>
      </dsp:txXfrm>
    </dsp:sp>
    <dsp:sp modelId="{A35D6F9A-EA2B-4972-A2EA-282D40BAFFF1}">
      <dsp:nvSpPr>
        <dsp:cNvPr id="0" name=""/>
        <dsp:cNvSpPr/>
      </dsp:nvSpPr>
      <dsp:spPr>
        <a:xfrm>
          <a:off x="681993" y="943675"/>
          <a:ext cx="4566391" cy="4142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New Products and Revenue Streams</a:t>
          </a:r>
        </a:p>
      </dsp:txBody>
      <dsp:txXfrm>
        <a:off x="694127" y="955809"/>
        <a:ext cx="3931834" cy="390028"/>
      </dsp:txXfrm>
    </dsp:sp>
    <dsp:sp modelId="{EED1AB79-C737-4022-8ACF-A2CAC3D0617A}">
      <dsp:nvSpPr>
        <dsp:cNvPr id="0" name=""/>
        <dsp:cNvSpPr/>
      </dsp:nvSpPr>
      <dsp:spPr>
        <a:xfrm>
          <a:off x="1022990" y="1415513"/>
          <a:ext cx="4566391" cy="41429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Targeted solutions for Schools and Students</a:t>
          </a:r>
        </a:p>
      </dsp:txBody>
      <dsp:txXfrm>
        <a:off x="1035124" y="1427647"/>
        <a:ext cx="3931834" cy="390028"/>
      </dsp:txXfrm>
    </dsp:sp>
    <dsp:sp modelId="{AF45BE3D-24B4-40DD-9DD7-23683844CF97}">
      <dsp:nvSpPr>
        <dsp:cNvPr id="0" name=""/>
        <dsp:cNvSpPr/>
      </dsp:nvSpPr>
      <dsp:spPr>
        <a:xfrm>
          <a:off x="1363987" y="1887351"/>
          <a:ext cx="4566391" cy="41429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Technology Solutions for the Black Community</a:t>
          </a:r>
        </a:p>
      </dsp:txBody>
      <dsp:txXfrm>
        <a:off x="1376121" y="1899485"/>
        <a:ext cx="3931834" cy="390028"/>
      </dsp:txXfrm>
    </dsp:sp>
    <dsp:sp modelId="{2543EFDD-36F6-4539-8FC1-FE2BD3967C74}">
      <dsp:nvSpPr>
        <dsp:cNvPr id="0" name=""/>
        <dsp:cNvSpPr/>
      </dsp:nvSpPr>
      <dsp:spPr>
        <a:xfrm>
          <a:off x="4297099" y="302666"/>
          <a:ext cx="269292" cy="269292"/>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57690" y="302666"/>
        <a:ext cx="148110" cy="202642"/>
      </dsp:txXfrm>
    </dsp:sp>
    <dsp:sp modelId="{9D5B513E-C7F5-479A-8FB1-6BCEAF2E9436}">
      <dsp:nvSpPr>
        <dsp:cNvPr id="0" name=""/>
        <dsp:cNvSpPr/>
      </dsp:nvSpPr>
      <dsp:spPr>
        <a:xfrm>
          <a:off x="4638095" y="774504"/>
          <a:ext cx="269292" cy="269292"/>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98686" y="774504"/>
        <a:ext cx="148110" cy="202642"/>
      </dsp:txXfrm>
    </dsp:sp>
    <dsp:sp modelId="{2F54E843-6719-4B4A-BAEB-A2F99BC11391}">
      <dsp:nvSpPr>
        <dsp:cNvPr id="0" name=""/>
        <dsp:cNvSpPr/>
      </dsp:nvSpPr>
      <dsp:spPr>
        <a:xfrm>
          <a:off x="4979092" y="1239437"/>
          <a:ext cx="269292" cy="269292"/>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39683" y="1239437"/>
        <a:ext cx="148110" cy="202642"/>
      </dsp:txXfrm>
    </dsp:sp>
    <dsp:sp modelId="{8BEB219E-5E9D-4DB6-8BBD-6C1F68754B26}">
      <dsp:nvSpPr>
        <dsp:cNvPr id="0" name=""/>
        <dsp:cNvSpPr/>
      </dsp:nvSpPr>
      <dsp:spPr>
        <a:xfrm>
          <a:off x="5320089" y="1715878"/>
          <a:ext cx="269292" cy="269292"/>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80680" y="1715878"/>
        <a:ext cx="148110" cy="202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42337-9C23-4EDD-82BF-E3AE468C3318}">
      <dsp:nvSpPr>
        <dsp:cNvPr id="0" name=""/>
        <dsp:cNvSpPr/>
      </dsp:nvSpPr>
      <dsp:spPr>
        <a:xfrm>
          <a:off x="1571502" y="771615"/>
          <a:ext cx="2200624" cy="1903260"/>
        </a:xfrm>
        <a:prstGeom prst="hexagon">
          <a:avLst>
            <a:gd name="adj" fmla="val 28570"/>
            <a:gd name="vf" fmla="val 115470"/>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$10</a:t>
          </a:r>
        </a:p>
        <a:p>
          <a:pPr marL="0" lvl="0" indent="0" algn="ctr" defTabSz="1422400">
            <a:lnSpc>
              <a:spcPct val="90000"/>
            </a:lnSpc>
            <a:spcBef>
              <a:spcPct val="0"/>
            </a:spcBef>
            <a:spcAft>
              <a:spcPct val="35000"/>
            </a:spcAft>
            <a:buNone/>
          </a:pPr>
          <a:r>
            <a:rPr lang="en-US" sz="3200" b="1" kern="1200" dirty="0"/>
            <a:t>Million</a:t>
          </a:r>
          <a:endParaRPr lang="en-US" sz="1600" b="1" kern="1200" dirty="0"/>
        </a:p>
      </dsp:txBody>
      <dsp:txXfrm>
        <a:off x="1936141" y="1086981"/>
        <a:ext cx="1471346" cy="1272528"/>
      </dsp:txXfrm>
    </dsp:sp>
    <dsp:sp modelId="{798B875B-C31E-4069-974F-DEBDC115F9CD}">
      <dsp:nvSpPr>
        <dsp:cNvPr id="0" name=""/>
        <dsp:cNvSpPr/>
      </dsp:nvSpPr>
      <dsp:spPr>
        <a:xfrm>
          <a:off x="3918518" y="1198186"/>
          <a:ext cx="830403" cy="7152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4B78C9-0722-4DA1-BB72-2141701CCF5B}">
      <dsp:nvSpPr>
        <dsp:cNvPr id="0" name=""/>
        <dsp:cNvSpPr/>
      </dsp:nvSpPr>
      <dsp:spPr>
        <a:xfrm>
          <a:off x="3428107" y="0"/>
          <a:ext cx="1803172" cy="1559977"/>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Technology Services/ Staffing</a:t>
          </a:r>
        </a:p>
        <a:p>
          <a:pPr marL="0" lvl="0" indent="0" algn="ctr" defTabSz="800100">
            <a:lnSpc>
              <a:spcPct val="90000"/>
            </a:lnSpc>
            <a:spcBef>
              <a:spcPct val="0"/>
            </a:spcBef>
            <a:spcAft>
              <a:spcPct val="35000"/>
            </a:spcAft>
            <a:buNone/>
          </a:pPr>
          <a:r>
            <a:rPr lang="en-US" sz="1800" b="1" kern="1200" dirty="0"/>
            <a:t> ($3M)</a:t>
          </a:r>
        </a:p>
      </dsp:txBody>
      <dsp:txXfrm>
        <a:off x="3726933" y="258523"/>
        <a:ext cx="1205520" cy="1042931"/>
      </dsp:txXfrm>
    </dsp:sp>
    <dsp:sp modelId="{319FC2F5-57C4-4187-AFD6-E16B8C6772EA}">
      <dsp:nvSpPr>
        <dsp:cNvPr id="0" name=""/>
        <dsp:cNvSpPr/>
      </dsp:nvSpPr>
      <dsp:spPr>
        <a:xfrm>
          <a:off x="3245118" y="2707926"/>
          <a:ext cx="830403" cy="71521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90486-A08E-43BE-B2BF-5AE45F7E0627}">
      <dsp:nvSpPr>
        <dsp:cNvPr id="0" name=""/>
        <dsp:cNvSpPr/>
      </dsp:nvSpPr>
      <dsp:spPr>
        <a:xfrm>
          <a:off x="3428107" y="1886074"/>
          <a:ext cx="1803172" cy="1559977"/>
        </a:xfrm>
        <a:prstGeom prst="hexagon">
          <a:avLst>
            <a:gd name="adj" fmla="val 2857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Outreach</a:t>
          </a:r>
        </a:p>
        <a:p>
          <a:pPr marL="0" lvl="0" indent="0" algn="ctr" defTabSz="666750">
            <a:lnSpc>
              <a:spcPct val="90000"/>
            </a:lnSpc>
            <a:spcBef>
              <a:spcPct val="0"/>
            </a:spcBef>
            <a:spcAft>
              <a:spcPct val="35000"/>
            </a:spcAft>
            <a:buNone/>
          </a:pPr>
          <a:r>
            <a:rPr lang="en-US" sz="1500" b="1" kern="1200" dirty="0"/>
            <a:t>&amp;</a:t>
          </a:r>
        </a:p>
        <a:p>
          <a:pPr marL="0" lvl="0" indent="0" algn="ctr" defTabSz="666750">
            <a:lnSpc>
              <a:spcPct val="90000"/>
            </a:lnSpc>
            <a:spcBef>
              <a:spcPct val="0"/>
            </a:spcBef>
            <a:spcAft>
              <a:spcPct val="35000"/>
            </a:spcAft>
            <a:buNone/>
          </a:pPr>
          <a:r>
            <a:rPr lang="en-US" sz="1500" b="1" kern="1200" dirty="0"/>
            <a:t>Marketing </a:t>
          </a:r>
          <a:r>
            <a:rPr lang="en-US" sz="1800" b="1" kern="1200" dirty="0"/>
            <a:t>($6M)</a:t>
          </a:r>
        </a:p>
      </dsp:txBody>
      <dsp:txXfrm>
        <a:off x="3726933" y="2144597"/>
        <a:ext cx="1205520" cy="1042931"/>
      </dsp:txXfrm>
    </dsp:sp>
    <dsp:sp modelId="{C6BA81A9-BE36-4DC2-99E4-562194B71CD6}">
      <dsp:nvSpPr>
        <dsp:cNvPr id="0" name=""/>
        <dsp:cNvSpPr/>
      </dsp:nvSpPr>
      <dsp:spPr>
        <a:xfrm>
          <a:off x="1774254" y="2846738"/>
          <a:ext cx="1803172" cy="1559977"/>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Content Growth </a:t>
          </a:r>
        </a:p>
        <a:p>
          <a:pPr marL="0" lvl="0" indent="0" algn="ctr" defTabSz="889000">
            <a:lnSpc>
              <a:spcPct val="90000"/>
            </a:lnSpc>
            <a:spcBef>
              <a:spcPct val="0"/>
            </a:spcBef>
            <a:spcAft>
              <a:spcPct val="35000"/>
            </a:spcAft>
            <a:buNone/>
          </a:pPr>
          <a:r>
            <a:rPr lang="en-US" sz="1800" b="1" kern="1200" dirty="0"/>
            <a:t>($1M)</a:t>
          </a:r>
        </a:p>
      </dsp:txBody>
      <dsp:txXfrm>
        <a:off x="2073080" y="3105261"/>
        <a:ext cx="1205520" cy="1042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40B77-77E8-4968-9993-81473ED7F263}">
      <dsp:nvSpPr>
        <dsp:cNvPr id="0" name=""/>
        <dsp:cNvSpPr/>
      </dsp:nvSpPr>
      <dsp:spPr>
        <a:xfrm>
          <a:off x="73522" y="1522040"/>
          <a:ext cx="1100598" cy="36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Membership</a:t>
          </a:r>
        </a:p>
      </dsp:txBody>
      <dsp:txXfrm>
        <a:off x="73522" y="1522040"/>
        <a:ext cx="1100598" cy="362697"/>
      </dsp:txXfrm>
    </dsp:sp>
    <dsp:sp modelId="{2BA1C9C1-BD2C-4399-88CB-90F168EFFE29}">
      <dsp:nvSpPr>
        <dsp:cNvPr id="0" name=""/>
        <dsp:cNvSpPr/>
      </dsp:nvSpPr>
      <dsp:spPr>
        <a:xfrm>
          <a:off x="72271" y="1411730"/>
          <a:ext cx="87547" cy="8754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3FC17-342F-41CD-9384-5263889B10BE}">
      <dsp:nvSpPr>
        <dsp:cNvPr id="0" name=""/>
        <dsp:cNvSpPr/>
      </dsp:nvSpPr>
      <dsp:spPr>
        <a:xfrm>
          <a:off x="133555" y="1289164"/>
          <a:ext cx="87547" cy="8754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18B31-E7FC-494E-A396-B5DF4B7A1C09}">
      <dsp:nvSpPr>
        <dsp:cNvPr id="0" name=""/>
        <dsp:cNvSpPr/>
      </dsp:nvSpPr>
      <dsp:spPr>
        <a:xfrm>
          <a:off x="280635" y="1313677"/>
          <a:ext cx="137574" cy="13757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E2D8C-CD23-4BE8-98CE-50D96696138F}">
      <dsp:nvSpPr>
        <dsp:cNvPr id="0" name=""/>
        <dsp:cNvSpPr/>
      </dsp:nvSpPr>
      <dsp:spPr>
        <a:xfrm>
          <a:off x="403201" y="1178854"/>
          <a:ext cx="87547" cy="8754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213B6-E190-43FF-8F31-8E20DFA5CE49}">
      <dsp:nvSpPr>
        <dsp:cNvPr id="0" name=""/>
        <dsp:cNvSpPr/>
      </dsp:nvSpPr>
      <dsp:spPr>
        <a:xfrm>
          <a:off x="562538" y="1129827"/>
          <a:ext cx="87547" cy="87547"/>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9C270-9975-40B3-AD35-120E50595D69}">
      <dsp:nvSpPr>
        <dsp:cNvPr id="0" name=""/>
        <dsp:cNvSpPr/>
      </dsp:nvSpPr>
      <dsp:spPr>
        <a:xfrm>
          <a:off x="758645" y="1215624"/>
          <a:ext cx="87547" cy="8754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7CD55-BBF5-4215-A2BB-0B719CAF0F03}">
      <dsp:nvSpPr>
        <dsp:cNvPr id="0" name=""/>
        <dsp:cNvSpPr/>
      </dsp:nvSpPr>
      <dsp:spPr>
        <a:xfrm>
          <a:off x="881211" y="1276907"/>
          <a:ext cx="137574" cy="13757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3C2C2-70EF-4E57-B42F-FEA0501B7AF9}">
      <dsp:nvSpPr>
        <dsp:cNvPr id="0" name=""/>
        <dsp:cNvSpPr/>
      </dsp:nvSpPr>
      <dsp:spPr>
        <a:xfrm>
          <a:off x="1052805" y="1411730"/>
          <a:ext cx="87547" cy="8754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50BE9-5609-430D-B002-576E5CF7E7D4}">
      <dsp:nvSpPr>
        <dsp:cNvPr id="0" name=""/>
        <dsp:cNvSpPr/>
      </dsp:nvSpPr>
      <dsp:spPr>
        <a:xfrm>
          <a:off x="1126345" y="1546554"/>
          <a:ext cx="87547" cy="8754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69382-0A09-4FF9-9985-181E7EBBFE27}">
      <dsp:nvSpPr>
        <dsp:cNvPr id="0" name=""/>
        <dsp:cNvSpPr/>
      </dsp:nvSpPr>
      <dsp:spPr>
        <a:xfrm>
          <a:off x="488998" y="1289164"/>
          <a:ext cx="225122" cy="225122"/>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9946D-CB9C-4072-A29F-7A868704D193}">
      <dsp:nvSpPr>
        <dsp:cNvPr id="0" name=""/>
        <dsp:cNvSpPr/>
      </dsp:nvSpPr>
      <dsp:spPr>
        <a:xfrm>
          <a:off x="10988" y="1754917"/>
          <a:ext cx="87547" cy="8754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49023-B292-43CD-9B3E-9EBB81ABC70A}">
      <dsp:nvSpPr>
        <dsp:cNvPr id="0" name=""/>
        <dsp:cNvSpPr/>
      </dsp:nvSpPr>
      <dsp:spPr>
        <a:xfrm>
          <a:off x="84528" y="1865227"/>
          <a:ext cx="137574" cy="13757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897E4-54A6-45A5-B3D3-A8EEB3E0F466}">
      <dsp:nvSpPr>
        <dsp:cNvPr id="0" name=""/>
        <dsp:cNvSpPr/>
      </dsp:nvSpPr>
      <dsp:spPr>
        <a:xfrm>
          <a:off x="268378" y="1963280"/>
          <a:ext cx="200108" cy="20010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EE809-DFA6-4863-9F4A-95E58EBDE4F5}">
      <dsp:nvSpPr>
        <dsp:cNvPr id="0" name=""/>
        <dsp:cNvSpPr/>
      </dsp:nvSpPr>
      <dsp:spPr>
        <a:xfrm>
          <a:off x="525768" y="2122617"/>
          <a:ext cx="87547" cy="8754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B2E88-DA03-4C49-8DFB-C224EDA91945}">
      <dsp:nvSpPr>
        <dsp:cNvPr id="0" name=""/>
        <dsp:cNvSpPr/>
      </dsp:nvSpPr>
      <dsp:spPr>
        <a:xfrm>
          <a:off x="574795" y="1963280"/>
          <a:ext cx="137574" cy="13757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C6350-1F34-49E4-A76D-8C30874E3265}">
      <dsp:nvSpPr>
        <dsp:cNvPr id="0" name=""/>
        <dsp:cNvSpPr/>
      </dsp:nvSpPr>
      <dsp:spPr>
        <a:xfrm>
          <a:off x="697361" y="2134874"/>
          <a:ext cx="87547" cy="8754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C6672-23BF-4125-B263-9306C86D9895}">
      <dsp:nvSpPr>
        <dsp:cNvPr id="0" name=""/>
        <dsp:cNvSpPr/>
      </dsp:nvSpPr>
      <dsp:spPr>
        <a:xfrm>
          <a:off x="807671" y="1938767"/>
          <a:ext cx="200108" cy="20010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028BE-FA7C-47E7-906F-CE98F40D1B39}">
      <dsp:nvSpPr>
        <dsp:cNvPr id="0" name=""/>
        <dsp:cNvSpPr/>
      </dsp:nvSpPr>
      <dsp:spPr>
        <a:xfrm>
          <a:off x="1077318" y="1889740"/>
          <a:ext cx="137574" cy="13757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A420F-B1F6-491C-96E8-E192FC64207C}">
      <dsp:nvSpPr>
        <dsp:cNvPr id="0" name=""/>
        <dsp:cNvSpPr/>
      </dsp:nvSpPr>
      <dsp:spPr>
        <a:xfrm>
          <a:off x="1214893" y="1313473"/>
          <a:ext cx="404037" cy="77135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5F957-B531-4BBC-A8E0-E16A2C78AB09}">
      <dsp:nvSpPr>
        <dsp:cNvPr id="0" name=""/>
        <dsp:cNvSpPr/>
      </dsp:nvSpPr>
      <dsp:spPr>
        <a:xfrm>
          <a:off x="1618930" y="1313848"/>
          <a:ext cx="1101920" cy="7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Sponsors/ Partners / Advertisers</a:t>
          </a:r>
        </a:p>
      </dsp:txBody>
      <dsp:txXfrm>
        <a:off x="1618930" y="1313848"/>
        <a:ext cx="1101920" cy="771344"/>
      </dsp:txXfrm>
    </dsp:sp>
    <dsp:sp modelId="{FC9223CC-E858-44ED-B4BA-348ADC948E82}">
      <dsp:nvSpPr>
        <dsp:cNvPr id="0" name=""/>
        <dsp:cNvSpPr/>
      </dsp:nvSpPr>
      <dsp:spPr>
        <a:xfrm>
          <a:off x="2720851" y="1313473"/>
          <a:ext cx="404037" cy="77135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174639-58C1-4501-8412-40DF6F038C45}">
      <dsp:nvSpPr>
        <dsp:cNvPr id="0" name=""/>
        <dsp:cNvSpPr/>
      </dsp:nvSpPr>
      <dsp:spPr>
        <a:xfrm>
          <a:off x="3124889" y="1313848"/>
          <a:ext cx="1101920" cy="7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Marketplace/ Products</a:t>
          </a:r>
        </a:p>
      </dsp:txBody>
      <dsp:txXfrm>
        <a:off x="3124889" y="1313848"/>
        <a:ext cx="1101920" cy="771344"/>
      </dsp:txXfrm>
    </dsp:sp>
    <dsp:sp modelId="{38D74094-7E5D-40A1-88F3-26058D9D0DA3}">
      <dsp:nvSpPr>
        <dsp:cNvPr id="0" name=""/>
        <dsp:cNvSpPr/>
      </dsp:nvSpPr>
      <dsp:spPr>
        <a:xfrm>
          <a:off x="4226810" y="1313473"/>
          <a:ext cx="404037" cy="771351"/>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5E0AD-45F9-4AE5-B163-6547DC069D3C}">
      <dsp:nvSpPr>
        <dsp:cNvPr id="0" name=""/>
        <dsp:cNvSpPr/>
      </dsp:nvSpPr>
      <dsp:spPr>
        <a:xfrm>
          <a:off x="4674924" y="1249727"/>
          <a:ext cx="936632" cy="93663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a:t>
          </a:r>
        </a:p>
      </dsp:txBody>
      <dsp:txXfrm>
        <a:off x="4812091" y="1386894"/>
        <a:ext cx="662298" cy="66229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7457-09D9-4237-ADE9-9E16F6DD5E34}" type="datetimeFigureOut">
              <a:rPr lang="en-US" smtClean="0"/>
              <a:t>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B6698-0607-4F6F-A7BD-320E92DBD744}" type="slidenum">
              <a:rPr lang="en-US" smtClean="0"/>
              <a:t>‹#›</a:t>
            </a:fld>
            <a:endParaRPr lang="en-US"/>
          </a:p>
        </p:txBody>
      </p:sp>
    </p:spTree>
    <p:extLst>
      <p:ext uri="{BB962C8B-B14F-4D97-AF65-F5344CB8AC3E}">
        <p14:creationId xmlns:p14="http://schemas.microsoft.com/office/powerpoint/2010/main" val="1136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a:t>
            </a:fld>
            <a:endParaRPr lang="en-US"/>
          </a:p>
        </p:txBody>
      </p:sp>
    </p:spTree>
    <p:extLst>
      <p:ext uri="{BB962C8B-B14F-4D97-AF65-F5344CB8AC3E}">
        <p14:creationId xmlns:p14="http://schemas.microsoft.com/office/powerpoint/2010/main" val="286344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13</a:t>
            </a:fld>
            <a:endParaRPr lang="en-US"/>
          </a:p>
        </p:txBody>
      </p:sp>
    </p:spTree>
    <p:extLst>
      <p:ext uri="{BB962C8B-B14F-4D97-AF65-F5344CB8AC3E}">
        <p14:creationId xmlns:p14="http://schemas.microsoft.com/office/powerpoint/2010/main" val="149281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updating (at least) tense for things already in play, need to add items that directly generate Revenue</a:t>
            </a:r>
          </a:p>
        </p:txBody>
      </p:sp>
      <p:sp>
        <p:nvSpPr>
          <p:cNvPr id="4" name="Slide Number Placeholder 3"/>
          <p:cNvSpPr>
            <a:spLocks noGrp="1"/>
          </p:cNvSpPr>
          <p:nvPr>
            <p:ph type="sldNum" sz="quarter" idx="5"/>
          </p:nvPr>
        </p:nvSpPr>
        <p:spPr/>
        <p:txBody>
          <a:bodyPr/>
          <a:lstStyle/>
          <a:p>
            <a:fld id="{6AFB6698-0607-4F6F-A7BD-320E92DBD744}" type="slidenum">
              <a:rPr lang="en-US" smtClean="0"/>
              <a:t>15</a:t>
            </a:fld>
            <a:endParaRPr lang="en-US"/>
          </a:p>
        </p:txBody>
      </p:sp>
    </p:spTree>
    <p:extLst>
      <p:ext uri="{BB962C8B-B14F-4D97-AF65-F5344CB8AC3E}">
        <p14:creationId xmlns:p14="http://schemas.microsoft.com/office/powerpoint/2010/main" val="335609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Added MIT reference, NYC reference</a:t>
            </a:r>
          </a:p>
        </p:txBody>
      </p:sp>
      <p:sp>
        <p:nvSpPr>
          <p:cNvPr id="4" name="Slide Number Placeholder 3"/>
          <p:cNvSpPr>
            <a:spLocks noGrp="1"/>
          </p:cNvSpPr>
          <p:nvPr>
            <p:ph type="sldNum" sz="quarter" idx="5"/>
          </p:nvPr>
        </p:nvSpPr>
        <p:spPr/>
        <p:txBody>
          <a:bodyPr/>
          <a:lstStyle/>
          <a:p>
            <a:fld id="{6AFB6698-0607-4F6F-A7BD-320E92DBD744}" type="slidenum">
              <a:rPr lang="en-US" smtClean="0"/>
              <a:t>16</a:t>
            </a:fld>
            <a:endParaRPr lang="en-US"/>
          </a:p>
        </p:txBody>
      </p:sp>
    </p:spTree>
    <p:extLst>
      <p:ext uri="{BB962C8B-B14F-4D97-AF65-F5344CB8AC3E}">
        <p14:creationId xmlns:p14="http://schemas.microsoft.com/office/powerpoint/2010/main" val="115106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Move to the end or Remove may have it as a handout. Make the slide “BlackFacts Technical Framework”</a:t>
            </a:r>
          </a:p>
          <a:p>
            <a:r>
              <a:rPr lang="en-US" dirty="0"/>
              <a:t>BlackFacts is a Content Focused Solution build on the Wakanda Platform</a:t>
            </a:r>
          </a:p>
          <a:p>
            <a:r>
              <a:rPr lang="en-US" dirty="0"/>
              <a:t>This platform that can be used to build socially and business geared website.. But BlackFacts.com is the core and way of Entry.</a:t>
            </a:r>
          </a:p>
        </p:txBody>
      </p:sp>
      <p:sp>
        <p:nvSpPr>
          <p:cNvPr id="4" name="Slide Number Placeholder 3"/>
          <p:cNvSpPr>
            <a:spLocks noGrp="1"/>
          </p:cNvSpPr>
          <p:nvPr>
            <p:ph type="sldNum" sz="quarter" idx="5"/>
          </p:nvPr>
        </p:nvSpPr>
        <p:spPr/>
        <p:txBody>
          <a:bodyPr/>
          <a:lstStyle/>
          <a:p>
            <a:fld id="{6AFB6698-0607-4F6F-A7BD-320E92DBD744}" type="slidenum">
              <a:rPr lang="en-US" smtClean="0"/>
              <a:t>17</a:t>
            </a:fld>
            <a:endParaRPr lang="en-US"/>
          </a:p>
        </p:txBody>
      </p:sp>
    </p:spTree>
    <p:extLst>
      <p:ext uri="{BB962C8B-B14F-4D97-AF65-F5344CB8AC3E}">
        <p14:creationId xmlns:p14="http://schemas.microsoft.com/office/powerpoint/2010/main" val="11418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May move this up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Consumers: </a:t>
            </a:r>
            <a:r>
              <a:rPr lang="en-US" sz="1200" dirty="0">
                <a:solidFill>
                  <a:schemeClr val="tx1">
                    <a:lumMod val="65000"/>
                    <a:lumOff val="35000"/>
                  </a:schemeClr>
                </a:solidFill>
              </a:rPr>
              <a:t>General site visitors (and possible contributors) will be anyone interested in Black History or Black Culture. Most will access via some type of mobile platform.</a:t>
            </a:r>
            <a:r>
              <a:rPr lang="en-US" sz="1200" b="1" dirty="0">
                <a:solidFill>
                  <a:schemeClr val="tx1">
                    <a:lumMod val="65000"/>
                    <a:lumOff val="35000"/>
                  </a:schemeClr>
                </a:solidFill>
              </a:rPr>
              <a:t> </a:t>
            </a: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Academia: </a:t>
            </a:r>
            <a:r>
              <a:rPr lang="en-US" sz="1200" dirty="0">
                <a:solidFill>
                  <a:schemeClr val="tx1">
                    <a:lumMod val="65000"/>
                    <a:lumOff val="35000"/>
                  </a:schemeClr>
                </a:solidFill>
              </a:rPr>
              <a:t>Students doing research and Teachers validating their work are out biggest current demographic and we expect this to grow – especially once they an contribute content, not just browse.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Professional Associations: </a:t>
            </a:r>
            <a:r>
              <a:rPr lang="en-US" sz="1200" dirty="0">
                <a:solidFill>
                  <a:schemeClr val="tx1">
                    <a:lumMod val="65000"/>
                    <a:lumOff val="35000"/>
                  </a:schemeClr>
                </a:solidFill>
              </a:rPr>
              <a:t>Black Doctors, Lawyers &amp; Accountant associations; Historically Black Colleges and Universities and Black Fraternities and Sororities all will be able to showcase their cultural contributions.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Sponsors &amp; Advertisers: </a:t>
            </a:r>
            <a:r>
              <a:rPr lang="en-US" sz="1200" dirty="0">
                <a:solidFill>
                  <a:schemeClr val="tx1">
                    <a:lumMod val="65000"/>
                    <a:lumOff val="35000"/>
                  </a:schemeClr>
                </a:solidFill>
              </a:rPr>
              <a:t>Any company whose product or service would be of interests to our target demographic.  These organizations will be offered sponsorship and advertising packages to be showcased on our platform</a:t>
            </a:r>
          </a:p>
          <a:p>
            <a:endParaRPr lang="en-US" dirty="0"/>
          </a:p>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2</a:t>
            </a:fld>
            <a:endParaRPr lang="en-US"/>
          </a:p>
        </p:txBody>
      </p:sp>
    </p:spTree>
    <p:extLst>
      <p:ext uri="{BB962C8B-B14F-4D97-AF65-F5344CB8AC3E}">
        <p14:creationId xmlns:p14="http://schemas.microsoft.com/office/powerpoint/2010/main" val="149329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Removed ‘3’ from ‘#1 in 3 Search Engines’</a:t>
            </a:r>
          </a:p>
          <a:p>
            <a:endParaRPr lang="en-US" dirty="0"/>
          </a:p>
        </p:txBody>
      </p:sp>
      <p:sp>
        <p:nvSpPr>
          <p:cNvPr id="4" name="Slide Number Placeholder 3"/>
          <p:cNvSpPr>
            <a:spLocks noGrp="1"/>
          </p:cNvSpPr>
          <p:nvPr>
            <p:ph type="sldNum" sz="quarter" idx="5"/>
          </p:nvPr>
        </p:nvSpPr>
        <p:spPr/>
        <p:txBody>
          <a:bodyPr/>
          <a:lstStyle/>
          <a:p>
            <a:fld id="{6AFB6698-0607-4F6F-A7BD-320E92DBD744}" type="slidenum">
              <a:rPr lang="en-US" smtClean="0"/>
              <a:t>3</a:t>
            </a:fld>
            <a:endParaRPr lang="en-US"/>
          </a:p>
        </p:txBody>
      </p:sp>
    </p:spTree>
    <p:extLst>
      <p:ext uri="{BB962C8B-B14F-4D97-AF65-F5344CB8AC3E}">
        <p14:creationId xmlns:p14="http://schemas.microsoft.com/office/powerpoint/2010/main" val="355529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2"/>
              </a:solidFill>
            </a:endParaRPr>
          </a:p>
          <a:p>
            <a:endParaRPr lang="en-US" dirty="0"/>
          </a:p>
        </p:txBody>
      </p:sp>
      <p:sp>
        <p:nvSpPr>
          <p:cNvPr id="4" name="Slide Number Placeholder 3"/>
          <p:cNvSpPr>
            <a:spLocks noGrp="1"/>
          </p:cNvSpPr>
          <p:nvPr>
            <p:ph type="sldNum" sz="quarter" idx="5"/>
          </p:nvPr>
        </p:nvSpPr>
        <p:spPr/>
        <p:txBody>
          <a:bodyPr/>
          <a:lstStyle/>
          <a:p>
            <a:fld id="{6AFB6698-0607-4F6F-A7BD-320E92DBD744}" type="slidenum">
              <a:rPr lang="en-US" smtClean="0"/>
              <a:t>4</a:t>
            </a:fld>
            <a:endParaRPr lang="en-US"/>
          </a:p>
        </p:txBody>
      </p:sp>
    </p:spTree>
    <p:extLst>
      <p:ext uri="{BB962C8B-B14F-4D97-AF65-F5344CB8AC3E}">
        <p14:creationId xmlns:p14="http://schemas.microsoft.com/office/powerpoint/2010/main" val="138927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May move this up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Consumers: </a:t>
            </a:r>
            <a:r>
              <a:rPr lang="en-US" sz="1200" dirty="0">
                <a:solidFill>
                  <a:schemeClr val="tx1">
                    <a:lumMod val="65000"/>
                    <a:lumOff val="35000"/>
                  </a:schemeClr>
                </a:solidFill>
              </a:rPr>
              <a:t>General site visitors (and possible contributors) will be anyone interested in Black History or Black Culture. Most will access via some type of mobile platform.</a:t>
            </a:r>
            <a:r>
              <a:rPr lang="en-US" sz="1200" b="1" dirty="0">
                <a:solidFill>
                  <a:schemeClr val="tx1">
                    <a:lumMod val="65000"/>
                    <a:lumOff val="35000"/>
                  </a:schemeClr>
                </a:solidFill>
              </a:rPr>
              <a:t> </a:t>
            </a: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Academia: </a:t>
            </a:r>
            <a:r>
              <a:rPr lang="en-US" sz="1200" dirty="0">
                <a:solidFill>
                  <a:schemeClr val="tx1">
                    <a:lumMod val="65000"/>
                    <a:lumOff val="35000"/>
                  </a:schemeClr>
                </a:solidFill>
              </a:rPr>
              <a:t>Students doing research and Teachers validating their work are out biggest current demographic and we expect this to grow – especially once they an contribute content, not just browse.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Professional Associations: </a:t>
            </a:r>
            <a:r>
              <a:rPr lang="en-US" sz="1200" dirty="0">
                <a:solidFill>
                  <a:schemeClr val="tx1">
                    <a:lumMod val="65000"/>
                    <a:lumOff val="35000"/>
                  </a:schemeClr>
                </a:solidFill>
              </a:rPr>
              <a:t>Black Doctors, Lawyers &amp; Accountant associations; Historically Black Colleges and Universities and Black Fraternities and Sororities all will be able to showcase their cultural contributions.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Sponsors &amp; Advertisers: </a:t>
            </a:r>
            <a:r>
              <a:rPr lang="en-US" sz="1200" dirty="0">
                <a:solidFill>
                  <a:schemeClr val="tx1">
                    <a:lumMod val="65000"/>
                    <a:lumOff val="35000"/>
                  </a:schemeClr>
                </a:solidFill>
              </a:rPr>
              <a:t>Any company whose product or service would be of interests to our target demographic.  These organizations will be offered sponsorship and advertising packages to be showcased on our platform</a:t>
            </a:r>
          </a:p>
          <a:p>
            <a:endParaRPr lang="en-US" dirty="0"/>
          </a:p>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5</a:t>
            </a:fld>
            <a:endParaRPr lang="en-US"/>
          </a:p>
        </p:txBody>
      </p:sp>
    </p:spTree>
    <p:extLst>
      <p:ext uri="{BB962C8B-B14F-4D97-AF65-F5344CB8AC3E}">
        <p14:creationId xmlns:p14="http://schemas.microsoft.com/office/powerpoint/2010/main" val="149329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7</a:t>
            </a:fld>
            <a:endParaRPr lang="en-US"/>
          </a:p>
        </p:txBody>
      </p:sp>
    </p:spTree>
    <p:extLst>
      <p:ext uri="{BB962C8B-B14F-4D97-AF65-F5344CB8AC3E}">
        <p14:creationId xmlns:p14="http://schemas.microsoft.com/office/powerpoint/2010/main" val="326714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updating (at least) tense for things already in play, need to add items that directly generate Revenue</a:t>
            </a:r>
          </a:p>
        </p:txBody>
      </p:sp>
      <p:sp>
        <p:nvSpPr>
          <p:cNvPr id="4" name="Slide Number Placeholder 3"/>
          <p:cNvSpPr>
            <a:spLocks noGrp="1"/>
          </p:cNvSpPr>
          <p:nvPr>
            <p:ph type="sldNum" sz="quarter" idx="5"/>
          </p:nvPr>
        </p:nvSpPr>
        <p:spPr/>
        <p:txBody>
          <a:bodyPr/>
          <a:lstStyle/>
          <a:p>
            <a:fld id="{6AFB6698-0607-4F6F-A7BD-320E92DBD744}" type="slidenum">
              <a:rPr lang="en-US" smtClean="0"/>
              <a:t>8</a:t>
            </a:fld>
            <a:endParaRPr lang="en-US"/>
          </a:p>
        </p:txBody>
      </p:sp>
    </p:spTree>
    <p:extLst>
      <p:ext uri="{BB962C8B-B14F-4D97-AF65-F5344CB8AC3E}">
        <p14:creationId xmlns:p14="http://schemas.microsoft.com/office/powerpoint/2010/main" val="107743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Biggest Strength</a:t>
            </a:r>
            <a:r>
              <a:rPr lang="en-US" dirty="0"/>
              <a:t>:  We have a Track Record and a Consistent following</a:t>
            </a:r>
          </a:p>
          <a:p>
            <a:r>
              <a:rPr lang="en-US" b="1" dirty="0"/>
              <a:t>Biggest Weakness</a:t>
            </a:r>
            <a:r>
              <a:rPr lang="en-US" dirty="0"/>
              <a:t>: We have not focused on the product or followed up with our target demographic</a:t>
            </a:r>
          </a:p>
          <a:p>
            <a:r>
              <a:rPr lang="en-US" b="1" dirty="0"/>
              <a:t>Biggest Opportunity</a:t>
            </a:r>
            <a:r>
              <a:rPr lang="en-US" dirty="0"/>
              <a:t>: Making people with money and interest AWARE that we exist and the technology we offer</a:t>
            </a:r>
          </a:p>
          <a:p>
            <a:r>
              <a:rPr lang="en-US" b="1" dirty="0"/>
              <a:t>Biggest Threat</a:t>
            </a:r>
            <a:r>
              <a:rPr lang="en-US" dirty="0"/>
              <a:t>: No being able to get the degree of content we feel that is needed to reach critical mass</a:t>
            </a:r>
          </a:p>
        </p:txBody>
      </p:sp>
      <p:sp>
        <p:nvSpPr>
          <p:cNvPr id="4" name="Slide Number Placeholder 3"/>
          <p:cNvSpPr>
            <a:spLocks noGrp="1"/>
          </p:cNvSpPr>
          <p:nvPr>
            <p:ph type="sldNum" sz="quarter" idx="10"/>
          </p:nvPr>
        </p:nvSpPr>
        <p:spPr/>
        <p:txBody>
          <a:bodyPr/>
          <a:lstStyle/>
          <a:p>
            <a:fld id="{6AFB6698-0607-4F6F-A7BD-320E92DBD744}" type="slidenum">
              <a:rPr lang="en-US" smtClean="0"/>
              <a:t>9</a:t>
            </a:fld>
            <a:endParaRPr lang="en-US"/>
          </a:p>
        </p:txBody>
      </p:sp>
    </p:spTree>
    <p:extLst>
      <p:ext uri="{BB962C8B-B14F-4D97-AF65-F5344CB8AC3E}">
        <p14:creationId xmlns:p14="http://schemas.microsoft.com/office/powerpoint/2010/main" val="242466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B6698-0607-4F6F-A7BD-320E92DBD744}" type="slidenum">
              <a:rPr lang="en-US" smtClean="0"/>
              <a:t>12</a:t>
            </a:fld>
            <a:endParaRPr lang="en-US"/>
          </a:p>
        </p:txBody>
      </p:sp>
    </p:spTree>
    <p:extLst>
      <p:ext uri="{BB962C8B-B14F-4D97-AF65-F5344CB8AC3E}">
        <p14:creationId xmlns:p14="http://schemas.microsoft.com/office/powerpoint/2010/main" val="120520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14" name="Slide Number Placeholder 5">
            <a:extLst>
              <a:ext uri="{FF2B5EF4-FFF2-40B4-BE49-F238E27FC236}">
                <a16:creationId xmlns:a16="http://schemas.microsoft.com/office/drawing/2014/main" id="{92785F76-F61E-41F2-B522-825536D65539}"/>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pic>
        <p:nvPicPr>
          <p:cNvPr id="11" name="Picture 10" descr="A close up of a sign&#10;&#10;Description generated with high confidence">
            <a:extLst>
              <a:ext uri="{FF2B5EF4-FFF2-40B4-BE49-F238E27FC236}">
                <a16:creationId xmlns:a16="http://schemas.microsoft.com/office/drawing/2014/main" id="{CCB22163-C2CB-4710-83F6-21FDEB4A6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13" name="TextBox 12">
            <a:extLst>
              <a:ext uri="{FF2B5EF4-FFF2-40B4-BE49-F238E27FC236}">
                <a16:creationId xmlns:a16="http://schemas.microsoft.com/office/drawing/2014/main" id="{E1339632-BBFB-45E2-B13A-F2E64F5CD8D6}"/>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Tree>
    <p:extLst>
      <p:ext uri="{BB962C8B-B14F-4D97-AF65-F5344CB8AC3E}">
        <p14:creationId xmlns:p14="http://schemas.microsoft.com/office/powerpoint/2010/main" val="415576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36780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307706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728D5-C8D6-4739-86CF-D9C8F07E94A4}"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4D353-2FF2-4BF8-963F-613D94FDEE94}" type="slidenum">
              <a:rPr lang="en-US" smtClean="0"/>
              <a:t>‹#›</a:t>
            </a:fld>
            <a:endParaRPr lang="en-US"/>
          </a:p>
        </p:txBody>
      </p:sp>
      <p:sp>
        <p:nvSpPr>
          <p:cNvPr id="13" name="Picture Placeholder 12"/>
          <p:cNvSpPr>
            <a:spLocks noGrp="1"/>
          </p:cNvSpPr>
          <p:nvPr>
            <p:ph type="pic" sz="quarter" idx="14" hasCustomPrompt="1"/>
          </p:nvPr>
        </p:nvSpPr>
        <p:spPr>
          <a:xfrm>
            <a:off x="6646600" y="457200"/>
            <a:ext cx="4924525" cy="5930773"/>
          </a:xfrm>
          <a:custGeom>
            <a:avLst/>
            <a:gdLst>
              <a:gd name="connsiteX0" fmla="*/ 3953054 w 5009182"/>
              <a:gd name="connsiteY0" fmla="*/ 314 h 5361661"/>
              <a:gd name="connsiteX1" fmla="*/ 4454002 w 5009182"/>
              <a:gd name="connsiteY1" fmla="*/ 64258 h 5361661"/>
              <a:gd name="connsiteX2" fmla="*/ 4623080 w 5009182"/>
              <a:gd name="connsiteY2" fmla="*/ 706936 h 5361661"/>
              <a:gd name="connsiteX3" fmla="*/ 4668742 w 5009182"/>
              <a:gd name="connsiteY3" fmla="*/ 870998 h 5361661"/>
              <a:gd name="connsiteX4" fmla="*/ 4472514 w 5009182"/>
              <a:gd name="connsiteY4" fmla="*/ 1442131 h 5361661"/>
              <a:gd name="connsiteX5" fmla="*/ 4198536 w 5009182"/>
              <a:gd name="connsiteY5" fmla="*/ 1641965 h 5361661"/>
              <a:gd name="connsiteX6" fmla="*/ 4110912 w 5009182"/>
              <a:gd name="connsiteY6" fmla="*/ 1699942 h 5361661"/>
              <a:gd name="connsiteX7" fmla="*/ 1912913 w 5009182"/>
              <a:gd name="connsiteY7" fmla="*/ 1685139 h 5361661"/>
              <a:gd name="connsiteX8" fmla="*/ 3959113 w 5009182"/>
              <a:gd name="connsiteY8" fmla="*/ 1771488 h 5361661"/>
              <a:gd name="connsiteX9" fmla="*/ 4586055 w 5009182"/>
              <a:gd name="connsiteY9" fmla="*/ 1854135 h 5361661"/>
              <a:gd name="connsiteX10" fmla="*/ 4695894 w 5009182"/>
              <a:gd name="connsiteY10" fmla="*/ 2496813 h 5361661"/>
              <a:gd name="connsiteX11" fmla="*/ 4732918 w 5009182"/>
              <a:gd name="connsiteY11" fmla="*/ 2634971 h 5361661"/>
              <a:gd name="connsiteX12" fmla="*/ 4798327 w 5009182"/>
              <a:gd name="connsiteY12" fmla="*/ 3408405 h 5361661"/>
              <a:gd name="connsiteX13" fmla="*/ 3951708 w 5009182"/>
              <a:gd name="connsiteY13" fmla="*/ 3560131 h 5361661"/>
              <a:gd name="connsiteX14" fmla="*/ 4730450 w 5009182"/>
              <a:gd name="connsiteY14" fmla="*/ 3711857 h 5361661"/>
              <a:gd name="connsiteX15" fmla="*/ 4894590 w 5009182"/>
              <a:gd name="connsiteY15" fmla="*/ 4222546 h 5361661"/>
              <a:gd name="connsiteX16" fmla="*/ 4955062 w 5009182"/>
              <a:gd name="connsiteY16" fmla="*/ 4465555 h 5361661"/>
              <a:gd name="connsiteX17" fmla="*/ 4918038 w 5009182"/>
              <a:gd name="connsiteY17" fmla="*/ 4640718 h 5361661"/>
              <a:gd name="connsiteX18" fmla="*/ 5003194 w 5009182"/>
              <a:gd name="connsiteY18" fmla="*/ 4963908 h 5361661"/>
              <a:gd name="connsiteX19" fmla="*/ 4851395 w 5009182"/>
              <a:gd name="connsiteY19" fmla="*/ 5226653 h 5361661"/>
              <a:gd name="connsiteX20" fmla="*/ 4589758 w 5009182"/>
              <a:gd name="connsiteY20" fmla="*/ 5200749 h 5361661"/>
              <a:gd name="connsiteX21" fmla="*/ 4391062 w 5009182"/>
              <a:gd name="connsiteY21" fmla="*/ 5314235 h 5361661"/>
              <a:gd name="connsiteX22" fmla="*/ 4231858 w 5009182"/>
              <a:gd name="connsiteY22" fmla="*/ 5242689 h 5361661"/>
              <a:gd name="connsiteX23" fmla="*/ 3027340 w 5009182"/>
              <a:gd name="connsiteY23" fmla="*/ 5361110 h 5361661"/>
              <a:gd name="connsiteX24" fmla="*/ 419607 w 5009182"/>
              <a:gd name="connsiteY24" fmla="*/ 5198282 h 5361661"/>
              <a:gd name="connsiteX25" fmla="*/ 354198 w 5009182"/>
              <a:gd name="connsiteY25" fmla="*/ 5088496 h 5361661"/>
              <a:gd name="connsiteX26" fmla="*/ 275213 w 5009182"/>
              <a:gd name="connsiteY26" fmla="*/ 4926901 h 5361661"/>
              <a:gd name="connsiteX27" fmla="*/ 293725 w 5009182"/>
              <a:gd name="connsiteY27" fmla="*/ 4815882 h 5361661"/>
              <a:gd name="connsiteX28" fmla="*/ 204867 w 5009182"/>
              <a:gd name="connsiteY28" fmla="*/ 4732001 h 5361661"/>
              <a:gd name="connsiteX29" fmla="*/ 227082 w 5009182"/>
              <a:gd name="connsiteY29" fmla="*/ 4677725 h 5361661"/>
              <a:gd name="connsiteX30" fmla="*/ 214740 w 5009182"/>
              <a:gd name="connsiteY30" fmla="*/ 4620982 h 5361661"/>
              <a:gd name="connsiteX31" fmla="*/ 814531 w 5009182"/>
              <a:gd name="connsiteY31" fmla="*/ 4607413 h 5361661"/>
              <a:gd name="connsiteX32" fmla="*/ 739249 w 5009182"/>
              <a:gd name="connsiteY32" fmla="*/ 4518597 h 5361661"/>
              <a:gd name="connsiteX33" fmla="*/ 705927 w 5009182"/>
              <a:gd name="connsiteY33" fmla="*/ 4479124 h 5361661"/>
              <a:gd name="connsiteX34" fmla="*/ 272745 w 5009182"/>
              <a:gd name="connsiteY34" fmla="*/ 4445818 h 5361661"/>
              <a:gd name="connsiteX35" fmla="*/ 85156 w 5009182"/>
              <a:gd name="connsiteY35" fmla="*/ 4216378 h 5361661"/>
              <a:gd name="connsiteX36" fmla="*/ 113541 w 5009182"/>
              <a:gd name="connsiteY36" fmla="*/ 4091790 h 5361661"/>
              <a:gd name="connsiteX37" fmla="*/ 44429 w 5009182"/>
              <a:gd name="connsiteY37" fmla="*/ 4036280 h 5361661"/>
              <a:gd name="connsiteX38" fmla="*/ 38259 w 5009182"/>
              <a:gd name="connsiteY38" fmla="*/ 3973369 h 5361661"/>
              <a:gd name="connsiteX39" fmla="*/ 39493 w 5009182"/>
              <a:gd name="connsiteY39" fmla="*/ 3951165 h 5361661"/>
              <a:gd name="connsiteX40" fmla="*/ 0 w 5009182"/>
              <a:gd name="connsiteY40" fmla="*/ 3917860 h 5361661"/>
              <a:gd name="connsiteX41" fmla="*/ 328281 w 5009182"/>
              <a:gd name="connsiteY41" fmla="*/ 3790804 h 5361661"/>
              <a:gd name="connsiteX42" fmla="*/ 1161324 w 5009182"/>
              <a:gd name="connsiteY42" fmla="*/ 3687186 h 5361661"/>
              <a:gd name="connsiteX43" fmla="*/ 1219328 w 5009182"/>
              <a:gd name="connsiteY43" fmla="*/ 3573700 h 5361661"/>
              <a:gd name="connsiteX44" fmla="*/ 792317 w 5009182"/>
              <a:gd name="connsiteY44" fmla="*/ 3558897 h 5361661"/>
              <a:gd name="connsiteX45" fmla="*/ 642986 w 5009182"/>
              <a:gd name="connsiteY45" fmla="*/ 3519424 h 5361661"/>
              <a:gd name="connsiteX46" fmla="*/ 304832 w 5009182"/>
              <a:gd name="connsiteY46" fmla="*/ 3520657 h 5361661"/>
              <a:gd name="connsiteX47" fmla="*/ 122180 w 5009182"/>
              <a:gd name="connsiteY47" fmla="*/ 3292451 h 5361661"/>
              <a:gd name="connsiteX48" fmla="*/ 164141 w 5009182"/>
              <a:gd name="connsiteY48" fmla="*/ 3181432 h 5361661"/>
              <a:gd name="connsiteX49" fmla="*/ 29620 w 5009182"/>
              <a:gd name="connsiteY49" fmla="*/ 3060544 h 5361661"/>
              <a:gd name="connsiteX50" fmla="*/ 320876 w 5009182"/>
              <a:gd name="connsiteY50" fmla="*/ 2863177 h 5361661"/>
              <a:gd name="connsiteX51" fmla="*/ 303598 w 5009182"/>
              <a:gd name="connsiteY51" fmla="*/ 2699115 h 5361661"/>
              <a:gd name="connsiteX52" fmla="*/ 229550 w 5009182"/>
              <a:gd name="connsiteY52" fmla="*/ 2547389 h 5361661"/>
              <a:gd name="connsiteX53" fmla="*/ 439353 w 5009182"/>
              <a:gd name="connsiteY53" fmla="*/ 2361123 h 5361661"/>
              <a:gd name="connsiteX54" fmla="*/ 327047 w 5009182"/>
              <a:gd name="connsiteY54" fmla="*/ 2359890 h 5361661"/>
              <a:gd name="connsiteX55" fmla="*/ 264106 w 5009182"/>
              <a:gd name="connsiteY55" fmla="*/ 2296979 h 5361661"/>
              <a:gd name="connsiteX56" fmla="*/ 207335 w 5009182"/>
              <a:gd name="connsiteY56" fmla="*/ 2253805 h 5361661"/>
              <a:gd name="connsiteX57" fmla="*/ 156736 w 5009182"/>
              <a:gd name="connsiteY57" fmla="*/ 2237768 h 5361661"/>
              <a:gd name="connsiteX58" fmla="*/ 249296 w 5009182"/>
              <a:gd name="connsiteY58" fmla="*/ 2184726 h 5361661"/>
              <a:gd name="connsiteX59" fmla="*/ 388754 w 5009182"/>
              <a:gd name="connsiteY59" fmla="*/ 2046569 h 5361661"/>
              <a:gd name="connsiteX60" fmla="*/ 327047 w 5009182"/>
              <a:gd name="connsiteY60" fmla="*/ 1966388 h 5361661"/>
              <a:gd name="connsiteX61" fmla="*/ 429480 w 5009182"/>
              <a:gd name="connsiteY61" fmla="*/ 1893609 h 5361661"/>
              <a:gd name="connsiteX62" fmla="*/ 689883 w 5009182"/>
              <a:gd name="connsiteY62" fmla="*/ 1723379 h 5361661"/>
              <a:gd name="connsiteX63" fmla="*/ 1156387 w 5009182"/>
              <a:gd name="connsiteY63" fmla="*/ 1634564 h 5361661"/>
              <a:gd name="connsiteX64" fmla="*/ 451695 w 5009182"/>
              <a:gd name="connsiteY64" fmla="*/ 1253398 h 5361661"/>
              <a:gd name="connsiteX65" fmla="*/ 206101 w 5009182"/>
              <a:gd name="connsiteY65" fmla="*/ 1106606 h 5361661"/>
              <a:gd name="connsiteX66" fmla="*/ 433183 w 5009182"/>
              <a:gd name="connsiteY66" fmla="*/ 921574 h 5361661"/>
              <a:gd name="connsiteX67" fmla="*/ 605962 w 5009182"/>
              <a:gd name="connsiteY67" fmla="*/ 489832 h 5361661"/>
              <a:gd name="connsiteX68" fmla="*/ 1007056 w 5009182"/>
              <a:gd name="connsiteY68" fmla="*/ 425688 h 5361661"/>
              <a:gd name="connsiteX69" fmla="*/ 1184772 w 5009182"/>
              <a:gd name="connsiteY69" fmla="*/ 423220 h 5361661"/>
              <a:gd name="connsiteX70" fmla="*/ 1456282 w 5009182"/>
              <a:gd name="connsiteY70" fmla="*/ 293698 h 5361661"/>
              <a:gd name="connsiteX71" fmla="*/ 3953054 w 5009182"/>
              <a:gd name="connsiteY71" fmla="*/ 314 h 53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09182" h="5361661">
                <a:moveTo>
                  <a:pt x="3953054" y="314"/>
                </a:moveTo>
                <a:cubicBezTo>
                  <a:pt x="4192910" y="-2628"/>
                  <a:pt x="4376251" y="14878"/>
                  <a:pt x="4454002" y="64258"/>
                </a:cubicBezTo>
                <a:cubicBezTo>
                  <a:pt x="4809434" y="291231"/>
                  <a:pt x="4709469" y="658828"/>
                  <a:pt x="4623080" y="706936"/>
                </a:cubicBezTo>
                <a:cubicBezTo>
                  <a:pt x="4537924" y="756278"/>
                  <a:pt x="4668742" y="870998"/>
                  <a:pt x="4668742" y="870998"/>
                </a:cubicBezTo>
                <a:cubicBezTo>
                  <a:pt x="4668742" y="870998"/>
                  <a:pt x="4968638" y="1398956"/>
                  <a:pt x="4472514" y="1442131"/>
                </a:cubicBezTo>
                <a:cubicBezTo>
                  <a:pt x="3976391" y="1484071"/>
                  <a:pt x="4219516" y="1608659"/>
                  <a:pt x="4198536" y="1641965"/>
                </a:cubicBezTo>
                <a:cubicBezTo>
                  <a:pt x="4189897" y="1656768"/>
                  <a:pt x="4154107" y="1677738"/>
                  <a:pt x="4110912" y="1699942"/>
                </a:cubicBezTo>
                <a:cubicBezTo>
                  <a:pt x="3624662" y="1729547"/>
                  <a:pt x="1912913" y="1685139"/>
                  <a:pt x="1912913" y="1685139"/>
                </a:cubicBezTo>
                <a:cubicBezTo>
                  <a:pt x="1915382" y="1736948"/>
                  <a:pt x="3630833" y="1751751"/>
                  <a:pt x="3959113" y="1771488"/>
                </a:cubicBezTo>
                <a:cubicBezTo>
                  <a:pt x="3929494" y="1796159"/>
                  <a:pt x="4452768" y="1739415"/>
                  <a:pt x="4586055" y="1854135"/>
                </a:cubicBezTo>
                <a:cubicBezTo>
                  <a:pt x="4725513" y="1972556"/>
                  <a:pt x="4857566" y="2387028"/>
                  <a:pt x="4695894" y="2496813"/>
                </a:cubicBezTo>
                <a:cubicBezTo>
                  <a:pt x="4532988" y="2607833"/>
                  <a:pt x="4662572" y="2628803"/>
                  <a:pt x="4732918" y="2634971"/>
                </a:cubicBezTo>
                <a:cubicBezTo>
                  <a:pt x="4803264" y="2641138"/>
                  <a:pt x="5211763" y="3109886"/>
                  <a:pt x="4798327" y="3408405"/>
                </a:cubicBezTo>
                <a:cubicBezTo>
                  <a:pt x="4692191" y="3486118"/>
                  <a:pt x="4370081" y="3532993"/>
                  <a:pt x="3951708" y="3560131"/>
                </a:cubicBezTo>
                <a:cubicBezTo>
                  <a:pt x="4320716" y="3597137"/>
                  <a:pt x="4614440" y="3646479"/>
                  <a:pt x="4730450" y="3711857"/>
                </a:cubicBezTo>
                <a:cubicBezTo>
                  <a:pt x="5173504" y="3961034"/>
                  <a:pt x="4911868" y="4216378"/>
                  <a:pt x="4894590" y="4222546"/>
                </a:cubicBezTo>
                <a:cubicBezTo>
                  <a:pt x="4876078" y="4227480"/>
                  <a:pt x="4967404" y="4422381"/>
                  <a:pt x="4955062" y="4465555"/>
                </a:cubicBezTo>
                <a:cubicBezTo>
                  <a:pt x="4942721" y="4507495"/>
                  <a:pt x="4900760" y="4538334"/>
                  <a:pt x="4918038" y="4640718"/>
                </a:cubicBezTo>
                <a:cubicBezTo>
                  <a:pt x="4936550" y="4744336"/>
                  <a:pt x="5034047" y="4781343"/>
                  <a:pt x="5003194" y="4963908"/>
                </a:cubicBezTo>
                <a:cubicBezTo>
                  <a:pt x="4973574" y="5145239"/>
                  <a:pt x="4930380" y="5218019"/>
                  <a:pt x="4851395" y="5226653"/>
                </a:cubicBezTo>
                <a:cubicBezTo>
                  <a:pt x="4772410" y="5235288"/>
                  <a:pt x="4634186" y="5179779"/>
                  <a:pt x="4589758" y="5200749"/>
                </a:cubicBezTo>
                <a:cubicBezTo>
                  <a:pt x="4545328" y="5220486"/>
                  <a:pt x="4520646" y="5314235"/>
                  <a:pt x="4391062" y="5314235"/>
                </a:cubicBezTo>
                <a:cubicBezTo>
                  <a:pt x="4261477" y="5314235"/>
                  <a:pt x="4267648" y="5240222"/>
                  <a:pt x="4231858" y="5242689"/>
                </a:cubicBezTo>
                <a:cubicBezTo>
                  <a:pt x="4194834" y="5245157"/>
                  <a:pt x="3110027" y="5370978"/>
                  <a:pt x="3027340" y="5361110"/>
                </a:cubicBezTo>
                <a:cubicBezTo>
                  <a:pt x="2945886" y="5352475"/>
                  <a:pt x="605962" y="5393182"/>
                  <a:pt x="419607" y="5198282"/>
                </a:cubicBezTo>
                <a:cubicBezTo>
                  <a:pt x="419607" y="5198282"/>
                  <a:pt x="356666" y="5139072"/>
                  <a:pt x="354198" y="5088496"/>
                </a:cubicBezTo>
                <a:cubicBezTo>
                  <a:pt x="352964" y="5037921"/>
                  <a:pt x="283852" y="4951572"/>
                  <a:pt x="275213" y="4926901"/>
                </a:cubicBezTo>
                <a:cubicBezTo>
                  <a:pt x="267808" y="4902230"/>
                  <a:pt x="296193" y="4847954"/>
                  <a:pt x="293725" y="4815882"/>
                </a:cubicBezTo>
                <a:cubicBezTo>
                  <a:pt x="291257" y="4783810"/>
                  <a:pt x="207335" y="4769007"/>
                  <a:pt x="204867" y="4732001"/>
                </a:cubicBezTo>
                <a:cubicBezTo>
                  <a:pt x="203633" y="4696228"/>
                  <a:pt x="224613" y="4690060"/>
                  <a:pt x="227082" y="4677725"/>
                </a:cubicBezTo>
                <a:cubicBezTo>
                  <a:pt x="229550" y="4665389"/>
                  <a:pt x="207335" y="4629617"/>
                  <a:pt x="214740" y="4620982"/>
                </a:cubicBezTo>
                <a:cubicBezTo>
                  <a:pt x="220911" y="4612347"/>
                  <a:pt x="798487" y="4618515"/>
                  <a:pt x="814531" y="4607413"/>
                </a:cubicBezTo>
                <a:cubicBezTo>
                  <a:pt x="830575" y="4595077"/>
                  <a:pt x="730610" y="4543268"/>
                  <a:pt x="739249" y="4518597"/>
                </a:cubicBezTo>
                <a:cubicBezTo>
                  <a:pt x="746653" y="4495160"/>
                  <a:pt x="739249" y="4482824"/>
                  <a:pt x="705927" y="4479124"/>
                </a:cubicBezTo>
                <a:cubicBezTo>
                  <a:pt x="671371" y="4476657"/>
                  <a:pt x="319642" y="4477890"/>
                  <a:pt x="272745" y="4445818"/>
                </a:cubicBezTo>
                <a:cubicBezTo>
                  <a:pt x="225847" y="4413746"/>
                  <a:pt x="97497" y="4337266"/>
                  <a:pt x="85156" y="4216378"/>
                </a:cubicBezTo>
                <a:cubicBezTo>
                  <a:pt x="72814" y="4094257"/>
                  <a:pt x="106136" y="4121395"/>
                  <a:pt x="113541" y="4091790"/>
                </a:cubicBezTo>
                <a:cubicBezTo>
                  <a:pt x="122180" y="4060951"/>
                  <a:pt x="56771" y="4060951"/>
                  <a:pt x="44429" y="4036280"/>
                </a:cubicBezTo>
                <a:cubicBezTo>
                  <a:pt x="32088" y="4012843"/>
                  <a:pt x="37024" y="3994340"/>
                  <a:pt x="38259" y="3973369"/>
                </a:cubicBezTo>
                <a:cubicBezTo>
                  <a:pt x="39493" y="3951165"/>
                  <a:pt x="39493" y="3951165"/>
                  <a:pt x="39493" y="3951165"/>
                </a:cubicBezTo>
                <a:cubicBezTo>
                  <a:pt x="39493" y="3951165"/>
                  <a:pt x="4937" y="3953633"/>
                  <a:pt x="0" y="3917860"/>
                </a:cubicBezTo>
                <a:cubicBezTo>
                  <a:pt x="0" y="3917860"/>
                  <a:pt x="236955" y="3796972"/>
                  <a:pt x="328281" y="3790804"/>
                </a:cubicBezTo>
                <a:cubicBezTo>
                  <a:pt x="419607" y="3784637"/>
                  <a:pt x="1107022" y="3753798"/>
                  <a:pt x="1161324" y="3687186"/>
                </a:cubicBezTo>
                <a:cubicBezTo>
                  <a:pt x="1183538" y="3660048"/>
                  <a:pt x="1203284" y="3616874"/>
                  <a:pt x="1219328" y="3573700"/>
                </a:cubicBezTo>
                <a:cubicBezTo>
                  <a:pt x="956457" y="3566299"/>
                  <a:pt x="792317" y="3558897"/>
                  <a:pt x="792317" y="3558897"/>
                </a:cubicBezTo>
                <a:cubicBezTo>
                  <a:pt x="792317" y="3558897"/>
                  <a:pt x="672605" y="3576167"/>
                  <a:pt x="642986" y="3519424"/>
                </a:cubicBezTo>
                <a:cubicBezTo>
                  <a:pt x="613367" y="3463914"/>
                  <a:pt x="404797" y="3583568"/>
                  <a:pt x="304832" y="3520657"/>
                </a:cubicBezTo>
                <a:cubicBezTo>
                  <a:pt x="204867" y="3457747"/>
                  <a:pt x="98731" y="3399770"/>
                  <a:pt x="122180" y="3292451"/>
                </a:cubicBezTo>
                <a:cubicBezTo>
                  <a:pt x="144394" y="3186366"/>
                  <a:pt x="170311" y="3250511"/>
                  <a:pt x="164141" y="3181432"/>
                </a:cubicBezTo>
                <a:cubicBezTo>
                  <a:pt x="159204" y="3112353"/>
                  <a:pt x="51834" y="3201169"/>
                  <a:pt x="29620" y="3060544"/>
                </a:cubicBezTo>
                <a:cubicBezTo>
                  <a:pt x="8639" y="2919920"/>
                  <a:pt x="281384" y="2886614"/>
                  <a:pt x="320876" y="2863177"/>
                </a:cubicBezTo>
                <a:cubicBezTo>
                  <a:pt x="360368" y="2839739"/>
                  <a:pt x="392456" y="2741056"/>
                  <a:pt x="303598" y="2699115"/>
                </a:cubicBezTo>
                <a:cubicBezTo>
                  <a:pt x="214740" y="2658408"/>
                  <a:pt x="208569" y="2604132"/>
                  <a:pt x="229550" y="2547389"/>
                </a:cubicBezTo>
                <a:cubicBezTo>
                  <a:pt x="249296" y="2490646"/>
                  <a:pt x="408500" y="2391962"/>
                  <a:pt x="439353" y="2361123"/>
                </a:cubicBezTo>
                <a:cubicBezTo>
                  <a:pt x="470207" y="2331518"/>
                  <a:pt x="348027" y="2370992"/>
                  <a:pt x="327047" y="2359890"/>
                </a:cubicBezTo>
                <a:cubicBezTo>
                  <a:pt x="306066" y="2348788"/>
                  <a:pt x="272745" y="2296979"/>
                  <a:pt x="264106" y="2296979"/>
                </a:cubicBezTo>
                <a:cubicBezTo>
                  <a:pt x="254233" y="2296979"/>
                  <a:pt x="222145" y="2298212"/>
                  <a:pt x="207335" y="2253805"/>
                </a:cubicBezTo>
                <a:cubicBezTo>
                  <a:pt x="193760" y="2208163"/>
                  <a:pt x="154267" y="2256272"/>
                  <a:pt x="156736" y="2237768"/>
                </a:cubicBezTo>
                <a:cubicBezTo>
                  <a:pt x="159204" y="2218032"/>
                  <a:pt x="146863" y="2205696"/>
                  <a:pt x="249296" y="2184726"/>
                </a:cubicBezTo>
                <a:cubicBezTo>
                  <a:pt x="352964" y="2162522"/>
                  <a:pt x="367773" y="2099611"/>
                  <a:pt x="388754" y="2046569"/>
                </a:cubicBezTo>
                <a:cubicBezTo>
                  <a:pt x="408500" y="1992293"/>
                  <a:pt x="309769" y="2016964"/>
                  <a:pt x="327047" y="1966388"/>
                </a:cubicBezTo>
                <a:cubicBezTo>
                  <a:pt x="344325" y="1915813"/>
                  <a:pt x="397393" y="1925681"/>
                  <a:pt x="429480" y="1893609"/>
                </a:cubicBezTo>
                <a:cubicBezTo>
                  <a:pt x="461568" y="1860303"/>
                  <a:pt x="462802" y="1739415"/>
                  <a:pt x="689883" y="1723379"/>
                </a:cubicBezTo>
                <a:cubicBezTo>
                  <a:pt x="915730" y="1706110"/>
                  <a:pt x="1089744" y="1748050"/>
                  <a:pt x="1156387" y="1634564"/>
                </a:cubicBezTo>
                <a:cubicBezTo>
                  <a:pt x="1224265" y="1521078"/>
                  <a:pt x="504763" y="1286704"/>
                  <a:pt x="451695" y="1253398"/>
                </a:cubicBezTo>
                <a:cubicBezTo>
                  <a:pt x="398627" y="1221326"/>
                  <a:pt x="206101" y="1192954"/>
                  <a:pt x="206101" y="1106606"/>
                </a:cubicBezTo>
                <a:cubicBezTo>
                  <a:pt x="206101" y="1021491"/>
                  <a:pt x="389988" y="959813"/>
                  <a:pt x="433183" y="921574"/>
                </a:cubicBezTo>
                <a:cubicBezTo>
                  <a:pt x="475143" y="883334"/>
                  <a:pt x="443056" y="561378"/>
                  <a:pt x="605962" y="489832"/>
                </a:cubicBezTo>
                <a:cubicBezTo>
                  <a:pt x="605962" y="489832"/>
                  <a:pt x="933008" y="376346"/>
                  <a:pt x="1007056" y="425688"/>
                </a:cubicBezTo>
                <a:cubicBezTo>
                  <a:pt x="1079871" y="475030"/>
                  <a:pt x="1110724" y="462694"/>
                  <a:pt x="1184772" y="423220"/>
                </a:cubicBezTo>
                <a:cubicBezTo>
                  <a:pt x="1257586" y="382513"/>
                  <a:pt x="1377298" y="309734"/>
                  <a:pt x="1456282" y="293698"/>
                </a:cubicBezTo>
                <a:cubicBezTo>
                  <a:pt x="1518953" y="282134"/>
                  <a:pt x="3096426" y="10819"/>
                  <a:pt x="3953054" y="314"/>
                </a:cubicBezTo>
                <a:close/>
              </a:path>
            </a:pathLst>
          </a:custGeom>
        </p:spPr>
        <p:txBody>
          <a:bodyPr wrap="square" lIns="0" tIns="0" rIns="0" bIns="0" anchor="ctr" anchorCtr="1">
            <a:noAutofit/>
          </a:bodyPr>
          <a:lstStyle>
            <a:lvl1pPr marL="0" indent="0">
              <a:buNone/>
              <a:defRPr/>
            </a:lvl1pPr>
          </a:lstStyle>
          <a:p>
            <a:r>
              <a:rPr lang="en-US" dirty="0"/>
              <a:t>Picture </a:t>
            </a:r>
          </a:p>
        </p:txBody>
      </p:sp>
    </p:spTree>
    <p:extLst>
      <p:ext uri="{BB962C8B-B14F-4D97-AF65-F5344CB8AC3E}">
        <p14:creationId xmlns:p14="http://schemas.microsoft.com/office/powerpoint/2010/main" val="3259609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07939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D7EBF85-8746-4A81-875D-F9E7B6E9FAC7}"/>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9B7F55BC-2B4A-4C85-8E81-12AEB2B47EBB}"/>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13" name="Picture 12">
            <a:extLst>
              <a:ext uri="{FF2B5EF4-FFF2-40B4-BE49-F238E27FC236}">
                <a16:creationId xmlns:a16="http://schemas.microsoft.com/office/drawing/2014/main" id="{11760488-7D1D-4137-AA97-F654682F8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003" y="6475365"/>
            <a:ext cx="308414" cy="308070"/>
          </a:xfrm>
          <a:prstGeom prst="rect">
            <a:avLst/>
          </a:prstGeom>
        </p:spPr>
      </p:pic>
      <p:sp>
        <p:nvSpPr>
          <p:cNvPr id="14" name="TextBox 13">
            <a:extLst>
              <a:ext uri="{FF2B5EF4-FFF2-40B4-BE49-F238E27FC236}">
                <a16:creationId xmlns:a16="http://schemas.microsoft.com/office/drawing/2014/main" id="{1F649A0C-68B4-44B0-ADDE-7FC17561209C}"/>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Tree>
    <p:extLst>
      <p:ext uri="{BB962C8B-B14F-4D97-AF65-F5344CB8AC3E}">
        <p14:creationId xmlns:p14="http://schemas.microsoft.com/office/powerpoint/2010/main" val="3029170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27382492-34B6-438C-B45A-2F0B1597C351}"/>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74788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0B25334-5044-47AF-9648-70C650FB99BC}"/>
              </a:ext>
            </a:extLst>
          </p:cNvPr>
          <p:cNvSpPr>
            <a:spLocks noGrp="1"/>
          </p:cNvSpPr>
          <p:nvPr>
            <p:ph type="sldNum" sz="quarter" idx="12"/>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298921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7BF28-3864-4206-8E49-F5A8F2569E82}"/>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58630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B58675A2-FB59-4A21-BE02-5EA8117FB6DA}"/>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AEF50029-7458-4244-BBCA-25B25A4023CD}"/>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8" name="Picture 7" descr="A close up of a sign&#10;&#10;Description generated with high confidence">
            <a:extLst>
              <a:ext uri="{FF2B5EF4-FFF2-40B4-BE49-F238E27FC236}">
                <a16:creationId xmlns:a16="http://schemas.microsoft.com/office/drawing/2014/main" id="{50BA8BF9-BF58-4174-9E53-56CDF3CBC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9" name="TextBox 8">
            <a:extLst>
              <a:ext uri="{FF2B5EF4-FFF2-40B4-BE49-F238E27FC236}">
                <a16:creationId xmlns:a16="http://schemas.microsoft.com/office/drawing/2014/main" id="{B5B7E8E9-A020-4B98-AAFF-5FFE2851DDF4}"/>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Discover / Share / Create - Black History</a:t>
            </a:r>
          </a:p>
        </p:txBody>
      </p:sp>
    </p:spTree>
    <p:extLst>
      <p:ext uri="{BB962C8B-B14F-4D97-AF65-F5344CB8AC3E}">
        <p14:creationId xmlns:p14="http://schemas.microsoft.com/office/powerpoint/2010/main" val="727646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3E1C79E-4906-42D7-9799-8BE0AC9297B3}" type="slidenum">
              <a:rPr lang="en-US" smtClean="0"/>
              <a:t>‹#›</a:t>
            </a:fld>
            <a:endParaRPr lang="en-US"/>
          </a:p>
        </p:txBody>
      </p:sp>
    </p:spTree>
    <p:extLst>
      <p:ext uri="{BB962C8B-B14F-4D97-AF65-F5344CB8AC3E}">
        <p14:creationId xmlns:p14="http://schemas.microsoft.com/office/powerpoint/2010/main" val="198501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885576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19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300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075653"/>
            <a:ext cx="10058400" cy="479344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10" name="TextBox 9">
            <a:extLst>
              <a:ext uri="{FF2B5EF4-FFF2-40B4-BE49-F238E27FC236}">
                <a16:creationId xmlns:a16="http://schemas.microsoft.com/office/drawing/2014/main" id="{F909A1BE-0F9F-4F2D-BFFC-205DEB278EB8}"/>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
        <p:nvSpPr>
          <p:cNvPr id="15" name="Slide Number Placeholder 5">
            <a:extLst>
              <a:ext uri="{FF2B5EF4-FFF2-40B4-BE49-F238E27FC236}">
                <a16:creationId xmlns:a16="http://schemas.microsoft.com/office/drawing/2014/main" id="{52055A22-EAEB-44F4-B1EC-21AED4E41721}"/>
              </a:ext>
            </a:extLst>
          </p:cNvPr>
          <p:cNvSpPr>
            <a:spLocks noGrp="1"/>
          </p:cNvSpPr>
          <p:nvPr>
            <p:ph type="sldNum" sz="quarter" idx="4"/>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dirty="0"/>
          </a:p>
        </p:txBody>
      </p:sp>
      <p:pic>
        <p:nvPicPr>
          <p:cNvPr id="12" name="Picture 11" descr="A close up of a sign&#10;&#10;Description generated with high confidence">
            <a:extLst>
              <a:ext uri="{FF2B5EF4-FFF2-40B4-BE49-F238E27FC236}">
                <a16:creationId xmlns:a16="http://schemas.microsoft.com/office/drawing/2014/main" id="{DDDE31E4-DAAC-4626-9815-6065CD799898}"/>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Tree>
    <p:extLst>
      <p:ext uri="{BB962C8B-B14F-4D97-AF65-F5344CB8AC3E}">
        <p14:creationId xmlns:p14="http://schemas.microsoft.com/office/powerpoint/2010/main" val="3876528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6.jpeg"/></Relationships>
</file>

<file path=ppt/slides/_rels/slide1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78.png"/><Relationship Id="rId10" Type="http://schemas.microsoft.com/office/2007/relationships/diagramDrawing" Target="../diagrams/drawing3.xml"/><Relationship Id="rId4" Type="http://schemas.openxmlformats.org/officeDocument/2006/relationships/chart" Target="../charts/chart2.xml"/><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6.png"/><Relationship Id="rId4" Type="http://schemas.openxmlformats.org/officeDocument/2006/relationships/image" Target="../media/image79.pn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83.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12.xml"/><Relationship Id="rId5" Type="http://schemas.openxmlformats.org/officeDocument/2006/relationships/tags" Target="../tags/tag9.xml"/><Relationship Id="rId15" Type="http://schemas.openxmlformats.org/officeDocument/2006/relationships/image" Target="../media/image6.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6.png"/><Relationship Id="rId4" Type="http://schemas.openxmlformats.org/officeDocument/2006/relationships/image" Target="../media/image76.jpeg"/></Relationships>
</file>

<file path=ppt/slides/_rels/slide1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6.png"/><Relationship Id="rId5" Type="http://schemas.openxmlformats.org/officeDocument/2006/relationships/image" Target="../media/image40.png"/><Relationship Id="rId10" Type="http://schemas.openxmlformats.org/officeDocument/2006/relationships/image" Target="../media/image87.png"/><Relationship Id="rId4" Type="http://schemas.openxmlformats.org/officeDocument/2006/relationships/image" Target="../media/image43.sv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5.emf"/><Relationship Id="rId26" Type="http://schemas.openxmlformats.org/officeDocument/2006/relationships/image" Target="../media/image43.svg"/><Relationship Id="rId39" Type="http://schemas.openxmlformats.org/officeDocument/2006/relationships/image" Target="../media/image56.png"/><Relationship Id="rId3" Type="http://schemas.openxmlformats.org/officeDocument/2006/relationships/image" Target="../media/image20.svg"/><Relationship Id="rId21" Type="http://schemas.openxmlformats.org/officeDocument/2006/relationships/image" Target="../media/image38.png"/><Relationship Id="rId34" Type="http://schemas.openxmlformats.org/officeDocument/2006/relationships/image" Target="../media/image51.svg"/><Relationship Id="rId42" Type="http://schemas.openxmlformats.org/officeDocument/2006/relationships/image" Target="../media/image59.svg"/><Relationship Id="rId47" Type="http://schemas.openxmlformats.org/officeDocument/2006/relationships/image" Target="../media/image64.emf"/><Relationship Id="rId50" Type="http://schemas.openxmlformats.org/officeDocument/2006/relationships/image" Target="../media/image67.emf"/><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emf"/><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svg"/><Relationship Id="rId46" Type="http://schemas.openxmlformats.org/officeDocument/2006/relationships/image" Target="../media/image63.emf"/><Relationship Id="rId2" Type="http://schemas.openxmlformats.org/officeDocument/2006/relationships/image" Target="../media/image19.png"/><Relationship Id="rId16" Type="http://schemas.openxmlformats.org/officeDocument/2006/relationships/image" Target="../media/image33.emf"/><Relationship Id="rId20" Type="http://schemas.openxmlformats.org/officeDocument/2006/relationships/image" Target="../media/image37.emf"/><Relationship Id="rId29" Type="http://schemas.openxmlformats.org/officeDocument/2006/relationships/image" Target="../media/image46.png"/><Relationship Id="rId41"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svg"/><Relationship Id="rId32" Type="http://schemas.openxmlformats.org/officeDocument/2006/relationships/image" Target="../media/image49.svg"/><Relationship Id="rId37" Type="http://schemas.openxmlformats.org/officeDocument/2006/relationships/image" Target="../media/image54.png"/><Relationship Id="rId40" Type="http://schemas.openxmlformats.org/officeDocument/2006/relationships/image" Target="../media/image57.svg"/><Relationship Id="rId45" Type="http://schemas.openxmlformats.org/officeDocument/2006/relationships/image" Target="../media/image62.png"/><Relationship Id="rId53" Type="http://schemas.openxmlformats.org/officeDocument/2006/relationships/image" Target="../media/image6.pn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0.png"/><Relationship Id="rId28" Type="http://schemas.openxmlformats.org/officeDocument/2006/relationships/image" Target="../media/image45.svg"/><Relationship Id="rId36" Type="http://schemas.openxmlformats.org/officeDocument/2006/relationships/image" Target="../media/image53.svg"/><Relationship Id="rId49" Type="http://schemas.openxmlformats.org/officeDocument/2006/relationships/image" Target="../media/image66.emf"/><Relationship Id="rId10" Type="http://schemas.openxmlformats.org/officeDocument/2006/relationships/image" Target="../media/image27.png"/><Relationship Id="rId19" Type="http://schemas.openxmlformats.org/officeDocument/2006/relationships/image" Target="../media/image36.emf"/><Relationship Id="rId31" Type="http://schemas.openxmlformats.org/officeDocument/2006/relationships/image" Target="../media/image48.png"/><Relationship Id="rId44" Type="http://schemas.openxmlformats.org/officeDocument/2006/relationships/image" Target="../media/image61.svg"/><Relationship Id="rId52" Type="http://schemas.openxmlformats.org/officeDocument/2006/relationships/image" Target="../media/image69.emf"/><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9.svg"/><Relationship Id="rId27" Type="http://schemas.openxmlformats.org/officeDocument/2006/relationships/image" Target="../media/image44.png"/><Relationship Id="rId30" Type="http://schemas.openxmlformats.org/officeDocument/2006/relationships/image" Target="../media/image47.sv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emf"/><Relationship Id="rId8" Type="http://schemas.openxmlformats.org/officeDocument/2006/relationships/image" Target="../media/image25.png"/><Relationship Id="rId51"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1065197" y="4946472"/>
            <a:ext cx="10058400" cy="822960"/>
          </a:xfrm>
        </p:spPr>
        <p:txBody>
          <a:bodyPr>
            <a:normAutofit fontScale="90000"/>
          </a:bodyPr>
          <a:lstStyle/>
          <a:p>
            <a:r>
              <a:rPr lang="en-US" sz="3600" dirty="0">
                <a:solidFill>
                  <a:srgbClr val="FFFFFF"/>
                </a:solidFill>
              </a:rPr>
              <a:t>BlackFacts.com: Commercialization and Growth Strategy</a:t>
            </a:r>
          </a:p>
        </p:txBody>
      </p:sp>
      <p:sp>
        <p:nvSpPr>
          <p:cNvPr id="5" name="Subtitle 4"/>
          <p:cNvSpPr>
            <a:spLocks noGrp="1"/>
          </p:cNvSpPr>
          <p:nvPr>
            <p:ph type="subTitle" idx="1"/>
          </p:nvPr>
        </p:nvSpPr>
        <p:spPr>
          <a:xfrm>
            <a:off x="1065211" y="5733809"/>
            <a:ext cx="10411171" cy="933331"/>
          </a:xfrm>
        </p:spPr>
        <p:txBody>
          <a:bodyPr>
            <a:normAutofit fontScale="92500" lnSpcReduction="20000"/>
          </a:bodyPr>
          <a:lstStyle/>
          <a:p>
            <a:r>
              <a:rPr lang="en-US" sz="1500" dirty="0">
                <a:solidFill>
                  <a:srgbClr val="FFFFFF"/>
                </a:solidFill>
              </a:rPr>
              <a:t>Moving to </a:t>
            </a:r>
            <a:r>
              <a:rPr lang="en-US" sz="1500" b="1" i="1" dirty="0">
                <a:solidFill>
                  <a:srgbClr val="FFFFFF"/>
                </a:solidFill>
              </a:rPr>
              <a:t>inform</a:t>
            </a:r>
            <a:r>
              <a:rPr lang="en-US" sz="1500" dirty="0">
                <a:solidFill>
                  <a:srgbClr val="FFFFFF"/>
                </a:solidFill>
              </a:rPr>
              <a:t>, </a:t>
            </a:r>
            <a:r>
              <a:rPr lang="en-US" sz="1500" b="1" i="1" dirty="0">
                <a:solidFill>
                  <a:srgbClr val="FFFFFF"/>
                </a:solidFill>
              </a:rPr>
              <a:t>Engage</a:t>
            </a:r>
            <a:r>
              <a:rPr lang="en-US" sz="1500" dirty="0">
                <a:solidFill>
                  <a:srgbClr val="FFFFFF"/>
                </a:solidFill>
              </a:rPr>
              <a:t> and </a:t>
            </a:r>
            <a:r>
              <a:rPr lang="en-US" sz="1500" b="1" i="1" dirty="0">
                <a:solidFill>
                  <a:srgbClr val="FFFFFF"/>
                </a:solidFill>
              </a:rPr>
              <a:t>INSPIRE</a:t>
            </a:r>
            <a:r>
              <a:rPr lang="en-US" sz="1500" dirty="0">
                <a:solidFill>
                  <a:srgbClr val="FFFFFF"/>
                </a:solidFill>
              </a:rPr>
              <a:t> about the wealth of significant HISTORICAL and  cultural contributions of people of color; and becoming the gateway platform for minority businesses, students, schools and Entrepreneurs to integrate as a global community.  Blackfacts.com leverages technology (AI, Content aggregation, categorizing and Natural language recognition) to preserve and showcase our culture</a:t>
            </a:r>
          </a:p>
        </p:txBody>
      </p:sp>
      <p:sp>
        <p:nvSpPr>
          <p:cNvPr id="2" name="TextBox 1">
            <a:extLst>
              <a:ext uri="{FF2B5EF4-FFF2-40B4-BE49-F238E27FC236}">
                <a16:creationId xmlns:a16="http://schemas.microsoft.com/office/drawing/2014/main" id="{5B1D64C2-F1A5-433E-B6C3-4A40987D7728}"/>
              </a:ext>
            </a:extLst>
          </p:cNvPr>
          <p:cNvSpPr txBox="1"/>
          <p:nvPr/>
        </p:nvSpPr>
        <p:spPr>
          <a:xfrm>
            <a:off x="631846" y="44263"/>
            <a:ext cx="5145956" cy="1200329"/>
          </a:xfrm>
          <a:prstGeom prst="rect">
            <a:avLst/>
          </a:prstGeom>
          <a:noFill/>
        </p:spPr>
        <p:txBody>
          <a:bodyPr wrap="square" rtlCol="0">
            <a:spAutoFit/>
          </a:bodyPr>
          <a:lstStyle/>
          <a:p>
            <a:r>
              <a:rPr lang="en-US" sz="7200" b="1" dirty="0"/>
              <a:t>Introducing</a:t>
            </a:r>
          </a:p>
        </p:txBody>
      </p:sp>
      <p:pic>
        <p:nvPicPr>
          <p:cNvPr id="8" name="Picture 7">
            <a:extLst>
              <a:ext uri="{FF2B5EF4-FFF2-40B4-BE49-F238E27FC236}">
                <a16:creationId xmlns:a16="http://schemas.microsoft.com/office/drawing/2014/main" id="{474BD2FB-4000-46FC-84B8-1CFCA05337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679" y="1781692"/>
            <a:ext cx="10730704" cy="3021045"/>
          </a:xfrm>
          <a:prstGeom prst="rect">
            <a:avLst/>
          </a:prstGeom>
        </p:spPr>
      </p:pic>
    </p:spTree>
    <p:extLst>
      <p:ext uri="{BB962C8B-B14F-4D97-AF65-F5344CB8AC3E}">
        <p14:creationId xmlns:p14="http://schemas.microsoft.com/office/powerpoint/2010/main" val="144663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10</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Management Team</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MIT alumnus and </a:t>
            </a:r>
            <a:r>
              <a:rPr lang="en-US" dirty="0"/>
              <a:t>Tech Visionary, Creating Ethnic Technology since 1995, Creator of BlackFacts.com, Roxbury.com, Official website of the Government of St. Lucia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dirty="0"/>
              <a:t>Enterprise-Level Technical Consultant / Entrepreneur </a:t>
            </a:r>
            <a:br>
              <a:rPr lang="en-US" dirty="0"/>
            </a:br>
            <a:r>
              <a:rPr lang="en-US" dirty="0"/>
              <a:t>Building Online Business Applications and facilitating Tech Transformation, Data Centers Buildouts and DR/BCP Strategies since the 1980s for Clients including, Harvard University, NASA, Multi-national Banks, Liberty Mutual, Staples, TJX, EDS, IBM, McCormick, MassHousing and the City of New York</a:t>
            </a:r>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7" name="Picture 6">
            <a:extLst>
              <a:ext uri="{FF2B5EF4-FFF2-40B4-BE49-F238E27FC236}">
                <a16:creationId xmlns:a16="http://schemas.microsoft.com/office/drawing/2014/main" id="{E5BD62D7-0FA6-462F-A039-50E3F2549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7601" y="304848"/>
            <a:ext cx="1043018" cy="1164299"/>
          </a:xfrm>
          <a:prstGeom prst="rect">
            <a:avLst/>
          </a:prstGeom>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16" name="TextBox 15">
            <a:extLst>
              <a:ext uri="{FF2B5EF4-FFF2-40B4-BE49-F238E27FC236}">
                <a16:creationId xmlns:a16="http://schemas.microsoft.com/office/drawing/2014/main" id="{F08398AC-CA93-40D8-A7DC-3D9E921ACC8A}"/>
              </a:ext>
            </a:extLst>
          </p:cNvPr>
          <p:cNvSpPr txBox="1"/>
          <p:nvPr/>
        </p:nvSpPr>
        <p:spPr>
          <a:xfrm>
            <a:off x="778475" y="4760265"/>
            <a:ext cx="9203725" cy="1477328"/>
          </a:xfrm>
          <a:prstGeom prst="rect">
            <a:avLst/>
          </a:prstGeom>
          <a:solidFill>
            <a:schemeClr val="accent1">
              <a:lumMod val="20000"/>
              <a:lumOff val="80000"/>
            </a:schemeClr>
          </a:solidFill>
        </p:spPr>
        <p:txBody>
          <a:bodyPr wrap="square" rtlCol="0">
            <a:spAutoFit/>
          </a:bodyPr>
          <a:lstStyle/>
          <a:p>
            <a:r>
              <a:rPr lang="en-US" b="1" u="sng" dirty="0">
                <a:solidFill>
                  <a:schemeClr val="accent1">
                    <a:lumMod val="50000"/>
                  </a:schemeClr>
                </a:solidFill>
              </a:rPr>
              <a:t>Other Resources in Part-Time, Paid and Unpaid Consultant Roles: </a:t>
            </a:r>
          </a:p>
          <a:p>
            <a:r>
              <a:rPr lang="en-US" dirty="0">
                <a:solidFill>
                  <a:schemeClr val="accent1">
                    <a:lumMod val="50000"/>
                  </a:schemeClr>
                </a:solidFill>
              </a:rPr>
              <a:t>Peter Conroy and Rick Van Rice (Business Development), James Mwihia (QA and Tech Support), Michelle Tutunjian (Business Analyst), Sandra Bone (Social Media), Beatriz Callejas (Social Media), Melanie Semedo (Social Media) and Offshore Development Resources in India (Pilots and Product Support)  </a:t>
            </a:r>
          </a:p>
        </p:txBody>
      </p:sp>
    </p:spTree>
    <p:extLst>
      <p:ext uri="{BB962C8B-B14F-4D97-AF65-F5344CB8AC3E}">
        <p14:creationId xmlns:p14="http://schemas.microsoft.com/office/powerpoint/2010/main" val="11204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F8D3A-5281-4687-B1EF-D969D7FBF2A9}"/>
              </a:ext>
            </a:extLst>
          </p:cNvPr>
          <p:cNvSpPr>
            <a:spLocks noGrp="1"/>
          </p:cNvSpPr>
          <p:nvPr>
            <p:ph type="sldNum" sz="quarter" idx="12"/>
          </p:nvPr>
        </p:nvSpPr>
        <p:spPr/>
        <p:txBody>
          <a:bodyPr/>
          <a:lstStyle/>
          <a:p>
            <a:fld id="{B254D353-2FF2-4BF8-963F-613D94FDEE94}" type="slidenum">
              <a:rPr lang="en-US" smtClean="0"/>
              <a:t>11</a:t>
            </a:fld>
            <a:endParaRPr lang="en-US"/>
          </a:p>
        </p:txBody>
      </p:sp>
      <p:grpSp>
        <p:nvGrpSpPr>
          <p:cNvPr id="54" name="Group 53">
            <a:extLst>
              <a:ext uri="{FF2B5EF4-FFF2-40B4-BE49-F238E27FC236}">
                <a16:creationId xmlns:a16="http://schemas.microsoft.com/office/drawing/2014/main" id="{A18C2A37-64D7-4C91-93EA-213145871D72}"/>
              </a:ext>
            </a:extLst>
          </p:cNvPr>
          <p:cNvGrpSpPr/>
          <p:nvPr/>
        </p:nvGrpSpPr>
        <p:grpSpPr>
          <a:xfrm>
            <a:off x="1303421" y="757460"/>
            <a:ext cx="7419339" cy="810371"/>
            <a:chOff x="1303421" y="931556"/>
            <a:chExt cx="6434037" cy="1236063"/>
          </a:xfrm>
          <a:solidFill>
            <a:schemeClr val="accent2">
              <a:lumMod val="40000"/>
              <a:lumOff val="60000"/>
            </a:schemeClr>
          </a:solidFill>
        </p:grpSpPr>
        <p:sp>
          <p:nvSpPr>
            <p:cNvPr id="55" name="Title 1">
              <a:extLst>
                <a:ext uri="{FF2B5EF4-FFF2-40B4-BE49-F238E27FC236}">
                  <a16:creationId xmlns:a16="http://schemas.microsoft.com/office/drawing/2014/main" id="{5778060A-6DDE-4E37-82A3-D35D448DBBED}"/>
                </a:ext>
              </a:extLst>
            </p:cNvPr>
            <p:cNvSpPr txBox="1">
              <a:spLocks/>
            </p:cNvSpPr>
            <p:nvPr/>
          </p:nvSpPr>
          <p:spPr>
            <a:xfrm>
              <a:off x="1303421" y="931556"/>
              <a:ext cx="6434037" cy="760514"/>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 The Ask!</a:t>
              </a:r>
            </a:p>
          </p:txBody>
        </p:sp>
        <p:sp>
          <p:nvSpPr>
            <p:cNvPr id="56" name="Title 1">
              <a:extLst>
                <a:ext uri="{FF2B5EF4-FFF2-40B4-BE49-F238E27FC236}">
                  <a16:creationId xmlns:a16="http://schemas.microsoft.com/office/drawing/2014/main" id="{52FB6269-D7F8-41C3-AE11-2557F4B4A2E2}"/>
                </a:ext>
              </a:extLst>
            </p:cNvPr>
            <p:cNvSpPr txBox="1">
              <a:spLocks/>
            </p:cNvSpPr>
            <p:nvPr/>
          </p:nvSpPr>
          <p:spPr>
            <a:xfrm>
              <a:off x="1303421" y="1792057"/>
              <a:ext cx="6434037" cy="375562"/>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endParaRPr lang="en-US" sz="1600" dirty="0">
                <a:latin typeface="+mn-lt"/>
              </a:endParaRPr>
            </a:p>
          </p:txBody>
        </p:sp>
      </p:grpSp>
      <p:grpSp>
        <p:nvGrpSpPr>
          <p:cNvPr id="57" name="Group 56">
            <a:extLst>
              <a:ext uri="{FF2B5EF4-FFF2-40B4-BE49-F238E27FC236}">
                <a16:creationId xmlns:a16="http://schemas.microsoft.com/office/drawing/2014/main" id="{B016769D-FA01-4985-8EA4-DB6B42269AAD}"/>
              </a:ext>
            </a:extLst>
          </p:cNvPr>
          <p:cNvGrpSpPr/>
          <p:nvPr/>
        </p:nvGrpSpPr>
        <p:grpSpPr>
          <a:xfrm>
            <a:off x="1305134" y="454257"/>
            <a:ext cx="1019175" cy="181379"/>
            <a:chOff x="4127500" y="876491"/>
            <a:chExt cx="1019175" cy="181379"/>
          </a:xfrm>
        </p:grpSpPr>
        <p:sp>
          <p:nvSpPr>
            <p:cNvPr id="58" name="Oval 57">
              <a:extLst>
                <a:ext uri="{FF2B5EF4-FFF2-40B4-BE49-F238E27FC236}">
                  <a16:creationId xmlns:a16="http://schemas.microsoft.com/office/drawing/2014/main" id="{B67DFF63-6355-45A2-9A73-6C87D3E946C9}"/>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57C90AE-D612-4B9D-AADE-5C2FB9D5D472}"/>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985F819-9D27-4430-867F-B4BD5FD6C60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CDE23AE-4EFE-4348-84EA-784254E79D05}"/>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Diagram 2">
            <a:extLst>
              <a:ext uri="{FF2B5EF4-FFF2-40B4-BE49-F238E27FC236}">
                <a16:creationId xmlns:a16="http://schemas.microsoft.com/office/drawing/2014/main" id="{4D6A7B7B-BAB7-4CCF-96D4-124526C50964}"/>
              </a:ext>
            </a:extLst>
          </p:cNvPr>
          <p:cNvGraphicFramePr/>
          <p:nvPr>
            <p:extLst>
              <p:ext uri="{D42A27DB-BD31-4B8C-83A1-F6EECF244321}">
                <p14:modId xmlns:p14="http://schemas.microsoft.com/office/powerpoint/2010/main" val="1803350352"/>
              </p:ext>
            </p:extLst>
          </p:nvPr>
        </p:nvGraphicFramePr>
        <p:xfrm>
          <a:off x="2791793" y="1815540"/>
          <a:ext cx="6802783" cy="4406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Chevron 3">
            <a:extLst>
              <a:ext uri="{FF2B5EF4-FFF2-40B4-BE49-F238E27FC236}">
                <a16:creationId xmlns:a16="http://schemas.microsoft.com/office/drawing/2014/main" id="{72252A62-88D0-4303-A9A8-EFC0298E4B77}"/>
              </a:ext>
            </a:extLst>
          </p:cNvPr>
          <p:cNvSpPr/>
          <p:nvPr/>
        </p:nvSpPr>
        <p:spPr>
          <a:xfrm>
            <a:off x="7745505" y="1853193"/>
            <a:ext cx="3466978" cy="1479541"/>
          </a:xfrm>
          <a:prstGeom prst="chevron">
            <a:avLst>
              <a:gd name="adj" fmla="val 27460"/>
            </a:avLst>
          </a:prstGeom>
          <a:solidFill>
            <a:srgbClr val="BD582C">
              <a:hueOff val="0"/>
              <a:satOff val="0"/>
              <a:lumOff val="0"/>
              <a:alphaOff val="0"/>
            </a:srgbClr>
          </a:solidFill>
          <a:ln w="15875" cap="flat" cmpd="sng" algn="ctr">
            <a:solidFill>
              <a:prstClr val="white">
                <a:hueOff val="0"/>
                <a:satOff val="0"/>
                <a:lumOff val="0"/>
                <a:alphaOff val="0"/>
              </a:prstClr>
            </a:solidFill>
            <a:prstDash val="solid"/>
          </a:ln>
          <a:effectLst/>
        </p:spPr>
        <p:txBody>
          <a:bodyPr spcFirstLastPara="0" vert="horz" wrap="square" lIns="22860" tIns="22860" rIns="22860" bIns="22860" numCol="1" spcCol="1270" anchor="ctr" anchorCtr="0">
            <a:noAutofit/>
          </a:bodyPr>
          <a:lstStyle/>
          <a:p>
            <a:pPr algn="r"/>
            <a:r>
              <a:rPr lang="en-US" dirty="0">
                <a:solidFill>
                  <a:schemeClr val="bg1"/>
                </a:solidFill>
              </a:rPr>
              <a:t>Having a focused Team and  to build new features and Technology Infrastructure to support expanded site membership</a:t>
            </a:r>
          </a:p>
        </p:txBody>
      </p:sp>
      <p:sp>
        <p:nvSpPr>
          <p:cNvPr id="15" name="Arrow: Chevron 14">
            <a:extLst>
              <a:ext uri="{FF2B5EF4-FFF2-40B4-BE49-F238E27FC236}">
                <a16:creationId xmlns:a16="http://schemas.microsoft.com/office/drawing/2014/main" id="{589859B3-9F6B-47CF-BA08-A7F7E4E03AF0}"/>
              </a:ext>
            </a:extLst>
          </p:cNvPr>
          <p:cNvSpPr/>
          <p:nvPr/>
        </p:nvSpPr>
        <p:spPr>
          <a:xfrm>
            <a:off x="7745505" y="3737575"/>
            <a:ext cx="3938495" cy="1479541"/>
          </a:xfrm>
          <a:prstGeom prst="chevron">
            <a:avLst>
              <a:gd name="adj" fmla="val 27460"/>
            </a:avLst>
          </a:prstGeom>
          <a:solidFill>
            <a:srgbClr val="865640">
              <a:hueOff val="0"/>
              <a:satOff val="0"/>
              <a:lumOff val="0"/>
              <a:alphaOff val="0"/>
            </a:srgbClr>
          </a:solidFill>
          <a:ln w="15875" cap="flat" cmpd="sng" algn="ctr">
            <a:solidFill>
              <a:prstClr val="white">
                <a:hueOff val="0"/>
                <a:satOff val="0"/>
                <a:lumOff val="0"/>
                <a:alphaOff val="0"/>
              </a:prstClr>
            </a:solidFill>
            <a:prstDash val="solid"/>
          </a:ln>
          <a:effectLst/>
        </p:spPr>
        <p:txBody>
          <a:bodyPr spcFirstLastPara="0" vert="horz" wrap="square" lIns="22860" tIns="22860" rIns="22860" bIns="22860" numCol="1" spcCol="1270" anchor="ctr" anchorCtr="0">
            <a:noAutofit/>
          </a:bodyPr>
          <a:lstStyle/>
          <a:p>
            <a:pPr algn="r"/>
            <a:r>
              <a:rPr lang="en-US" dirty="0">
                <a:solidFill>
                  <a:schemeClr val="bg1"/>
                </a:solidFill>
              </a:rPr>
              <a:t>Increased budget for marketing of our solutions with a focus on Outreach via Social Media and Educators/Schools</a:t>
            </a:r>
          </a:p>
        </p:txBody>
      </p:sp>
      <p:sp>
        <p:nvSpPr>
          <p:cNvPr id="16" name="Arrow: Chevron 15">
            <a:extLst>
              <a:ext uri="{FF2B5EF4-FFF2-40B4-BE49-F238E27FC236}">
                <a16:creationId xmlns:a16="http://schemas.microsoft.com/office/drawing/2014/main" id="{E09AD85C-77AC-44F4-A378-659649AD8610}"/>
              </a:ext>
            </a:extLst>
          </p:cNvPr>
          <p:cNvSpPr/>
          <p:nvPr/>
        </p:nvSpPr>
        <p:spPr>
          <a:xfrm flipH="1">
            <a:off x="1126883" y="4677437"/>
            <a:ext cx="3727407" cy="1527477"/>
          </a:xfrm>
          <a:prstGeom prst="chevron">
            <a:avLst>
              <a:gd name="adj" fmla="val 27460"/>
            </a:avLst>
          </a:prstGeom>
          <a:solidFill>
            <a:srgbClr val="9B8357">
              <a:hueOff val="0"/>
              <a:satOff val="0"/>
              <a:lumOff val="0"/>
              <a:alphaOff val="0"/>
            </a:srgbClr>
          </a:solidFill>
          <a:ln w="15875" cap="flat" cmpd="sng" algn="ctr">
            <a:solidFill>
              <a:prstClr val="white">
                <a:hueOff val="0"/>
                <a:satOff val="0"/>
                <a:lumOff val="0"/>
                <a:alphaOff val="0"/>
              </a:prstClr>
            </a:solidFill>
            <a:prstDash val="solid"/>
          </a:ln>
          <a:effectLst/>
        </p:spPr>
        <p:txBody>
          <a:bodyPr spcFirstLastPara="0" vert="horz" wrap="square" lIns="22860" tIns="22860" rIns="22860" bIns="22860" numCol="1" spcCol="1270" anchor="ctr" anchorCtr="0">
            <a:noAutofit/>
          </a:bodyPr>
          <a:lstStyle/>
          <a:p>
            <a:r>
              <a:rPr lang="en-US" dirty="0">
                <a:solidFill>
                  <a:schemeClr val="bg1"/>
                </a:solidFill>
              </a:rPr>
              <a:t>Resources to grow our Site Content with News, Diversity Jobs, Black Business Directory and more!</a:t>
            </a:r>
          </a:p>
        </p:txBody>
      </p:sp>
      <p:pic>
        <p:nvPicPr>
          <p:cNvPr id="24" name="Picture 23">
            <a:extLst>
              <a:ext uri="{FF2B5EF4-FFF2-40B4-BE49-F238E27FC236}">
                <a16:creationId xmlns:a16="http://schemas.microsoft.com/office/drawing/2014/main" id="{A0FDA5B4-D988-4D9D-B91C-FE3F125F186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8" name="Picture 7">
            <a:extLst>
              <a:ext uri="{FF2B5EF4-FFF2-40B4-BE49-F238E27FC236}">
                <a16:creationId xmlns:a16="http://schemas.microsoft.com/office/drawing/2014/main" id="{5720A780-AA8C-4BC8-8772-33A642581D5C}"/>
              </a:ext>
            </a:extLst>
          </p:cNvPr>
          <p:cNvPicPr>
            <a:picLocks noChangeAspect="1"/>
          </p:cNvPicPr>
          <p:nvPr/>
        </p:nvPicPr>
        <p:blipFill>
          <a:blip r:embed="rId8"/>
          <a:stretch>
            <a:fillRect/>
          </a:stretch>
        </p:blipFill>
        <p:spPr>
          <a:xfrm>
            <a:off x="10328336" y="418756"/>
            <a:ext cx="950290" cy="1149075"/>
          </a:xfrm>
          <a:prstGeom prst="rect">
            <a:avLst/>
          </a:prstGeom>
        </p:spPr>
      </p:pic>
    </p:spTree>
    <p:extLst>
      <p:ext uri="{BB962C8B-B14F-4D97-AF65-F5344CB8AC3E}">
        <p14:creationId xmlns:p14="http://schemas.microsoft.com/office/powerpoint/2010/main" val="152402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85A8F-01F9-4CB2-8321-4AA0999AF531}"/>
              </a:ext>
            </a:extLst>
          </p:cNvPr>
          <p:cNvSpPr>
            <a:spLocks noGrp="1"/>
          </p:cNvSpPr>
          <p:nvPr>
            <p:ph type="sldNum" sz="quarter" idx="12"/>
          </p:nvPr>
        </p:nvSpPr>
        <p:spPr/>
        <p:txBody>
          <a:bodyPr/>
          <a:lstStyle/>
          <a:p>
            <a:fld id="{43E1C79E-4906-42D7-9799-8BE0AC9297B3}" type="slidenum">
              <a:rPr lang="en-US" smtClean="0"/>
              <a:pPr/>
              <a:t>12</a:t>
            </a:fld>
            <a:endParaRPr lang="en-US"/>
          </a:p>
        </p:txBody>
      </p:sp>
      <p:sp>
        <p:nvSpPr>
          <p:cNvPr id="3" name="TextBox 2">
            <a:extLst>
              <a:ext uri="{FF2B5EF4-FFF2-40B4-BE49-F238E27FC236}">
                <a16:creationId xmlns:a16="http://schemas.microsoft.com/office/drawing/2014/main" id="{B5B1AB03-1FCD-4E68-94DA-F6CD9D0645E2}"/>
              </a:ext>
            </a:extLst>
          </p:cNvPr>
          <p:cNvSpPr txBox="1"/>
          <p:nvPr/>
        </p:nvSpPr>
        <p:spPr>
          <a:xfrm>
            <a:off x="580980" y="747494"/>
            <a:ext cx="3237075" cy="1107996"/>
          </a:xfrm>
          <a:prstGeom prst="rect">
            <a:avLst/>
          </a:prstGeom>
          <a:solidFill>
            <a:schemeClr val="bg1"/>
          </a:solidFill>
        </p:spPr>
        <p:txBody>
          <a:bodyPr wrap="square" lIns="0" tIns="0" rIns="0" bIns="0" rtlCol="0" anchor="ctr" anchorCtr="0">
            <a:spAutoFit/>
          </a:bodyPr>
          <a:lstStyle/>
          <a:p>
            <a:r>
              <a:rPr lang="en-US" sz="3600" b="1" dirty="0">
                <a:solidFill>
                  <a:schemeClr val="accent5"/>
                </a:solidFill>
                <a:latin typeface="Segoe UI" panose="020B0502040204020203" pitchFamily="34" charset="0"/>
                <a:cs typeface="Segoe UI" panose="020B0502040204020203" pitchFamily="34" charset="0"/>
              </a:rPr>
              <a:t>GROWTH </a:t>
            </a:r>
            <a:r>
              <a:rPr lang="en-US" sz="3600" dirty="0">
                <a:solidFill>
                  <a:schemeClr val="accent5"/>
                </a:solidFill>
                <a:latin typeface="Segoe UI" panose="020B0502040204020203" pitchFamily="34" charset="0"/>
                <a:cs typeface="Segoe UI" panose="020B0502040204020203" pitchFamily="34" charset="0"/>
              </a:rPr>
              <a:t>PROJECTIONS</a:t>
            </a:r>
          </a:p>
        </p:txBody>
      </p:sp>
      <p:grpSp>
        <p:nvGrpSpPr>
          <p:cNvPr id="4" name="Group 3">
            <a:extLst>
              <a:ext uri="{FF2B5EF4-FFF2-40B4-BE49-F238E27FC236}">
                <a16:creationId xmlns:a16="http://schemas.microsoft.com/office/drawing/2014/main" id="{8F06500E-7BE0-43BD-B41D-738564C5578A}"/>
              </a:ext>
            </a:extLst>
          </p:cNvPr>
          <p:cNvGrpSpPr/>
          <p:nvPr/>
        </p:nvGrpSpPr>
        <p:grpSpPr>
          <a:xfrm>
            <a:off x="580981" y="454257"/>
            <a:ext cx="1019175" cy="181379"/>
            <a:chOff x="4127500" y="876491"/>
            <a:chExt cx="1019175" cy="181379"/>
          </a:xfrm>
        </p:grpSpPr>
        <p:sp>
          <p:nvSpPr>
            <p:cNvPr id="5" name="Oval 4">
              <a:extLst>
                <a:ext uri="{FF2B5EF4-FFF2-40B4-BE49-F238E27FC236}">
                  <a16:creationId xmlns:a16="http://schemas.microsoft.com/office/drawing/2014/main" id="{20746FF0-2CEC-4B76-B579-EE5B9841792F}"/>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2D4795E-F176-46AD-AF52-ED73022416C9}"/>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59A706-D7AF-4F05-A982-6737D933D978}"/>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34CD3C-60CD-437F-90E8-9FFDB89274A1}"/>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40">
            <a:extLst>
              <a:ext uri="{FF2B5EF4-FFF2-40B4-BE49-F238E27FC236}">
                <a16:creationId xmlns:a16="http://schemas.microsoft.com/office/drawing/2014/main" id="{4B5A5943-4EAA-4C28-B3D8-BB0942236A51}"/>
              </a:ext>
            </a:extLst>
          </p:cNvPr>
          <p:cNvSpPr/>
          <p:nvPr/>
        </p:nvSpPr>
        <p:spPr>
          <a:xfrm>
            <a:off x="3942317" y="1074402"/>
            <a:ext cx="4485767" cy="423862"/>
          </a:xfrm>
          <a:prstGeom prst="roundRect">
            <a:avLst>
              <a:gd name="adj" fmla="val 24173"/>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39A2D5-1B91-42FC-A456-4D5CE25657B4}"/>
              </a:ext>
            </a:extLst>
          </p:cNvPr>
          <p:cNvSpPr txBox="1"/>
          <p:nvPr/>
        </p:nvSpPr>
        <p:spPr>
          <a:xfrm>
            <a:off x="3942317" y="1084849"/>
            <a:ext cx="4492582" cy="369332"/>
          </a:xfrm>
          <a:prstGeom prst="rect">
            <a:avLst/>
          </a:prstGeom>
          <a:noFill/>
        </p:spPr>
        <p:txBody>
          <a:bodyPr wrap="square" lIns="0" tIns="0" rIns="0" bIns="0" rtlCol="0" anchor="ctr" anchorCtr="0">
            <a:spAutoFit/>
          </a:bodyPr>
          <a:lstStyle/>
          <a:p>
            <a:pPr algn="ctr"/>
            <a:r>
              <a:rPr lang="en-US" sz="2400" b="1" dirty="0">
                <a:solidFill>
                  <a:schemeClr val="bg1"/>
                </a:solidFill>
              </a:rPr>
              <a:t>Focusing on Membership Growth!</a:t>
            </a:r>
          </a:p>
        </p:txBody>
      </p:sp>
      <p:pic>
        <p:nvPicPr>
          <p:cNvPr id="43" name="Picture 42">
            <a:extLst>
              <a:ext uri="{FF2B5EF4-FFF2-40B4-BE49-F238E27FC236}">
                <a16:creationId xmlns:a16="http://schemas.microsoft.com/office/drawing/2014/main" id="{4DEAC681-E587-4E84-AC76-2F5F6937F1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06953" y="89795"/>
            <a:ext cx="1008180" cy="916964"/>
          </a:xfrm>
          <a:prstGeom prst="rect">
            <a:avLst/>
          </a:prstGeom>
        </p:spPr>
      </p:pic>
      <p:graphicFrame>
        <p:nvGraphicFramePr>
          <p:cNvPr id="28" name="Chart 27">
            <a:extLst>
              <a:ext uri="{FF2B5EF4-FFF2-40B4-BE49-F238E27FC236}">
                <a16:creationId xmlns:a16="http://schemas.microsoft.com/office/drawing/2014/main" id="{8C2D57E2-EC76-46DA-9C56-4C2BFF420E0D}"/>
              </a:ext>
            </a:extLst>
          </p:cNvPr>
          <p:cNvGraphicFramePr/>
          <p:nvPr>
            <p:extLst>
              <p:ext uri="{D42A27DB-BD31-4B8C-83A1-F6EECF244321}">
                <p14:modId xmlns:p14="http://schemas.microsoft.com/office/powerpoint/2010/main" val="2700432750"/>
              </p:ext>
            </p:extLst>
          </p:nvPr>
        </p:nvGraphicFramePr>
        <p:xfrm>
          <a:off x="636104" y="1967348"/>
          <a:ext cx="10919791" cy="4207566"/>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a:extLst>
              <a:ext uri="{FF2B5EF4-FFF2-40B4-BE49-F238E27FC236}">
                <a16:creationId xmlns:a16="http://schemas.microsoft.com/office/drawing/2014/main" id="{8AC0ADE1-01F0-4AB9-A27E-5CFE82F2A2C2}"/>
              </a:ext>
            </a:extLst>
          </p:cNvPr>
          <p:cNvPicPr>
            <a:picLocks noChangeAspect="1"/>
          </p:cNvPicPr>
          <p:nvPr/>
        </p:nvPicPr>
        <p:blipFill>
          <a:blip r:embed="rId5"/>
          <a:stretch>
            <a:fillRect/>
          </a:stretch>
        </p:blipFill>
        <p:spPr>
          <a:xfrm>
            <a:off x="9779867" y="544946"/>
            <a:ext cx="894595" cy="1032935"/>
          </a:xfrm>
          <a:prstGeom prst="rect">
            <a:avLst/>
          </a:prstGeom>
        </p:spPr>
      </p:pic>
      <p:sp>
        <p:nvSpPr>
          <p:cNvPr id="44" name="TextBox 43">
            <a:extLst>
              <a:ext uri="{FF2B5EF4-FFF2-40B4-BE49-F238E27FC236}">
                <a16:creationId xmlns:a16="http://schemas.microsoft.com/office/drawing/2014/main" id="{BE495635-8E70-4349-9DB3-109A658DFD38}"/>
              </a:ext>
            </a:extLst>
          </p:cNvPr>
          <p:cNvSpPr txBox="1"/>
          <p:nvPr/>
        </p:nvSpPr>
        <p:spPr>
          <a:xfrm>
            <a:off x="9400209" y="1577881"/>
            <a:ext cx="2579756" cy="830997"/>
          </a:xfrm>
          <a:prstGeom prst="rect">
            <a:avLst/>
          </a:prstGeom>
          <a:solidFill>
            <a:schemeClr val="accent5">
              <a:lumMod val="20000"/>
              <a:lumOff val="80000"/>
            </a:schemeClr>
          </a:solidFill>
          <a:effectLst>
            <a:softEdge rad="63500"/>
          </a:effectLst>
        </p:spPr>
        <p:txBody>
          <a:bodyPr wrap="square" rtlCol="0">
            <a:spAutoFit/>
          </a:bodyPr>
          <a:lstStyle/>
          <a:p>
            <a:r>
              <a:rPr lang="en-US" sz="1600" b="1" dirty="0">
                <a:solidFill>
                  <a:schemeClr val="accent6">
                    <a:lumMod val="75000"/>
                  </a:schemeClr>
                </a:solidFill>
              </a:rPr>
              <a:t>Growth Strategy: </a:t>
            </a:r>
          </a:p>
          <a:p>
            <a:r>
              <a:rPr lang="en-US" sz="1600" dirty="0">
                <a:solidFill>
                  <a:schemeClr val="accent6">
                    <a:lumMod val="75000"/>
                  </a:schemeClr>
                </a:solidFill>
              </a:rPr>
              <a:t>Converting Free Members to Premium Offerings.</a:t>
            </a:r>
          </a:p>
        </p:txBody>
      </p:sp>
      <p:graphicFrame>
        <p:nvGraphicFramePr>
          <p:cNvPr id="11" name="Diagram 10">
            <a:extLst>
              <a:ext uri="{FF2B5EF4-FFF2-40B4-BE49-F238E27FC236}">
                <a16:creationId xmlns:a16="http://schemas.microsoft.com/office/drawing/2014/main" id="{D9CEA6E7-2CD0-4773-85CB-A7D74634E217}"/>
              </a:ext>
            </a:extLst>
          </p:cNvPr>
          <p:cNvGraphicFramePr/>
          <p:nvPr>
            <p:extLst>
              <p:ext uri="{D42A27DB-BD31-4B8C-83A1-F6EECF244321}">
                <p14:modId xmlns:p14="http://schemas.microsoft.com/office/powerpoint/2010/main" val="3907882909"/>
              </p:ext>
            </p:extLst>
          </p:nvPr>
        </p:nvGraphicFramePr>
        <p:xfrm>
          <a:off x="1509466" y="1498264"/>
          <a:ext cx="5666623" cy="33522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59369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BE2C508-75ED-4B9C-B332-12AE493CF9E8}"/>
              </a:ext>
            </a:extLst>
          </p:cNvPr>
          <p:cNvSpPr txBox="1"/>
          <p:nvPr/>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36" name="Slide Number Placeholder 5">
            <a:extLst>
              <a:ext uri="{FF2B5EF4-FFF2-40B4-BE49-F238E27FC236}">
                <a16:creationId xmlns:a16="http://schemas.microsoft.com/office/drawing/2014/main" id="{6508532B-73AD-45E3-B082-08A39AD177AA}"/>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13</a:t>
            </a:fld>
            <a:endParaRPr lang="en-US" dirty="0"/>
          </a:p>
        </p:txBody>
      </p:sp>
      <p:pic>
        <p:nvPicPr>
          <p:cNvPr id="12" name="Picture 11" descr="A close up of a sign&#10;&#10;Description generated with high confidence">
            <a:extLst>
              <a:ext uri="{FF2B5EF4-FFF2-40B4-BE49-F238E27FC236}">
                <a16:creationId xmlns:a16="http://schemas.microsoft.com/office/drawing/2014/main" id="{4D9BF12D-B624-4461-9AAF-169AD02357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grpSp>
        <p:nvGrpSpPr>
          <p:cNvPr id="38" name="Group 37">
            <a:extLst>
              <a:ext uri="{FF2B5EF4-FFF2-40B4-BE49-F238E27FC236}">
                <a16:creationId xmlns:a16="http://schemas.microsoft.com/office/drawing/2014/main" id="{59456D25-6CC3-4CD8-A96A-7635A59CFF6E}"/>
              </a:ext>
            </a:extLst>
          </p:cNvPr>
          <p:cNvGrpSpPr/>
          <p:nvPr/>
        </p:nvGrpSpPr>
        <p:grpSpPr>
          <a:xfrm>
            <a:off x="580981" y="454257"/>
            <a:ext cx="1019175" cy="181379"/>
            <a:chOff x="4127500" y="876491"/>
            <a:chExt cx="1019175" cy="181379"/>
          </a:xfrm>
        </p:grpSpPr>
        <p:sp>
          <p:nvSpPr>
            <p:cNvPr id="39" name="Oval 38">
              <a:extLst>
                <a:ext uri="{FF2B5EF4-FFF2-40B4-BE49-F238E27FC236}">
                  <a16:creationId xmlns:a16="http://schemas.microsoft.com/office/drawing/2014/main" id="{E90C0D8F-035B-4C36-AD1D-C5ADCBA357C7}"/>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476ABDE-F558-4374-8590-D481193E58B9}"/>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965A114-DE95-42BF-B15D-1942A411F507}"/>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7B45EA7-EEA9-4D2A-8146-EB034C93CF9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3" name="Table 112">
            <a:extLst>
              <a:ext uri="{FF2B5EF4-FFF2-40B4-BE49-F238E27FC236}">
                <a16:creationId xmlns:a16="http://schemas.microsoft.com/office/drawing/2014/main" id="{5B0ED038-382C-4529-84FA-977AB30E2281}"/>
              </a:ext>
            </a:extLst>
          </p:cNvPr>
          <p:cNvGraphicFramePr>
            <a:graphicFrameLocks noGrp="1"/>
          </p:cNvGraphicFramePr>
          <p:nvPr>
            <p:extLst>
              <p:ext uri="{D42A27DB-BD31-4B8C-83A1-F6EECF244321}">
                <p14:modId xmlns:p14="http://schemas.microsoft.com/office/powerpoint/2010/main" val="1320617895"/>
              </p:ext>
            </p:extLst>
          </p:nvPr>
        </p:nvGraphicFramePr>
        <p:xfrm>
          <a:off x="1143000" y="1565776"/>
          <a:ext cx="9781956" cy="4710051"/>
        </p:xfrm>
        <a:graphic>
          <a:graphicData uri="http://schemas.openxmlformats.org/drawingml/2006/table">
            <a:tbl>
              <a:tblPr firstRow="1" bandRow="1">
                <a:tableStyleId>{5C22544A-7EE6-4342-B048-85BDC9FD1C3A}</a:tableStyleId>
              </a:tblPr>
              <a:tblGrid>
                <a:gridCol w="2445489">
                  <a:extLst>
                    <a:ext uri="{9D8B030D-6E8A-4147-A177-3AD203B41FA5}">
                      <a16:colId xmlns:a16="http://schemas.microsoft.com/office/drawing/2014/main" val="20000"/>
                    </a:ext>
                  </a:extLst>
                </a:gridCol>
                <a:gridCol w="2445489">
                  <a:extLst>
                    <a:ext uri="{9D8B030D-6E8A-4147-A177-3AD203B41FA5}">
                      <a16:colId xmlns:a16="http://schemas.microsoft.com/office/drawing/2014/main" val="20002"/>
                    </a:ext>
                  </a:extLst>
                </a:gridCol>
                <a:gridCol w="2445489">
                  <a:extLst>
                    <a:ext uri="{9D8B030D-6E8A-4147-A177-3AD203B41FA5}">
                      <a16:colId xmlns:a16="http://schemas.microsoft.com/office/drawing/2014/main" val="20003"/>
                    </a:ext>
                  </a:extLst>
                </a:gridCol>
                <a:gridCol w="2445489">
                  <a:extLst>
                    <a:ext uri="{9D8B030D-6E8A-4147-A177-3AD203B41FA5}">
                      <a16:colId xmlns:a16="http://schemas.microsoft.com/office/drawing/2014/main" val="20004"/>
                    </a:ext>
                  </a:extLst>
                </a:gridCol>
              </a:tblGrid>
              <a:tr h="434507">
                <a:tc rowSpan="2">
                  <a:txBody>
                    <a:bodyPr/>
                    <a:lstStyle/>
                    <a:p>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a:endParaRPr lang="en-US" sz="1200" dirty="0">
                        <a:solidFill>
                          <a:schemeClr val="tx1">
                            <a:lumMod val="65000"/>
                            <a:lumOff val="35000"/>
                          </a:schemeClr>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endParaRPr lang="en-US" sz="1200" dirty="0">
                        <a:solidFill>
                          <a:schemeClr val="tx1">
                            <a:lumMod val="65000"/>
                            <a:lumOff val="3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endParaRPr lang="en-US" sz="1200" dirty="0">
                        <a:solidFill>
                          <a:schemeClr val="tx1">
                            <a:lumMod val="65000"/>
                            <a:lumOff val="3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08006">
                <a:tc vMerge="1">
                  <a:txBody>
                    <a:bodyPr/>
                    <a:lstStyle/>
                    <a:p>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a:r>
                        <a:rPr lang="en-US" sz="1800" b="1" dirty="0">
                          <a:solidFill>
                            <a:schemeClr val="tx1">
                              <a:lumMod val="65000"/>
                              <a:lumOff val="35000"/>
                            </a:schemeClr>
                          </a:solidFill>
                        </a:rPr>
                        <a:t>Year - 1</a:t>
                      </a:r>
                    </a:p>
                    <a:p>
                      <a:pPr algn="ctr"/>
                      <a:r>
                        <a:rPr lang="en-US" sz="1800" b="1" dirty="0">
                          <a:solidFill>
                            <a:schemeClr val="tx1">
                              <a:lumMod val="65000"/>
                              <a:lumOff val="35000"/>
                            </a:schemeClr>
                          </a:solidFill>
                        </a:rPr>
                        <a:t>(2021)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1800" b="1" dirty="0">
                          <a:solidFill>
                            <a:schemeClr val="tx1">
                              <a:lumMod val="65000"/>
                              <a:lumOff val="35000"/>
                            </a:schemeClr>
                          </a:solidFill>
                        </a:rPr>
                        <a:t>Year - 2</a:t>
                      </a:r>
                    </a:p>
                    <a:p>
                      <a:pPr algn="ctr"/>
                      <a:r>
                        <a:rPr lang="en-US" sz="1800" b="1" dirty="0">
                          <a:solidFill>
                            <a:schemeClr val="tx1">
                              <a:lumMod val="65000"/>
                              <a:lumOff val="35000"/>
                            </a:schemeClr>
                          </a:solidFill>
                        </a:rPr>
                        <a:t>(2022)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65000"/>
                              <a:lumOff val="35000"/>
                            </a:schemeClr>
                          </a:solidFill>
                        </a:rPr>
                        <a:t>Year - 3</a:t>
                      </a:r>
                    </a:p>
                    <a:p>
                      <a:pPr algn="ctr"/>
                      <a:r>
                        <a:rPr lang="en-US" sz="1800" b="1" dirty="0">
                          <a:solidFill>
                            <a:schemeClr val="tx1">
                              <a:lumMod val="65000"/>
                              <a:lumOff val="35000"/>
                            </a:schemeClr>
                          </a:solidFill>
                        </a:rPr>
                        <a:t>(2023)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6385">
                <a:tc>
                  <a:txBody>
                    <a:bodyPr/>
                    <a:lstStyle/>
                    <a:p>
                      <a:r>
                        <a:rPr lang="en-US" sz="1600" dirty="0">
                          <a:solidFill>
                            <a:schemeClr val="tx1">
                              <a:lumMod val="65000"/>
                              <a:lumOff val="35000"/>
                            </a:schemeClr>
                          </a:solidFill>
                        </a:rPr>
                        <a:t>Member Subscriptions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65000"/>
                              <a:lumOff val="35000"/>
                            </a:schemeClr>
                          </a:solidFill>
                        </a:rPr>
                        <a:t>$150,000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65000"/>
                              <a:lumOff val="35000"/>
                            </a:schemeClr>
                          </a:solidFill>
                        </a:rPr>
                        <a:t>$3,000,000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65000"/>
                              <a:lumOff val="35000"/>
                            </a:schemeClr>
                          </a:solidFill>
                        </a:rPr>
                        <a:t>$80,000,000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6385">
                <a:tc>
                  <a:txBody>
                    <a:bodyPr/>
                    <a:lstStyle/>
                    <a:p>
                      <a:r>
                        <a:rPr lang="en-US" sz="1600" dirty="0">
                          <a:solidFill>
                            <a:schemeClr val="tx1">
                              <a:lumMod val="65000"/>
                              <a:lumOff val="35000"/>
                            </a:schemeClr>
                          </a:solidFill>
                        </a:rPr>
                        <a:t>Sponsorship &amp; Schools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lumMod val="65000"/>
                              <a:lumOff val="35000"/>
                            </a:schemeClr>
                          </a:solidFill>
                        </a:rPr>
                        <a:t>$150,000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lumMod val="65000"/>
                              <a:lumOff val="35000"/>
                            </a:schemeClr>
                          </a:solidFill>
                        </a:rPr>
                        <a:t>$5,000,000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lumMod val="65000"/>
                              <a:lumOff val="35000"/>
                            </a:schemeClr>
                          </a:solidFill>
                        </a:rPr>
                        <a:t>$40,000,000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2845607"/>
                  </a:ext>
                </a:extLst>
              </a:tr>
              <a:tr h="376385">
                <a:tc>
                  <a:txBody>
                    <a:bodyPr/>
                    <a:lstStyle/>
                    <a:p>
                      <a:r>
                        <a:rPr lang="en-US" sz="1600" dirty="0">
                          <a:solidFill>
                            <a:schemeClr val="tx1">
                              <a:lumMod val="65000"/>
                              <a:lumOff val="35000"/>
                            </a:schemeClr>
                          </a:solidFill>
                        </a:rPr>
                        <a:t>Product/Service Revenue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65000"/>
                              <a:lumOff val="35000"/>
                            </a:schemeClr>
                          </a:solidFill>
                        </a:rPr>
                        <a:t>$50,000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65000"/>
                              <a:lumOff val="35000"/>
                            </a:schemeClr>
                          </a:solidFill>
                        </a:rPr>
                        <a:t>$3,000,000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65000"/>
                              <a:lumOff val="35000"/>
                            </a:schemeClr>
                          </a:solidFill>
                        </a:rPr>
                        <a:t>$30,000,000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40900081"/>
                  </a:ext>
                </a:extLst>
              </a:tr>
              <a:tr h="376385">
                <a:tc>
                  <a:txBody>
                    <a:bodyPr/>
                    <a:lstStyle/>
                    <a:p>
                      <a:r>
                        <a:rPr lang="en-US" sz="1600" dirty="0">
                          <a:solidFill>
                            <a:schemeClr val="tx1">
                              <a:lumMod val="65000"/>
                              <a:lumOff val="35000"/>
                            </a:schemeClr>
                          </a:solidFill>
                        </a:rPr>
                        <a:t>Advertising Revenue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lumMod val="65000"/>
                              <a:lumOff val="35000"/>
                            </a:schemeClr>
                          </a:solidFill>
                        </a:rPr>
                        <a:t>$150,000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lumMod val="65000"/>
                              <a:lumOff val="35000"/>
                            </a:schemeClr>
                          </a:solidFill>
                        </a:rPr>
                        <a:t>$4,000,000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lumMod val="65000"/>
                              <a:lumOff val="35000"/>
                            </a:schemeClr>
                          </a:solidFill>
                        </a:rPr>
                        <a:t>$50,000,000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6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Gross Revenue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$500,000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$15,000,000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$200,000,000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601103692"/>
                  </a:ext>
                </a:extLst>
              </a:tr>
              <a:tr h="376385">
                <a:tc>
                  <a:txBody>
                    <a:bodyPr/>
                    <a:lstStyle/>
                    <a:p>
                      <a:r>
                        <a:rPr lang="en-US" sz="1600" dirty="0">
                          <a:solidFill>
                            <a:schemeClr val="bg1"/>
                          </a:solidFill>
                        </a:rPr>
                        <a:t>Salaries/Wages/Resources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990000"/>
                    </a:solidFill>
                  </a:tcPr>
                </a:tc>
                <a:tc>
                  <a:txBody>
                    <a:bodyPr/>
                    <a:lstStyle/>
                    <a:p>
                      <a:pPr algn="ctr"/>
                      <a:r>
                        <a:rPr lang="en-US" sz="2000" dirty="0">
                          <a:solidFill>
                            <a:srgbClr val="990000"/>
                          </a:solidFill>
                        </a:rPr>
                        <a:t>(-$1,000,000)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tc>
                  <a:txBody>
                    <a:bodyPr/>
                    <a:lstStyle/>
                    <a:p>
                      <a:pPr algn="ctr"/>
                      <a:r>
                        <a:rPr lang="en-US" sz="2000" dirty="0">
                          <a:solidFill>
                            <a:srgbClr val="990000"/>
                          </a:solidFill>
                        </a:rPr>
                        <a:t>(-$3,000,000)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tc>
                  <a:txBody>
                    <a:bodyPr/>
                    <a:lstStyle/>
                    <a:p>
                      <a:pPr algn="ctr"/>
                      <a:r>
                        <a:rPr lang="en-US" sz="2000" dirty="0">
                          <a:solidFill>
                            <a:srgbClr val="990000"/>
                          </a:solidFill>
                        </a:rPr>
                        <a:t>(-$8,000,000)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extLst>
                  <a:ext uri="{0D108BD9-81ED-4DB2-BD59-A6C34878D82A}">
                    <a16:rowId xmlns:a16="http://schemas.microsoft.com/office/drawing/2014/main" val="10004"/>
                  </a:ext>
                </a:extLst>
              </a:tr>
              <a:tr h="376385">
                <a:tc>
                  <a:txBody>
                    <a:bodyPr/>
                    <a:lstStyle/>
                    <a:p>
                      <a:r>
                        <a:rPr lang="en-US" sz="1600" dirty="0">
                          <a:solidFill>
                            <a:schemeClr val="bg1"/>
                          </a:solidFill>
                        </a:rPr>
                        <a:t>Marketing &amp; Promotion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990000"/>
                    </a:solidFill>
                  </a:tcPr>
                </a:tc>
                <a:tc>
                  <a:txBody>
                    <a:bodyPr/>
                    <a:lstStyle/>
                    <a:p>
                      <a:pPr algn="ctr"/>
                      <a:r>
                        <a:rPr lang="en-US" sz="2000" dirty="0">
                          <a:solidFill>
                            <a:srgbClr val="990000"/>
                          </a:solidFill>
                        </a:rPr>
                        <a:t>(-$3,000,000)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tc>
                  <a:txBody>
                    <a:bodyPr/>
                    <a:lstStyle/>
                    <a:p>
                      <a:pPr algn="ctr"/>
                      <a:r>
                        <a:rPr lang="en-US" sz="2000" dirty="0">
                          <a:solidFill>
                            <a:srgbClr val="990000"/>
                          </a:solidFill>
                        </a:rPr>
                        <a:t>(-$6,000,000)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tc>
                  <a:txBody>
                    <a:bodyPr/>
                    <a:lstStyle/>
                    <a:p>
                      <a:pPr algn="ctr"/>
                      <a:r>
                        <a:rPr lang="en-US" sz="2000" dirty="0">
                          <a:solidFill>
                            <a:srgbClr val="990000"/>
                          </a:solidFill>
                        </a:rPr>
                        <a:t>(-10,000,000)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extLst>
                  <a:ext uri="{0D108BD9-81ED-4DB2-BD59-A6C34878D82A}">
                    <a16:rowId xmlns:a16="http://schemas.microsoft.com/office/drawing/2014/main" val="1565157541"/>
                  </a:ext>
                </a:extLst>
              </a:tr>
              <a:tr h="376385">
                <a:tc>
                  <a:txBody>
                    <a:bodyPr/>
                    <a:lstStyle/>
                    <a:p>
                      <a:r>
                        <a:rPr lang="en-US" sz="1600" dirty="0">
                          <a:solidFill>
                            <a:schemeClr val="bg1"/>
                          </a:solidFill>
                        </a:rPr>
                        <a:t>Operating Expenses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990000"/>
                    </a:solidFill>
                  </a:tcPr>
                </a:tc>
                <a:tc>
                  <a:txBody>
                    <a:bodyPr/>
                    <a:lstStyle/>
                    <a:p>
                      <a:pPr algn="ctr"/>
                      <a:r>
                        <a:rPr lang="en-US" sz="2000" dirty="0">
                          <a:solidFill>
                            <a:srgbClr val="990000"/>
                          </a:solidFill>
                        </a:rPr>
                        <a:t>(-$300,000)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tc>
                  <a:txBody>
                    <a:bodyPr/>
                    <a:lstStyle/>
                    <a:p>
                      <a:pPr algn="ctr"/>
                      <a:r>
                        <a:rPr lang="en-US" sz="2000" dirty="0">
                          <a:solidFill>
                            <a:srgbClr val="990000"/>
                          </a:solidFill>
                        </a:rPr>
                        <a:t>($-700,000)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tc>
                  <a:txBody>
                    <a:bodyPr/>
                    <a:lstStyle/>
                    <a:p>
                      <a:pPr algn="ctr"/>
                      <a:r>
                        <a:rPr lang="en-US" sz="2000" dirty="0">
                          <a:solidFill>
                            <a:srgbClr val="990000"/>
                          </a:solidFill>
                        </a:rPr>
                        <a:t>($-2,000,000)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B7B7"/>
                    </a:solidFill>
                  </a:tcPr>
                </a:tc>
                <a:extLst>
                  <a:ext uri="{0D108BD9-81ED-4DB2-BD59-A6C34878D82A}">
                    <a16:rowId xmlns:a16="http://schemas.microsoft.com/office/drawing/2014/main" val="10006"/>
                  </a:ext>
                </a:extLst>
              </a:tr>
              <a:tr h="465544">
                <a:tc>
                  <a:txBody>
                    <a:bodyPr/>
                    <a:lstStyle/>
                    <a:p>
                      <a:r>
                        <a:rPr lang="en-US" sz="2000" b="1" dirty="0">
                          <a:solidFill>
                            <a:schemeClr val="tx1">
                              <a:lumMod val="65000"/>
                              <a:lumOff val="35000"/>
                            </a:schemeClr>
                          </a:solidFill>
                        </a:rPr>
                        <a:t>Net Profit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en-US" sz="2000" b="1" dirty="0">
                          <a:solidFill>
                            <a:schemeClr val="bg1"/>
                          </a:solidFill>
                        </a:rPr>
                        <a:t>($-3,800,000)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$8,000,000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tc>
                  <a:txBody>
                    <a:bodyPr/>
                    <a:lstStyle/>
                    <a:p>
                      <a:pPr algn="ctr"/>
                      <a:r>
                        <a:rPr lang="en-US" sz="2000" b="1" dirty="0">
                          <a:solidFill>
                            <a:schemeClr val="bg1"/>
                          </a:solidFill>
                        </a:rPr>
                        <a:t>$180,000,000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bl>
          </a:graphicData>
        </a:graphic>
      </p:graphicFrame>
      <p:grpSp>
        <p:nvGrpSpPr>
          <p:cNvPr id="114" name="Group 113">
            <a:extLst>
              <a:ext uri="{FF2B5EF4-FFF2-40B4-BE49-F238E27FC236}">
                <a16:creationId xmlns:a16="http://schemas.microsoft.com/office/drawing/2014/main" id="{676F50AA-DF28-48CB-B095-77C38C2C5C79}"/>
              </a:ext>
            </a:extLst>
          </p:cNvPr>
          <p:cNvGrpSpPr>
            <a:grpSpLocks noChangeAspect="1"/>
          </p:cNvGrpSpPr>
          <p:nvPr/>
        </p:nvGrpSpPr>
        <p:grpSpPr>
          <a:xfrm>
            <a:off x="4615330" y="1582807"/>
            <a:ext cx="302093" cy="344830"/>
            <a:chOff x="6094413" y="1087438"/>
            <a:chExt cx="325437" cy="371476"/>
          </a:xfrm>
          <a:solidFill>
            <a:schemeClr val="accent2"/>
          </a:solidFill>
        </p:grpSpPr>
        <p:sp>
          <p:nvSpPr>
            <p:cNvPr id="115" name="Freeform 56">
              <a:extLst>
                <a:ext uri="{FF2B5EF4-FFF2-40B4-BE49-F238E27FC236}">
                  <a16:creationId xmlns:a16="http://schemas.microsoft.com/office/drawing/2014/main" id="{AE424BB7-DE1E-4ECE-A0AA-84BA5DFD3BED}"/>
                </a:ext>
              </a:extLst>
            </p:cNvPr>
            <p:cNvSpPr>
              <a:spLocks noEditPoints="1"/>
            </p:cNvSpPr>
            <p:nvPr/>
          </p:nvSpPr>
          <p:spPr bwMode="auto">
            <a:xfrm>
              <a:off x="6140450" y="1133476"/>
              <a:ext cx="231775" cy="233363"/>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4" y="56"/>
                    <a:pt x="56" y="44"/>
                    <a:pt x="56" y="30"/>
                  </a:cubicBezTo>
                  <a:cubicBezTo>
                    <a:pt x="56" y="16"/>
                    <a:pt x="44" y="4"/>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57">
              <a:extLst>
                <a:ext uri="{FF2B5EF4-FFF2-40B4-BE49-F238E27FC236}">
                  <a16:creationId xmlns:a16="http://schemas.microsoft.com/office/drawing/2014/main" id="{12DD157C-ED75-4A46-B95F-CC0DEF76FC18}"/>
                </a:ext>
              </a:extLst>
            </p:cNvPr>
            <p:cNvSpPr>
              <a:spLocks/>
            </p:cNvSpPr>
            <p:nvPr/>
          </p:nvSpPr>
          <p:spPr bwMode="auto">
            <a:xfrm>
              <a:off x="6202363" y="1350963"/>
              <a:ext cx="107950" cy="46038"/>
            </a:xfrm>
            <a:custGeom>
              <a:avLst/>
              <a:gdLst>
                <a:gd name="T0" fmla="*/ 26 w 28"/>
                <a:gd name="T1" fmla="*/ 12 h 12"/>
                <a:gd name="T2" fmla="*/ 2 w 28"/>
                <a:gd name="T3" fmla="*/ 12 h 12"/>
                <a:gd name="T4" fmla="*/ 0 w 28"/>
                <a:gd name="T5" fmla="*/ 10 h 12"/>
                <a:gd name="T6" fmla="*/ 0 w 28"/>
                <a:gd name="T7" fmla="*/ 0 h 12"/>
                <a:gd name="T8" fmla="*/ 4 w 28"/>
                <a:gd name="T9" fmla="*/ 0 h 12"/>
                <a:gd name="T10" fmla="*/ 4 w 28"/>
                <a:gd name="T11" fmla="*/ 8 h 12"/>
                <a:gd name="T12" fmla="*/ 24 w 28"/>
                <a:gd name="T13" fmla="*/ 8 h 12"/>
                <a:gd name="T14" fmla="*/ 24 w 28"/>
                <a:gd name="T15" fmla="*/ 0 h 12"/>
                <a:gd name="T16" fmla="*/ 28 w 28"/>
                <a:gd name="T17" fmla="*/ 0 h 12"/>
                <a:gd name="T18" fmla="*/ 28 w 28"/>
                <a:gd name="T19" fmla="*/ 10 h 12"/>
                <a:gd name="T20" fmla="*/ 26 w 2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2">
                  <a:moveTo>
                    <a:pt x="26" y="12"/>
                  </a:moveTo>
                  <a:cubicBezTo>
                    <a:pt x="2" y="12"/>
                    <a:pt x="2" y="12"/>
                    <a:pt x="2" y="12"/>
                  </a:cubicBezTo>
                  <a:cubicBezTo>
                    <a:pt x="1" y="12"/>
                    <a:pt x="0" y="11"/>
                    <a:pt x="0" y="10"/>
                  </a:cubicBezTo>
                  <a:cubicBezTo>
                    <a:pt x="0" y="0"/>
                    <a:pt x="0" y="0"/>
                    <a:pt x="0" y="0"/>
                  </a:cubicBezTo>
                  <a:cubicBezTo>
                    <a:pt x="4" y="0"/>
                    <a:pt x="4" y="0"/>
                    <a:pt x="4" y="0"/>
                  </a:cubicBezTo>
                  <a:cubicBezTo>
                    <a:pt x="4" y="8"/>
                    <a:pt x="4" y="8"/>
                    <a:pt x="4" y="8"/>
                  </a:cubicBezTo>
                  <a:cubicBezTo>
                    <a:pt x="24" y="8"/>
                    <a:pt x="24" y="8"/>
                    <a:pt x="24" y="8"/>
                  </a:cubicBezTo>
                  <a:cubicBezTo>
                    <a:pt x="24" y="0"/>
                    <a:pt x="24" y="0"/>
                    <a:pt x="24" y="0"/>
                  </a:cubicBezTo>
                  <a:cubicBezTo>
                    <a:pt x="28" y="0"/>
                    <a:pt x="28" y="0"/>
                    <a:pt x="28" y="0"/>
                  </a:cubicBezTo>
                  <a:cubicBezTo>
                    <a:pt x="28" y="10"/>
                    <a:pt x="28" y="10"/>
                    <a:pt x="28" y="10"/>
                  </a:cubicBezTo>
                  <a:cubicBezTo>
                    <a:pt x="28" y="11"/>
                    <a:pt x="27"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58">
              <a:extLst>
                <a:ext uri="{FF2B5EF4-FFF2-40B4-BE49-F238E27FC236}">
                  <a16:creationId xmlns:a16="http://schemas.microsoft.com/office/drawing/2014/main" id="{0CC35D76-4678-43AF-97AA-16D32C64FCAA}"/>
                </a:ext>
              </a:extLst>
            </p:cNvPr>
            <p:cNvSpPr>
              <a:spLocks noEditPoints="1"/>
            </p:cNvSpPr>
            <p:nvPr/>
          </p:nvSpPr>
          <p:spPr bwMode="auto">
            <a:xfrm>
              <a:off x="6218238" y="1381126"/>
              <a:ext cx="76200" cy="47625"/>
            </a:xfrm>
            <a:custGeom>
              <a:avLst/>
              <a:gdLst>
                <a:gd name="T0" fmla="*/ 18 w 20"/>
                <a:gd name="T1" fmla="*/ 12 h 12"/>
                <a:gd name="T2" fmla="*/ 2 w 20"/>
                <a:gd name="T3" fmla="*/ 12 h 12"/>
                <a:gd name="T4" fmla="*/ 0 w 20"/>
                <a:gd name="T5" fmla="*/ 10 h 12"/>
                <a:gd name="T6" fmla="*/ 0 w 20"/>
                <a:gd name="T7" fmla="*/ 2 h 12"/>
                <a:gd name="T8" fmla="*/ 2 w 20"/>
                <a:gd name="T9" fmla="*/ 0 h 12"/>
                <a:gd name="T10" fmla="*/ 18 w 20"/>
                <a:gd name="T11" fmla="*/ 0 h 12"/>
                <a:gd name="T12" fmla="*/ 20 w 20"/>
                <a:gd name="T13" fmla="*/ 2 h 12"/>
                <a:gd name="T14" fmla="*/ 20 w 20"/>
                <a:gd name="T15" fmla="*/ 10 h 12"/>
                <a:gd name="T16" fmla="*/ 18 w 20"/>
                <a:gd name="T17" fmla="*/ 12 h 12"/>
                <a:gd name="T18" fmla="*/ 4 w 20"/>
                <a:gd name="T19" fmla="*/ 8 h 12"/>
                <a:gd name="T20" fmla="*/ 16 w 20"/>
                <a:gd name="T21" fmla="*/ 8 h 12"/>
                <a:gd name="T22" fmla="*/ 16 w 20"/>
                <a:gd name="T23" fmla="*/ 4 h 12"/>
                <a:gd name="T24" fmla="*/ 4 w 20"/>
                <a:gd name="T25" fmla="*/ 4 h 12"/>
                <a:gd name="T26" fmla="*/ 4 w 20"/>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2">
                  <a:moveTo>
                    <a:pt x="18" y="12"/>
                  </a:moveTo>
                  <a:cubicBezTo>
                    <a:pt x="2" y="12"/>
                    <a:pt x="2" y="12"/>
                    <a:pt x="2" y="12"/>
                  </a:cubicBezTo>
                  <a:cubicBezTo>
                    <a:pt x="1" y="12"/>
                    <a:pt x="0" y="11"/>
                    <a:pt x="0" y="10"/>
                  </a:cubicBezTo>
                  <a:cubicBezTo>
                    <a:pt x="0" y="2"/>
                    <a:pt x="0" y="2"/>
                    <a:pt x="0" y="2"/>
                  </a:cubicBezTo>
                  <a:cubicBezTo>
                    <a:pt x="0" y="1"/>
                    <a:pt x="1" y="0"/>
                    <a:pt x="2" y="0"/>
                  </a:cubicBezTo>
                  <a:cubicBezTo>
                    <a:pt x="18" y="0"/>
                    <a:pt x="18" y="0"/>
                    <a:pt x="18" y="0"/>
                  </a:cubicBezTo>
                  <a:cubicBezTo>
                    <a:pt x="19" y="0"/>
                    <a:pt x="20" y="1"/>
                    <a:pt x="20" y="2"/>
                  </a:cubicBezTo>
                  <a:cubicBezTo>
                    <a:pt x="20" y="10"/>
                    <a:pt x="20" y="10"/>
                    <a:pt x="20" y="10"/>
                  </a:cubicBezTo>
                  <a:cubicBezTo>
                    <a:pt x="20" y="11"/>
                    <a:pt x="19" y="12"/>
                    <a:pt x="18" y="12"/>
                  </a:cubicBezTo>
                  <a:close/>
                  <a:moveTo>
                    <a:pt x="4" y="8"/>
                  </a:moveTo>
                  <a:cubicBezTo>
                    <a:pt x="16" y="8"/>
                    <a:pt x="16" y="8"/>
                    <a:pt x="16" y="8"/>
                  </a:cubicBezTo>
                  <a:cubicBezTo>
                    <a:pt x="16" y="4"/>
                    <a:pt x="16" y="4"/>
                    <a:pt x="16" y="4"/>
                  </a:cubicBezTo>
                  <a:cubicBezTo>
                    <a:pt x="4" y="4"/>
                    <a:pt x="4" y="4"/>
                    <a:pt x="4" y="4"/>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59">
              <a:extLst>
                <a:ext uri="{FF2B5EF4-FFF2-40B4-BE49-F238E27FC236}">
                  <a16:creationId xmlns:a16="http://schemas.microsoft.com/office/drawing/2014/main" id="{9B47B125-040E-4B38-ABEB-FADC48425966}"/>
                </a:ext>
              </a:extLst>
            </p:cNvPr>
            <p:cNvSpPr>
              <a:spLocks/>
            </p:cNvSpPr>
            <p:nvPr/>
          </p:nvSpPr>
          <p:spPr bwMode="auto">
            <a:xfrm>
              <a:off x="6248400" y="1412876"/>
              <a:ext cx="15875" cy="46038"/>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60">
              <a:extLst>
                <a:ext uri="{FF2B5EF4-FFF2-40B4-BE49-F238E27FC236}">
                  <a16:creationId xmlns:a16="http://schemas.microsoft.com/office/drawing/2014/main" id="{40B1D6FD-F7CB-475A-8D11-8E99EBB8E781}"/>
                </a:ext>
              </a:extLst>
            </p:cNvPr>
            <p:cNvSpPr>
              <a:spLocks/>
            </p:cNvSpPr>
            <p:nvPr/>
          </p:nvSpPr>
          <p:spPr bwMode="auto">
            <a:xfrm>
              <a:off x="6248400" y="1087438"/>
              <a:ext cx="15875" cy="31750"/>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61">
              <a:extLst>
                <a:ext uri="{FF2B5EF4-FFF2-40B4-BE49-F238E27FC236}">
                  <a16:creationId xmlns:a16="http://schemas.microsoft.com/office/drawing/2014/main" id="{9D41C9A9-D580-4C93-81F2-8ADDE9248DBB}"/>
                </a:ext>
              </a:extLst>
            </p:cNvPr>
            <p:cNvSpPr>
              <a:spLocks/>
            </p:cNvSpPr>
            <p:nvPr/>
          </p:nvSpPr>
          <p:spPr bwMode="auto">
            <a:xfrm>
              <a:off x="6345238" y="1133476"/>
              <a:ext cx="26987" cy="26988"/>
            </a:xfrm>
            <a:custGeom>
              <a:avLst/>
              <a:gdLst>
                <a:gd name="T0" fmla="*/ 2 w 7"/>
                <a:gd name="T1" fmla="*/ 7 h 7"/>
                <a:gd name="T2" fmla="*/ 1 w 7"/>
                <a:gd name="T3" fmla="*/ 6 h 7"/>
                <a:gd name="T4" fmla="*/ 1 w 7"/>
                <a:gd name="T5" fmla="*/ 3 h 7"/>
                <a:gd name="T6" fmla="*/ 4 w 7"/>
                <a:gd name="T7" fmla="*/ 0 h 7"/>
                <a:gd name="T8" fmla="*/ 7 w 7"/>
                <a:gd name="T9" fmla="*/ 0 h 7"/>
                <a:gd name="T10" fmla="*/ 7 w 7"/>
                <a:gd name="T11" fmla="*/ 3 h 7"/>
                <a:gd name="T12" fmla="*/ 4 w 7"/>
                <a:gd name="T13" fmla="*/ 6 h 7"/>
                <a:gd name="T14" fmla="*/ 2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7"/>
                  </a:moveTo>
                  <a:cubicBezTo>
                    <a:pt x="2" y="7"/>
                    <a:pt x="1" y="6"/>
                    <a:pt x="1" y="6"/>
                  </a:cubicBezTo>
                  <a:cubicBezTo>
                    <a:pt x="0" y="5"/>
                    <a:pt x="0" y="4"/>
                    <a:pt x="1" y="3"/>
                  </a:cubicBezTo>
                  <a:cubicBezTo>
                    <a:pt x="4" y="0"/>
                    <a:pt x="4" y="0"/>
                    <a:pt x="4" y="0"/>
                  </a:cubicBezTo>
                  <a:cubicBezTo>
                    <a:pt x="5" y="0"/>
                    <a:pt x="6" y="0"/>
                    <a:pt x="7" y="0"/>
                  </a:cubicBezTo>
                  <a:cubicBezTo>
                    <a:pt x="7" y="1"/>
                    <a:pt x="7" y="2"/>
                    <a:pt x="7" y="3"/>
                  </a:cubicBezTo>
                  <a:cubicBezTo>
                    <a:pt x="4" y="6"/>
                    <a:pt x="4" y="6"/>
                    <a:pt x="4" y="6"/>
                  </a:cubicBezTo>
                  <a:cubicBezTo>
                    <a:pt x="3" y="6"/>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62">
              <a:extLst>
                <a:ext uri="{FF2B5EF4-FFF2-40B4-BE49-F238E27FC236}">
                  <a16:creationId xmlns:a16="http://schemas.microsoft.com/office/drawing/2014/main" id="{54D57B6B-D80B-42E0-984D-42D0BA436138}"/>
                </a:ext>
              </a:extLst>
            </p:cNvPr>
            <p:cNvSpPr>
              <a:spLocks/>
            </p:cNvSpPr>
            <p:nvPr/>
          </p:nvSpPr>
          <p:spPr bwMode="auto">
            <a:xfrm>
              <a:off x="6388100" y="1243013"/>
              <a:ext cx="31750"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63">
              <a:extLst>
                <a:ext uri="{FF2B5EF4-FFF2-40B4-BE49-F238E27FC236}">
                  <a16:creationId xmlns:a16="http://schemas.microsoft.com/office/drawing/2014/main" id="{C15FAB2B-AD39-4D70-A564-8A67A27DDDC0}"/>
                </a:ext>
              </a:extLst>
            </p:cNvPr>
            <p:cNvSpPr>
              <a:spLocks/>
            </p:cNvSpPr>
            <p:nvPr/>
          </p:nvSpPr>
          <p:spPr bwMode="auto">
            <a:xfrm>
              <a:off x="6345238" y="1338263"/>
              <a:ext cx="26987" cy="28575"/>
            </a:xfrm>
            <a:custGeom>
              <a:avLst/>
              <a:gdLst>
                <a:gd name="T0" fmla="*/ 5 w 7"/>
                <a:gd name="T1" fmla="*/ 7 h 7"/>
                <a:gd name="T2" fmla="*/ 4 w 7"/>
                <a:gd name="T3" fmla="*/ 7 h 7"/>
                <a:gd name="T4" fmla="*/ 1 w 7"/>
                <a:gd name="T5" fmla="*/ 4 h 7"/>
                <a:gd name="T6" fmla="*/ 1 w 7"/>
                <a:gd name="T7" fmla="*/ 1 h 7"/>
                <a:gd name="T8" fmla="*/ 4 w 7"/>
                <a:gd name="T9" fmla="*/ 1 h 7"/>
                <a:gd name="T10" fmla="*/ 7 w 7"/>
                <a:gd name="T11" fmla="*/ 4 h 7"/>
                <a:gd name="T12" fmla="*/ 7 w 7"/>
                <a:gd name="T13" fmla="*/ 7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5" y="7"/>
                    <a:pt x="4" y="7"/>
                    <a:pt x="4" y="7"/>
                  </a:cubicBezTo>
                  <a:cubicBezTo>
                    <a:pt x="1" y="4"/>
                    <a:pt x="1" y="4"/>
                    <a:pt x="1" y="4"/>
                  </a:cubicBezTo>
                  <a:cubicBezTo>
                    <a:pt x="0" y="3"/>
                    <a:pt x="0" y="2"/>
                    <a:pt x="1" y="1"/>
                  </a:cubicBezTo>
                  <a:cubicBezTo>
                    <a:pt x="2" y="0"/>
                    <a:pt x="3" y="0"/>
                    <a:pt x="4" y="1"/>
                  </a:cubicBezTo>
                  <a:cubicBezTo>
                    <a:pt x="7" y="4"/>
                    <a:pt x="7" y="4"/>
                    <a:pt x="7" y="4"/>
                  </a:cubicBezTo>
                  <a:cubicBezTo>
                    <a:pt x="7" y="5"/>
                    <a:pt x="7" y="6"/>
                    <a:pt x="7" y="7"/>
                  </a:cubicBezTo>
                  <a:cubicBezTo>
                    <a:pt x="6" y="7"/>
                    <a:pt x="6"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64">
              <a:extLst>
                <a:ext uri="{FF2B5EF4-FFF2-40B4-BE49-F238E27FC236}">
                  <a16:creationId xmlns:a16="http://schemas.microsoft.com/office/drawing/2014/main" id="{AD6EFF09-BC7B-41B3-AE50-66DD036F1267}"/>
                </a:ext>
              </a:extLst>
            </p:cNvPr>
            <p:cNvSpPr>
              <a:spLocks/>
            </p:cNvSpPr>
            <p:nvPr/>
          </p:nvSpPr>
          <p:spPr bwMode="auto">
            <a:xfrm>
              <a:off x="6140450" y="1133476"/>
              <a:ext cx="26987" cy="26988"/>
            </a:xfrm>
            <a:custGeom>
              <a:avLst/>
              <a:gdLst>
                <a:gd name="T0" fmla="*/ 5 w 7"/>
                <a:gd name="T1" fmla="*/ 7 h 7"/>
                <a:gd name="T2" fmla="*/ 3 w 7"/>
                <a:gd name="T3" fmla="*/ 6 h 7"/>
                <a:gd name="T4" fmla="*/ 0 w 7"/>
                <a:gd name="T5" fmla="*/ 3 h 7"/>
                <a:gd name="T6" fmla="*/ 0 w 7"/>
                <a:gd name="T7" fmla="*/ 0 h 7"/>
                <a:gd name="T8" fmla="*/ 3 w 7"/>
                <a:gd name="T9" fmla="*/ 0 h 7"/>
                <a:gd name="T10" fmla="*/ 6 w 7"/>
                <a:gd name="T11" fmla="*/ 3 h 7"/>
                <a:gd name="T12" fmla="*/ 6 w 7"/>
                <a:gd name="T13" fmla="*/ 6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4" y="7"/>
                    <a:pt x="4" y="6"/>
                    <a:pt x="3" y="6"/>
                  </a:cubicBezTo>
                  <a:cubicBezTo>
                    <a:pt x="0" y="3"/>
                    <a:pt x="0" y="3"/>
                    <a:pt x="0" y="3"/>
                  </a:cubicBezTo>
                  <a:cubicBezTo>
                    <a:pt x="0" y="2"/>
                    <a:pt x="0" y="1"/>
                    <a:pt x="0" y="0"/>
                  </a:cubicBezTo>
                  <a:cubicBezTo>
                    <a:pt x="1" y="0"/>
                    <a:pt x="2" y="0"/>
                    <a:pt x="3" y="0"/>
                  </a:cubicBezTo>
                  <a:cubicBezTo>
                    <a:pt x="6" y="3"/>
                    <a:pt x="6" y="3"/>
                    <a:pt x="6" y="3"/>
                  </a:cubicBezTo>
                  <a:cubicBezTo>
                    <a:pt x="7" y="4"/>
                    <a:pt x="7" y="5"/>
                    <a:pt x="6" y="6"/>
                  </a:cubicBezTo>
                  <a:cubicBezTo>
                    <a:pt x="6" y="6"/>
                    <a:pt x="5"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65">
              <a:extLst>
                <a:ext uri="{FF2B5EF4-FFF2-40B4-BE49-F238E27FC236}">
                  <a16:creationId xmlns:a16="http://schemas.microsoft.com/office/drawing/2014/main" id="{C2B5A634-1588-45B3-B7E3-EE2A9C71A7F0}"/>
                </a:ext>
              </a:extLst>
            </p:cNvPr>
            <p:cNvSpPr>
              <a:spLocks/>
            </p:cNvSpPr>
            <p:nvPr/>
          </p:nvSpPr>
          <p:spPr bwMode="auto">
            <a:xfrm>
              <a:off x="6094413" y="1243013"/>
              <a:ext cx="30162"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Freeform 66">
              <a:extLst>
                <a:ext uri="{FF2B5EF4-FFF2-40B4-BE49-F238E27FC236}">
                  <a16:creationId xmlns:a16="http://schemas.microsoft.com/office/drawing/2014/main" id="{AC43AAD0-E50F-4864-8617-ED70853E4054}"/>
                </a:ext>
              </a:extLst>
            </p:cNvPr>
            <p:cNvSpPr>
              <a:spLocks/>
            </p:cNvSpPr>
            <p:nvPr/>
          </p:nvSpPr>
          <p:spPr bwMode="auto">
            <a:xfrm>
              <a:off x="6140450" y="1338263"/>
              <a:ext cx="26987" cy="28575"/>
            </a:xfrm>
            <a:custGeom>
              <a:avLst/>
              <a:gdLst>
                <a:gd name="T0" fmla="*/ 2 w 7"/>
                <a:gd name="T1" fmla="*/ 7 h 7"/>
                <a:gd name="T2" fmla="*/ 0 w 7"/>
                <a:gd name="T3" fmla="*/ 7 h 7"/>
                <a:gd name="T4" fmla="*/ 0 w 7"/>
                <a:gd name="T5" fmla="*/ 4 h 7"/>
                <a:gd name="T6" fmla="*/ 3 w 7"/>
                <a:gd name="T7" fmla="*/ 1 h 7"/>
                <a:gd name="T8" fmla="*/ 6 w 7"/>
                <a:gd name="T9" fmla="*/ 1 h 7"/>
                <a:gd name="T10" fmla="*/ 6 w 7"/>
                <a:gd name="T11" fmla="*/ 4 h 7"/>
                <a:gd name="T12" fmla="*/ 3 w 7"/>
                <a:gd name="T13" fmla="*/ 7 h 7"/>
                <a:gd name="T14" fmla="*/ 2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7"/>
                  </a:moveTo>
                  <a:cubicBezTo>
                    <a:pt x="1" y="7"/>
                    <a:pt x="1" y="7"/>
                    <a:pt x="0" y="7"/>
                  </a:cubicBezTo>
                  <a:cubicBezTo>
                    <a:pt x="0" y="6"/>
                    <a:pt x="0" y="5"/>
                    <a:pt x="0" y="4"/>
                  </a:cubicBezTo>
                  <a:cubicBezTo>
                    <a:pt x="3" y="1"/>
                    <a:pt x="3" y="1"/>
                    <a:pt x="3" y="1"/>
                  </a:cubicBezTo>
                  <a:cubicBezTo>
                    <a:pt x="4" y="0"/>
                    <a:pt x="5" y="0"/>
                    <a:pt x="6" y="1"/>
                  </a:cubicBezTo>
                  <a:cubicBezTo>
                    <a:pt x="7" y="2"/>
                    <a:pt x="7" y="3"/>
                    <a:pt x="6" y="4"/>
                  </a:cubicBezTo>
                  <a:cubicBezTo>
                    <a:pt x="3" y="7"/>
                    <a:pt x="3" y="7"/>
                    <a:pt x="3" y="7"/>
                  </a:cubicBezTo>
                  <a:cubicBezTo>
                    <a:pt x="3" y="7"/>
                    <a:pt x="2"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67">
              <a:extLst>
                <a:ext uri="{FF2B5EF4-FFF2-40B4-BE49-F238E27FC236}">
                  <a16:creationId xmlns:a16="http://schemas.microsoft.com/office/drawing/2014/main" id="{AB638230-2F4B-4B43-9844-3C8735ADC912}"/>
                </a:ext>
              </a:extLst>
            </p:cNvPr>
            <p:cNvSpPr>
              <a:spLocks noEditPoints="1"/>
            </p:cNvSpPr>
            <p:nvPr/>
          </p:nvSpPr>
          <p:spPr bwMode="auto">
            <a:xfrm>
              <a:off x="6186488" y="1243013"/>
              <a:ext cx="139700" cy="115888"/>
            </a:xfrm>
            <a:custGeom>
              <a:avLst/>
              <a:gdLst>
                <a:gd name="T0" fmla="*/ 20 w 36"/>
                <a:gd name="T1" fmla="*/ 30 h 30"/>
                <a:gd name="T2" fmla="*/ 20 w 36"/>
                <a:gd name="T3" fmla="*/ 30 h 30"/>
                <a:gd name="T4" fmla="*/ 18 w 36"/>
                <a:gd name="T5" fmla="*/ 28 h 30"/>
                <a:gd name="T6" fmla="*/ 16 w 36"/>
                <a:gd name="T7" fmla="*/ 30 h 30"/>
                <a:gd name="T8" fmla="*/ 14 w 36"/>
                <a:gd name="T9" fmla="*/ 28 h 30"/>
                <a:gd name="T10" fmla="*/ 10 w 36"/>
                <a:gd name="T11" fmla="*/ 12 h 30"/>
                <a:gd name="T12" fmla="*/ 6 w 36"/>
                <a:gd name="T13" fmla="*/ 12 h 30"/>
                <a:gd name="T14" fmla="*/ 0 w 36"/>
                <a:gd name="T15" fmla="*/ 6 h 30"/>
                <a:gd name="T16" fmla="*/ 6 w 36"/>
                <a:gd name="T17" fmla="*/ 0 h 30"/>
                <a:gd name="T18" fmla="*/ 13 w 36"/>
                <a:gd name="T19" fmla="*/ 5 h 30"/>
                <a:gd name="T20" fmla="*/ 13 w 36"/>
                <a:gd name="T21" fmla="*/ 8 h 30"/>
                <a:gd name="T22" fmla="*/ 23 w 36"/>
                <a:gd name="T23" fmla="*/ 8 h 30"/>
                <a:gd name="T24" fmla="*/ 23 w 36"/>
                <a:gd name="T25" fmla="*/ 5 h 30"/>
                <a:gd name="T26" fmla="*/ 30 w 36"/>
                <a:gd name="T27" fmla="*/ 0 h 30"/>
                <a:gd name="T28" fmla="*/ 36 w 36"/>
                <a:gd name="T29" fmla="*/ 6 h 30"/>
                <a:gd name="T30" fmla="*/ 30 w 36"/>
                <a:gd name="T31" fmla="*/ 12 h 30"/>
                <a:gd name="T32" fmla="*/ 26 w 36"/>
                <a:gd name="T33" fmla="*/ 12 h 30"/>
                <a:gd name="T34" fmla="*/ 22 w 36"/>
                <a:gd name="T35" fmla="*/ 28 h 30"/>
                <a:gd name="T36" fmla="*/ 20 w 36"/>
                <a:gd name="T37" fmla="*/ 30 h 30"/>
                <a:gd name="T38" fmla="*/ 14 w 36"/>
                <a:gd name="T39" fmla="*/ 12 h 30"/>
                <a:gd name="T40" fmla="*/ 18 w 36"/>
                <a:gd name="T41" fmla="*/ 28 h 30"/>
                <a:gd name="T42" fmla="*/ 18 w 36"/>
                <a:gd name="T43" fmla="*/ 28 h 30"/>
                <a:gd name="T44" fmla="*/ 18 w 36"/>
                <a:gd name="T45" fmla="*/ 28 h 30"/>
                <a:gd name="T46" fmla="*/ 22 w 36"/>
                <a:gd name="T47" fmla="*/ 12 h 30"/>
                <a:gd name="T48" fmla="*/ 14 w 36"/>
                <a:gd name="T49" fmla="*/ 12 h 30"/>
                <a:gd name="T50" fmla="*/ 27 w 36"/>
                <a:gd name="T51" fmla="*/ 8 h 30"/>
                <a:gd name="T52" fmla="*/ 30 w 36"/>
                <a:gd name="T53" fmla="*/ 8 h 30"/>
                <a:gd name="T54" fmla="*/ 32 w 36"/>
                <a:gd name="T55" fmla="*/ 6 h 30"/>
                <a:gd name="T56" fmla="*/ 30 w 36"/>
                <a:gd name="T57" fmla="*/ 4 h 30"/>
                <a:gd name="T58" fmla="*/ 27 w 36"/>
                <a:gd name="T59" fmla="*/ 6 h 30"/>
                <a:gd name="T60" fmla="*/ 27 w 36"/>
                <a:gd name="T61" fmla="*/ 8 h 30"/>
                <a:gd name="T62" fmla="*/ 6 w 36"/>
                <a:gd name="T63" fmla="*/ 4 h 30"/>
                <a:gd name="T64" fmla="*/ 4 w 36"/>
                <a:gd name="T65" fmla="*/ 6 h 30"/>
                <a:gd name="T66" fmla="*/ 6 w 36"/>
                <a:gd name="T67" fmla="*/ 8 h 30"/>
                <a:gd name="T68" fmla="*/ 9 w 36"/>
                <a:gd name="T69" fmla="*/ 8 h 30"/>
                <a:gd name="T70" fmla="*/ 9 w 36"/>
                <a:gd name="T71" fmla="*/ 6 h 30"/>
                <a:gd name="T72" fmla="*/ 6 w 36"/>
                <a:gd name="T7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0">
                  <a:moveTo>
                    <a:pt x="20" y="30"/>
                  </a:moveTo>
                  <a:cubicBezTo>
                    <a:pt x="20" y="30"/>
                    <a:pt x="20" y="30"/>
                    <a:pt x="20" y="30"/>
                  </a:cubicBezTo>
                  <a:cubicBezTo>
                    <a:pt x="19" y="30"/>
                    <a:pt x="18" y="29"/>
                    <a:pt x="18" y="28"/>
                  </a:cubicBezTo>
                  <a:cubicBezTo>
                    <a:pt x="18" y="29"/>
                    <a:pt x="17" y="30"/>
                    <a:pt x="16" y="30"/>
                  </a:cubicBezTo>
                  <a:cubicBezTo>
                    <a:pt x="15" y="30"/>
                    <a:pt x="14" y="30"/>
                    <a:pt x="14" y="28"/>
                  </a:cubicBezTo>
                  <a:cubicBezTo>
                    <a:pt x="10" y="12"/>
                    <a:pt x="10" y="12"/>
                    <a:pt x="10" y="12"/>
                  </a:cubicBezTo>
                  <a:cubicBezTo>
                    <a:pt x="6" y="12"/>
                    <a:pt x="6" y="12"/>
                    <a:pt x="6" y="12"/>
                  </a:cubicBezTo>
                  <a:cubicBezTo>
                    <a:pt x="3" y="12"/>
                    <a:pt x="0" y="9"/>
                    <a:pt x="0" y="6"/>
                  </a:cubicBezTo>
                  <a:cubicBezTo>
                    <a:pt x="0" y="3"/>
                    <a:pt x="3" y="0"/>
                    <a:pt x="6" y="0"/>
                  </a:cubicBezTo>
                  <a:cubicBezTo>
                    <a:pt x="9" y="0"/>
                    <a:pt x="12" y="2"/>
                    <a:pt x="13" y="5"/>
                  </a:cubicBezTo>
                  <a:cubicBezTo>
                    <a:pt x="13" y="8"/>
                    <a:pt x="13" y="8"/>
                    <a:pt x="13" y="8"/>
                  </a:cubicBezTo>
                  <a:cubicBezTo>
                    <a:pt x="23" y="8"/>
                    <a:pt x="23" y="8"/>
                    <a:pt x="23" y="8"/>
                  </a:cubicBezTo>
                  <a:cubicBezTo>
                    <a:pt x="23" y="5"/>
                    <a:pt x="23" y="5"/>
                    <a:pt x="23" y="5"/>
                  </a:cubicBezTo>
                  <a:cubicBezTo>
                    <a:pt x="24" y="2"/>
                    <a:pt x="27" y="0"/>
                    <a:pt x="30" y="0"/>
                  </a:cubicBezTo>
                  <a:cubicBezTo>
                    <a:pt x="33" y="0"/>
                    <a:pt x="36" y="3"/>
                    <a:pt x="36" y="6"/>
                  </a:cubicBezTo>
                  <a:cubicBezTo>
                    <a:pt x="36" y="9"/>
                    <a:pt x="33" y="12"/>
                    <a:pt x="30" y="12"/>
                  </a:cubicBezTo>
                  <a:cubicBezTo>
                    <a:pt x="26" y="12"/>
                    <a:pt x="26" y="12"/>
                    <a:pt x="26" y="12"/>
                  </a:cubicBezTo>
                  <a:cubicBezTo>
                    <a:pt x="22" y="28"/>
                    <a:pt x="22" y="28"/>
                    <a:pt x="22" y="28"/>
                  </a:cubicBezTo>
                  <a:cubicBezTo>
                    <a:pt x="22" y="29"/>
                    <a:pt x="21" y="30"/>
                    <a:pt x="20" y="30"/>
                  </a:cubicBezTo>
                  <a:close/>
                  <a:moveTo>
                    <a:pt x="14" y="12"/>
                  </a:moveTo>
                  <a:cubicBezTo>
                    <a:pt x="18" y="28"/>
                    <a:pt x="18" y="28"/>
                    <a:pt x="18" y="28"/>
                  </a:cubicBezTo>
                  <a:cubicBezTo>
                    <a:pt x="18" y="28"/>
                    <a:pt x="18" y="28"/>
                    <a:pt x="18" y="28"/>
                  </a:cubicBezTo>
                  <a:cubicBezTo>
                    <a:pt x="18" y="28"/>
                    <a:pt x="18" y="28"/>
                    <a:pt x="18" y="28"/>
                  </a:cubicBezTo>
                  <a:cubicBezTo>
                    <a:pt x="22" y="12"/>
                    <a:pt x="22" y="12"/>
                    <a:pt x="22" y="12"/>
                  </a:cubicBezTo>
                  <a:lnTo>
                    <a:pt x="14" y="12"/>
                  </a:lnTo>
                  <a:close/>
                  <a:moveTo>
                    <a:pt x="27" y="8"/>
                  </a:moveTo>
                  <a:cubicBezTo>
                    <a:pt x="30" y="8"/>
                    <a:pt x="30" y="8"/>
                    <a:pt x="30" y="8"/>
                  </a:cubicBezTo>
                  <a:cubicBezTo>
                    <a:pt x="31" y="8"/>
                    <a:pt x="32" y="7"/>
                    <a:pt x="32" y="6"/>
                  </a:cubicBezTo>
                  <a:cubicBezTo>
                    <a:pt x="32" y="5"/>
                    <a:pt x="31" y="4"/>
                    <a:pt x="30" y="4"/>
                  </a:cubicBezTo>
                  <a:cubicBezTo>
                    <a:pt x="29" y="4"/>
                    <a:pt x="27" y="5"/>
                    <a:pt x="27" y="6"/>
                  </a:cubicBezTo>
                  <a:lnTo>
                    <a:pt x="27" y="8"/>
                  </a:lnTo>
                  <a:close/>
                  <a:moveTo>
                    <a:pt x="6" y="4"/>
                  </a:moveTo>
                  <a:cubicBezTo>
                    <a:pt x="5" y="4"/>
                    <a:pt x="4" y="5"/>
                    <a:pt x="4" y="6"/>
                  </a:cubicBezTo>
                  <a:cubicBezTo>
                    <a:pt x="4" y="7"/>
                    <a:pt x="5" y="8"/>
                    <a:pt x="6" y="8"/>
                  </a:cubicBezTo>
                  <a:cubicBezTo>
                    <a:pt x="9" y="8"/>
                    <a:pt x="9" y="8"/>
                    <a:pt x="9" y="8"/>
                  </a:cubicBezTo>
                  <a:cubicBezTo>
                    <a:pt x="9" y="6"/>
                    <a:pt x="9" y="6"/>
                    <a:pt x="9" y="6"/>
                  </a:cubicBezTo>
                  <a:cubicBezTo>
                    <a:pt x="9"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34" name="Group 133">
            <a:extLst>
              <a:ext uri="{FF2B5EF4-FFF2-40B4-BE49-F238E27FC236}">
                <a16:creationId xmlns:a16="http://schemas.microsoft.com/office/drawing/2014/main" id="{87AA09BC-9608-470B-AC43-6F37AA4EBC97}"/>
              </a:ext>
            </a:extLst>
          </p:cNvPr>
          <p:cNvGrpSpPr>
            <a:grpSpLocks noChangeAspect="1"/>
          </p:cNvGrpSpPr>
          <p:nvPr/>
        </p:nvGrpSpPr>
        <p:grpSpPr>
          <a:xfrm>
            <a:off x="7175711" y="1597409"/>
            <a:ext cx="286153" cy="286153"/>
            <a:chOff x="7578725" y="1087438"/>
            <a:chExt cx="371475" cy="371475"/>
          </a:xfrm>
          <a:solidFill>
            <a:schemeClr val="tx2"/>
          </a:solidFill>
        </p:grpSpPr>
        <p:sp>
          <p:nvSpPr>
            <p:cNvPr id="135" name="Freeform 71">
              <a:extLst>
                <a:ext uri="{FF2B5EF4-FFF2-40B4-BE49-F238E27FC236}">
                  <a16:creationId xmlns:a16="http://schemas.microsoft.com/office/drawing/2014/main" id="{08DA5110-4F1C-422B-ACF9-8487FA2889BB}"/>
                </a:ext>
              </a:extLst>
            </p:cNvPr>
            <p:cNvSpPr>
              <a:spLocks noEditPoints="1"/>
            </p:cNvSpPr>
            <p:nvPr/>
          </p:nvSpPr>
          <p:spPr bwMode="auto">
            <a:xfrm>
              <a:off x="7734300" y="1087438"/>
              <a:ext cx="215900" cy="217488"/>
            </a:xfrm>
            <a:custGeom>
              <a:avLst/>
              <a:gdLst>
                <a:gd name="T0" fmla="*/ 22 w 56"/>
                <a:gd name="T1" fmla="*/ 56 h 56"/>
                <a:gd name="T2" fmla="*/ 20 w 56"/>
                <a:gd name="T3" fmla="*/ 49 h 56"/>
                <a:gd name="T4" fmla="*/ 9 w 56"/>
                <a:gd name="T5" fmla="*/ 48 h 56"/>
                <a:gd name="T6" fmla="*/ 0 w 56"/>
                <a:gd name="T7" fmla="*/ 37 h 56"/>
                <a:gd name="T8" fmla="*/ 1 w 56"/>
                <a:gd name="T9" fmla="*/ 34 h 56"/>
                <a:gd name="T10" fmla="*/ 6 w 56"/>
                <a:gd name="T11" fmla="*/ 25 h 56"/>
                <a:gd name="T12" fmla="*/ 0 w 56"/>
                <a:gd name="T13" fmla="*/ 21 h 56"/>
                <a:gd name="T14" fmla="*/ 6 w 56"/>
                <a:gd name="T15" fmla="*/ 9 h 56"/>
                <a:gd name="T16" fmla="*/ 14 w 56"/>
                <a:gd name="T17" fmla="*/ 11 h 56"/>
                <a:gd name="T18" fmla="*/ 20 w 56"/>
                <a:gd name="T19" fmla="*/ 2 h 56"/>
                <a:gd name="T20" fmla="*/ 34 w 56"/>
                <a:gd name="T21" fmla="*/ 0 h 56"/>
                <a:gd name="T22" fmla="*/ 36 w 56"/>
                <a:gd name="T23" fmla="*/ 7 h 56"/>
                <a:gd name="T24" fmla="*/ 47 w 56"/>
                <a:gd name="T25" fmla="*/ 8 h 56"/>
                <a:gd name="T26" fmla="*/ 56 w 56"/>
                <a:gd name="T27" fmla="*/ 19 h 56"/>
                <a:gd name="T28" fmla="*/ 55 w 56"/>
                <a:gd name="T29" fmla="*/ 22 h 56"/>
                <a:gd name="T30" fmla="*/ 50 w 56"/>
                <a:gd name="T31" fmla="*/ 31 h 56"/>
                <a:gd name="T32" fmla="*/ 56 w 56"/>
                <a:gd name="T33" fmla="*/ 35 h 56"/>
                <a:gd name="T34" fmla="*/ 50 w 56"/>
                <a:gd name="T35" fmla="*/ 47 h 56"/>
                <a:gd name="T36" fmla="*/ 42 w 56"/>
                <a:gd name="T37" fmla="*/ 45 h 56"/>
                <a:gd name="T38" fmla="*/ 36 w 56"/>
                <a:gd name="T39" fmla="*/ 54 h 56"/>
                <a:gd name="T40" fmla="*/ 24 w 56"/>
                <a:gd name="T41" fmla="*/ 52 h 56"/>
                <a:gd name="T42" fmla="*/ 32 w 56"/>
                <a:gd name="T43" fmla="*/ 47 h 56"/>
                <a:gd name="T44" fmla="*/ 40 w 56"/>
                <a:gd name="T45" fmla="*/ 41 h 56"/>
                <a:gd name="T46" fmla="*/ 47 w 56"/>
                <a:gd name="T47" fmla="*/ 43 h 56"/>
                <a:gd name="T48" fmla="*/ 47 w 56"/>
                <a:gd name="T49" fmla="*/ 34 h 56"/>
                <a:gd name="T50" fmla="*/ 46 w 56"/>
                <a:gd name="T51" fmla="*/ 24 h 56"/>
                <a:gd name="T52" fmla="*/ 51 w 56"/>
                <a:gd name="T53" fmla="*/ 19 h 56"/>
                <a:gd name="T54" fmla="*/ 43 w 56"/>
                <a:gd name="T55" fmla="*/ 15 h 56"/>
                <a:gd name="T56" fmla="*/ 34 w 56"/>
                <a:gd name="T57" fmla="*/ 11 h 56"/>
                <a:gd name="T58" fmla="*/ 32 w 56"/>
                <a:gd name="T59" fmla="*/ 4 h 56"/>
                <a:gd name="T60" fmla="*/ 24 w 56"/>
                <a:gd name="T61" fmla="*/ 9 h 56"/>
                <a:gd name="T62" fmla="*/ 16 w 56"/>
                <a:gd name="T63" fmla="*/ 15 h 56"/>
                <a:gd name="T64" fmla="*/ 9 w 56"/>
                <a:gd name="T65" fmla="*/ 13 h 56"/>
                <a:gd name="T66" fmla="*/ 9 w 56"/>
                <a:gd name="T67" fmla="*/ 22 h 56"/>
                <a:gd name="T68" fmla="*/ 10 w 56"/>
                <a:gd name="T69" fmla="*/ 32 h 56"/>
                <a:gd name="T70" fmla="*/ 5 w 56"/>
                <a:gd name="T71" fmla="*/ 37 h 56"/>
                <a:gd name="T72" fmla="*/ 13 w 56"/>
                <a:gd name="T73" fmla="*/ 41 h 56"/>
                <a:gd name="T74" fmla="*/ 22 w 56"/>
                <a:gd name="T75" fmla="*/ 45 h 56"/>
                <a:gd name="T76" fmla="*/ 24 w 56"/>
                <a:gd name="T7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56">
                  <a:moveTo>
                    <a:pt x="34" y="56"/>
                  </a:moveTo>
                  <a:cubicBezTo>
                    <a:pt x="22" y="56"/>
                    <a:pt x="22" y="56"/>
                    <a:pt x="22" y="56"/>
                  </a:cubicBezTo>
                  <a:cubicBezTo>
                    <a:pt x="21" y="56"/>
                    <a:pt x="20" y="55"/>
                    <a:pt x="20" y="54"/>
                  </a:cubicBezTo>
                  <a:cubicBezTo>
                    <a:pt x="20" y="49"/>
                    <a:pt x="20" y="49"/>
                    <a:pt x="20" y="49"/>
                  </a:cubicBezTo>
                  <a:cubicBezTo>
                    <a:pt x="17" y="48"/>
                    <a:pt x="16" y="47"/>
                    <a:pt x="14" y="45"/>
                  </a:cubicBezTo>
                  <a:cubicBezTo>
                    <a:pt x="9" y="48"/>
                    <a:pt x="9" y="48"/>
                    <a:pt x="9" y="48"/>
                  </a:cubicBezTo>
                  <a:cubicBezTo>
                    <a:pt x="8" y="48"/>
                    <a:pt x="7" y="48"/>
                    <a:pt x="6" y="47"/>
                  </a:cubicBezTo>
                  <a:cubicBezTo>
                    <a:pt x="0" y="37"/>
                    <a:pt x="0" y="37"/>
                    <a:pt x="0" y="37"/>
                  </a:cubicBezTo>
                  <a:cubicBezTo>
                    <a:pt x="0" y="36"/>
                    <a:pt x="0" y="36"/>
                    <a:pt x="0" y="35"/>
                  </a:cubicBezTo>
                  <a:cubicBezTo>
                    <a:pt x="0" y="35"/>
                    <a:pt x="1" y="34"/>
                    <a:pt x="1" y="34"/>
                  </a:cubicBezTo>
                  <a:cubicBezTo>
                    <a:pt x="6" y="31"/>
                    <a:pt x="6" y="31"/>
                    <a:pt x="6" y="31"/>
                  </a:cubicBezTo>
                  <a:cubicBezTo>
                    <a:pt x="5" y="29"/>
                    <a:pt x="5" y="27"/>
                    <a:pt x="6" y="25"/>
                  </a:cubicBezTo>
                  <a:cubicBezTo>
                    <a:pt x="1" y="22"/>
                    <a:pt x="1" y="22"/>
                    <a:pt x="1" y="22"/>
                  </a:cubicBezTo>
                  <a:cubicBezTo>
                    <a:pt x="1" y="22"/>
                    <a:pt x="0" y="21"/>
                    <a:pt x="0" y="21"/>
                  </a:cubicBezTo>
                  <a:cubicBezTo>
                    <a:pt x="0" y="20"/>
                    <a:pt x="0" y="20"/>
                    <a:pt x="0" y="19"/>
                  </a:cubicBezTo>
                  <a:cubicBezTo>
                    <a:pt x="6" y="9"/>
                    <a:pt x="6" y="9"/>
                    <a:pt x="6" y="9"/>
                  </a:cubicBezTo>
                  <a:cubicBezTo>
                    <a:pt x="7" y="8"/>
                    <a:pt x="8" y="8"/>
                    <a:pt x="9" y="8"/>
                  </a:cubicBezTo>
                  <a:cubicBezTo>
                    <a:pt x="14" y="11"/>
                    <a:pt x="14" y="11"/>
                    <a:pt x="14" y="11"/>
                  </a:cubicBezTo>
                  <a:cubicBezTo>
                    <a:pt x="16" y="9"/>
                    <a:pt x="17" y="8"/>
                    <a:pt x="20" y="7"/>
                  </a:cubicBezTo>
                  <a:cubicBezTo>
                    <a:pt x="20" y="2"/>
                    <a:pt x="20" y="2"/>
                    <a:pt x="20" y="2"/>
                  </a:cubicBezTo>
                  <a:cubicBezTo>
                    <a:pt x="20" y="1"/>
                    <a:pt x="21" y="0"/>
                    <a:pt x="22" y="0"/>
                  </a:cubicBezTo>
                  <a:cubicBezTo>
                    <a:pt x="34" y="0"/>
                    <a:pt x="34" y="0"/>
                    <a:pt x="34" y="0"/>
                  </a:cubicBezTo>
                  <a:cubicBezTo>
                    <a:pt x="35" y="0"/>
                    <a:pt x="36" y="1"/>
                    <a:pt x="36" y="2"/>
                  </a:cubicBezTo>
                  <a:cubicBezTo>
                    <a:pt x="36" y="7"/>
                    <a:pt x="36" y="7"/>
                    <a:pt x="36" y="7"/>
                  </a:cubicBezTo>
                  <a:cubicBezTo>
                    <a:pt x="39" y="8"/>
                    <a:pt x="40" y="9"/>
                    <a:pt x="42" y="11"/>
                  </a:cubicBezTo>
                  <a:cubicBezTo>
                    <a:pt x="47" y="8"/>
                    <a:pt x="47" y="8"/>
                    <a:pt x="47" y="8"/>
                  </a:cubicBezTo>
                  <a:cubicBezTo>
                    <a:pt x="48" y="8"/>
                    <a:pt x="49" y="8"/>
                    <a:pt x="50" y="9"/>
                  </a:cubicBezTo>
                  <a:cubicBezTo>
                    <a:pt x="56" y="19"/>
                    <a:pt x="56" y="19"/>
                    <a:pt x="56" y="19"/>
                  </a:cubicBezTo>
                  <a:cubicBezTo>
                    <a:pt x="56" y="20"/>
                    <a:pt x="56" y="20"/>
                    <a:pt x="56" y="21"/>
                  </a:cubicBezTo>
                  <a:cubicBezTo>
                    <a:pt x="56" y="21"/>
                    <a:pt x="55" y="22"/>
                    <a:pt x="55" y="22"/>
                  </a:cubicBezTo>
                  <a:cubicBezTo>
                    <a:pt x="50" y="25"/>
                    <a:pt x="50" y="25"/>
                    <a:pt x="50" y="25"/>
                  </a:cubicBezTo>
                  <a:cubicBezTo>
                    <a:pt x="51" y="27"/>
                    <a:pt x="51" y="29"/>
                    <a:pt x="50" y="31"/>
                  </a:cubicBezTo>
                  <a:cubicBezTo>
                    <a:pt x="55" y="34"/>
                    <a:pt x="55" y="34"/>
                    <a:pt x="55" y="34"/>
                  </a:cubicBezTo>
                  <a:cubicBezTo>
                    <a:pt x="55" y="34"/>
                    <a:pt x="56" y="35"/>
                    <a:pt x="56" y="35"/>
                  </a:cubicBezTo>
                  <a:cubicBezTo>
                    <a:pt x="56" y="36"/>
                    <a:pt x="56" y="36"/>
                    <a:pt x="56" y="37"/>
                  </a:cubicBezTo>
                  <a:cubicBezTo>
                    <a:pt x="50" y="47"/>
                    <a:pt x="50" y="47"/>
                    <a:pt x="50" y="47"/>
                  </a:cubicBezTo>
                  <a:cubicBezTo>
                    <a:pt x="49" y="48"/>
                    <a:pt x="48" y="48"/>
                    <a:pt x="47" y="48"/>
                  </a:cubicBezTo>
                  <a:cubicBezTo>
                    <a:pt x="42" y="45"/>
                    <a:pt x="42" y="45"/>
                    <a:pt x="42" y="45"/>
                  </a:cubicBezTo>
                  <a:cubicBezTo>
                    <a:pt x="40" y="47"/>
                    <a:pt x="39" y="48"/>
                    <a:pt x="36" y="49"/>
                  </a:cubicBezTo>
                  <a:cubicBezTo>
                    <a:pt x="36" y="54"/>
                    <a:pt x="36" y="54"/>
                    <a:pt x="36" y="54"/>
                  </a:cubicBezTo>
                  <a:cubicBezTo>
                    <a:pt x="36" y="55"/>
                    <a:pt x="35" y="56"/>
                    <a:pt x="34" y="56"/>
                  </a:cubicBezTo>
                  <a:close/>
                  <a:moveTo>
                    <a:pt x="24" y="52"/>
                  </a:moveTo>
                  <a:cubicBezTo>
                    <a:pt x="32" y="52"/>
                    <a:pt x="32" y="52"/>
                    <a:pt x="32" y="52"/>
                  </a:cubicBezTo>
                  <a:cubicBezTo>
                    <a:pt x="32" y="47"/>
                    <a:pt x="32" y="47"/>
                    <a:pt x="32" y="47"/>
                  </a:cubicBezTo>
                  <a:cubicBezTo>
                    <a:pt x="32" y="46"/>
                    <a:pt x="33" y="45"/>
                    <a:pt x="34" y="45"/>
                  </a:cubicBezTo>
                  <a:cubicBezTo>
                    <a:pt x="37" y="44"/>
                    <a:pt x="38" y="43"/>
                    <a:pt x="40" y="41"/>
                  </a:cubicBezTo>
                  <a:cubicBezTo>
                    <a:pt x="41" y="41"/>
                    <a:pt x="42" y="41"/>
                    <a:pt x="43" y="41"/>
                  </a:cubicBezTo>
                  <a:cubicBezTo>
                    <a:pt x="47" y="43"/>
                    <a:pt x="47" y="43"/>
                    <a:pt x="47" y="43"/>
                  </a:cubicBezTo>
                  <a:cubicBezTo>
                    <a:pt x="51" y="37"/>
                    <a:pt x="51" y="37"/>
                    <a:pt x="51" y="37"/>
                  </a:cubicBezTo>
                  <a:cubicBezTo>
                    <a:pt x="47" y="34"/>
                    <a:pt x="47" y="34"/>
                    <a:pt x="47" y="34"/>
                  </a:cubicBezTo>
                  <a:cubicBezTo>
                    <a:pt x="46" y="34"/>
                    <a:pt x="46" y="33"/>
                    <a:pt x="46" y="32"/>
                  </a:cubicBezTo>
                  <a:cubicBezTo>
                    <a:pt x="47" y="29"/>
                    <a:pt x="47" y="27"/>
                    <a:pt x="46" y="24"/>
                  </a:cubicBezTo>
                  <a:cubicBezTo>
                    <a:pt x="46" y="23"/>
                    <a:pt x="46" y="22"/>
                    <a:pt x="47" y="22"/>
                  </a:cubicBezTo>
                  <a:cubicBezTo>
                    <a:pt x="51" y="19"/>
                    <a:pt x="51" y="19"/>
                    <a:pt x="51" y="19"/>
                  </a:cubicBezTo>
                  <a:cubicBezTo>
                    <a:pt x="47" y="13"/>
                    <a:pt x="47" y="13"/>
                    <a:pt x="47" y="13"/>
                  </a:cubicBezTo>
                  <a:cubicBezTo>
                    <a:pt x="43" y="15"/>
                    <a:pt x="43" y="15"/>
                    <a:pt x="43" y="15"/>
                  </a:cubicBezTo>
                  <a:cubicBezTo>
                    <a:pt x="42" y="15"/>
                    <a:pt x="41" y="15"/>
                    <a:pt x="40" y="15"/>
                  </a:cubicBezTo>
                  <a:cubicBezTo>
                    <a:pt x="38" y="13"/>
                    <a:pt x="37" y="12"/>
                    <a:pt x="34" y="11"/>
                  </a:cubicBezTo>
                  <a:cubicBezTo>
                    <a:pt x="33" y="11"/>
                    <a:pt x="32" y="10"/>
                    <a:pt x="32" y="9"/>
                  </a:cubicBezTo>
                  <a:cubicBezTo>
                    <a:pt x="32" y="4"/>
                    <a:pt x="32" y="4"/>
                    <a:pt x="32" y="4"/>
                  </a:cubicBezTo>
                  <a:cubicBezTo>
                    <a:pt x="24" y="4"/>
                    <a:pt x="24" y="4"/>
                    <a:pt x="24" y="4"/>
                  </a:cubicBezTo>
                  <a:cubicBezTo>
                    <a:pt x="24" y="9"/>
                    <a:pt x="24" y="9"/>
                    <a:pt x="24" y="9"/>
                  </a:cubicBezTo>
                  <a:cubicBezTo>
                    <a:pt x="24" y="10"/>
                    <a:pt x="23" y="11"/>
                    <a:pt x="22" y="11"/>
                  </a:cubicBezTo>
                  <a:cubicBezTo>
                    <a:pt x="19" y="12"/>
                    <a:pt x="18" y="13"/>
                    <a:pt x="16" y="15"/>
                  </a:cubicBezTo>
                  <a:cubicBezTo>
                    <a:pt x="15" y="15"/>
                    <a:pt x="14" y="15"/>
                    <a:pt x="13" y="15"/>
                  </a:cubicBezTo>
                  <a:cubicBezTo>
                    <a:pt x="9" y="13"/>
                    <a:pt x="9" y="13"/>
                    <a:pt x="9" y="13"/>
                  </a:cubicBezTo>
                  <a:cubicBezTo>
                    <a:pt x="5" y="19"/>
                    <a:pt x="5" y="19"/>
                    <a:pt x="5" y="19"/>
                  </a:cubicBezTo>
                  <a:cubicBezTo>
                    <a:pt x="9" y="22"/>
                    <a:pt x="9" y="22"/>
                    <a:pt x="9" y="22"/>
                  </a:cubicBezTo>
                  <a:cubicBezTo>
                    <a:pt x="10" y="22"/>
                    <a:pt x="10" y="23"/>
                    <a:pt x="10" y="24"/>
                  </a:cubicBezTo>
                  <a:cubicBezTo>
                    <a:pt x="9" y="27"/>
                    <a:pt x="9" y="29"/>
                    <a:pt x="10" y="32"/>
                  </a:cubicBezTo>
                  <a:cubicBezTo>
                    <a:pt x="10" y="33"/>
                    <a:pt x="10" y="34"/>
                    <a:pt x="9" y="34"/>
                  </a:cubicBezTo>
                  <a:cubicBezTo>
                    <a:pt x="5" y="37"/>
                    <a:pt x="5" y="37"/>
                    <a:pt x="5" y="37"/>
                  </a:cubicBezTo>
                  <a:cubicBezTo>
                    <a:pt x="9" y="43"/>
                    <a:pt x="9" y="43"/>
                    <a:pt x="9" y="43"/>
                  </a:cubicBezTo>
                  <a:cubicBezTo>
                    <a:pt x="13" y="41"/>
                    <a:pt x="13" y="41"/>
                    <a:pt x="13" y="41"/>
                  </a:cubicBezTo>
                  <a:cubicBezTo>
                    <a:pt x="14" y="41"/>
                    <a:pt x="15" y="41"/>
                    <a:pt x="16" y="41"/>
                  </a:cubicBezTo>
                  <a:cubicBezTo>
                    <a:pt x="18" y="43"/>
                    <a:pt x="19" y="44"/>
                    <a:pt x="22" y="45"/>
                  </a:cubicBezTo>
                  <a:cubicBezTo>
                    <a:pt x="23" y="45"/>
                    <a:pt x="24" y="46"/>
                    <a:pt x="24" y="47"/>
                  </a:cubicBez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Freeform 72">
              <a:extLst>
                <a:ext uri="{FF2B5EF4-FFF2-40B4-BE49-F238E27FC236}">
                  <a16:creationId xmlns:a16="http://schemas.microsoft.com/office/drawing/2014/main" id="{9EEF07C1-6B50-4AA3-942F-48E03ED3A9ED}"/>
                </a:ext>
              </a:extLst>
            </p:cNvPr>
            <p:cNvSpPr>
              <a:spLocks noEditPoints="1"/>
            </p:cNvSpPr>
            <p:nvPr/>
          </p:nvSpPr>
          <p:spPr bwMode="auto">
            <a:xfrm>
              <a:off x="7578725" y="1243013"/>
              <a:ext cx="217488" cy="215900"/>
            </a:xfrm>
            <a:custGeom>
              <a:avLst/>
              <a:gdLst>
                <a:gd name="T0" fmla="*/ 22 w 56"/>
                <a:gd name="T1" fmla="*/ 56 h 56"/>
                <a:gd name="T2" fmla="*/ 20 w 56"/>
                <a:gd name="T3" fmla="*/ 49 h 56"/>
                <a:gd name="T4" fmla="*/ 9 w 56"/>
                <a:gd name="T5" fmla="*/ 48 h 56"/>
                <a:gd name="T6" fmla="*/ 0 w 56"/>
                <a:gd name="T7" fmla="*/ 37 h 56"/>
                <a:gd name="T8" fmla="*/ 1 w 56"/>
                <a:gd name="T9" fmla="*/ 34 h 56"/>
                <a:gd name="T10" fmla="*/ 6 w 56"/>
                <a:gd name="T11" fmla="*/ 25 h 56"/>
                <a:gd name="T12" fmla="*/ 0 w 56"/>
                <a:gd name="T13" fmla="*/ 21 h 56"/>
                <a:gd name="T14" fmla="*/ 6 w 56"/>
                <a:gd name="T15" fmla="*/ 9 h 56"/>
                <a:gd name="T16" fmla="*/ 14 w 56"/>
                <a:gd name="T17" fmla="*/ 11 h 56"/>
                <a:gd name="T18" fmla="*/ 20 w 56"/>
                <a:gd name="T19" fmla="*/ 2 h 56"/>
                <a:gd name="T20" fmla="*/ 34 w 56"/>
                <a:gd name="T21" fmla="*/ 0 h 56"/>
                <a:gd name="T22" fmla="*/ 36 w 56"/>
                <a:gd name="T23" fmla="*/ 7 h 56"/>
                <a:gd name="T24" fmla="*/ 47 w 56"/>
                <a:gd name="T25" fmla="*/ 8 h 56"/>
                <a:gd name="T26" fmla="*/ 56 w 56"/>
                <a:gd name="T27" fmla="*/ 19 h 56"/>
                <a:gd name="T28" fmla="*/ 55 w 56"/>
                <a:gd name="T29" fmla="*/ 22 h 56"/>
                <a:gd name="T30" fmla="*/ 50 w 56"/>
                <a:gd name="T31" fmla="*/ 31 h 56"/>
                <a:gd name="T32" fmla="*/ 56 w 56"/>
                <a:gd name="T33" fmla="*/ 35 h 56"/>
                <a:gd name="T34" fmla="*/ 50 w 56"/>
                <a:gd name="T35" fmla="*/ 47 h 56"/>
                <a:gd name="T36" fmla="*/ 42 w 56"/>
                <a:gd name="T37" fmla="*/ 45 h 56"/>
                <a:gd name="T38" fmla="*/ 36 w 56"/>
                <a:gd name="T39" fmla="*/ 54 h 56"/>
                <a:gd name="T40" fmla="*/ 24 w 56"/>
                <a:gd name="T41" fmla="*/ 52 h 56"/>
                <a:gd name="T42" fmla="*/ 32 w 56"/>
                <a:gd name="T43" fmla="*/ 47 h 56"/>
                <a:gd name="T44" fmla="*/ 40 w 56"/>
                <a:gd name="T45" fmla="*/ 41 h 56"/>
                <a:gd name="T46" fmla="*/ 47 w 56"/>
                <a:gd name="T47" fmla="*/ 43 h 56"/>
                <a:gd name="T48" fmla="*/ 47 w 56"/>
                <a:gd name="T49" fmla="*/ 34 h 56"/>
                <a:gd name="T50" fmla="*/ 46 w 56"/>
                <a:gd name="T51" fmla="*/ 24 h 56"/>
                <a:gd name="T52" fmla="*/ 51 w 56"/>
                <a:gd name="T53" fmla="*/ 19 h 56"/>
                <a:gd name="T54" fmla="*/ 43 w 56"/>
                <a:gd name="T55" fmla="*/ 15 h 56"/>
                <a:gd name="T56" fmla="*/ 34 w 56"/>
                <a:gd name="T57" fmla="*/ 11 h 56"/>
                <a:gd name="T58" fmla="*/ 32 w 56"/>
                <a:gd name="T59" fmla="*/ 4 h 56"/>
                <a:gd name="T60" fmla="*/ 24 w 56"/>
                <a:gd name="T61" fmla="*/ 9 h 56"/>
                <a:gd name="T62" fmla="*/ 16 w 56"/>
                <a:gd name="T63" fmla="*/ 15 h 56"/>
                <a:gd name="T64" fmla="*/ 9 w 56"/>
                <a:gd name="T65" fmla="*/ 13 h 56"/>
                <a:gd name="T66" fmla="*/ 9 w 56"/>
                <a:gd name="T67" fmla="*/ 22 h 56"/>
                <a:gd name="T68" fmla="*/ 10 w 56"/>
                <a:gd name="T69" fmla="*/ 32 h 56"/>
                <a:gd name="T70" fmla="*/ 5 w 56"/>
                <a:gd name="T71" fmla="*/ 37 h 56"/>
                <a:gd name="T72" fmla="*/ 13 w 56"/>
                <a:gd name="T73" fmla="*/ 41 h 56"/>
                <a:gd name="T74" fmla="*/ 22 w 56"/>
                <a:gd name="T75" fmla="*/ 45 h 56"/>
                <a:gd name="T76" fmla="*/ 24 w 56"/>
                <a:gd name="T7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56">
                  <a:moveTo>
                    <a:pt x="34" y="56"/>
                  </a:moveTo>
                  <a:cubicBezTo>
                    <a:pt x="22" y="56"/>
                    <a:pt x="22" y="56"/>
                    <a:pt x="22" y="56"/>
                  </a:cubicBezTo>
                  <a:cubicBezTo>
                    <a:pt x="21" y="56"/>
                    <a:pt x="20" y="55"/>
                    <a:pt x="20" y="54"/>
                  </a:cubicBezTo>
                  <a:cubicBezTo>
                    <a:pt x="20" y="49"/>
                    <a:pt x="20" y="49"/>
                    <a:pt x="20" y="49"/>
                  </a:cubicBezTo>
                  <a:cubicBezTo>
                    <a:pt x="17" y="48"/>
                    <a:pt x="16" y="47"/>
                    <a:pt x="14" y="45"/>
                  </a:cubicBezTo>
                  <a:cubicBezTo>
                    <a:pt x="9" y="48"/>
                    <a:pt x="9" y="48"/>
                    <a:pt x="9" y="48"/>
                  </a:cubicBezTo>
                  <a:cubicBezTo>
                    <a:pt x="8" y="48"/>
                    <a:pt x="7" y="48"/>
                    <a:pt x="6" y="47"/>
                  </a:cubicBezTo>
                  <a:cubicBezTo>
                    <a:pt x="0" y="37"/>
                    <a:pt x="0" y="37"/>
                    <a:pt x="0" y="37"/>
                  </a:cubicBezTo>
                  <a:cubicBezTo>
                    <a:pt x="0" y="36"/>
                    <a:pt x="0" y="36"/>
                    <a:pt x="0" y="35"/>
                  </a:cubicBezTo>
                  <a:cubicBezTo>
                    <a:pt x="0" y="35"/>
                    <a:pt x="1" y="34"/>
                    <a:pt x="1" y="34"/>
                  </a:cubicBezTo>
                  <a:cubicBezTo>
                    <a:pt x="6" y="31"/>
                    <a:pt x="6" y="31"/>
                    <a:pt x="6" y="31"/>
                  </a:cubicBezTo>
                  <a:cubicBezTo>
                    <a:pt x="5" y="29"/>
                    <a:pt x="5" y="27"/>
                    <a:pt x="6" y="25"/>
                  </a:cubicBezTo>
                  <a:cubicBezTo>
                    <a:pt x="1" y="22"/>
                    <a:pt x="1" y="22"/>
                    <a:pt x="1" y="22"/>
                  </a:cubicBezTo>
                  <a:cubicBezTo>
                    <a:pt x="1" y="22"/>
                    <a:pt x="0" y="21"/>
                    <a:pt x="0" y="21"/>
                  </a:cubicBezTo>
                  <a:cubicBezTo>
                    <a:pt x="0" y="20"/>
                    <a:pt x="0" y="20"/>
                    <a:pt x="0" y="19"/>
                  </a:cubicBezTo>
                  <a:cubicBezTo>
                    <a:pt x="6" y="9"/>
                    <a:pt x="6" y="9"/>
                    <a:pt x="6" y="9"/>
                  </a:cubicBezTo>
                  <a:cubicBezTo>
                    <a:pt x="7" y="8"/>
                    <a:pt x="8" y="8"/>
                    <a:pt x="9" y="8"/>
                  </a:cubicBezTo>
                  <a:cubicBezTo>
                    <a:pt x="14" y="11"/>
                    <a:pt x="14" y="11"/>
                    <a:pt x="14" y="11"/>
                  </a:cubicBezTo>
                  <a:cubicBezTo>
                    <a:pt x="16" y="9"/>
                    <a:pt x="17" y="8"/>
                    <a:pt x="20" y="7"/>
                  </a:cubicBezTo>
                  <a:cubicBezTo>
                    <a:pt x="20" y="2"/>
                    <a:pt x="20" y="2"/>
                    <a:pt x="20" y="2"/>
                  </a:cubicBezTo>
                  <a:cubicBezTo>
                    <a:pt x="20" y="1"/>
                    <a:pt x="21" y="0"/>
                    <a:pt x="22" y="0"/>
                  </a:cubicBezTo>
                  <a:cubicBezTo>
                    <a:pt x="34" y="0"/>
                    <a:pt x="34" y="0"/>
                    <a:pt x="34" y="0"/>
                  </a:cubicBezTo>
                  <a:cubicBezTo>
                    <a:pt x="35" y="0"/>
                    <a:pt x="36" y="1"/>
                    <a:pt x="36" y="2"/>
                  </a:cubicBezTo>
                  <a:cubicBezTo>
                    <a:pt x="36" y="7"/>
                    <a:pt x="36" y="7"/>
                    <a:pt x="36" y="7"/>
                  </a:cubicBezTo>
                  <a:cubicBezTo>
                    <a:pt x="39" y="8"/>
                    <a:pt x="40" y="9"/>
                    <a:pt x="42" y="11"/>
                  </a:cubicBezTo>
                  <a:cubicBezTo>
                    <a:pt x="47" y="8"/>
                    <a:pt x="47" y="8"/>
                    <a:pt x="47" y="8"/>
                  </a:cubicBezTo>
                  <a:cubicBezTo>
                    <a:pt x="48" y="8"/>
                    <a:pt x="49" y="8"/>
                    <a:pt x="50" y="9"/>
                  </a:cubicBezTo>
                  <a:cubicBezTo>
                    <a:pt x="56" y="19"/>
                    <a:pt x="56" y="19"/>
                    <a:pt x="56" y="19"/>
                  </a:cubicBezTo>
                  <a:cubicBezTo>
                    <a:pt x="56" y="20"/>
                    <a:pt x="56" y="20"/>
                    <a:pt x="56" y="21"/>
                  </a:cubicBezTo>
                  <a:cubicBezTo>
                    <a:pt x="56" y="21"/>
                    <a:pt x="55" y="22"/>
                    <a:pt x="55" y="22"/>
                  </a:cubicBezTo>
                  <a:cubicBezTo>
                    <a:pt x="50" y="25"/>
                    <a:pt x="50" y="25"/>
                    <a:pt x="50" y="25"/>
                  </a:cubicBezTo>
                  <a:cubicBezTo>
                    <a:pt x="51" y="27"/>
                    <a:pt x="51" y="29"/>
                    <a:pt x="50" y="31"/>
                  </a:cubicBezTo>
                  <a:cubicBezTo>
                    <a:pt x="55" y="34"/>
                    <a:pt x="55" y="34"/>
                    <a:pt x="55" y="34"/>
                  </a:cubicBezTo>
                  <a:cubicBezTo>
                    <a:pt x="55" y="34"/>
                    <a:pt x="56" y="35"/>
                    <a:pt x="56" y="35"/>
                  </a:cubicBezTo>
                  <a:cubicBezTo>
                    <a:pt x="56" y="36"/>
                    <a:pt x="56" y="36"/>
                    <a:pt x="56" y="37"/>
                  </a:cubicBezTo>
                  <a:cubicBezTo>
                    <a:pt x="50" y="47"/>
                    <a:pt x="50" y="47"/>
                    <a:pt x="50" y="47"/>
                  </a:cubicBezTo>
                  <a:cubicBezTo>
                    <a:pt x="49" y="48"/>
                    <a:pt x="48" y="48"/>
                    <a:pt x="47" y="48"/>
                  </a:cubicBezTo>
                  <a:cubicBezTo>
                    <a:pt x="42" y="45"/>
                    <a:pt x="42" y="45"/>
                    <a:pt x="42" y="45"/>
                  </a:cubicBezTo>
                  <a:cubicBezTo>
                    <a:pt x="40" y="47"/>
                    <a:pt x="39" y="48"/>
                    <a:pt x="36" y="49"/>
                  </a:cubicBezTo>
                  <a:cubicBezTo>
                    <a:pt x="36" y="54"/>
                    <a:pt x="36" y="54"/>
                    <a:pt x="36" y="54"/>
                  </a:cubicBezTo>
                  <a:cubicBezTo>
                    <a:pt x="36" y="55"/>
                    <a:pt x="35" y="56"/>
                    <a:pt x="34" y="56"/>
                  </a:cubicBezTo>
                  <a:close/>
                  <a:moveTo>
                    <a:pt x="24" y="52"/>
                  </a:moveTo>
                  <a:cubicBezTo>
                    <a:pt x="32" y="52"/>
                    <a:pt x="32" y="52"/>
                    <a:pt x="32" y="52"/>
                  </a:cubicBezTo>
                  <a:cubicBezTo>
                    <a:pt x="32" y="47"/>
                    <a:pt x="32" y="47"/>
                    <a:pt x="32" y="47"/>
                  </a:cubicBezTo>
                  <a:cubicBezTo>
                    <a:pt x="32" y="46"/>
                    <a:pt x="33" y="45"/>
                    <a:pt x="34" y="45"/>
                  </a:cubicBezTo>
                  <a:cubicBezTo>
                    <a:pt x="37" y="44"/>
                    <a:pt x="38" y="43"/>
                    <a:pt x="40" y="41"/>
                  </a:cubicBezTo>
                  <a:cubicBezTo>
                    <a:pt x="41" y="41"/>
                    <a:pt x="42" y="41"/>
                    <a:pt x="43" y="41"/>
                  </a:cubicBezTo>
                  <a:cubicBezTo>
                    <a:pt x="47" y="43"/>
                    <a:pt x="47" y="43"/>
                    <a:pt x="47" y="43"/>
                  </a:cubicBezTo>
                  <a:cubicBezTo>
                    <a:pt x="51" y="37"/>
                    <a:pt x="51" y="37"/>
                    <a:pt x="51" y="37"/>
                  </a:cubicBezTo>
                  <a:cubicBezTo>
                    <a:pt x="47" y="34"/>
                    <a:pt x="47" y="34"/>
                    <a:pt x="47" y="34"/>
                  </a:cubicBezTo>
                  <a:cubicBezTo>
                    <a:pt x="46" y="34"/>
                    <a:pt x="46" y="33"/>
                    <a:pt x="46" y="32"/>
                  </a:cubicBezTo>
                  <a:cubicBezTo>
                    <a:pt x="47" y="29"/>
                    <a:pt x="47" y="27"/>
                    <a:pt x="46" y="24"/>
                  </a:cubicBezTo>
                  <a:cubicBezTo>
                    <a:pt x="46" y="23"/>
                    <a:pt x="46" y="22"/>
                    <a:pt x="47" y="22"/>
                  </a:cubicBezTo>
                  <a:cubicBezTo>
                    <a:pt x="51" y="19"/>
                    <a:pt x="51" y="19"/>
                    <a:pt x="51" y="19"/>
                  </a:cubicBezTo>
                  <a:cubicBezTo>
                    <a:pt x="47" y="13"/>
                    <a:pt x="47" y="13"/>
                    <a:pt x="47" y="13"/>
                  </a:cubicBezTo>
                  <a:cubicBezTo>
                    <a:pt x="43" y="15"/>
                    <a:pt x="43" y="15"/>
                    <a:pt x="43" y="15"/>
                  </a:cubicBezTo>
                  <a:cubicBezTo>
                    <a:pt x="42" y="15"/>
                    <a:pt x="41" y="15"/>
                    <a:pt x="40" y="15"/>
                  </a:cubicBezTo>
                  <a:cubicBezTo>
                    <a:pt x="38" y="13"/>
                    <a:pt x="37" y="12"/>
                    <a:pt x="34" y="11"/>
                  </a:cubicBezTo>
                  <a:cubicBezTo>
                    <a:pt x="33" y="11"/>
                    <a:pt x="32" y="10"/>
                    <a:pt x="32" y="9"/>
                  </a:cubicBezTo>
                  <a:cubicBezTo>
                    <a:pt x="32" y="4"/>
                    <a:pt x="32" y="4"/>
                    <a:pt x="32" y="4"/>
                  </a:cubicBezTo>
                  <a:cubicBezTo>
                    <a:pt x="24" y="4"/>
                    <a:pt x="24" y="4"/>
                    <a:pt x="24" y="4"/>
                  </a:cubicBezTo>
                  <a:cubicBezTo>
                    <a:pt x="24" y="9"/>
                    <a:pt x="24" y="9"/>
                    <a:pt x="24" y="9"/>
                  </a:cubicBezTo>
                  <a:cubicBezTo>
                    <a:pt x="24" y="10"/>
                    <a:pt x="23" y="11"/>
                    <a:pt x="22" y="11"/>
                  </a:cubicBezTo>
                  <a:cubicBezTo>
                    <a:pt x="19" y="12"/>
                    <a:pt x="18" y="13"/>
                    <a:pt x="16" y="15"/>
                  </a:cubicBezTo>
                  <a:cubicBezTo>
                    <a:pt x="15" y="15"/>
                    <a:pt x="14" y="15"/>
                    <a:pt x="13" y="15"/>
                  </a:cubicBezTo>
                  <a:cubicBezTo>
                    <a:pt x="9" y="13"/>
                    <a:pt x="9" y="13"/>
                    <a:pt x="9" y="13"/>
                  </a:cubicBezTo>
                  <a:cubicBezTo>
                    <a:pt x="5" y="19"/>
                    <a:pt x="5" y="19"/>
                    <a:pt x="5" y="19"/>
                  </a:cubicBezTo>
                  <a:cubicBezTo>
                    <a:pt x="9" y="22"/>
                    <a:pt x="9" y="22"/>
                    <a:pt x="9" y="22"/>
                  </a:cubicBezTo>
                  <a:cubicBezTo>
                    <a:pt x="10" y="22"/>
                    <a:pt x="10" y="23"/>
                    <a:pt x="10" y="24"/>
                  </a:cubicBezTo>
                  <a:cubicBezTo>
                    <a:pt x="9" y="27"/>
                    <a:pt x="9" y="29"/>
                    <a:pt x="10" y="32"/>
                  </a:cubicBezTo>
                  <a:cubicBezTo>
                    <a:pt x="10" y="33"/>
                    <a:pt x="10" y="34"/>
                    <a:pt x="9" y="34"/>
                  </a:cubicBezTo>
                  <a:cubicBezTo>
                    <a:pt x="5" y="37"/>
                    <a:pt x="5" y="37"/>
                    <a:pt x="5" y="37"/>
                  </a:cubicBezTo>
                  <a:cubicBezTo>
                    <a:pt x="9" y="43"/>
                    <a:pt x="9" y="43"/>
                    <a:pt x="9" y="43"/>
                  </a:cubicBezTo>
                  <a:cubicBezTo>
                    <a:pt x="13" y="41"/>
                    <a:pt x="13" y="41"/>
                    <a:pt x="13" y="41"/>
                  </a:cubicBezTo>
                  <a:cubicBezTo>
                    <a:pt x="14" y="41"/>
                    <a:pt x="15" y="41"/>
                    <a:pt x="16" y="41"/>
                  </a:cubicBezTo>
                  <a:cubicBezTo>
                    <a:pt x="18" y="43"/>
                    <a:pt x="19" y="44"/>
                    <a:pt x="22" y="45"/>
                  </a:cubicBezTo>
                  <a:cubicBezTo>
                    <a:pt x="23" y="45"/>
                    <a:pt x="24" y="46"/>
                    <a:pt x="24" y="47"/>
                  </a:cubicBez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Freeform 73">
              <a:extLst>
                <a:ext uri="{FF2B5EF4-FFF2-40B4-BE49-F238E27FC236}">
                  <a16:creationId xmlns:a16="http://schemas.microsoft.com/office/drawing/2014/main" id="{4E40B200-9C1A-4254-A611-E0133EF19B01}"/>
                </a:ext>
              </a:extLst>
            </p:cNvPr>
            <p:cNvSpPr>
              <a:spLocks noEditPoints="1"/>
            </p:cNvSpPr>
            <p:nvPr/>
          </p:nvSpPr>
          <p:spPr bwMode="auto">
            <a:xfrm>
              <a:off x="7802563" y="1157288"/>
              <a:ext cx="77788" cy="7778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 name="Freeform 74">
              <a:extLst>
                <a:ext uri="{FF2B5EF4-FFF2-40B4-BE49-F238E27FC236}">
                  <a16:creationId xmlns:a16="http://schemas.microsoft.com/office/drawing/2014/main" id="{D0D0581D-7AB8-4D06-A1FD-2842CB89F36C}"/>
                </a:ext>
              </a:extLst>
            </p:cNvPr>
            <p:cNvSpPr>
              <a:spLocks noEditPoints="1"/>
            </p:cNvSpPr>
            <p:nvPr/>
          </p:nvSpPr>
          <p:spPr bwMode="auto">
            <a:xfrm>
              <a:off x="7648575" y="1311276"/>
              <a:ext cx="77788" cy="7778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17" name="Group 216">
            <a:extLst>
              <a:ext uri="{FF2B5EF4-FFF2-40B4-BE49-F238E27FC236}">
                <a16:creationId xmlns:a16="http://schemas.microsoft.com/office/drawing/2014/main" id="{E83EF29E-FAB1-4489-9D2D-4ED07205AD84}"/>
              </a:ext>
            </a:extLst>
          </p:cNvPr>
          <p:cNvGrpSpPr>
            <a:grpSpLocks noChangeAspect="1"/>
          </p:cNvGrpSpPr>
          <p:nvPr/>
        </p:nvGrpSpPr>
        <p:grpSpPr>
          <a:xfrm>
            <a:off x="9590063" y="1616605"/>
            <a:ext cx="294140" cy="296676"/>
            <a:chOff x="7072313" y="1144588"/>
            <a:chExt cx="368301" cy="371476"/>
          </a:xfrm>
          <a:solidFill>
            <a:schemeClr val="accent1"/>
          </a:solidFill>
        </p:grpSpPr>
        <p:sp>
          <p:nvSpPr>
            <p:cNvPr id="218" name="Freeform 78">
              <a:extLst>
                <a:ext uri="{FF2B5EF4-FFF2-40B4-BE49-F238E27FC236}">
                  <a16:creationId xmlns:a16="http://schemas.microsoft.com/office/drawing/2014/main" id="{5B2FB2B9-9DEC-4FCE-80CA-DE3311BA26A5}"/>
                </a:ext>
              </a:extLst>
            </p:cNvPr>
            <p:cNvSpPr>
              <a:spLocks/>
            </p:cNvSpPr>
            <p:nvPr/>
          </p:nvSpPr>
          <p:spPr bwMode="auto">
            <a:xfrm>
              <a:off x="7072313" y="1357313"/>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79">
              <a:extLst>
                <a:ext uri="{FF2B5EF4-FFF2-40B4-BE49-F238E27FC236}">
                  <a16:creationId xmlns:a16="http://schemas.microsoft.com/office/drawing/2014/main" id="{018BF61F-99B2-4396-ACA2-0EB1407B8ABE}"/>
                </a:ext>
              </a:extLst>
            </p:cNvPr>
            <p:cNvSpPr>
              <a:spLocks/>
            </p:cNvSpPr>
            <p:nvPr/>
          </p:nvSpPr>
          <p:spPr bwMode="auto">
            <a:xfrm>
              <a:off x="7296151" y="1362076"/>
              <a:ext cx="144463" cy="153988"/>
            </a:xfrm>
            <a:custGeom>
              <a:avLst/>
              <a:gdLst>
                <a:gd name="T0" fmla="*/ 15 w 37"/>
                <a:gd name="T1" fmla="*/ 40 h 40"/>
                <a:gd name="T2" fmla="*/ 13 w 37"/>
                <a:gd name="T3" fmla="*/ 39 h 40"/>
                <a:gd name="T4" fmla="*/ 0 w 37"/>
                <a:gd name="T5" fmla="*/ 17 h 40"/>
                <a:gd name="T6" fmla="*/ 3 w 37"/>
                <a:gd name="T7" fmla="*/ 15 h 40"/>
                <a:gd name="T8" fmla="*/ 14 w 37"/>
                <a:gd name="T9" fmla="*/ 33 h 40"/>
                <a:gd name="T10" fmla="*/ 18 w 37"/>
                <a:gd name="T11" fmla="*/ 23 h 40"/>
                <a:gd name="T12" fmla="*/ 20 w 37"/>
                <a:gd name="T13" fmla="*/ 21 h 40"/>
                <a:gd name="T14" fmla="*/ 31 w 37"/>
                <a:gd name="T15" fmla="*/ 23 h 40"/>
                <a:gd name="T16" fmla="*/ 19 w 37"/>
                <a:gd name="T17" fmla="*/ 2 h 40"/>
                <a:gd name="T18" fmla="*/ 22 w 37"/>
                <a:gd name="T19" fmla="*/ 0 h 40"/>
                <a:gd name="T20" fmla="*/ 37 w 37"/>
                <a:gd name="T21" fmla="*/ 25 h 40"/>
                <a:gd name="T22" fmla="*/ 37 w 37"/>
                <a:gd name="T23" fmla="*/ 27 h 40"/>
                <a:gd name="T24" fmla="*/ 35 w 37"/>
                <a:gd name="T25" fmla="*/ 28 h 40"/>
                <a:gd name="T26" fmla="*/ 21 w 37"/>
                <a:gd name="T27" fmla="*/ 26 h 40"/>
                <a:gd name="T28" fmla="*/ 16 w 37"/>
                <a:gd name="T29" fmla="*/ 39 h 40"/>
                <a:gd name="T30" fmla="*/ 15 w 37"/>
                <a:gd name="T31" fmla="*/ 40 h 40"/>
                <a:gd name="T32" fmla="*/ 15 w 3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0">
                  <a:moveTo>
                    <a:pt x="15" y="40"/>
                  </a:moveTo>
                  <a:cubicBezTo>
                    <a:pt x="14" y="40"/>
                    <a:pt x="13" y="40"/>
                    <a:pt x="13" y="39"/>
                  </a:cubicBezTo>
                  <a:cubicBezTo>
                    <a:pt x="0" y="17"/>
                    <a:pt x="0" y="17"/>
                    <a:pt x="0" y="17"/>
                  </a:cubicBezTo>
                  <a:cubicBezTo>
                    <a:pt x="3" y="15"/>
                    <a:pt x="3" y="15"/>
                    <a:pt x="3" y="15"/>
                  </a:cubicBezTo>
                  <a:cubicBezTo>
                    <a:pt x="14" y="33"/>
                    <a:pt x="14" y="33"/>
                    <a:pt x="14" y="33"/>
                  </a:cubicBezTo>
                  <a:cubicBezTo>
                    <a:pt x="18" y="23"/>
                    <a:pt x="18" y="23"/>
                    <a:pt x="18" y="23"/>
                  </a:cubicBezTo>
                  <a:cubicBezTo>
                    <a:pt x="18" y="22"/>
                    <a:pt x="19" y="21"/>
                    <a:pt x="20" y="21"/>
                  </a:cubicBezTo>
                  <a:cubicBezTo>
                    <a:pt x="31" y="23"/>
                    <a:pt x="31" y="23"/>
                    <a:pt x="31" y="23"/>
                  </a:cubicBezTo>
                  <a:cubicBezTo>
                    <a:pt x="19" y="2"/>
                    <a:pt x="19" y="2"/>
                    <a:pt x="19" y="2"/>
                  </a:cubicBezTo>
                  <a:cubicBezTo>
                    <a:pt x="22" y="0"/>
                    <a:pt x="22" y="0"/>
                    <a:pt x="22" y="0"/>
                  </a:cubicBezTo>
                  <a:cubicBezTo>
                    <a:pt x="37" y="25"/>
                    <a:pt x="37" y="25"/>
                    <a:pt x="37" y="25"/>
                  </a:cubicBezTo>
                  <a:cubicBezTo>
                    <a:pt x="37" y="26"/>
                    <a:pt x="37" y="26"/>
                    <a:pt x="37" y="27"/>
                  </a:cubicBezTo>
                  <a:cubicBezTo>
                    <a:pt x="37" y="28"/>
                    <a:pt x="36" y="28"/>
                    <a:pt x="35" y="28"/>
                  </a:cubicBezTo>
                  <a:cubicBezTo>
                    <a:pt x="21" y="26"/>
                    <a:pt x="21" y="26"/>
                    <a:pt x="21" y="26"/>
                  </a:cubicBezTo>
                  <a:cubicBezTo>
                    <a:pt x="16" y="39"/>
                    <a:pt x="16" y="39"/>
                    <a:pt x="16" y="39"/>
                  </a:cubicBezTo>
                  <a:cubicBezTo>
                    <a:pt x="16" y="39"/>
                    <a:pt x="16" y="40"/>
                    <a:pt x="15" y="40"/>
                  </a:cubicBezTo>
                  <a:cubicBezTo>
                    <a:pt x="15" y="40"/>
                    <a:pt x="15" y="40"/>
                    <a:pt x="1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 name="Freeform 80">
              <a:extLst>
                <a:ext uri="{FF2B5EF4-FFF2-40B4-BE49-F238E27FC236}">
                  <a16:creationId xmlns:a16="http://schemas.microsoft.com/office/drawing/2014/main" id="{C59EBC2B-F15B-4ABF-A2C6-A469994C3AB0}"/>
                </a:ext>
              </a:extLst>
            </p:cNvPr>
            <p:cNvSpPr>
              <a:spLocks noEditPoints="1"/>
            </p:cNvSpPr>
            <p:nvPr/>
          </p:nvSpPr>
          <p:spPr bwMode="auto">
            <a:xfrm>
              <a:off x="7110413" y="1144588"/>
              <a:ext cx="295275" cy="29368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1">
              <a:extLst>
                <a:ext uri="{FF2B5EF4-FFF2-40B4-BE49-F238E27FC236}">
                  <a16:creationId xmlns:a16="http://schemas.microsoft.com/office/drawing/2014/main" id="{16A70A9A-ED9D-43ED-A290-9FB3AD85886D}"/>
                </a:ext>
              </a:extLst>
            </p:cNvPr>
            <p:cNvSpPr>
              <a:spLocks noEditPoints="1"/>
            </p:cNvSpPr>
            <p:nvPr/>
          </p:nvSpPr>
          <p:spPr bwMode="auto">
            <a:xfrm>
              <a:off x="7180263" y="1206501"/>
              <a:ext cx="155575" cy="155575"/>
            </a:xfrm>
            <a:custGeom>
              <a:avLst/>
              <a:gdLst>
                <a:gd name="T0" fmla="*/ 32 w 40"/>
                <a:gd name="T1" fmla="*/ 40 h 40"/>
                <a:gd name="T2" fmla="*/ 31 w 40"/>
                <a:gd name="T3" fmla="*/ 40 h 40"/>
                <a:gd name="T4" fmla="*/ 20 w 40"/>
                <a:gd name="T5" fmla="*/ 33 h 40"/>
                <a:gd name="T6" fmla="*/ 9 w 40"/>
                <a:gd name="T7" fmla="*/ 40 h 40"/>
                <a:gd name="T8" fmla="*/ 7 w 40"/>
                <a:gd name="T9" fmla="*/ 40 h 40"/>
                <a:gd name="T10" fmla="*/ 6 w 40"/>
                <a:gd name="T11" fmla="*/ 37 h 40"/>
                <a:gd name="T12" fmla="*/ 10 w 40"/>
                <a:gd name="T13" fmla="*/ 25 h 40"/>
                <a:gd name="T14" fmla="*/ 1 w 40"/>
                <a:gd name="T15" fmla="*/ 15 h 40"/>
                <a:gd name="T16" fmla="*/ 0 w 40"/>
                <a:gd name="T17" fmla="*/ 13 h 40"/>
                <a:gd name="T18" fmla="*/ 2 w 40"/>
                <a:gd name="T19" fmla="*/ 12 h 40"/>
                <a:gd name="T20" fmla="*/ 13 w 40"/>
                <a:gd name="T21" fmla="*/ 12 h 40"/>
                <a:gd name="T22" fmla="*/ 18 w 40"/>
                <a:gd name="T23" fmla="*/ 1 h 40"/>
                <a:gd name="T24" fmla="*/ 22 w 40"/>
                <a:gd name="T25" fmla="*/ 1 h 40"/>
                <a:gd name="T26" fmla="*/ 27 w 40"/>
                <a:gd name="T27" fmla="*/ 12 h 40"/>
                <a:gd name="T28" fmla="*/ 38 w 40"/>
                <a:gd name="T29" fmla="*/ 12 h 40"/>
                <a:gd name="T30" fmla="*/ 40 w 40"/>
                <a:gd name="T31" fmla="*/ 13 h 40"/>
                <a:gd name="T32" fmla="*/ 39 w 40"/>
                <a:gd name="T33" fmla="*/ 15 h 40"/>
                <a:gd name="T34" fmla="*/ 30 w 40"/>
                <a:gd name="T35" fmla="*/ 25 h 40"/>
                <a:gd name="T36" fmla="*/ 34 w 40"/>
                <a:gd name="T37" fmla="*/ 37 h 40"/>
                <a:gd name="T38" fmla="*/ 33 w 40"/>
                <a:gd name="T39" fmla="*/ 40 h 40"/>
                <a:gd name="T40" fmla="*/ 32 w 40"/>
                <a:gd name="T41" fmla="*/ 40 h 40"/>
                <a:gd name="T42" fmla="*/ 20 w 40"/>
                <a:gd name="T43" fmla="*/ 28 h 40"/>
                <a:gd name="T44" fmla="*/ 21 w 40"/>
                <a:gd name="T45" fmla="*/ 29 h 40"/>
                <a:gd name="T46" fmla="*/ 29 w 40"/>
                <a:gd name="T47" fmla="*/ 34 h 40"/>
                <a:gd name="T48" fmla="*/ 26 w 40"/>
                <a:gd name="T49" fmla="*/ 25 h 40"/>
                <a:gd name="T50" fmla="*/ 27 w 40"/>
                <a:gd name="T51" fmla="*/ 23 h 40"/>
                <a:gd name="T52" fmla="*/ 33 w 40"/>
                <a:gd name="T53" fmla="*/ 16 h 40"/>
                <a:gd name="T54" fmla="*/ 26 w 40"/>
                <a:gd name="T55" fmla="*/ 16 h 40"/>
                <a:gd name="T56" fmla="*/ 24 w 40"/>
                <a:gd name="T57" fmla="*/ 15 h 40"/>
                <a:gd name="T58" fmla="*/ 20 w 40"/>
                <a:gd name="T59" fmla="*/ 6 h 40"/>
                <a:gd name="T60" fmla="*/ 16 w 40"/>
                <a:gd name="T61" fmla="*/ 15 h 40"/>
                <a:gd name="T62" fmla="*/ 14 w 40"/>
                <a:gd name="T63" fmla="*/ 16 h 40"/>
                <a:gd name="T64" fmla="*/ 7 w 40"/>
                <a:gd name="T65" fmla="*/ 16 h 40"/>
                <a:gd name="T66" fmla="*/ 13 w 40"/>
                <a:gd name="T67" fmla="*/ 23 h 40"/>
                <a:gd name="T68" fmla="*/ 14 w 40"/>
                <a:gd name="T69" fmla="*/ 25 h 40"/>
                <a:gd name="T70" fmla="*/ 11 w 40"/>
                <a:gd name="T71" fmla="*/ 34 h 40"/>
                <a:gd name="T72" fmla="*/ 19 w 40"/>
                <a:gd name="T73" fmla="*/ 29 h 40"/>
                <a:gd name="T74" fmla="*/ 20 w 40"/>
                <a:gd name="T7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32" y="40"/>
                  </a:moveTo>
                  <a:cubicBezTo>
                    <a:pt x="32" y="40"/>
                    <a:pt x="31" y="40"/>
                    <a:pt x="31" y="40"/>
                  </a:cubicBezTo>
                  <a:cubicBezTo>
                    <a:pt x="20" y="33"/>
                    <a:pt x="20" y="33"/>
                    <a:pt x="20" y="33"/>
                  </a:cubicBezTo>
                  <a:cubicBezTo>
                    <a:pt x="9" y="40"/>
                    <a:pt x="9" y="40"/>
                    <a:pt x="9" y="40"/>
                  </a:cubicBezTo>
                  <a:cubicBezTo>
                    <a:pt x="8" y="40"/>
                    <a:pt x="7" y="40"/>
                    <a:pt x="7" y="40"/>
                  </a:cubicBezTo>
                  <a:cubicBezTo>
                    <a:pt x="6" y="39"/>
                    <a:pt x="6" y="38"/>
                    <a:pt x="6" y="37"/>
                  </a:cubicBezTo>
                  <a:cubicBezTo>
                    <a:pt x="10" y="25"/>
                    <a:pt x="10" y="25"/>
                    <a:pt x="10" y="25"/>
                  </a:cubicBezTo>
                  <a:cubicBezTo>
                    <a:pt x="1" y="15"/>
                    <a:pt x="1" y="15"/>
                    <a:pt x="1" y="15"/>
                  </a:cubicBezTo>
                  <a:cubicBezTo>
                    <a:pt x="0" y="15"/>
                    <a:pt x="0" y="14"/>
                    <a:pt x="0" y="13"/>
                  </a:cubicBezTo>
                  <a:cubicBezTo>
                    <a:pt x="0" y="12"/>
                    <a:pt x="1" y="12"/>
                    <a:pt x="2" y="12"/>
                  </a:cubicBezTo>
                  <a:cubicBezTo>
                    <a:pt x="13" y="12"/>
                    <a:pt x="13" y="12"/>
                    <a:pt x="13" y="12"/>
                  </a:cubicBezTo>
                  <a:cubicBezTo>
                    <a:pt x="18" y="1"/>
                    <a:pt x="18" y="1"/>
                    <a:pt x="18" y="1"/>
                  </a:cubicBezTo>
                  <a:cubicBezTo>
                    <a:pt x="19" y="0"/>
                    <a:pt x="21" y="0"/>
                    <a:pt x="22" y="1"/>
                  </a:cubicBezTo>
                  <a:cubicBezTo>
                    <a:pt x="27" y="12"/>
                    <a:pt x="27" y="12"/>
                    <a:pt x="27" y="12"/>
                  </a:cubicBezTo>
                  <a:cubicBezTo>
                    <a:pt x="38" y="12"/>
                    <a:pt x="38" y="12"/>
                    <a:pt x="38" y="12"/>
                  </a:cubicBezTo>
                  <a:cubicBezTo>
                    <a:pt x="39" y="12"/>
                    <a:pt x="40" y="12"/>
                    <a:pt x="40" y="13"/>
                  </a:cubicBezTo>
                  <a:cubicBezTo>
                    <a:pt x="40" y="14"/>
                    <a:pt x="40" y="15"/>
                    <a:pt x="39" y="15"/>
                  </a:cubicBezTo>
                  <a:cubicBezTo>
                    <a:pt x="30" y="25"/>
                    <a:pt x="30" y="25"/>
                    <a:pt x="30" y="25"/>
                  </a:cubicBezTo>
                  <a:cubicBezTo>
                    <a:pt x="34" y="37"/>
                    <a:pt x="34" y="37"/>
                    <a:pt x="34" y="37"/>
                  </a:cubicBezTo>
                  <a:cubicBezTo>
                    <a:pt x="34" y="38"/>
                    <a:pt x="34" y="39"/>
                    <a:pt x="33" y="40"/>
                  </a:cubicBezTo>
                  <a:cubicBezTo>
                    <a:pt x="33" y="40"/>
                    <a:pt x="32" y="40"/>
                    <a:pt x="32" y="40"/>
                  </a:cubicBezTo>
                  <a:close/>
                  <a:moveTo>
                    <a:pt x="20" y="28"/>
                  </a:moveTo>
                  <a:cubicBezTo>
                    <a:pt x="20" y="28"/>
                    <a:pt x="21" y="29"/>
                    <a:pt x="21" y="29"/>
                  </a:cubicBezTo>
                  <a:cubicBezTo>
                    <a:pt x="29" y="34"/>
                    <a:pt x="29" y="34"/>
                    <a:pt x="29" y="34"/>
                  </a:cubicBezTo>
                  <a:cubicBezTo>
                    <a:pt x="26" y="25"/>
                    <a:pt x="26" y="25"/>
                    <a:pt x="26" y="25"/>
                  </a:cubicBezTo>
                  <a:cubicBezTo>
                    <a:pt x="26" y="24"/>
                    <a:pt x="26" y="23"/>
                    <a:pt x="27" y="23"/>
                  </a:cubicBezTo>
                  <a:cubicBezTo>
                    <a:pt x="33" y="16"/>
                    <a:pt x="33" y="16"/>
                    <a:pt x="33" y="16"/>
                  </a:cubicBezTo>
                  <a:cubicBezTo>
                    <a:pt x="26" y="16"/>
                    <a:pt x="26" y="16"/>
                    <a:pt x="26" y="16"/>
                  </a:cubicBezTo>
                  <a:cubicBezTo>
                    <a:pt x="25" y="16"/>
                    <a:pt x="25" y="16"/>
                    <a:pt x="24" y="15"/>
                  </a:cubicBezTo>
                  <a:cubicBezTo>
                    <a:pt x="20" y="6"/>
                    <a:pt x="20" y="6"/>
                    <a:pt x="20" y="6"/>
                  </a:cubicBezTo>
                  <a:cubicBezTo>
                    <a:pt x="16" y="15"/>
                    <a:pt x="16" y="15"/>
                    <a:pt x="16" y="15"/>
                  </a:cubicBezTo>
                  <a:cubicBezTo>
                    <a:pt x="15" y="16"/>
                    <a:pt x="15" y="16"/>
                    <a:pt x="14" y="16"/>
                  </a:cubicBezTo>
                  <a:cubicBezTo>
                    <a:pt x="7" y="16"/>
                    <a:pt x="7" y="16"/>
                    <a:pt x="7" y="16"/>
                  </a:cubicBezTo>
                  <a:cubicBezTo>
                    <a:pt x="13" y="23"/>
                    <a:pt x="13" y="23"/>
                    <a:pt x="13" y="23"/>
                  </a:cubicBezTo>
                  <a:cubicBezTo>
                    <a:pt x="14" y="23"/>
                    <a:pt x="14" y="24"/>
                    <a:pt x="14" y="25"/>
                  </a:cubicBezTo>
                  <a:cubicBezTo>
                    <a:pt x="11" y="34"/>
                    <a:pt x="11" y="34"/>
                    <a:pt x="11" y="34"/>
                  </a:cubicBezTo>
                  <a:cubicBezTo>
                    <a:pt x="19" y="29"/>
                    <a:pt x="19" y="29"/>
                    <a:pt x="19" y="29"/>
                  </a:cubicBezTo>
                  <a:cubicBezTo>
                    <a:pt x="19" y="29"/>
                    <a:pt x="20" y="28"/>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2" name="Rectangle: Rounded Corners 221">
            <a:extLst>
              <a:ext uri="{FF2B5EF4-FFF2-40B4-BE49-F238E27FC236}">
                <a16:creationId xmlns:a16="http://schemas.microsoft.com/office/drawing/2014/main" id="{9F4F261E-0D76-4C62-BA7A-CD72C7F858B7}"/>
              </a:ext>
            </a:extLst>
          </p:cNvPr>
          <p:cNvSpPr/>
          <p:nvPr/>
        </p:nvSpPr>
        <p:spPr>
          <a:xfrm rot="16200000">
            <a:off x="-1155298" y="3875758"/>
            <a:ext cx="3604437" cy="60050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30 Million Unique Visitors/Month</a:t>
            </a:r>
          </a:p>
          <a:p>
            <a:pPr algn="ctr"/>
            <a:r>
              <a:rPr lang="en-US" b="1" dirty="0">
                <a:solidFill>
                  <a:schemeClr val="accent1"/>
                </a:solidFill>
              </a:rPr>
              <a:t>1 Million Premium Members</a:t>
            </a:r>
          </a:p>
        </p:txBody>
      </p:sp>
      <p:sp>
        <p:nvSpPr>
          <p:cNvPr id="223" name="Rectangle: Rounded Corners 222">
            <a:extLst>
              <a:ext uri="{FF2B5EF4-FFF2-40B4-BE49-F238E27FC236}">
                <a16:creationId xmlns:a16="http://schemas.microsoft.com/office/drawing/2014/main" id="{81E6BE87-4ECE-41E1-9570-6A2EC87CF49B}"/>
              </a:ext>
            </a:extLst>
          </p:cNvPr>
          <p:cNvSpPr/>
          <p:nvPr/>
        </p:nvSpPr>
        <p:spPr>
          <a:xfrm rot="5400000">
            <a:off x="9589631" y="3921167"/>
            <a:ext cx="3604437" cy="56512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 Million Black Facts</a:t>
            </a:r>
          </a:p>
          <a:p>
            <a:pPr algn="ctr"/>
            <a:r>
              <a:rPr lang="en-US" b="1" dirty="0">
                <a:solidFill>
                  <a:schemeClr val="accent1"/>
                </a:solidFill>
              </a:rPr>
              <a:t>150,000 Black Vendors</a:t>
            </a:r>
          </a:p>
        </p:txBody>
      </p:sp>
      <p:sp>
        <p:nvSpPr>
          <p:cNvPr id="224" name="Rounded Rectangle 40">
            <a:extLst>
              <a:ext uri="{FF2B5EF4-FFF2-40B4-BE49-F238E27FC236}">
                <a16:creationId xmlns:a16="http://schemas.microsoft.com/office/drawing/2014/main" id="{1C49FB48-56B5-451E-9529-83B0065C4006}"/>
              </a:ext>
            </a:extLst>
          </p:cNvPr>
          <p:cNvSpPr/>
          <p:nvPr/>
        </p:nvSpPr>
        <p:spPr>
          <a:xfrm>
            <a:off x="3777933" y="1074402"/>
            <a:ext cx="4485767" cy="423862"/>
          </a:xfrm>
          <a:prstGeom prst="roundRect">
            <a:avLst>
              <a:gd name="adj" fmla="val 2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a:extLst>
              <a:ext uri="{FF2B5EF4-FFF2-40B4-BE49-F238E27FC236}">
                <a16:creationId xmlns:a16="http://schemas.microsoft.com/office/drawing/2014/main" id="{581EE9E4-8499-4F8E-8214-044B7F2351EB}"/>
              </a:ext>
            </a:extLst>
          </p:cNvPr>
          <p:cNvSpPr txBox="1"/>
          <p:nvPr/>
        </p:nvSpPr>
        <p:spPr>
          <a:xfrm>
            <a:off x="4065794" y="1084849"/>
            <a:ext cx="3860718" cy="369332"/>
          </a:xfrm>
          <a:prstGeom prst="rect">
            <a:avLst/>
          </a:prstGeom>
          <a:noFill/>
        </p:spPr>
        <p:txBody>
          <a:bodyPr wrap="square" lIns="0" tIns="0" rIns="0" bIns="0" rtlCol="0" anchor="ctr" anchorCtr="0">
            <a:spAutoFit/>
          </a:bodyPr>
          <a:lstStyle/>
          <a:p>
            <a:pPr algn="ctr"/>
            <a:r>
              <a:rPr lang="en-US" sz="2400" b="1" dirty="0">
                <a:solidFill>
                  <a:schemeClr val="bg1"/>
                </a:solidFill>
              </a:rPr>
              <a:t>The Path to Profitability</a:t>
            </a:r>
          </a:p>
        </p:txBody>
      </p:sp>
      <p:pic>
        <p:nvPicPr>
          <p:cNvPr id="5" name="Picture 4">
            <a:extLst>
              <a:ext uri="{FF2B5EF4-FFF2-40B4-BE49-F238E27FC236}">
                <a16:creationId xmlns:a16="http://schemas.microsoft.com/office/drawing/2014/main" id="{AACE805C-ADEE-4894-8BE2-5E962058C4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4664" y="459996"/>
            <a:ext cx="903703" cy="887493"/>
          </a:xfrm>
          <a:prstGeom prst="rect">
            <a:avLst/>
          </a:prstGeom>
        </p:spPr>
      </p:pic>
      <p:pic>
        <p:nvPicPr>
          <p:cNvPr id="44" name="Picture 43">
            <a:extLst>
              <a:ext uri="{FF2B5EF4-FFF2-40B4-BE49-F238E27FC236}">
                <a16:creationId xmlns:a16="http://schemas.microsoft.com/office/drawing/2014/main" id="{E0DCFEFD-E07D-4BC6-86C8-9183C0DE7C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06953" y="89795"/>
            <a:ext cx="1008180" cy="916964"/>
          </a:xfrm>
          <a:prstGeom prst="rect">
            <a:avLst/>
          </a:prstGeom>
        </p:spPr>
      </p:pic>
      <p:sp>
        <p:nvSpPr>
          <p:cNvPr id="35" name="TextBox 34">
            <a:extLst>
              <a:ext uri="{FF2B5EF4-FFF2-40B4-BE49-F238E27FC236}">
                <a16:creationId xmlns:a16="http://schemas.microsoft.com/office/drawing/2014/main" id="{E0AC2902-983E-48E4-B50F-117F1A58D4D9}"/>
              </a:ext>
            </a:extLst>
          </p:cNvPr>
          <p:cNvSpPr txBox="1"/>
          <p:nvPr/>
        </p:nvSpPr>
        <p:spPr>
          <a:xfrm>
            <a:off x="580980" y="747494"/>
            <a:ext cx="2906759" cy="1107996"/>
          </a:xfrm>
          <a:prstGeom prst="rect">
            <a:avLst/>
          </a:prstGeom>
          <a:solidFill>
            <a:schemeClr val="bg1"/>
          </a:solidFill>
        </p:spPr>
        <p:txBody>
          <a:bodyPr wrap="square" lIns="0" tIns="0" rIns="0" bIns="0" rtlCol="0" anchor="ctr" anchorCtr="0">
            <a:spAutoFit/>
          </a:bodyPr>
          <a:lstStyle/>
          <a:p>
            <a:r>
              <a:rPr lang="en-US" sz="3600" b="1" dirty="0">
                <a:solidFill>
                  <a:schemeClr val="accent2">
                    <a:lumMod val="75000"/>
                  </a:schemeClr>
                </a:solidFill>
                <a:latin typeface="Segoe UI" panose="020B0502040204020203" pitchFamily="34" charset="0"/>
                <a:cs typeface="Segoe UI" panose="020B0502040204020203" pitchFamily="34" charset="0"/>
              </a:rPr>
              <a:t>FINANCIAL </a:t>
            </a:r>
            <a:r>
              <a:rPr lang="en-US" sz="3600" dirty="0">
                <a:solidFill>
                  <a:schemeClr val="accent2">
                    <a:lumMod val="75000"/>
                  </a:schemeClr>
                </a:solidFill>
                <a:latin typeface="Segoe UI" panose="020B0502040204020203" pitchFamily="34" charset="0"/>
                <a:cs typeface="Segoe UI" panose="020B0502040204020203" pitchFamily="34" charset="0"/>
              </a:rPr>
              <a:t>FORECAST</a:t>
            </a:r>
          </a:p>
        </p:txBody>
      </p:sp>
      <p:pic>
        <p:nvPicPr>
          <p:cNvPr id="6" name="Picture 5">
            <a:extLst>
              <a:ext uri="{FF2B5EF4-FFF2-40B4-BE49-F238E27FC236}">
                <a16:creationId xmlns:a16="http://schemas.microsoft.com/office/drawing/2014/main" id="{2B50C0BB-DE23-45E9-8C08-F51A301590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2558" y="1778194"/>
            <a:ext cx="760319" cy="807164"/>
          </a:xfrm>
          <a:prstGeom prst="rect">
            <a:avLst/>
          </a:prstGeom>
        </p:spPr>
      </p:pic>
    </p:spTree>
    <p:extLst>
      <p:ext uri="{BB962C8B-B14F-4D97-AF65-F5344CB8AC3E}">
        <p14:creationId xmlns:p14="http://schemas.microsoft.com/office/powerpoint/2010/main" val="177679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7" name="Straight Connector 216"/>
          <p:cNvCxnSpPr/>
          <p:nvPr/>
        </p:nvCxnSpPr>
        <p:spPr>
          <a:xfrm>
            <a:off x="0" y="3308131"/>
            <a:ext cx="12192000" cy="0"/>
          </a:xfrm>
          <a:prstGeom prst="line">
            <a:avLst/>
          </a:prstGeom>
          <a:ln w="28575"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49" name="Rectangle 2048"/>
          <p:cNvSpPr/>
          <p:nvPr/>
        </p:nvSpPr>
        <p:spPr>
          <a:xfrm>
            <a:off x="0" y="3405018"/>
            <a:ext cx="12192000" cy="303388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p:nvSpPr>
        <p:spPr>
          <a:xfrm>
            <a:off x="695228"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3699861"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827782" y="26338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1" name="Group 2050"/>
          <p:cNvGrpSpPr/>
          <p:nvPr/>
        </p:nvGrpSpPr>
        <p:grpSpPr>
          <a:xfrm>
            <a:off x="787200" y="2725864"/>
            <a:ext cx="7297088" cy="1164534"/>
            <a:chOff x="787200" y="3186139"/>
            <a:chExt cx="7297088" cy="1164534"/>
          </a:xfrm>
        </p:grpSpPr>
        <p:sp>
          <p:nvSpPr>
            <p:cNvPr id="94" name="Oval 93"/>
            <p:cNvSpPr/>
            <p:nvPr/>
          </p:nvSpPr>
          <p:spPr>
            <a:xfrm>
              <a:off x="787200" y="3186139"/>
              <a:ext cx="1164534" cy="116453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791833" y="3186139"/>
              <a:ext cx="1164534" cy="11645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919754" y="3186139"/>
              <a:ext cx="1164534" cy="116453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2" name="Group 2051"/>
          <p:cNvGrpSpPr/>
          <p:nvPr/>
        </p:nvGrpSpPr>
        <p:grpSpPr>
          <a:xfrm>
            <a:off x="1303421" y="788399"/>
            <a:ext cx="6434037" cy="1695771"/>
            <a:chOff x="1303421" y="1111387"/>
            <a:chExt cx="6434037" cy="1363329"/>
          </a:xfrm>
          <a:solidFill>
            <a:schemeClr val="accent2">
              <a:lumMod val="40000"/>
              <a:lumOff val="60000"/>
            </a:schemeClr>
          </a:solidFill>
        </p:grpSpPr>
        <p:sp>
          <p:nvSpPr>
            <p:cNvPr id="86" name="Title 1"/>
            <p:cNvSpPr txBox="1">
              <a:spLocks/>
            </p:cNvSpPr>
            <p:nvPr/>
          </p:nvSpPr>
          <p:spPr>
            <a:xfrm>
              <a:off x="1303421" y="1111387"/>
              <a:ext cx="6434037" cy="400852"/>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a:t>
              </a:r>
              <a:r>
                <a:rPr lang="en-US" sz="3600" dirty="0">
                  <a:latin typeface="+mn-lt"/>
                  <a:cs typeface="Segoe UI" panose="020B0502040204020203" pitchFamily="34" charset="0"/>
                </a:rPr>
                <a:t>: </a:t>
              </a:r>
              <a:r>
                <a:rPr lang="en-US" sz="3600" b="1" dirty="0">
                  <a:latin typeface="+mn-lt"/>
                  <a:cs typeface="Segoe UI" panose="020B0502040204020203" pitchFamily="34" charset="0"/>
                </a:rPr>
                <a:t>3 Year Plan*</a:t>
              </a:r>
            </a:p>
          </p:txBody>
        </p:sp>
        <p:sp>
          <p:nvSpPr>
            <p:cNvPr id="87" name="Title 1"/>
            <p:cNvSpPr txBox="1">
              <a:spLocks/>
            </p:cNvSpPr>
            <p:nvPr/>
          </p:nvSpPr>
          <p:spPr>
            <a:xfrm>
              <a:off x="1303421" y="1484958"/>
              <a:ext cx="6434037" cy="989758"/>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In order to meet our goals, we recognize the needs to make several improvements to our current site, particularly for Administration and Support of features for Members, Partners and Sponsors.  We must also expand our reach by looking to new sources of content and implementing our strategic marketing plan. These features are being built/tested now for rollout in 2021.</a:t>
              </a:r>
            </a:p>
          </p:txBody>
        </p:sp>
      </p:grpSp>
      <p:sp>
        <p:nvSpPr>
          <p:cNvPr id="88" name="Title 1"/>
          <p:cNvSpPr txBox="1">
            <a:spLocks/>
          </p:cNvSpPr>
          <p:nvPr/>
        </p:nvSpPr>
        <p:spPr>
          <a:xfrm>
            <a:off x="324934" y="4012006"/>
            <a:ext cx="2378509"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2021: </a:t>
            </a:r>
            <a:r>
              <a:rPr lang="en-US" sz="1400" b="1" dirty="0">
                <a:latin typeface="Century Gothic" panose="020B0502020202020204" pitchFamily="34" charset="0"/>
              </a:rPr>
              <a:t>New Features</a:t>
            </a:r>
          </a:p>
        </p:txBody>
      </p:sp>
      <p:sp>
        <p:nvSpPr>
          <p:cNvPr id="89" name="Title 1"/>
          <p:cNvSpPr txBox="1">
            <a:spLocks/>
          </p:cNvSpPr>
          <p:nvPr/>
        </p:nvSpPr>
        <p:spPr>
          <a:xfrm>
            <a:off x="295978" y="4427768"/>
            <a:ext cx="2600571"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q"/>
            </a:pPr>
            <a:r>
              <a:rPr lang="en-US" sz="1400" dirty="0">
                <a:latin typeface="+mn-lt"/>
              </a:rPr>
              <a:t>Black News Syndicate</a:t>
            </a:r>
          </a:p>
          <a:p>
            <a:pPr marL="171450" indent="-171450">
              <a:lnSpc>
                <a:spcPct val="100000"/>
              </a:lnSpc>
              <a:spcAft>
                <a:spcPts val="600"/>
              </a:spcAft>
              <a:buFont typeface="Wingdings" panose="05000000000000000000" pitchFamily="2" charset="2"/>
              <a:buChar char="q"/>
            </a:pPr>
            <a:r>
              <a:rPr lang="en-US" sz="1400" dirty="0">
                <a:latin typeface="+mn-lt"/>
              </a:rPr>
              <a:t>Business &amp; HBCU Directory</a:t>
            </a:r>
          </a:p>
          <a:p>
            <a:pPr marL="171450" indent="-171450">
              <a:lnSpc>
                <a:spcPct val="100000"/>
              </a:lnSpc>
              <a:spcAft>
                <a:spcPts val="600"/>
              </a:spcAft>
              <a:buFont typeface="Wingdings" panose="05000000000000000000" pitchFamily="2" charset="2"/>
              <a:buChar char="q"/>
            </a:pPr>
            <a:r>
              <a:rPr lang="en-US" sz="1400" dirty="0">
                <a:latin typeface="+mn-lt"/>
              </a:rPr>
              <a:t>Widgets 2.0 (Custom Layouts)</a:t>
            </a:r>
          </a:p>
          <a:p>
            <a:pPr marL="171450" indent="-171450">
              <a:lnSpc>
                <a:spcPct val="100000"/>
              </a:lnSpc>
              <a:spcAft>
                <a:spcPts val="600"/>
              </a:spcAft>
              <a:buFont typeface="Wingdings" panose="05000000000000000000" pitchFamily="2" charset="2"/>
              <a:buChar char="q"/>
            </a:pPr>
            <a:r>
              <a:rPr lang="en-US" sz="1400" dirty="0">
                <a:latin typeface="+mn-lt"/>
              </a:rPr>
              <a:t>Educational Showcase Sites</a:t>
            </a:r>
          </a:p>
          <a:p>
            <a:pPr marL="171450" indent="-171450">
              <a:lnSpc>
                <a:spcPct val="100000"/>
              </a:lnSpc>
              <a:spcAft>
                <a:spcPts val="600"/>
              </a:spcAft>
              <a:buFont typeface="Wingdings" panose="05000000000000000000" pitchFamily="2" charset="2"/>
              <a:buChar char="q"/>
            </a:pPr>
            <a:r>
              <a:rPr lang="en-US" sz="1400" dirty="0">
                <a:latin typeface="+mn-lt"/>
              </a:rPr>
              <a:t>Diversity Showcase Sites</a:t>
            </a:r>
          </a:p>
          <a:p>
            <a:pPr marL="171450" indent="-171450">
              <a:lnSpc>
                <a:spcPct val="100000"/>
              </a:lnSpc>
              <a:spcAft>
                <a:spcPts val="600"/>
              </a:spcAft>
              <a:buFont typeface="Wingdings" panose="05000000000000000000" pitchFamily="2" charset="2"/>
              <a:buChar char="q"/>
            </a:pPr>
            <a:r>
              <a:rPr lang="en-US" sz="1400" dirty="0">
                <a:latin typeface="+mn-lt"/>
              </a:rPr>
              <a:t>Enhanced Content Relevance</a:t>
            </a:r>
          </a:p>
        </p:txBody>
      </p:sp>
      <p:sp>
        <p:nvSpPr>
          <p:cNvPr id="90" name="Title 1"/>
          <p:cNvSpPr txBox="1">
            <a:spLocks/>
          </p:cNvSpPr>
          <p:nvPr/>
        </p:nvSpPr>
        <p:spPr>
          <a:xfrm>
            <a:off x="3037574" y="4012007"/>
            <a:ext cx="2613226"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2022:</a:t>
            </a:r>
            <a:r>
              <a:rPr lang="en-US" sz="1400" b="1" dirty="0">
                <a:latin typeface="Century Gothic" panose="020B0502020202020204" pitchFamily="34" charset="0"/>
              </a:rPr>
              <a:t> Revenue Builders</a:t>
            </a:r>
          </a:p>
        </p:txBody>
      </p:sp>
      <p:sp>
        <p:nvSpPr>
          <p:cNvPr id="91" name="Title 1"/>
          <p:cNvSpPr txBox="1">
            <a:spLocks/>
          </p:cNvSpPr>
          <p:nvPr/>
        </p:nvSpPr>
        <p:spPr>
          <a:xfrm>
            <a:off x="2995865" y="4427768"/>
            <a:ext cx="3038425"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v"/>
            </a:pPr>
            <a:r>
              <a:rPr lang="en-US" sz="1400" dirty="0">
                <a:latin typeface="+mn-lt"/>
              </a:rPr>
              <a:t>Marketplace Vendor Catalog</a:t>
            </a:r>
          </a:p>
          <a:p>
            <a:pPr marL="171450" indent="-171450">
              <a:lnSpc>
                <a:spcPct val="100000"/>
              </a:lnSpc>
              <a:spcAft>
                <a:spcPts val="600"/>
              </a:spcAft>
              <a:buFont typeface="Wingdings" panose="05000000000000000000" pitchFamily="2" charset="2"/>
              <a:buChar char="v"/>
            </a:pPr>
            <a:r>
              <a:rPr lang="en-US" sz="1400" dirty="0">
                <a:latin typeface="+mn-lt"/>
              </a:rPr>
              <a:t>Marketplace Self-Service Signup</a:t>
            </a:r>
          </a:p>
          <a:p>
            <a:pPr marL="171450" indent="-171450">
              <a:lnSpc>
                <a:spcPct val="100000"/>
              </a:lnSpc>
              <a:spcAft>
                <a:spcPts val="600"/>
              </a:spcAft>
              <a:buFont typeface="Wingdings" panose="05000000000000000000" pitchFamily="2" charset="2"/>
              <a:buChar char="v"/>
            </a:pPr>
            <a:r>
              <a:rPr lang="en-US" sz="1400" dirty="0">
                <a:latin typeface="+mn-lt"/>
              </a:rPr>
              <a:t>Widgets 3.0 (Ads)</a:t>
            </a:r>
          </a:p>
          <a:p>
            <a:pPr marL="171450" indent="-171450">
              <a:lnSpc>
                <a:spcPct val="100000"/>
              </a:lnSpc>
              <a:spcAft>
                <a:spcPts val="600"/>
              </a:spcAft>
              <a:buFont typeface="Wingdings" panose="05000000000000000000" pitchFamily="2" charset="2"/>
              <a:buChar char="v"/>
            </a:pPr>
            <a:r>
              <a:rPr lang="en-US" sz="1400" dirty="0">
                <a:latin typeface="+mn-lt"/>
              </a:rPr>
              <a:t>Affiliate Self Service Signup</a:t>
            </a:r>
          </a:p>
          <a:p>
            <a:pPr marL="171450" indent="-171450">
              <a:lnSpc>
                <a:spcPct val="100000"/>
              </a:lnSpc>
              <a:spcAft>
                <a:spcPts val="600"/>
              </a:spcAft>
              <a:buFont typeface="Wingdings" panose="05000000000000000000" pitchFamily="2" charset="2"/>
              <a:buChar char="v"/>
            </a:pPr>
            <a:r>
              <a:rPr lang="en-US" sz="1400" dirty="0">
                <a:latin typeface="+mn-lt"/>
              </a:rPr>
              <a:t>Wakanda Initiative Launch</a:t>
            </a:r>
          </a:p>
          <a:p>
            <a:pPr marL="171450" indent="-171450">
              <a:lnSpc>
                <a:spcPct val="100000"/>
              </a:lnSpc>
              <a:spcAft>
                <a:spcPts val="600"/>
              </a:spcAft>
              <a:buFont typeface="Wingdings" panose="05000000000000000000" pitchFamily="2" charset="2"/>
              <a:buChar char="v"/>
            </a:pPr>
            <a:r>
              <a:rPr lang="en-US" sz="1400" dirty="0">
                <a:latin typeface="+mn-lt"/>
              </a:rPr>
              <a:t>Build Strategic Partnerships</a:t>
            </a:r>
          </a:p>
        </p:txBody>
      </p:sp>
      <p:sp>
        <p:nvSpPr>
          <p:cNvPr id="92" name="Title 1"/>
          <p:cNvSpPr txBox="1">
            <a:spLocks/>
          </p:cNvSpPr>
          <p:nvPr/>
        </p:nvSpPr>
        <p:spPr>
          <a:xfrm>
            <a:off x="6209348" y="4012006"/>
            <a:ext cx="2682772" cy="28155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b="1" dirty="0">
                <a:solidFill>
                  <a:schemeClr val="bg1"/>
                </a:solidFill>
                <a:latin typeface="Century Gothic" panose="020B0502020202020204" pitchFamily="34" charset="0"/>
              </a:rPr>
              <a:t>2023: </a:t>
            </a:r>
            <a:r>
              <a:rPr lang="en-US" sz="1400" b="1" dirty="0">
                <a:latin typeface="Century Gothic" panose="020B0502020202020204" pitchFamily="34" charset="0"/>
              </a:rPr>
              <a:t>Growth and Profitability</a:t>
            </a:r>
          </a:p>
        </p:txBody>
      </p:sp>
      <p:sp>
        <p:nvSpPr>
          <p:cNvPr id="93" name="Title 1"/>
          <p:cNvSpPr txBox="1">
            <a:spLocks/>
          </p:cNvSpPr>
          <p:nvPr/>
        </p:nvSpPr>
        <p:spPr>
          <a:xfrm>
            <a:off x="6209348" y="4427768"/>
            <a:ext cx="2943059" cy="167738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nSpc>
                <a:spcPct val="100000"/>
              </a:lnSpc>
              <a:spcAft>
                <a:spcPts val="600"/>
              </a:spcAft>
              <a:buFont typeface="Wingdings" panose="05000000000000000000" pitchFamily="2" charset="2"/>
              <a:buChar char="Ø"/>
            </a:pPr>
            <a:r>
              <a:rPr lang="en-US" sz="1400" dirty="0">
                <a:latin typeface="+mn-lt"/>
              </a:rPr>
              <a:t>Full Wakanda Business feature set</a:t>
            </a:r>
          </a:p>
          <a:p>
            <a:pPr marL="171450" indent="-171450">
              <a:lnSpc>
                <a:spcPct val="100000"/>
              </a:lnSpc>
              <a:spcAft>
                <a:spcPts val="600"/>
              </a:spcAft>
              <a:buFont typeface="Wingdings" panose="05000000000000000000" pitchFamily="2" charset="2"/>
              <a:buChar char="Ø"/>
            </a:pPr>
            <a:r>
              <a:rPr lang="en-US" sz="1400" dirty="0">
                <a:latin typeface="+mn-lt"/>
              </a:rPr>
              <a:t>Full Wakanda Organization feature set</a:t>
            </a:r>
          </a:p>
          <a:p>
            <a:pPr marL="171450" indent="-171450">
              <a:lnSpc>
                <a:spcPct val="100000"/>
              </a:lnSpc>
              <a:spcAft>
                <a:spcPts val="600"/>
              </a:spcAft>
              <a:buFont typeface="Wingdings" panose="05000000000000000000" pitchFamily="2" charset="2"/>
              <a:buChar char="Ø"/>
            </a:pPr>
            <a:r>
              <a:rPr lang="en-US" sz="1400" dirty="0">
                <a:latin typeface="+mn-lt"/>
              </a:rPr>
              <a:t>Full Marketplace vendor tool set</a:t>
            </a:r>
          </a:p>
          <a:p>
            <a:pPr marL="171450" indent="-171450">
              <a:lnSpc>
                <a:spcPct val="100000"/>
              </a:lnSpc>
              <a:spcAft>
                <a:spcPts val="600"/>
              </a:spcAft>
              <a:buFont typeface="Wingdings" panose="05000000000000000000" pitchFamily="2" charset="2"/>
              <a:buChar char="Ø"/>
            </a:pPr>
            <a:r>
              <a:rPr lang="en-US" sz="1400" dirty="0">
                <a:latin typeface="+mn-lt"/>
              </a:rPr>
              <a:t>Full Premium Membership feature set</a:t>
            </a:r>
          </a:p>
          <a:p>
            <a:pPr marL="171450" indent="-171450">
              <a:lnSpc>
                <a:spcPct val="100000"/>
              </a:lnSpc>
              <a:spcAft>
                <a:spcPts val="600"/>
              </a:spcAft>
              <a:buFont typeface="Wingdings" panose="05000000000000000000" pitchFamily="2" charset="2"/>
              <a:buChar char="Ø"/>
            </a:pPr>
            <a:r>
              <a:rPr lang="en-US" sz="1400" dirty="0">
                <a:latin typeface="+mn-lt"/>
              </a:rPr>
              <a:t>Launch Strategic Partnerships</a:t>
            </a:r>
          </a:p>
          <a:p>
            <a:pPr marL="171450" indent="-171450">
              <a:lnSpc>
                <a:spcPct val="100000"/>
              </a:lnSpc>
              <a:spcAft>
                <a:spcPts val="600"/>
              </a:spcAft>
              <a:buFont typeface="Wingdings" panose="05000000000000000000" pitchFamily="2" charset="2"/>
              <a:buChar char="Ø"/>
            </a:pPr>
            <a:endParaRPr lang="en-US" sz="1400" dirty="0">
              <a:latin typeface="+mn-lt"/>
            </a:endParaRPr>
          </a:p>
        </p:txBody>
      </p:sp>
      <p:sp>
        <p:nvSpPr>
          <p:cNvPr id="218" name="Slide Number Placeholder 5">
            <a:extLst>
              <a:ext uri="{FF2B5EF4-FFF2-40B4-BE49-F238E27FC236}">
                <a16:creationId xmlns:a16="http://schemas.microsoft.com/office/drawing/2014/main" id="{766960BA-4F7E-45DE-A1A4-ED7740B584CE}"/>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14</a:t>
            </a:fld>
            <a:endParaRPr lang="en-US" dirty="0"/>
          </a:p>
        </p:txBody>
      </p:sp>
      <p:cxnSp>
        <p:nvCxnSpPr>
          <p:cNvPr id="3" name="Straight Arrow Connector 2">
            <a:extLst>
              <a:ext uri="{FF2B5EF4-FFF2-40B4-BE49-F238E27FC236}">
                <a16:creationId xmlns:a16="http://schemas.microsoft.com/office/drawing/2014/main" id="{62A9911F-F8DC-4AE2-B86F-CDF8D33AAA83}"/>
              </a:ext>
            </a:extLst>
          </p:cNvPr>
          <p:cNvCxnSpPr/>
          <p:nvPr/>
        </p:nvCxnSpPr>
        <p:spPr>
          <a:xfrm>
            <a:off x="11484524" y="3308543"/>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F5DDF6A3-0E28-4EFA-9EC0-0217936E2A21}"/>
              </a:ext>
            </a:extLst>
          </p:cNvPr>
          <p:cNvCxnSpPr/>
          <p:nvPr/>
        </p:nvCxnSpPr>
        <p:spPr>
          <a:xfrm>
            <a:off x="6130352" y="3309233"/>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3C518F02-B4AE-4009-88B2-F1613175D247}"/>
              </a:ext>
            </a:extLst>
          </p:cNvPr>
          <p:cNvCxnSpPr/>
          <p:nvPr/>
        </p:nvCxnSpPr>
        <p:spPr>
          <a:xfrm>
            <a:off x="3014160" y="3307807"/>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0D571743-F7FA-41ED-AEF5-2785ABDF4C01}"/>
              </a:ext>
            </a:extLst>
          </p:cNvPr>
          <p:cNvCxnSpPr/>
          <p:nvPr/>
        </p:nvCxnSpPr>
        <p:spPr>
          <a:xfrm>
            <a:off x="-10438" y="3308422"/>
            <a:ext cx="738395"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9A5265AD-71C8-42DA-A75A-7038A9D7E33E}"/>
              </a:ext>
            </a:extLst>
          </p:cNvPr>
          <p:cNvGrpSpPr/>
          <p:nvPr/>
        </p:nvGrpSpPr>
        <p:grpSpPr>
          <a:xfrm>
            <a:off x="1032591" y="2983673"/>
            <a:ext cx="673471" cy="647188"/>
            <a:chOff x="3390900" y="5517232"/>
            <a:chExt cx="203200" cy="203200"/>
          </a:xfrm>
          <a:solidFill>
            <a:schemeClr val="bg1"/>
          </a:solidFill>
        </p:grpSpPr>
        <p:sp>
          <p:nvSpPr>
            <p:cNvPr id="225" name="Freeform 115">
              <a:extLst>
                <a:ext uri="{FF2B5EF4-FFF2-40B4-BE49-F238E27FC236}">
                  <a16:creationId xmlns:a16="http://schemas.microsoft.com/office/drawing/2014/main" id="{0F854E64-0D82-42BE-904A-AAB431B6DF1B}"/>
                </a:ext>
              </a:extLst>
            </p:cNvPr>
            <p:cNvSpPr>
              <a:spLocks noEditPoints="1"/>
            </p:cNvSpPr>
            <p:nvPr/>
          </p:nvSpPr>
          <p:spPr bwMode="auto">
            <a:xfrm>
              <a:off x="3390900" y="5580732"/>
              <a:ext cx="139700" cy="139700"/>
            </a:xfrm>
            <a:custGeom>
              <a:avLst/>
              <a:gdLst>
                <a:gd name="T0" fmla="*/ 42 w 44"/>
                <a:gd name="T1" fmla="*/ 18 h 44"/>
                <a:gd name="T2" fmla="*/ 36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3 w 44"/>
                <a:gd name="T43" fmla="*/ 19 h 44"/>
                <a:gd name="T44" fmla="*/ 0 w 44"/>
                <a:gd name="T45" fmla="*/ 21 h 44"/>
                <a:gd name="T46" fmla="*/ 0 w 44"/>
                <a:gd name="T47" fmla="*/ 24 h 44"/>
                <a:gd name="T48" fmla="*/ 3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6" y="18"/>
                    <a:pt x="36" y="18"/>
                    <a:pt x="36"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3" y="19"/>
                    <a:pt x="3" y="19"/>
                    <a:pt x="3" y="19"/>
                  </a:cubicBezTo>
                  <a:cubicBezTo>
                    <a:pt x="1" y="19"/>
                    <a:pt x="0" y="20"/>
                    <a:pt x="0" y="21"/>
                  </a:cubicBezTo>
                  <a:cubicBezTo>
                    <a:pt x="0" y="24"/>
                    <a:pt x="0" y="24"/>
                    <a:pt x="0" y="24"/>
                  </a:cubicBezTo>
                  <a:cubicBezTo>
                    <a:pt x="0" y="25"/>
                    <a:pt x="1" y="26"/>
                    <a:pt x="3" y="26"/>
                  </a:cubicBezTo>
                  <a:cubicBezTo>
                    <a:pt x="7" y="26"/>
                    <a:pt x="7" y="26"/>
                    <a:pt x="7" y="26"/>
                  </a:cubicBezTo>
                  <a:cubicBezTo>
                    <a:pt x="8" y="28"/>
                    <a:pt x="9"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6"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6" name="Freeform 116">
              <a:extLst>
                <a:ext uri="{FF2B5EF4-FFF2-40B4-BE49-F238E27FC236}">
                  <a16:creationId xmlns:a16="http://schemas.microsoft.com/office/drawing/2014/main" id="{AE0C817B-03FF-484F-8186-A6791D357245}"/>
                </a:ext>
              </a:extLst>
            </p:cNvPr>
            <p:cNvSpPr>
              <a:spLocks noEditPoints="1"/>
            </p:cNvSpPr>
            <p:nvPr/>
          </p:nvSpPr>
          <p:spPr bwMode="auto">
            <a:xfrm>
              <a:off x="3505200" y="5517232"/>
              <a:ext cx="88900" cy="88900"/>
            </a:xfrm>
            <a:custGeom>
              <a:avLst/>
              <a:gdLst>
                <a:gd name="T0" fmla="*/ 27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5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10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2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7 w 28"/>
                <a:gd name="T91" fmla="*/ 16 h 28"/>
                <a:gd name="T92" fmla="*/ 28 w 28"/>
                <a:gd name="T93" fmla="*/ 14 h 28"/>
                <a:gd name="T94" fmla="*/ 28 w 28"/>
                <a:gd name="T95" fmla="*/ 13 h 28"/>
                <a:gd name="T96" fmla="*/ 27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7"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3" y="3"/>
                    <a:pt x="22" y="3"/>
                    <a:pt x="21" y="3"/>
                  </a:cubicBezTo>
                  <a:cubicBezTo>
                    <a:pt x="18" y="6"/>
                    <a:pt x="18" y="6"/>
                    <a:pt x="18" y="6"/>
                  </a:cubicBezTo>
                  <a:cubicBezTo>
                    <a:pt x="18" y="6"/>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5"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10" y="22"/>
                    <a:pt x="10" y="22"/>
                    <a:pt x="10"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2" y="24"/>
                    <a:pt x="22" y="24"/>
                    <a:pt x="22"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7" y="16"/>
                    <a:pt x="27" y="16"/>
                    <a:pt x="27" y="16"/>
                  </a:cubicBezTo>
                  <a:cubicBezTo>
                    <a:pt x="27" y="16"/>
                    <a:pt x="28" y="15"/>
                    <a:pt x="28" y="14"/>
                  </a:cubicBezTo>
                  <a:cubicBezTo>
                    <a:pt x="28" y="13"/>
                    <a:pt x="28" y="13"/>
                    <a:pt x="28" y="13"/>
                  </a:cubicBezTo>
                  <a:cubicBezTo>
                    <a:pt x="28" y="12"/>
                    <a:pt x="27" y="11"/>
                    <a:pt x="27" y="11"/>
                  </a:cubicBezTo>
                  <a:close/>
                  <a:moveTo>
                    <a:pt x="14" y="18"/>
                  </a:moveTo>
                  <a:cubicBezTo>
                    <a:pt x="12" y="18"/>
                    <a:pt x="10" y="16"/>
                    <a:pt x="10" y="14"/>
                  </a:cubicBezTo>
                  <a:cubicBezTo>
                    <a:pt x="10" y="12"/>
                    <a:pt x="12"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30" name="Freeform 121">
            <a:extLst>
              <a:ext uri="{FF2B5EF4-FFF2-40B4-BE49-F238E27FC236}">
                <a16:creationId xmlns:a16="http://schemas.microsoft.com/office/drawing/2014/main" id="{6BF6D0C2-64A1-41F8-86A6-E96E34F3945C}"/>
              </a:ext>
            </a:extLst>
          </p:cNvPr>
          <p:cNvSpPr>
            <a:spLocks noEditPoints="1"/>
          </p:cNvSpPr>
          <p:nvPr/>
        </p:nvSpPr>
        <p:spPr bwMode="auto">
          <a:xfrm>
            <a:off x="4115691" y="3022561"/>
            <a:ext cx="503232" cy="549541"/>
          </a:xfrm>
          <a:custGeom>
            <a:avLst/>
            <a:gdLst>
              <a:gd name="T0" fmla="*/ 52 w 60"/>
              <a:gd name="T1" fmla="*/ 8 h 64"/>
              <a:gd name="T2" fmla="*/ 52 w 60"/>
              <a:gd name="T3" fmla="*/ 2 h 64"/>
              <a:gd name="T4" fmla="*/ 50 w 60"/>
              <a:gd name="T5" fmla="*/ 0 h 64"/>
              <a:gd name="T6" fmla="*/ 42 w 60"/>
              <a:gd name="T7" fmla="*/ 0 h 64"/>
              <a:gd name="T8" fmla="*/ 40 w 60"/>
              <a:gd name="T9" fmla="*/ 2 h 64"/>
              <a:gd name="T10" fmla="*/ 40 w 60"/>
              <a:gd name="T11" fmla="*/ 8 h 64"/>
              <a:gd name="T12" fmla="*/ 20 w 60"/>
              <a:gd name="T13" fmla="*/ 8 h 64"/>
              <a:gd name="T14" fmla="*/ 20 w 60"/>
              <a:gd name="T15" fmla="*/ 2 h 64"/>
              <a:gd name="T16" fmla="*/ 18 w 60"/>
              <a:gd name="T17" fmla="*/ 0 h 64"/>
              <a:gd name="T18" fmla="*/ 10 w 60"/>
              <a:gd name="T19" fmla="*/ 0 h 64"/>
              <a:gd name="T20" fmla="*/ 8 w 60"/>
              <a:gd name="T21" fmla="*/ 2 h 64"/>
              <a:gd name="T22" fmla="*/ 8 w 60"/>
              <a:gd name="T23" fmla="*/ 8 h 64"/>
              <a:gd name="T24" fmla="*/ 0 w 60"/>
              <a:gd name="T25" fmla="*/ 8 h 64"/>
              <a:gd name="T26" fmla="*/ 0 w 60"/>
              <a:gd name="T27" fmla="*/ 64 h 64"/>
              <a:gd name="T28" fmla="*/ 60 w 60"/>
              <a:gd name="T29" fmla="*/ 64 h 64"/>
              <a:gd name="T30" fmla="*/ 60 w 60"/>
              <a:gd name="T31" fmla="*/ 8 h 64"/>
              <a:gd name="T32" fmla="*/ 52 w 60"/>
              <a:gd name="T33" fmla="*/ 8 h 64"/>
              <a:gd name="T34" fmla="*/ 44 w 60"/>
              <a:gd name="T35" fmla="*/ 4 h 64"/>
              <a:gd name="T36" fmla="*/ 48 w 60"/>
              <a:gd name="T37" fmla="*/ 4 h 64"/>
              <a:gd name="T38" fmla="*/ 48 w 60"/>
              <a:gd name="T39" fmla="*/ 12 h 64"/>
              <a:gd name="T40" fmla="*/ 44 w 60"/>
              <a:gd name="T41" fmla="*/ 12 h 64"/>
              <a:gd name="T42" fmla="*/ 44 w 60"/>
              <a:gd name="T43" fmla="*/ 4 h 64"/>
              <a:gd name="T44" fmla="*/ 12 w 60"/>
              <a:gd name="T45" fmla="*/ 4 h 64"/>
              <a:gd name="T46" fmla="*/ 16 w 60"/>
              <a:gd name="T47" fmla="*/ 4 h 64"/>
              <a:gd name="T48" fmla="*/ 16 w 60"/>
              <a:gd name="T49" fmla="*/ 12 h 64"/>
              <a:gd name="T50" fmla="*/ 12 w 60"/>
              <a:gd name="T51" fmla="*/ 12 h 64"/>
              <a:gd name="T52" fmla="*/ 12 w 60"/>
              <a:gd name="T53" fmla="*/ 4 h 64"/>
              <a:gd name="T54" fmla="*/ 56 w 60"/>
              <a:gd name="T55" fmla="*/ 60 h 64"/>
              <a:gd name="T56" fmla="*/ 4 w 60"/>
              <a:gd name="T57" fmla="*/ 60 h 64"/>
              <a:gd name="T58" fmla="*/ 4 w 60"/>
              <a:gd name="T59" fmla="*/ 20 h 64"/>
              <a:gd name="T60" fmla="*/ 56 w 60"/>
              <a:gd name="T61" fmla="*/ 20 h 64"/>
              <a:gd name="T62" fmla="*/ 56 w 60"/>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4">
                <a:moveTo>
                  <a:pt x="52" y="8"/>
                </a:moveTo>
                <a:cubicBezTo>
                  <a:pt x="52" y="2"/>
                  <a:pt x="52" y="2"/>
                  <a:pt x="52" y="2"/>
                </a:cubicBezTo>
                <a:cubicBezTo>
                  <a:pt x="52" y="1"/>
                  <a:pt x="51" y="0"/>
                  <a:pt x="50" y="0"/>
                </a:cubicBezTo>
                <a:cubicBezTo>
                  <a:pt x="42" y="0"/>
                  <a:pt x="42" y="0"/>
                  <a:pt x="42" y="0"/>
                </a:cubicBezTo>
                <a:cubicBezTo>
                  <a:pt x="41" y="0"/>
                  <a:pt x="40" y="1"/>
                  <a:pt x="40" y="2"/>
                </a:cubicBezTo>
                <a:cubicBezTo>
                  <a:pt x="40" y="8"/>
                  <a:pt x="40" y="8"/>
                  <a:pt x="40" y="8"/>
                </a:cubicBezTo>
                <a:cubicBezTo>
                  <a:pt x="20" y="8"/>
                  <a:pt x="20" y="8"/>
                  <a:pt x="20" y="8"/>
                </a:cubicBezTo>
                <a:cubicBezTo>
                  <a:pt x="20" y="2"/>
                  <a:pt x="20" y="2"/>
                  <a:pt x="20" y="2"/>
                </a:cubicBezTo>
                <a:cubicBezTo>
                  <a:pt x="20" y="1"/>
                  <a:pt x="19" y="0"/>
                  <a:pt x="18" y="0"/>
                </a:cubicBezTo>
                <a:cubicBezTo>
                  <a:pt x="10" y="0"/>
                  <a:pt x="10" y="0"/>
                  <a:pt x="10" y="0"/>
                </a:cubicBezTo>
                <a:cubicBezTo>
                  <a:pt x="9" y="0"/>
                  <a:pt x="8" y="1"/>
                  <a:pt x="8" y="2"/>
                </a:cubicBezTo>
                <a:cubicBezTo>
                  <a:pt x="8" y="8"/>
                  <a:pt x="8" y="8"/>
                  <a:pt x="8" y="8"/>
                </a:cubicBezTo>
                <a:cubicBezTo>
                  <a:pt x="0" y="8"/>
                  <a:pt x="0" y="8"/>
                  <a:pt x="0" y="8"/>
                </a:cubicBezTo>
                <a:cubicBezTo>
                  <a:pt x="0" y="64"/>
                  <a:pt x="0" y="64"/>
                  <a:pt x="0" y="64"/>
                </a:cubicBezTo>
                <a:cubicBezTo>
                  <a:pt x="60" y="64"/>
                  <a:pt x="60" y="64"/>
                  <a:pt x="60" y="64"/>
                </a:cubicBezTo>
                <a:cubicBezTo>
                  <a:pt x="60" y="8"/>
                  <a:pt x="60" y="8"/>
                  <a:pt x="60" y="8"/>
                </a:cubicBezTo>
                <a:lnTo>
                  <a:pt x="52" y="8"/>
                </a:lnTo>
                <a:close/>
                <a:moveTo>
                  <a:pt x="44" y="4"/>
                </a:moveTo>
                <a:cubicBezTo>
                  <a:pt x="48" y="4"/>
                  <a:pt x="48" y="4"/>
                  <a:pt x="48" y="4"/>
                </a:cubicBezTo>
                <a:cubicBezTo>
                  <a:pt x="48" y="12"/>
                  <a:pt x="48" y="12"/>
                  <a:pt x="48" y="12"/>
                </a:cubicBezTo>
                <a:cubicBezTo>
                  <a:pt x="44" y="12"/>
                  <a:pt x="44" y="12"/>
                  <a:pt x="44" y="12"/>
                </a:cubicBezTo>
                <a:lnTo>
                  <a:pt x="44" y="4"/>
                </a:lnTo>
                <a:close/>
                <a:moveTo>
                  <a:pt x="12" y="4"/>
                </a:moveTo>
                <a:cubicBezTo>
                  <a:pt x="16" y="4"/>
                  <a:pt x="16" y="4"/>
                  <a:pt x="16" y="4"/>
                </a:cubicBezTo>
                <a:cubicBezTo>
                  <a:pt x="16" y="12"/>
                  <a:pt x="16" y="12"/>
                  <a:pt x="16" y="12"/>
                </a:cubicBezTo>
                <a:cubicBezTo>
                  <a:pt x="12" y="12"/>
                  <a:pt x="12" y="12"/>
                  <a:pt x="12" y="12"/>
                </a:cubicBezTo>
                <a:lnTo>
                  <a:pt x="12" y="4"/>
                </a:lnTo>
                <a:close/>
                <a:moveTo>
                  <a:pt x="56" y="60"/>
                </a:moveTo>
                <a:cubicBezTo>
                  <a:pt x="4" y="60"/>
                  <a:pt x="4" y="60"/>
                  <a:pt x="4" y="60"/>
                </a:cubicBezTo>
                <a:cubicBezTo>
                  <a:pt x="4" y="20"/>
                  <a:pt x="4" y="20"/>
                  <a:pt x="4" y="20"/>
                </a:cubicBezTo>
                <a:cubicBezTo>
                  <a:pt x="56" y="20"/>
                  <a:pt x="56" y="20"/>
                  <a:pt x="56" y="20"/>
                </a:cubicBezTo>
                <a:lnTo>
                  <a:pt x="56"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nvGrpSpPr>
          <p:cNvPr id="231" name="Group 230">
            <a:extLst>
              <a:ext uri="{FF2B5EF4-FFF2-40B4-BE49-F238E27FC236}">
                <a16:creationId xmlns:a16="http://schemas.microsoft.com/office/drawing/2014/main" id="{B95D5015-5608-4B50-A33E-3528FC9FD452}"/>
              </a:ext>
            </a:extLst>
          </p:cNvPr>
          <p:cNvGrpSpPr/>
          <p:nvPr/>
        </p:nvGrpSpPr>
        <p:grpSpPr>
          <a:xfrm>
            <a:off x="7265798" y="3074382"/>
            <a:ext cx="445539" cy="445897"/>
            <a:chOff x="7874000" y="3420864"/>
            <a:chExt cx="203200" cy="177800"/>
          </a:xfrm>
          <a:solidFill>
            <a:schemeClr val="bg1"/>
          </a:solidFill>
        </p:grpSpPr>
        <p:sp>
          <p:nvSpPr>
            <p:cNvPr id="232" name="Rectangle 826">
              <a:extLst>
                <a:ext uri="{FF2B5EF4-FFF2-40B4-BE49-F238E27FC236}">
                  <a16:creationId xmlns:a16="http://schemas.microsoft.com/office/drawing/2014/main" id="{97B08FF5-09E7-4E8A-8377-225B477E4711}"/>
                </a:ext>
              </a:extLst>
            </p:cNvPr>
            <p:cNvSpPr>
              <a:spLocks noChangeArrowheads="1"/>
            </p:cNvSpPr>
            <p:nvPr/>
          </p:nvSpPr>
          <p:spPr bwMode="auto">
            <a:xfrm>
              <a:off x="7874000" y="3585964"/>
              <a:ext cx="2032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3" name="Rectangle 827">
              <a:extLst>
                <a:ext uri="{FF2B5EF4-FFF2-40B4-BE49-F238E27FC236}">
                  <a16:creationId xmlns:a16="http://schemas.microsoft.com/office/drawing/2014/main" id="{7ADFC6D2-9BC0-4023-AA11-1A0F55FA2F2D}"/>
                </a:ext>
              </a:extLst>
            </p:cNvPr>
            <p:cNvSpPr>
              <a:spLocks noChangeArrowheads="1"/>
            </p:cNvSpPr>
            <p:nvPr/>
          </p:nvSpPr>
          <p:spPr bwMode="auto">
            <a:xfrm>
              <a:off x="7874000" y="3458964"/>
              <a:ext cx="5080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4" name="Rectangle 828">
              <a:extLst>
                <a:ext uri="{FF2B5EF4-FFF2-40B4-BE49-F238E27FC236}">
                  <a16:creationId xmlns:a16="http://schemas.microsoft.com/office/drawing/2014/main" id="{2F48A8DB-A9D4-43F4-8217-B448C8D7385B}"/>
                </a:ext>
              </a:extLst>
            </p:cNvPr>
            <p:cNvSpPr>
              <a:spLocks noChangeArrowheads="1"/>
            </p:cNvSpPr>
            <p:nvPr/>
          </p:nvSpPr>
          <p:spPr bwMode="auto">
            <a:xfrm>
              <a:off x="7950200" y="3509764"/>
              <a:ext cx="5080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5" name="Rectangle 829">
              <a:extLst>
                <a:ext uri="{FF2B5EF4-FFF2-40B4-BE49-F238E27FC236}">
                  <a16:creationId xmlns:a16="http://schemas.microsoft.com/office/drawing/2014/main" id="{5A9784D5-8C04-4BDD-BC48-B49BFC8CCF2D}"/>
                </a:ext>
              </a:extLst>
            </p:cNvPr>
            <p:cNvSpPr>
              <a:spLocks noChangeArrowheads="1"/>
            </p:cNvSpPr>
            <p:nvPr/>
          </p:nvSpPr>
          <p:spPr bwMode="auto">
            <a:xfrm>
              <a:off x="8026400" y="3420864"/>
              <a:ext cx="50800"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37" name="Group 236">
            <a:extLst>
              <a:ext uri="{FF2B5EF4-FFF2-40B4-BE49-F238E27FC236}">
                <a16:creationId xmlns:a16="http://schemas.microsoft.com/office/drawing/2014/main" id="{B43ACB3E-BACE-4722-B191-08BE4287C830}"/>
              </a:ext>
            </a:extLst>
          </p:cNvPr>
          <p:cNvGrpSpPr/>
          <p:nvPr/>
        </p:nvGrpSpPr>
        <p:grpSpPr>
          <a:xfrm>
            <a:off x="1305134" y="454257"/>
            <a:ext cx="1019175" cy="181379"/>
            <a:chOff x="4127500" y="876491"/>
            <a:chExt cx="1019175" cy="181379"/>
          </a:xfrm>
        </p:grpSpPr>
        <p:sp>
          <p:nvSpPr>
            <p:cNvPr id="238" name="Oval 237">
              <a:extLst>
                <a:ext uri="{FF2B5EF4-FFF2-40B4-BE49-F238E27FC236}">
                  <a16:creationId xmlns:a16="http://schemas.microsoft.com/office/drawing/2014/main" id="{39ED9E0A-D42D-4405-A892-6B5B072FA8E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C7CCEAC-4126-42BB-B087-07FEA17A780C}"/>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B9BF7DF-BF82-49DA-A5D3-F6A6AD891E39}"/>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02B6BDB-609E-4F03-BF3E-576F300164F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7090854-4CBA-4653-BB19-403DB4CC9389}"/>
              </a:ext>
            </a:extLst>
          </p:cNvPr>
          <p:cNvPicPr>
            <a:picLocks noChangeAspect="1"/>
          </p:cNvPicPr>
          <p:nvPr/>
        </p:nvPicPr>
        <p:blipFill>
          <a:blip r:embed="rId2"/>
          <a:stretch>
            <a:fillRect/>
          </a:stretch>
        </p:blipFill>
        <p:spPr>
          <a:xfrm>
            <a:off x="9718005" y="342103"/>
            <a:ext cx="1494477" cy="1231106"/>
          </a:xfrm>
          <a:prstGeom prst="rect">
            <a:avLst/>
          </a:prstGeom>
        </p:spPr>
      </p:pic>
      <p:pic>
        <p:nvPicPr>
          <p:cNvPr id="49" name="Picture 48" descr="A close up of a sign&#10;&#10;Description generated with high confidence">
            <a:extLst>
              <a:ext uri="{FF2B5EF4-FFF2-40B4-BE49-F238E27FC236}">
                <a16:creationId xmlns:a16="http://schemas.microsoft.com/office/drawing/2014/main" id="{F264B592-95B5-4DE4-8723-F17AE2B916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4"/>
          <a:stretch/>
        </p:blipFill>
        <p:spPr>
          <a:xfrm>
            <a:off x="198699" y="163443"/>
            <a:ext cx="748124" cy="696672"/>
          </a:xfrm>
          <a:prstGeom prst="rect">
            <a:avLst/>
          </a:prstGeom>
        </p:spPr>
      </p:pic>
      <p:sp>
        <p:nvSpPr>
          <p:cNvPr id="2" name="TextBox 1">
            <a:extLst>
              <a:ext uri="{FF2B5EF4-FFF2-40B4-BE49-F238E27FC236}">
                <a16:creationId xmlns:a16="http://schemas.microsoft.com/office/drawing/2014/main" id="{41AEE0C5-7150-4F0F-8707-341BC2B0EE84}"/>
              </a:ext>
            </a:extLst>
          </p:cNvPr>
          <p:cNvSpPr txBox="1"/>
          <p:nvPr/>
        </p:nvSpPr>
        <p:spPr>
          <a:xfrm>
            <a:off x="4124424" y="3177252"/>
            <a:ext cx="457200" cy="400110"/>
          </a:xfrm>
          <a:prstGeom prst="rect">
            <a:avLst/>
          </a:prstGeom>
          <a:noFill/>
        </p:spPr>
        <p:txBody>
          <a:bodyPr wrap="square" rtlCol="0">
            <a:spAutoFit/>
          </a:bodyPr>
          <a:lstStyle/>
          <a:p>
            <a:pPr algn="ctr"/>
            <a:r>
              <a:rPr lang="en-US" sz="2000" b="1" dirty="0">
                <a:solidFill>
                  <a:schemeClr val="bg1"/>
                </a:solidFill>
              </a:rPr>
              <a:t>02</a:t>
            </a:r>
          </a:p>
        </p:txBody>
      </p:sp>
      <p:sp>
        <p:nvSpPr>
          <p:cNvPr id="45" name="Oval 44">
            <a:extLst>
              <a:ext uri="{FF2B5EF4-FFF2-40B4-BE49-F238E27FC236}">
                <a16:creationId xmlns:a16="http://schemas.microsoft.com/office/drawing/2014/main" id="{F21CACB5-DFF4-4E71-B059-5108569B3BDC}"/>
              </a:ext>
            </a:extLst>
          </p:cNvPr>
          <p:cNvSpPr/>
          <p:nvPr/>
        </p:nvSpPr>
        <p:spPr>
          <a:xfrm>
            <a:off x="9786110" y="2623092"/>
            <a:ext cx="1348478" cy="134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02626711-FFAE-4242-AACB-CFA467211F3A}"/>
              </a:ext>
            </a:extLst>
          </p:cNvPr>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789159" y="2668106"/>
            <a:ext cx="1323343" cy="1290213"/>
          </a:xfrm>
          <a:prstGeom prst="rect">
            <a:avLst/>
          </a:prstGeom>
        </p:spPr>
      </p:pic>
      <p:sp>
        <p:nvSpPr>
          <p:cNvPr id="46" name="Title 1">
            <a:extLst>
              <a:ext uri="{FF2B5EF4-FFF2-40B4-BE49-F238E27FC236}">
                <a16:creationId xmlns:a16="http://schemas.microsoft.com/office/drawing/2014/main" id="{7F0B00D3-C036-4599-BA6C-F6C5BBA6B983}"/>
              </a:ext>
            </a:extLst>
          </p:cNvPr>
          <p:cNvSpPr txBox="1">
            <a:spLocks/>
          </p:cNvSpPr>
          <p:nvPr/>
        </p:nvSpPr>
        <p:spPr>
          <a:xfrm>
            <a:off x="9348733" y="3991906"/>
            <a:ext cx="2405442" cy="32175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600" b="1" dirty="0">
                <a:solidFill>
                  <a:schemeClr val="bg1"/>
                </a:solidFill>
                <a:latin typeface="Century Gothic" panose="020B0502020202020204" pitchFamily="34" charset="0"/>
              </a:rPr>
              <a:t>Future: </a:t>
            </a:r>
            <a:r>
              <a:rPr lang="en-US" sz="1600" b="1" dirty="0">
                <a:latin typeface="Century Gothic" panose="020B0502020202020204" pitchFamily="34" charset="0"/>
              </a:rPr>
              <a:t>Black Wikipedia</a:t>
            </a:r>
          </a:p>
        </p:txBody>
      </p:sp>
    </p:spTree>
    <p:extLst>
      <p:ext uri="{BB962C8B-B14F-4D97-AF65-F5344CB8AC3E}">
        <p14:creationId xmlns:p14="http://schemas.microsoft.com/office/powerpoint/2010/main" val="215763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F8D3A-5281-4687-B1EF-D969D7FBF2A9}"/>
              </a:ext>
            </a:extLst>
          </p:cNvPr>
          <p:cNvSpPr>
            <a:spLocks noGrp="1"/>
          </p:cNvSpPr>
          <p:nvPr>
            <p:ph type="sldNum" sz="quarter" idx="12"/>
          </p:nvPr>
        </p:nvSpPr>
        <p:spPr/>
        <p:txBody>
          <a:bodyPr/>
          <a:lstStyle/>
          <a:p>
            <a:fld id="{B254D353-2FF2-4BF8-963F-613D94FDEE94}" type="slidenum">
              <a:rPr lang="en-US" smtClean="0"/>
              <a:t>15</a:t>
            </a:fld>
            <a:endParaRPr lang="en-US"/>
          </a:p>
        </p:txBody>
      </p:sp>
      <p:sp>
        <p:nvSpPr>
          <p:cNvPr id="4" name="Rectangle 3">
            <a:extLst>
              <a:ext uri="{FF2B5EF4-FFF2-40B4-BE49-F238E27FC236}">
                <a16:creationId xmlns:a16="http://schemas.microsoft.com/office/drawing/2014/main" id="{50BEF7E1-9E6D-427B-B0B3-27A7B8F15FB9}"/>
              </a:ext>
            </a:extLst>
          </p:cNvPr>
          <p:cNvSpPr/>
          <p:nvPr/>
        </p:nvSpPr>
        <p:spPr>
          <a:xfrm>
            <a:off x="369725" y="3308594"/>
            <a:ext cx="11201400" cy="721240"/>
          </a:xfrm>
          <a:prstGeom prst="rect">
            <a:avLst/>
          </a:prstGeom>
          <a:solidFill>
            <a:srgbClr val="DA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0507A9C-1AD0-44C4-B015-EA8E36FC89D0}"/>
              </a:ext>
            </a:extLst>
          </p:cNvPr>
          <p:cNvSpPr/>
          <p:nvPr/>
        </p:nvSpPr>
        <p:spPr>
          <a:xfrm>
            <a:off x="321100" y="1731115"/>
            <a:ext cx="2571750" cy="638263"/>
          </a:xfrm>
          <a:prstGeom prst="rect">
            <a:avLst/>
          </a:prstGeom>
          <a:solidFill>
            <a:srgbClr val="40404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3AE4020-8FF7-483C-9ED3-0E9F9E98E175}"/>
              </a:ext>
            </a:extLst>
          </p:cNvPr>
          <p:cNvSpPr/>
          <p:nvPr/>
        </p:nvSpPr>
        <p:spPr>
          <a:xfrm>
            <a:off x="2960340" y="1731115"/>
            <a:ext cx="2819400" cy="638263"/>
          </a:xfrm>
          <a:prstGeom prst="rect">
            <a:avLst/>
          </a:prstGeom>
          <a:solidFill>
            <a:srgbClr val="7F7F7F"/>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1AF906-17AF-4543-8331-D7797A38B279}"/>
              </a:ext>
            </a:extLst>
          </p:cNvPr>
          <p:cNvSpPr/>
          <p:nvPr/>
        </p:nvSpPr>
        <p:spPr>
          <a:xfrm>
            <a:off x="5864506" y="1731115"/>
            <a:ext cx="1409700" cy="638263"/>
          </a:xfrm>
          <a:prstGeom prst="rect">
            <a:avLst/>
          </a:prstGeom>
          <a:solidFill>
            <a:srgbClr val="7ED6FE"/>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1D5DE64-CB67-4786-9BD7-3D5973DEACCE}"/>
              </a:ext>
            </a:extLst>
          </p:cNvPr>
          <p:cNvSpPr/>
          <p:nvPr/>
        </p:nvSpPr>
        <p:spPr>
          <a:xfrm>
            <a:off x="7388507" y="1731115"/>
            <a:ext cx="4133994" cy="638263"/>
          </a:xfrm>
          <a:prstGeom prst="rect">
            <a:avLst/>
          </a:prstGeom>
          <a:solidFill>
            <a:srgbClr val="BFBFBF"/>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714DD72-33AD-46E5-94E7-BBC6C4F6F663}"/>
              </a:ext>
            </a:extLst>
          </p:cNvPr>
          <p:cNvSpPr txBox="1"/>
          <p:nvPr/>
        </p:nvSpPr>
        <p:spPr>
          <a:xfrm>
            <a:off x="625900" y="1865580"/>
            <a:ext cx="2023110"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AREAS OF FOCUS</a:t>
            </a:r>
          </a:p>
        </p:txBody>
      </p:sp>
      <p:sp>
        <p:nvSpPr>
          <p:cNvPr id="10" name="TextBox 9">
            <a:extLst>
              <a:ext uri="{FF2B5EF4-FFF2-40B4-BE49-F238E27FC236}">
                <a16:creationId xmlns:a16="http://schemas.microsoft.com/office/drawing/2014/main" id="{3F1653F5-CF69-458D-ADD0-3F05A9D293DA}"/>
              </a:ext>
            </a:extLst>
          </p:cNvPr>
          <p:cNvSpPr txBox="1"/>
          <p:nvPr/>
        </p:nvSpPr>
        <p:spPr>
          <a:xfrm>
            <a:off x="3246090" y="1865580"/>
            <a:ext cx="2247900"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DESCRIPTION</a:t>
            </a:r>
          </a:p>
        </p:txBody>
      </p:sp>
      <p:sp>
        <p:nvSpPr>
          <p:cNvPr id="11" name="TextBox 10">
            <a:extLst>
              <a:ext uri="{FF2B5EF4-FFF2-40B4-BE49-F238E27FC236}">
                <a16:creationId xmlns:a16="http://schemas.microsoft.com/office/drawing/2014/main" id="{8E12C8D9-E338-4941-9509-B791D76F99CB}"/>
              </a:ext>
            </a:extLst>
          </p:cNvPr>
          <p:cNvSpPr txBox="1"/>
          <p:nvPr/>
        </p:nvSpPr>
        <p:spPr>
          <a:xfrm>
            <a:off x="5978806" y="1865580"/>
            <a:ext cx="1181100"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STATUS</a:t>
            </a:r>
          </a:p>
        </p:txBody>
      </p:sp>
      <p:sp>
        <p:nvSpPr>
          <p:cNvPr id="12" name="TextBox 11">
            <a:extLst>
              <a:ext uri="{FF2B5EF4-FFF2-40B4-BE49-F238E27FC236}">
                <a16:creationId xmlns:a16="http://schemas.microsoft.com/office/drawing/2014/main" id="{C81C1B7A-9A5C-4845-AB4B-95AC9EDC79A4}"/>
              </a:ext>
            </a:extLst>
          </p:cNvPr>
          <p:cNvSpPr txBox="1"/>
          <p:nvPr/>
        </p:nvSpPr>
        <p:spPr>
          <a:xfrm>
            <a:off x="8543089" y="1865580"/>
            <a:ext cx="1881897" cy="369332"/>
          </a:xfrm>
          <a:prstGeom prst="rect">
            <a:avLst/>
          </a:prstGeom>
          <a:noFill/>
          <a:effectLst>
            <a:outerShdw blurRad="25400" dist="38100" dir="2400000" algn="ctr" rotWithShape="0">
              <a:srgbClr val="000000">
                <a:alpha val="10000"/>
              </a:srgbClr>
            </a:outerShdw>
          </a:effectLst>
        </p:spPr>
        <p:txBody>
          <a:bodyPr wrap="square" rtlCol="0" anchor="ctr">
            <a:spAutoFit/>
          </a:bodyPr>
          <a:lstStyle/>
          <a:p>
            <a:pPr algn="ctr"/>
            <a:r>
              <a:rPr lang="en-US" b="1" dirty="0">
                <a:solidFill>
                  <a:schemeClr val="bg1"/>
                </a:solidFill>
                <a:latin typeface="+mj-lt"/>
              </a:rPr>
              <a:t>ACTION</a:t>
            </a:r>
          </a:p>
        </p:txBody>
      </p:sp>
      <p:sp>
        <p:nvSpPr>
          <p:cNvPr id="13" name="Rounded Rectangle 10">
            <a:extLst>
              <a:ext uri="{FF2B5EF4-FFF2-40B4-BE49-F238E27FC236}">
                <a16:creationId xmlns:a16="http://schemas.microsoft.com/office/drawing/2014/main" id="{B561E8F4-8F89-4AE8-9EB9-59C62E759F5F}"/>
              </a:ext>
            </a:extLst>
          </p:cNvPr>
          <p:cNvSpPr/>
          <p:nvPr/>
        </p:nvSpPr>
        <p:spPr>
          <a:xfrm>
            <a:off x="5864506" y="2672520"/>
            <a:ext cx="1409700" cy="374176"/>
          </a:xfrm>
          <a:prstGeom prst="roundRect">
            <a:avLst>
              <a:gd name="adj" fmla="val 24426"/>
            </a:avLst>
          </a:prstGeom>
          <a:solidFill>
            <a:schemeClr val="bg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 Process</a:t>
            </a:r>
          </a:p>
        </p:txBody>
      </p:sp>
      <p:sp>
        <p:nvSpPr>
          <p:cNvPr id="14" name="Rectangle 13">
            <a:extLst>
              <a:ext uri="{FF2B5EF4-FFF2-40B4-BE49-F238E27FC236}">
                <a16:creationId xmlns:a16="http://schemas.microsoft.com/office/drawing/2014/main" id="{5256A275-1311-4F6B-9C20-6DA43B57C6DA}"/>
              </a:ext>
            </a:extLst>
          </p:cNvPr>
          <p:cNvSpPr/>
          <p:nvPr>
            <p:custDataLst>
              <p:tags r:id="rId1"/>
            </p:custDataLst>
          </p:nvPr>
        </p:nvSpPr>
        <p:spPr>
          <a:xfrm>
            <a:off x="3195290" y="2567222"/>
            <a:ext cx="2349500"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Increased Membership Functionality</a:t>
            </a:r>
          </a:p>
        </p:txBody>
      </p:sp>
      <p:sp>
        <p:nvSpPr>
          <p:cNvPr id="15" name="Rectangle 14">
            <a:extLst>
              <a:ext uri="{FF2B5EF4-FFF2-40B4-BE49-F238E27FC236}">
                <a16:creationId xmlns:a16="http://schemas.microsoft.com/office/drawing/2014/main" id="{59685EC3-D329-4708-B2A7-23E209099036}"/>
              </a:ext>
            </a:extLst>
          </p:cNvPr>
          <p:cNvSpPr/>
          <p:nvPr>
            <p:custDataLst>
              <p:tags r:id="rId2"/>
            </p:custDataLst>
          </p:nvPr>
        </p:nvSpPr>
        <p:spPr>
          <a:xfrm>
            <a:off x="7388507" y="2490278"/>
            <a:ext cx="4182618" cy="738664"/>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With our new membership model now available we must fine-tune and improve on the underlying functionality needed to support those members</a:t>
            </a:r>
          </a:p>
        </p:txBody>
      </p:sp>
      <p:sp>
        <p:nvSpPr>
          <p:cNvPr id="16" name="Rounded Rectangle 89">
            <a:extLst>
              <a:ext uri="{FF2B5EF4-FFF2-40B4-BE49-F238E27FC236}">
                <a16:creationId xmlns:a16="http://schemas.microsoft.com/office/drawing/2014/main" id="{A419F069-D95A-48DA-9B43-11E244C136B8}"/>
              </a:ext>
            </a:extLst>
          </p:cNvPr>
          <p:cNvSpPr/>
          <p:nvPr/>
        </p:nvSpPr>
        <p:spPr>
          <a:xfrm>
            <a:off x="5864506" y="3467965"/>
            <a:ext cx="1409700" cy="374176"/>
          </a:xfrm>
          <a:prstGeom prst="roundRect">
            <a:avLst>
              <a:gd name="adj" fmla="val 30109"/>
            </a:avLst>
          </a:prstGeom>
          <a:solidFill>
            <a:schemeClr val="bg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 Process</a:t>
            </a:r>
          </a:p>
        </p:txBody>
      </p:sp>
      <p:sp>
        <p:nvSpPr>
          <p:cNvPr id="17" name="Rectangle 16">
            <a:extLst>
              <a:ext uri="{FF2B5EF4-FFF2-40B4-BE49-F238E27FC236}">
                <a16:creationId xmlns:a16="http://schemas.microsoft.com/office/drawing/2014/main" id="{7C7C0D4A-6F2B-4367-95E5-B18F7658CD70}"/>
              </a:ext>
            </a:extLst>
          </p:cNvPr>
          <p:cNvSpPr/>
          <p:nvPr>
            <p:custDataLst>
              <p:tags r:id="rId3"/>
            </p:custDataLst>
          </p:nvPr>
        </p:nvSpPr>
        <p:spPr>
          <a:xfrm>
            <a:off x="3195290" y="3362666"/>
            <a:ext cx="2349500"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Update Administrative Tools</a:t>
            </a:r>
          </a:p>
        </p:txBody>
      </p:sp>
      <p:sp>
        <p:nvSpPr>
          <p:cNvPr id="18" name="Rectangle 17">
            <a:extLst>
              <a:ext uri="{FF2B5EF4-FFF2-40B4-BE49-F238E27FC236}">
                <a16:creationId xmlns:a16="http://schemas.microsoft.com/office/drawing/2014/main" id="{51DA11C8-15EA-4DDA-8740-252AEA1407A6}"/>
              </a:ext>
            </a:extLst>
          </p:cNvPr>
          <p:cNvSpPr/>
          <p:nvPr>
            <p:custDataLst>
              <p:tags r:id="rId4"/>
            </p:custDataLst>
          </p:nvPr>
        </p:nvSpPr>
        <p:spPr>
          <a:xfrm>
            <a:off x="7388507" y="3393444"/>
            <a:ext cx="4182618" cy="523220"/>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New Website Design, Branding and Technology will be a BIG part of our rollout and preparation for 2021</a:t>
            </a:r>
          </a:p>
        </p:txBody>
      </p:sp>
      <p:sp>
        <p:nvSpPr>
          <p:cNvPr id="19" name="Rounded Rectangle 95">
            <a:extLst>
              <a:ext uri="{FF2B5EF4-FFF2-40B4-BE49-F238E27FC236}">
                <a16:creationId xmlns:a16="http://schemas.microsoft.com/office/drawing/2014/main" id="{AD43B564-6577-48B0-BDA5-8156EE63FB0D}"/>
              </a:ext>
            </a:extLst>
          </p:cNvPr>
          <p:cNvSpPr/>
          <p:nvPr/>
        </p:nvSpPr>
        <p:spPr>
          <a:xfrm>
            <a:off x="5864506" y="4995999"/>
            <a:ext cx="1409700" cy="374176"/>
          </a:xfrm>
          <a:prstGeom prst="roundRect">
            <a:avLst>
              <a:gd name="adj" fmla="val 27267"/>
            </a:avLst>
          </a:prstGeom>
          <a:solidFill>
            <a:schemeClr val="tx1">
              <a:lumMod val="65000"/>
              <a:lumOff val="3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Not Started</a:t>
            </a:r>
          </a:p>
        </p:txBody>
      </p:sp>
      <p:sp>
        <p:nvSpPr>
          <p:cNvPr id="20" name="Rectangle 19">
            <a:extLst>
              <a:ext uri="{FF2B5EF4-FFF2-40B4-BE49-F238E27FC236}">
                <a16:creationId xmlns:a16="http://schemas.microsoft.com/office/drawing/2014/main" id="{BF5111BA-66A6-4140-B387-22C6126D5868}"/>
              </a:ext>
            </a:extLst>
          </p:cNvPr>
          <p:cNvSpPr/>
          <p:nvPr>
            <p:custDataLst>
              <p:tags r:id="rId5"/>
            </p:custDataLst>
          </p:nvPr>
        </p:nvSpPr>
        <p:spPr>
          <a:xfrm>
            <a:off x="3071446" y="4890701"/>
            <a:ext cx="2473344"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Begin Programs that drive revenue (ads, products, etc.)</a:t>
            </a:r>
          </a:p>
        </p:txBody>
      </p:sp>
      <p:sp>
        <p:nvSpPr>
          <p:cNvPr id="21" name="Rectangle 20">
            <a:extLst>
              <a:ext uri="{FF2B5EF4-FFF2-40B4-BE49-F238E27FC236}">
                <a16:creationId xmlns:a16="http://schemas.microsoft.com/office/drawing/2014/main" id="{7CBD2221-0AA4-4D10-941F-A34CF69D8478}"/>
              </a:ext>
            </a:extLst>
          </p:cNvPr>
          <p:cNvSpPr/>
          <p:nvPr>
            <p:custDataLst>
              <p:tags r:id="rId6"/>
            </p:custDataLst>
          </p:nvPr>
        </p:nvSpPr>
        <p:spPr>
          <a:xfrm>
            <a:off x="7388507" y="4813756"/>
            <a:ext cx="4182618" cy="738664"/>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We have already had requests for Advertisement and Products Sales/Affiliate programs. We need to Pilot these offerings to enable them on the site</a:t>
            </a:r>
          </a:p>
        </p:txBody>
      </p:sp>
      <p:sp>
        <p:nvSpPr>
          <p:cNvPr id="22" name="Rounded Rectangle 103">
            <a:extLst>
              <a:ext uri="{FF2B5EF4-FFF2-40B4-BE49-F238E27FC236}">
                <a16:creationId xmlns:a16="http://schemas.microsoft.com/office/drawing/2014/main" id="{6DD5D0AA-C0DD-41E6-9492-4BDA36CBC4AD}"/>
              </a:ext>
            </a:extLst>
          </p:cNvPr>
          <p:cNvSpPr/>
          <p:nvPr/>
        </p:nvSpPr>
        <p:spPr>
          <a:xfrm>
            <a:off x="5864506" y="4292395"/>
            <a:ext cx="1409700" cy="374176"/>
          </a:xfrm>
          <a:prstGeom prst="roundRect">
            <a:avLst>
              <a:gd name="adj" fmla="val 27267"/>
            </a:avLst>
          </a:prstGeom>
          <a:solidFill>
            <a:schemeClr val="bg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 Process</a:t>
            </a:r>
          </a:p>
        </p:txBody>
      </p:sp>
      <p:sp>
        <p:nvSpPr>
          <p:cNvPr id="23" name="Rectangle 22">
            <a:extLst>
              <a:ext uri="{FF2B5EF4-FFF2-40B4-BE49-F238E27FC236}">
                <a16:creationId xmlns:a16="http://schemas.microsoft.com/office/drawing/2014/main" id="{2715D1E8-4459-4FCD-A6E1-D0C808448143}"/>
              </a:ext>
            </a:extLst>
          </p:cNvPr>
          <p:cNvSpPr/>
          <p:nvPr>
            <p:custDataLst>
              <p:tags r:id="rId7"/>
            </p:custDataLst>
          </p:nvPr>
        </p:nvSpPr>
        <p:spPr>
          <a:xfrm>
            <a:off x="3195290" y="4187096"/>
            <a:ext cx="2349500" cy="584775"/>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Kick-off Marketing Campaign</a:t>
            </a:r>
          </a:p>
        </p:txBody>
      </p:sp>
      <p:sp>
        <p:nvSpPr>
          <p:cNvPr id="24" name="Rectangle 23">
            <a:extLst>
              <a:ext uri="{FF2B5EF4-FFF2-40B4-BE49-F238E27FC236}">
                <a16:creationId xmlns:a16="http://schemas.microsoft.com/office/drawing/2014/main" id="{4CA5A70B-3F84-4E60-B673-B4E792009B7E}"/>
              </a:ext>
            </a:extLst>
          </p:cNvPr>
          <p:cNvSpPr/>
          <p:nvPr>
            <p:custDataLst>
              <p:tags r:id="rId8"/>
            </p:custDataLst>
          </p:nvPr>
        </p:nvSpPr>
        <p:spPr>
          <a:xfrm>
            <a:off x="7388507" y="4217873"/>
            <a:ext cx="4182618" cy="523220"/>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Our Marketing campaign is a series of Email Campaigns using our email lists and social media outreach</a:t>
            </a:r>
          </a:p>
        </p:txBody>
      </p:sp>
      <p:grpSp>
        <p:nvGrpSpPr>
          <p:cNvPr id="25" name="Group 24">
            <a:extLst>
              <a:ext uri="{FF2B5EF4-FFF2-40B4-BE49-F238E27FC236}">
                <a16:creationId xmlns:a16="http://schemas.microsoft.com/office/drawing/2014/main" id="{815BE19D-5F1C-4DF8-AF28-0392583EDF68}"/>
              </a:ext>
            </a:extLst>
          </p:cNvPr>
          <p:cNvGrpSpPr/>
          <p:nvPr/>
        </p:nvGrpSpPr>
        <p:grpSpPr>
          <a:xfrm>
            <a:off x="1512625" y="2552584"/>
            <a:ext cx="470031" cy="518795"/>
            <a:chOff x="1363663" y="754931"/>
            <a:chExt cx="203200" cy="203200"/>
          </a:xfrm>
          <a:solidFill>
            <a:schemeClr val="tx1"/>
          </a:solidFill>
        </p:grpSpPr>
        <p:sp>
          <p:nvSpPr>
            <p:cNvPr id="26" name="Freeform 348">
              <a:extLst>
                <a:ext uri="{FF2B5EF4-FFF2-40B4-BE49-F238E27FC236}">
                  <a16:creationId xmlns:a16="http://schemas.microsoft.com/office/drawing/2014/main" id="{F4F15DCA-1A90-408C-86A8-AC8DBBC65C02}"/>
                </a:ext>
              </a:extLst>
            </p:cNvPr>
            <p:cNvSpPr>
              <a:spLocks/>
            </p:cNvSpPr>
            <p:nvPr/>
          </p:nvSpPr>
          <p:spPr bwMode="auto">
            <a:xfrm>
              <a:off x="1427163" y="805731"/>
              <a:ext cx="76200" cy="152400"/>
            </a:xfrm>
            <a:custGeom>
              <a:avLst/>
              <a:gdLst>
                <a:gd name="T0" fmla="*/ 16 w 24"/>
                <a:gd name="T1" fmla="*/ 0 h 48"/>
                <a:gd name="T2" fmla="*/ 8 w 24"/>
                <a:gd name="T3" fmla="*/ 0 h 48"/>
                <a:gd name="T4" fmla="*/ 0 w 24"/>
                <a:gd name="T5" fmla="*/ 8 h 48"/>
                <a:gd name="T6" fmla="*/ 0 w 24"/>
                <a:gd name="T7" fmla="*/ 24 h 48"/>
                <a:gd name="T8" fmla="*/ 4 w 24"/>
                <a:gd name="T9" fmla="*/ 24 h 48"/>
                <a:gd name="T10" fmla="*/ 4 w 24"/>
                <a:gd name="T11" fmla="*/ 48 h 48"/>
                <a:gd name="T12" fmla="*/ 20 w 24"/>
                <a:gd name="T13" fmla="*/ 48 h 48"/>
                <a:gd name="T14" fmla="*/ 20 w 24"/>
                <a:gd name="T15" fmla="*/ 24 h 48"/>
                <a:gd name="T16" fmla="*/ 24 w 24"/>
                <a:gd name="T17" fmla="*/ 24 h 48"/>
                <a:gd name="T18" fmla="*/ 24 w 24"/>
                <a:gd name="T19" fmla="*/ 8 h 48"/>
                <a:gd name="T20" fmla="*/ 16 w 2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8">
                  <a:moveTo>
                    <a:pt x="16" y="0"/>
                  </a:moveTo>
                  <a:cubicBezTo>
                    <a:pt x="8" y="0"/>
                    <a:pt x="8" y="0"/>
                    <a:pt x="8" y="0"/>
                  </a:cubicBezTo>
                  <a:cubicBezTo>
                    <a:pt x="4" y="0"/>
                    <a:pt x="0" y="4"/>
                    <a:pt x="0" y="8"/>
                  </a:cubicBezTo>
                  <a:cubicBezTo>
                    <a:pt x="0" y="24"/>
                    <a:pt x="0" y="24"/>
                    <a:pt x="0" y="24"/>
                  </a:cubicBezTo>
                  <a:cubicBezTo>
                    <a:pt x="4" y="24"/>
                    <a:pt x="4" y="24"/>
                    <a:pt x="4" y="24"/>
                  </a:cubicBezTo>
                  <a:cubicBezTo>
                    <a:pt x="4" y="48"/>
                    <a:pt x="4" y="48"/>
                    <a:pt x="4" y="48"/>
                  </a:cubicBezTo>
                  <a:cubicBezTo>
                    <a:pt x="20" y="48"/>
                    <a:pt x="20" y="48"/>
                    <a:pt x="20" y="48"/>
                  </a:cubicBezTo>
                  <a:cubicBezTo>
                    <a:pt x="20" y="24"/>
                    <a:pt x="20" y="24"/>
                    <a:pt x="20" y="24"/>
                  </a:cubicBezTo>
                  <a:cubicBezTo>
                    <a:pt x="24" y="24"/>
                    <a:pt x="24" y="24"/>
                    <a:pt x="24" y="24"/>
                  </a:cubicBezTo>
                  <a:cubicBezTo>
                    <a:pt x="24" y="8"/>
                    <a:pt x="24" y="8"/>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Oval 349">
              <a:extLst>
                <a:ext uri="{FF2B5EF4-FFF2-40B4-BE49-F238E27FC236}">
                  <a16:creationId xmlns:a16="http://schemas.microsoft.com/office/drawing/2014/main" id="{F6E4B846-3267-4FCC-96D3-D478C3476A13}"/>
                </a:ext>
              </a:extLst>
            </p:cNvPr>
            <p:cNvSpPr>
              <a:spLocks noChangeArrowheads="1"/>
            </p:cNvSpPr>
            <p:nvPr/>
          </p:nvSpPr>
          <p:spPr bwMode="auto">
            <a:xfrm>
              <a:off x="1446213" y="7549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Oval 350">
              <a:extLst>
                <a:ext uri="{FF2B5EF4-FFF2-40B4-BE49-F238E27FC236}">
                  <a16:creationId xmlns:a16="http://schemas.microsoft.com/office/drawing/2014/main" id="{8D04521F-921E-40BC-BD01-DEF49B80F037}"/>
                </a:ext>
              </a:extLst>
            </p:cNvPr>
            <p:cNvSpPr>
              <a:spLocks noChangeArrowheads="1"/>
            </p:cNvSpPr>
            <p:nvPr/>
          </p:nvSpPr>
          <p:spPr bwMode="auto">
            <a:xfrm>
              <a:off x="1528763" y="78033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351">
              <a:extLst>
                <a:ext uri="{FF2B5EF4-FFF2-40B4-BE49-F238E27FC236}">
                  <a16:creationId xmlns:a16="http://schemas.microsoft.com/office/drawing/2014/main" id="{F5B15B2B-2D42-4476-89C7-D1C76F6240C7}"/>
                </a:ext>
              </a:extLst>
            </p:cNvPr>
            <p:cNvSpPr>
              <a:spLocks/>
            </p:cNvSpPr>
            <p:nvPr/>
          </p:nvSpPr>
          <p:spPr bwMode="auto">
            <a:xfrm>
              <a:off x="1516063" y="818431"/>
              <a:ext cx="50800" cy="114300"/>
            </a:xfrm>
            <a:custGeom>
              <a:avLst/>
              <a:gdLst>
                <a:gd name="T0" fmla="*/ 12 w 16"/>
                <a:gd name="T1" fmla="*/ 0 h 36"/>
                <a:gd name="T2" fmla="*/ 4 w 16"/>
                <a:gd name="T3" fmla="*/ 0 h 36"/>
                <a:gd name="T4" fmla="*/ 0 w 16"/>
                <a:gd name="T5" fmla="*/ 4 h 36"/>
                <a:gd name="T6" fmla="*/ 0 w 16"/>
                <a:gd name="T7" fmla="*/ 20 h 36"/>
                <a:gd name="T8" fmla="*/ 4 w 16"/>
                <a:gd name="T9" fmla="*/ 20 h 36"/>
                <a:gd name="T10" fmla="*/ 4 w 16"/>
                <a:gd name="T11" fmla="*/ 36 h 36"/>
                <a:gd name="T12" fmla="*/ 12 w 16"/>
                <a:gd name="T13" fmla="*/ 36 h 36"/>
                <a:gd name="T14" fmla="*/ 12 w 16"/>
                <a:gd name="T15" fmla="*/ 20 h 36"/>
                <a:gd name="T16" fmla="*/ 16 w 16"/>
                <a:gd name="T17" fmla="*/ 20 h 36"/>
                <a:gd name="T18" fmla="*/ 16 w 16"/>
                <a:gd name="T19" fmla="*/ 4 h 36"/>
                <a:gd name="T20" fmla="*/ 12 w 1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2" y="0"/>
                  </a:moveTo>
                  <a:cubicBezTo>
                    <a:pt x="4" y="0"/>
                    <a:pt x="4" y="0"/>
                    <a:pt x="4" y="0"/>
                  </a:cubicBezTo>
                  <a:cubicBezTo>
                    <a:pt x="2" y="0"/>
                    <a:pt x="0" y="2"/>
                    <a:pt x="0" y="4"/>
                  </a:cubicBezTo>
                  <a:cubicBezTo>
                    <a:pt x="0" y="20"/>
                    <a:pt x="0" y="20"/>
                    <a:pt x="0" y="20"/>
                  </a:cubicBezTo>
                  <a:cubicBezTo>
                    <a:pt x="4" y="20"/>
                    <a:pt x="4" y="20"/>
                    <a:pt x="4" y="20"/>
                  </a:cubicBezTo>
                  <a:cubicBezTo>
                    <a:pt x="4" y="36"/>
                    <a:pt x="4" y="36"/>
                    <a:pt x="4" y="36"/>
                  </a:cubicBezTo>
                  <a:cubicBezTo>
                    <a:pt x="12" y="36"/>
                    <a:pt x="12" y="36"/>
                    <a:pt x="12" y="36"/>
                  </a:cubicBezTo>
                  <a:cubicBezTo>
                    <a:pt x="12" y="20"/>
                    <a:pt x="12" y="20"/>
                    <a:pt x="12" y="20"/>
                  </a:cubicBezTo>
                  <a:cubicBezTo>
                    <a:pt x="16" y="20"/>
                    <a:pt x="16" y="20"/>
                    <a:pt x="16" y="20"/>
                  </a:cubicBezTo>
                  <a:cubicBezTo>
                    <a:pt x="16" y="4"/>
                    <a:pt x="16" y="4"/>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Oval 352">
              <a:extLst>
                <a:ext uri="{FF2B5EF4-FFF2-40B4-BE49-F238E27FC236}">
                  <a16:creationId xmlns:a16="http://schemas.microsoft.com/office/drawing/2014/main" id="{1EA2A987-051D-4162-B6C1-BAD690B6775A}"/>
                </a:ext>
              </a:extLst>
            </p:cNvPr>
            <p:cNvSpPr>
              <a:spLocks noChangeArrowheads="1"/>
            </p:cNvSpPr>
            <p:nvPr/>
          </p:nvSpPr>
          <p:spPr bwMode="auto">
            <a:xfrm>
              <a:off x="1376363" y="78033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353">
              <a:extLst>
                <a:ext uri="{FF2B5EF4-FFF2-40B4-BE49-F238E27FC236}">
                  <a16:creationId xmlns:a16="http://schemas.microsoft.com/office/drawing/2014/main" id="{86D6598F-49CC-48E8-B356-D9CB44A57FAE}"/>
                </a:ext>
              </a:extLst>
            </p:cNvPr>
            <p:cNvSpPr>
              <a:spLocks/>
            </p:cNvSpPr>
            <p:nvPr/>
          </p:nvSpPr>
          <p:spPr bwMode="auto">
            <a:xfrm>
              <a:off x="1363663" y="818431"/>
              <a:ext cx="50800" cy="114300"/>
            </a:xfrm>
            <a:custGeom>
              <a:avLst/>
              <a:gdLst>
                <a:gd name="T0" fmla="*/ 12 w 16"/>
                <a:gd name="T1" fmla="*/ 0 h 36"/>
                <a:gd name="T2" fmla="*/ 4 w 16"/>
                <a:gd name="T3" fmla="*/ 0 h 36"/>
                <a:gd name="T4" fmla="*/ 0 w 16"/>
                <a:gd name="T5" fmla="*/ 4 h 36"/>
                <a:gd name="T6" fmla="*/ 0 w 16"/>
                <a:gd name="T7" fmla="*/ 20 h 36"/>
                <a:gd name="T8" fmla="*/ 4 w 16"/>
                <a:gd name="T9" fmla="*/ 20 h 36"/>
                <a:gd name="T10" fmla="*/ 4 w 16"/>
                <a:gd name="T11" fmla="*/ 36 h 36"/>
                <a:gd name="T12" fmla="*/ 12 w 16"/>
                <a:gd name="T13" fmla="*/ 36 h 36"/>
                <a:gd name="T14" fmla="*/ 12 w 16"/>
                <a:gd name="T15" fmla="*/ 20 h 36"/>
                <a:gd name="T16" fmla="*/ 16 w 16"/>
                <a:gd name="T17" fmla="*/ 20 h 36"/>
                <a:gd name="T18" fmla="*/ 16 w 16"/>
                <a:gd name="T19" fmla="*/ 4 h 36"/>
                <a:gd name="T20" fmla="*/ 12 w 1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2" y="0"/>
                  </a:moveTo>
                  <a:cubicBezTo>
                    <a:pt x="4" y="0"/>
                    <a:pt x="4" y="0"/>
                    <a:pt x="4" y="0"/>
                  </a:cubicBezTo>
                  <a:cubicBezTo>
                    <a:pt x="2" y="0"/>
                    <a:pt x="0" y="2"/>
                    <a:pt x="0" y="4"/>
                  </a:cubicBezTo>
                  <a:cubicBezTo>
                    <a:pt x="0" y="20"/>
                    <a:pt x="0" y="20"/>
                    <a:pt x="0" y="20"/>
                  </a:cubicBezTo>
                  <a:cubicBezTo>
                    <a:pt x="4" y="20"/>
                    <a:pt x="4" y="20"/>
                    <a:pt x="4" y="20"/>
                  </a:cubicBezTo>
                  <a:cubicBezTo>
                    <a:pt x="4" y="36"/>
                    <a:pt x="4" y="36"/>
                    <a:pt x="4" y="36"/>
                  </a:cubicBezTo>
                  <a:cubicBezTo>
                    <a:pt x="12" y="36"/>
                    <a:pt x="12" y="36"/>
                    <a:pt x="12" y="36"/>
                  </a:cubicBezTo>
                  <a:cubicBezTo>
                    <a:pt x="12" y="20"/>
                    <a:pt x="12" y="20"/>
                    <a:pt x="12" y="20"/>
                  </a:cubicBezTo>
                  <a:cubicBezTo>
                    <a:pt x="16" y="20"/>
                    <a:pt x="16" y="20"/>
                    <a:pt x="16" y="20"/>
                  </a:cubicBezTo>
                  <a:cubicBezTo>
                    <a:pt x="16" y="4"/>
                    <a:pt x="16" y="4"/>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32" name="Rounded Rectangle 120">
            <a:extLst>
              <a:ext uri="{FF2B5EF4-FFF2-40B4-BE49-F238E27FC236}">
                <a16:creationId xmlns:a16="http://schemas.microsoft.com/office/drawing/2014/main" id="{4B91667F-D13A-4C54-A69F-FFB5E1FA70C5}"/>
              </a:ext>
            </a:extLst>
          </p:cNvPr>
          <p:cNvSpPr/>
          <p:nvPr/>
        </p:nvSpPr>
        <p:spPr>
          <a:xfrm>
            <a:off x="5844587" y="5775154"/>
            <a:ext cx="1409700" cy="374176"/>
          </a:xfrm>
          <a:prstGeom prst="roundRect">
            <a:avLst>
              <a:gd name="adj" fmla="val 27267"/>
            </a:avLst>
          </a:prstGeom>
          <a:solidFill>
            <a:schemeClr val="tx1">
              <a:lumMod val="65000"/>
              <a:lumOff val="3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No Started</a:t>
            </a:r>
          </a:p>
        </p:txBody>
      </p:sp>
      <p:sp>
        <p:nvSpPr>
          <p:cNvPr id="33" name="Rectangle 32">
            <a:extLst>
              <a:ext uri="{FF2B5EF4-FFF2-40B4-BE49-F238E27FC236}">
                <a16:creationId xmlns:a16="http://schemas.microsoft.com/office/drawing/2014/main" id="{B18C7823-885C-4E84-A2AF-C1995649970D}"/>
              </a:ext>
            </a:extLst>
          </p:cNvPr>
          <p:cNvSpPr/>
          <p:nvPr>
            <p:custDataLst>
              <p:tags r:id="rId9"/>
            </p:custDataLst>
          </p:nvPr>
        </p:nvSpPr>
        <p:spPr>
          <a:xfrm>
            <a:off x="3175371" y="5792966"/>
            <a:ext cx="2349500" cy="338554"/>
          </a:xfrm>
          <a:prstGeom prst="rect">
            <a:avLst/>
          </a:prstGeom>
        </p:spPr>
        <p:txBody>
          <a:bodyPr wrap="square" anchor="ctr">
            <a:spAutoFit/>
          </a:bodyPr>
          <a:lstStyle/>
          <a:p>
            <a:pPr algn="ctr"/>
            <a:r>
              <a:rPr lang="en-US" sz="1600" b="1" dirty="0">
                <a:solidFill>
                  <a:schemeClr val="tx1">
                    <a:lumMod val="65000"/>
                    <a:lumOff val="35000"/>
                  </a:schemeClr>
                </a:solidFill>
                <a:latin typeface="Calibri Light" pitchFamily="34" charset="0"/>
              </a:rPr>
              <a:t>Kick Off – Feb 2021 Event</a:t>
            </a:r>
          </a:p>
        </p:txBody>
      </p:sp>
      <p:sp>
        <p:nvSpPr>
          <p:cNvPr id="34" name="Rectangle 33">
            <a:extLst>
              <a:ext uri="{FF2B5EF4-FFF2-40B4-BE49-F238E27FC236}">
                <a16:creationId xmlns:a16="http://schemas.microsoft.com/office/drawing/2014/main" id="{9D209D5D-CBAA-4074-A705-7357A52D5BA9}"/>
              </a:ext>
            </a:extLst>
          </p:cNvPr>
          <p:cNvSpPr/>
          <p:nvPr>
            <p:custDataLst>
              <p:tags r:id="rId10"/>
            </p:custDataLst>
          </p:nvPr>
        </p:nvSpPr>
        <p:spPr>
          <a:xfrm>
            <a:off x="7368588" y="5700633"/>
            <a:ext cx="4182618" cy="523220"/>
          </a:xfrm>
          <a:prstGeom prst="rect">
            <a:avLst/>
          </a:prstGeom>
        </p:spPr>
        <p:txBody>
          <a:bodyPr wrap="square" anchor="ctr">
            <a:spAutoFit/>
          </a:bodyPr>
          <a:lstStyle/>
          <a:p>
            <a:pPr algn="ctr"/>
            <a:r>
              <a:rPr lang="en-US" sz="1400" dirty="0">
                <a:solidFill>
                  <a:schemeClr val="tx1">
                    <a:lumMod val="65000"/>
                    <a:lumOff val="35000"/>
                  </a:schemeClr>
                </a:solidFill>
                <a:latin typeface="Calibri" panose="020F0502020204030204" pitchFamily="34" charset="0"/>
                <a:cs typeface="Calibri" panose="020F0502020204030204" pitchFamily="34" charset="0"/>
              </a:rPr>
              <a:t>Black History Month 2021 is the Event that signals the start of the next evolution for BlackFacts.com</a:t>
            </a:r>
          </a:p>
        </p:txBody>
      </p:sp>
      <p:sp>
        <p:nvSpPr>
          <p:cNvPr id="51" name="Freeform 24">
            <a:extLst>
              <a:ext uri="{FF2B5EF4-FFF2-40B4-BE49-F238E27FC236}">
                <a16:creationId xmlns:a16="http://schemas.microsoft.com/office/drawing/2014/main" id="{19F4462A-660B-42E4-AB05-003E918AC6CD}"/>
              </a:ext>
            </a:extLst>
          </p:cNvPr>
          <p:cNvSpPr>
            <a:spLocks noEditPoints="1"/>
          </p:cNvSpPr>
          <p:nvPr/>
        </p:nvSpPr>
        <p:spPr bwMode="auto">
          <a:xfrm>
            <a:off x="1472291" y="5692872"/>
            <a:ext cx="566893" cy="538739"/>
          </a:xfrm>
          <a:custGeom>
            <a:avLst/>
            <a:gdLst>
              <a:gd name="T0" fmla="*/ 64 w 64"/>
              <a:gd name="T1" fmla="*/ 32 h 64"/>
              <a:gd name="T2" fmla="*/ 56 w 64"/>
              <a:gd name="T3" fmla="*/ 26 h 64"/>
              <a:gd name="T4" fmla="*/ 60 w 64"/>
              <a:gd name="T5" fmla="*/ 18 h 64"/>
              <a:gd name="T6" fmla="*/ 58 w 64"/>
              <a:gd name="T7" fmla="*/ 15 h 64"/>
              <a:gd name="T8" fmla="*/ 50 w 64"/>
              <a:gd name="T9" fmla="*/ 14 h 64"/>
              <a:gd name="T10" fmla="*/ 48 w 64"/>
              <a:gd name="T11" fmla="*/ 5 h 64"/>
              <a:gd name="T12" fmla="*/ 39 w 64"/>
              <a:gd name="T13" fmla="*/ 8 h 64"/>
              <a:gd name="T14" fmla="*/ 34 w 64"/>
              <a:gd name="T15" fmla="*/ 1 h 64"/>
              <a:gd name="T16" fmla="*/ 30 w 64"/>
              <a:gd name="T17" fmla="*/ 1 h 64"/>
              <a:gd name="T18" fmla="*/ 25 w 64"/>
              <a:gd name="T19" fmla="*/ 8 h 64"/>
              <a:gd name="T20" fmla="*/ 16 w 64"/>
              <a:gd name="T21" fmla="*/ 5 h 64"/>
              <a:gd name="T22" fmla="*/ 14 w 64"/>
              <a:gd name="T23" fmla="*/ 14 h 64"/>
              <a:gd name="T24" fmla="*/ 6 w 64"/>
              <a:gd name="T25" fmla="*/ 15 h 64"/>
              <a:gd name="T26" fmla="*/ 4 w 64"/>
              <a:gd name="T27" fmla="*/ 18 h 64"/>
              <a:gd name="T28" fmla="*/ 8 w 64"/>
              <a:gd name="T29" fmla="*/ 26 h 64"/>
              <a:gd name="T30" fmla="*/ 0 w 64"/>
              <a:gd name="T31" fmla="*/ 32 h 64"/>
              <a:gd name="T32" fmla="*/ 8 w 64"/>
              <a:gd name="T33" fmla="*/ 39 h 64"/>
              <a:gd name="T34" fmla="*/ 4 w 64"/>
              <a:gd name="T35" fmla="*/ 46 h 64"/>
              <a:gd name="T36" fmla="*/ 6 w 64"/>
              <a:gd name="T37" fmla="*/ 49 h 64"/>
              <a:gd name="T38" fmla="*/ 14 w 64"/>
              <a:gd name="T39" fmla="*/ 51 h 64"/>
              <a:gd name="T40" fmla="*/ 16 w 64"/>
              <a:gd name="T41" fmla="*/ 60 h 64"/>
              <a:gd name="T42" fmla="*/ 25 w 64"/>
              <a:gd name="T43" fmla="*/ 57 h 64"/>
              <a:gd name="T44" fmla="*/ 30 w 64"/>
              <a:gd name="T45" fmla="*/ 63 h 64"/>
              <a:gd name="T46" fmla="*/ 34 w 64"/>
              <a:gd name="T47" fmla="*/ 63 h 64"/>
              <a:gd name="T48" fmla="*/ 39 w 64"/>
              <a:gd name="T49" fmla="*/ 57 h 64"/>
              <a:gd name="T50" fmla="*/ 48 w 64"/>
              <a:gd name="T51" fmla="*/ 60 h 64"/>
              <a:gd name="T52" fmla="*/ 50 w 64"/>
              <a:gd name="T53" fmla="*/ 51 h 64"/>
              <a:gd name="T54" fmla="*/ 58 w 64"/>
              <a:gd name="T55" fmla="*/ 49 h 64"/>
              <a:gd name="T56" fmla="*/ 60 w 64"/>
              <a:gd name="T57" fmla="*/ 46 h 64"/>
              <a:gd name="T58" fmla="*/ 56 w 64"/>
              <a:gd name="T59" fmla="*/ 39 h 64"/>
              <a:gd name="T60" fmla="*/ 47 w 64"/>
              <a:gd name="T61" fmla="*/ 27 h 64"/>
              <a:gd name="T62" fmla="*/ 29 w 64"/>
              <a:gd name="T63" fmla="*/ 46 h 64"/>
              <a:gd name="T64" fmla="*/ 21 w 64"/>
              <a:gd name="T65" fmla="*/ 42 h 64"/>
              <a:gd name="T66" fmla="*/ 15 w 64"/>
              <a:gd name="T67" fmla="*/ 32 h 64"/>
              <a:gd name="T68" fmla="*/ 21 w 64"/>
              <a:gd name="T69" fmla="*/ 29 h 64"/>
              <a:gd name="T70" fmla="*/ 41 w 64"/>
              <a:gd name="T71" fmla="*/ 21 h 64"/>
              <a:gd name="T72" fmla="*/ 47 w 64"/>
              <a:gd name="T7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63" y="34"/>
                </a:moveTo>
                <a:cubicBezTo>
                  <a:pt x="64" y="34"/>
                  <a:pt x="64" y="33"/>
                  <a:pt x="64" y="32"/>
                </a:cubicBezTo>
                <a:cubicBezTo>
                  <a:pt x="64" y="32"/>
                  <a:pt x="64" y="31"/>
                  <a:pt x="63" y="31"/>
                </a:cubicBezTo>
                <a:cubicBezTo>
                  <a:pt x="56" y="26"/>
                  <a:pt x="56" y="26"/>
                  <a:pt x="56" y="26"/>
                </a:cubicBezTo>
                <a:cubicBezTo>
                  <a:pt x="56" y="25"/>
                  <a:pt x="56" y="25"/>
                  <a:pt x="56" y="25"/>
                </a:cubicBezTo>
                <a:cubicBezTo>
                  <a:pt x="60" y="18"/>
                  <a:pt x="60" y="18"/>
                  <a:pt x="60" y="18"/>
                </a:cubicBezTo>
                <a:cubicBezTo>
                  <a:pt x="60" y="18"/>
                  <a:pt x="60" y="17"/>
                  <a:pt x="60" y="16"/>
                </a:cubicBezTo>
                <a:cubicBezTo>
                  <a:pt x="59" y="16"/>
                  <a:pt x="59" y="15"/>
                  <a:pt x="58" y="15"/>
                </a:cubicBezTo>
                <a:cubicBezTo>
                  <a:pt x="50" y="15"/>
                  <a:pt x="50" y="15"/>
                  <a:pt x="50" y="15"/>
                </a:cubicBezTo>
                <a:cubicBezTo>
                  <a:pt x="50" y="14"/>
                  <a:pt x="50" y="14"/>
                  <a:pt x="50" y="14"/>
                </a:cubicBezTo>
                <a:cubicBezTo>
                  <a:pt x="49" y="6"/>
                  <a:pt x="49" y="6"/>
                  <a:pt x="49" y="6"/>
                </a:cubicBezTo>
                <a:cubicBezTo>
                  <a:pt x="49" y="6"/>
                  <a:pt x="49" y="5"/>
                  <a:pt x="48" y="5"/>
                </a:cubicBezTo>
                <a:cubicBezTo>
                  <a:pt x="47" y="4"/>
                  <a:pt x="47" y="4"/>
                  <a:pt x="46" y="5"/>
                </a:cubicBezTo>
                <a:cubicBezTo>
                  <a:pt x="39" y="8"/>
                  <a:pt x="39" y="8"/>
                  <a:pt x="39" y="8"/>
                </a:cubicBezTo>
                <a:cubicBezTo>
                  <a:pt x="38" y="8"/>
                  <a:pt x="38" y="8"/>
                  <a:pt x="38" y="8"/>
                </a:cubicBezTo>
                <a:cubicBezTo>
                  <a:pt x="34" y="1"/>
                  <a:pt x="34" y="1"/>
                  <a:pt x="34" y="1"/>
                </a:cubicBezTo>
                <a:cubicBezTo>
                  <a:pt x="33" y="1"/>
                  <a:pt x="33" y="0"/>
                  <a:pt x="32" y="0"/>
                </a:cubicBezTo>
                <a:cubicBezTo>
                  <a:pt x="31" y="0"/>
                  <a:pt x="31" y="1"/>
                  <a:pt x="30" y="1"/>
                </a:cubicBezTo>
                <a:cubicBezTo>
                  <a:pt x="26" y="8"/>
                  <a:pt x="26" y="8"/>
                  <a:pt x="26" y="8"/>
                </a:cubicBezTo>
                <a:cubicBezTo>
                  <a:pt x="25" y="8"/>
                  <a:pt x="25" y="8"/>
                  <a:pt x="25" y="8"/>
                </a:cubicBezTo>
                <a:cubicBezTo>
                  <a:pt x="18" y="5"/>
                  <a:pt x="18" y="5"/>
                  <a:pt x="18" y="5"/>
                </a:cubicBezTo>
                <a:cubicBezTo>
                  <a:pt x="17" y="4"/>
                  <a:pt x="17" y="4"/>
                  <a:pt x="16" y="5"/>
                </a:cubicBezTo>
                <a:cubicBezTo>
                  <a:pt x="15" y="5"/>
                  <a:pt x="15" y="6"/>
                  <a:pt x="15" y="6"/>
                </a:cubicBezTo>
                <a:cubicBezTo>
                  <a:pt x="14" y="14"/>
                  <a:pt x="14" y="14"/>
                  <a:pt x="14" y="14"/>
                </a:cubicBezTo>
                <a:cubicBezTo>
                  <a:pt x="14" y="15"/>
                  <a:pt x="14" y="15"/>
                  <a:pt x="14" y="15"/>
                </a:cubicBezTo>
                <a:cubicBezTo>
                  <a:pt x="6" y="15"/>
                  <a:pt x="6" y="15"/>
                  <a:pt x="6" y="15"/>
                </a:cubicBezTo>
                <a:cubicBezTo>
                  <a:pt x="5" y="15"/>
                  <a:pt x="5" y="16"/>
                  <a:pt x="4" y="16"/>
                </a:cubicBezTo>
                <a:cubicBezTo>
                  <a:pt x="4" y="17"/>
                  <a:pt x="4" y="18"/>
                  <a:pt x="4" y="18"/>
                </a:cubicBezTo>
                <a:cubicBezTo>
                  <a:pt x="8" y="26"/>
                  <a:pt x="8" y="26"/>
                  <a:pt x="8" y="26"/>
                </a:cubicBezTo>
                <a:cubicBezTo>
                  <a:pt x="8" y="26"/>
                  <a:pt x="8" y="26"/>
                  <a:pt x="8" y="26"/>
                </a:cubicBezTo>
                <a:cubicBezTo>
                  <a:pt x="1" y="31"/>
                  <a:pt x="1" y="31"/>
                  <a:pt x="1" y="31"/>
                </a:cubicBezTo>
                <a:cubicBezTo>
                  <a:pt x="0" y="31"/>
                  <a:pt x="0" y="32"/>
                  <a:pt x="0" y="32"/>
                </a:cubicBezTo>
                <a:cubicBezTo>
                  <a:pt x="0" y="33"/>
                  <a:pt x="0" y="34"/>
                  <a:pt x="1" y="34"/>
                </a:cubicBezTo>
                <a:cubicBezTo>
                  <a:pt x="8" y="39"/>
                  <a:pt x="8" y="39"/>
                  <a:pt x="8" y="39"/>
                </a:cubicBezTo>
                <a:cubicBezTo>
                  <a:pt x="8" y="39"/>
                  <a:pt x="8" y="39"/>
                  <a:pt x="8" y="39"/>
                </a:cubicBezTo>
                <a:cubicBezTo>
                  <a:pt x="4" y="46"/>
                  <a:pt x="4" y="46"/>
                  <a:pt x="4" y="46"/>
                </a:cubicBezTo>
                <a:cubicBezTo>
                  <a:pt x="4" y="47"/>
                  <a:pt x="4" y="48"/>
                  <a:pt x="4" y="48"/>
                </a:cubicBezTo>
                <a:cubicBezTo>
                  <a:pt x="5" y="49"/>
                  <a:pt x="5" y="49"/>
                  <a:pt x="6" y="49"/>
                </a:cubicBezTo>
                <a:cubicBezTo>
                  <a:pt x="14" y="50"/>
                  <a:pt x="14" y="50"/>
                  <a:pt x="14" y="50"/>
                </a:cubicBezTo>
                <a:cubicBezTo>
                  <a:pt x="14" y="51"/>
                  <a:pt x="14" y="51"/>
                  <a:pt x="14" y="51"/>
                </a:cubicBezTo>
                <a:cubicBezTo>
                  <a:pt x="15" y="58"/>
                  <a:pt x="15" y="58"/>
                  <a:pt x="15" y="58"/>
                </a:cubicBezTo>
                <a:cubicBezTo>
                  <a:pt x="15" y="59"/>
                  <a:pt x="15" y="60"/>
                  <a:pt x="16" y="60"/>
                </a:cubicBezTo>
                <a:cubicBezTo>
                  <a:pt x="17" y="61"/>
                  <a:pt x="17" y="61"/>
                  <a:pt x="18" y="60"/>
                </a:cubicBezTo>
                <a:cubicBezTo>
                  <a:pt x="25" y="57"/>
                  <a:pt x="25" y="57"/>
                  <a:pt x="25" y="57"/>
                </a:cubicBezTo>
                <a:cubicBezTo>
                  <a:pt x="26" y="57"/>
                  <a:pt x="26" y="57"/>
                  <a:pt x="26" y="57"/>
                </a:cubicBezTo>
                <a:cubicBezTo>
                  <a:pt x="30" y="63"/>
                  <a:pt x="30" y="63"/>
                  <a:pt x="30" y="63"/>
                </a:cubicBezTo>
                <a:cubicBezTo>
                  <a:pt x="31" y="64"/>
                  <a:pt x="31" y="64"/>
                  <a:pt x="32" y="64"/>
                </a:cubicBezTo>
                <a:cubicBezTo>
                  <a:pt x="33" y="64"/>
                  <a:pt x="33" y="64"/>
                  <a:pt x="34" y="63"/>
                </a:cubicBezTo>
                <a:cubicBezTo>
                  <a:pt x="38" y="57"/>
                  <a:pt x="38" y="57"/>
                  <a:pt x="38" y="57"/>
                </a:cubicBezTo>
                <a:cubicBezTo>
                  <a:pt x="39" y="57"/>
                  <a:pt x="39" y="57"/>
                  <a:pt x="39" y="57"/>
                </a:cubicBezTo>
                <a:cubicBezTo>
                  <a:pt x="46" y="60"/>
                  <a:pt x="46" y="60"/>
                  <a:pt x="46" y="60"/>
                </a:cubicBezTo>
                <a:cubicBezTo>
                  <a:pt x="47" y="61"/>
                  <a:pt x="47" y="60"/>
                  <a:pt x="48" y="60"/>
                </a:cubicBezTo>
                <a:cubicBezTo>
                  <a:pt x="49" y="60"/>
                  <a:pt x="49" y="59"/>
                  <a:pt x="49" y="58"/>
                </a:cubicBezTo>
                <a:cubicBezTo>
                  <a:pt x="50" y="51"/>
                  <a:pt x="50" y="51"/>
                  <a:pt x="50" y="51"/>
                </a:cubicBezTo>
                <a:cubicBezTo>
                  <a:pt x="50" y="50"/>
                  <a:pt x="50" y="50"/>
                  <a:pt x="50" y="50"/>
                </a:cubicBezTo>
                <a:cubicBezTo>
                  <a:pt x="58" y="49"/>
                  <a:pt x="58" y="49"/>
                  <a:pt x="58" y="49"/>
                </a:cubicBezTo>
                <a:cubicBezTo>
                  <a:pt x="59" y="49"/>
                  <a:pt x="59" y="49"/>
                  <a:pt x="60" y="48"/>
                </a:cubicBezTo>
                <a:cubicBezTo>
                  <a:pt x="60" y="48"/>
                  <a:pt x="60" y="47"/>
                  <a:pt x="60" y="46"/>
                </a:cubicBezTo>
                <a:cubicBezTo>
                  <a:pt x="56" y="39"/>
                  <a:pt x="56" y="39"/>
                  <a:pt x="56" y="39"/>
                </a:cubicBezTo>
                <a:cubicBezTo>
                  <a:pt x="56" y="39"/>
                  <a:pt x="56" y="39"/>
                  <a:pt x="56" y="39"/>
                </a:cubicBezTo>
                <a:lnTo>
                  <a:pt x="63" y="34"/>
                </a:lnTo>
                <a:close/>
                <a:moveTo>
                  <a:pt x="47" y="27"/>
                </a:moveTo>
                <a:cubicBezTo>
                  <a:pt x="33" y="42"/>
                  <a:pt x="33" y="42"/>
                  <a:pt x="33" y="42"/>
                </a:cubicBezTo>
                <a:cubicBezTo>
                  <a:pt x="29" y="46"/>
                  <a:pt x="29" y="46"/>
                  <a:pt x="29" y="46"/>
                </a:cubicBezTo>
                <a:cubicBezTo>
                  <a:pt x="28" y="47"/>
                  <a:pt x="27" y="47"/>
                  <a:pt x="26" y="46"/>
                </a:cubicBezTo>
                <a:cubicBezTo>
                  <a:pt x="21" y="42"/>
                  <a:pt x="21" y="42"/>
                  <a:pt x="21" y="42"/>
                </a:cubicBezTo>
                <a:cubicBezTo>
                  <a:pt x="15" y="35"/>
                  <a:pt x="15" y="35"/>
                  <a:pt x="15" y="35"/>
                </a:cubicBezTo>
                <a:cubicBezTo>
                  <a:pt x="14" y="34"/>
                  <a:pt x="14" y="33"/>
                  <a:pt x="15" y="32"/>
                </a:cubicBezTo>
                <a:cubicBezTo>
                  <a:pt x="18" y="29"/>
                  <a:pt x="18" y="29"/>
                  <a:pt x="18" y="29"/>
                </a:cubicBezTo>
                <a:cubicBezTo>
                  <a:pt x="19" y="28"/>
                  <a:pt x="20" y="28"/>
                  <a:pt x="21" y="29"/>
                </a:cubicBezTo>
                <a:cubicBezTo>
                  <a:pt x="27" y="36"/>
                  <a:pt x="27" y="36"/>
                  <a:pt x="27" y="36"/>
                </a:cubicBezTo>
                <a:cubicBezTo>
                  <a:pt x="41" y="21"/>
                  <a:pt x="41" y="21"/>
                  <a:pt x="41" y="21"/>
                </a:cubicBezTo>
                <a:cubicBezTo>
                  <a:pt x="42" y="20"/>
                  <a:pt x="44" y="20"/>
                  <a:pt x="44" y="21"/>
                </a:cubicBezTo>
                <a:cubicBezTo>
                  <a:pt x="47" y="24"/>
                  <a:pt x="47" y="24"/>
                  <a:pt x="47" y="24"/>
                </a:cubicBezTo>
                <a:cubicBezTo>
                  <a:pt x="48" y="25"/>
                  <a:pt x="48" y="26"/>
                  <a:pt x="47"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h-TH"/>
          </a:p>
        </p:txBody>
      </p:sp>
      <p:grpSp>
        <p:nvGrpSpPr>
          <p:cNvPr id="54" name="Group 53">
            <a:extLst>
              <a:ext uri="{FF2B5EF4-FFF2-40B4-BE49-F238E27FC236}">
                <a16:creationId xmlns:a16="http://schemas.microsoft.com/office/drawing/2014/main" id="{A18C2A37-64D7-4C91-93EA-213145871D72}"/>
              </a:ext>
            </a:extLst>
          </p:cNvPr>
          <p:cNvGrpSpPr/>
          <p:nvPr/>
        </p:nvGrpSpPr>
        <p:grpSpPr>
          <a:xfrm>
            <a:off x="1303421" y="757460"/>
            <a:ext cx="7419339" cy="810371"/>
            <a:chOff x="1303421" y="931556"/>
            <a:chExt cx="6434037" cy="1236063"/>
          </a:xfrm>
          <a:solidFill>
            <a:schemeClr val="accent2">
              <a:lumMod val="40000"/>
              <a:lumOff val="60000"/>
            </a:schemeClr>
          </a:solidFill>
        </p:grpSpPr>
        <p:sp>
          <p:nvSpPr>
            <p:cNvPr id="55" name="Title 1">
              <a:extLst>
                <a:ext uri="{FF2B5EF4-FFF2-40B4-BE49-F238E27FC236}">
                  <a16:creationId xmlns:a16="http://schemas.microsoft.com/office/drawing/2014/main" id="{5778060A-6DDE-4E37-82A3-D35D448DBBED}"/>
                </a:ext>
              </a:extLst>
            </p:cNvPr>
            <p:cNvSpPr txBox="1">
              <a:spLocks/>
            </p:cNvSpPr>
            <p:nvPr/>
          </p:nvSpPr>
          <p:spPr>
            <a:xfrm>
              <a:off x="1303421" y="931556"/>
              <a:ext cx="6434037" cy="760514"/>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 What’s Next?</a:t>
              </a:r>
            </a:p>
          </p:txBody>
        </p:sp>
        <p:sp>
          <p:nvSpPr>
            <p:cNvPr id="56" name="Title 1">
              <a:extLst>
                <a:ext uri="{FF2B5EF4-FFF2-40B4-BE49-F238E27FC236}">
                  <a16:creationId xmlns:a16="http://schemas.microsoft.com/office/drawing/2014/main" id="{52FB6269-D7F8-41C3-AE11-2557F4B4A2E2}"/>
                </a:ext>
              </a:extLst>
            </p:cNvPr>
            <p:cNvSpPr txBox="1">
              <a:spLocks/>
            </p:cNvSpPr>
            <p:nvPr/>
          </p:nvSpPr>
          <p:spPr>
            <a:xfrm>
              <a:off x="1303421" y="1792057"/>
              <a:ext cx="6434037" cy="375562"/>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What are the key tasks to get BlackFacts.com ready for the Feb 2021 kickoff</a:t>
              </a:r>
            </a:p>
          </p:txBody>
        </p:sp>
      </p:grpSp>
      <p:grpSp>
        <p:nvGrpSpPr>
          <p:cNvPr id="57" name="Group 56">
            <a:extLst>
              <a:ext uri="{FF2B5EF4-FFF2-40B4-BE49-F238E27FC236}">
                <a16:creationId xmlns:a16="http://schemas.microsoft.com/office/drawing/2014/main" id="{B016769D-FA01-4985-8EA4-DB6B42269AAD}"/>
              </a:ext>
            </a:extLst>
          </p:cNvPr>
          <p:cNvGrpSpPr/>
          <p:nvPr/>
        </p:nvGrpSpPr>
        <p:grpSpPr>
          <a:xfrm>
            <a:off x="1305134" y="454257"/>
            <a:ext cx="1019175" cy="181379"/>
            <a:chOff x="4127500" y="876491"/>
            <a:chExt cx="1019175" cy="181379"/>
          </a:xfrm>
        </p:grpSpPr>
        <p:sp>
          <p:nvSpPr>
            <p:cNvPr id="58" name="Oval 57">
              <a:extLst>
                <a:ext uri="{FF2B5EF4-FFF2-40B4-BE49-F238E27FC236}">
                  <a16:creationId xmlns:a16="http://schemas.microsoft.com/office/drawing/2014/main" id="{B67DFF63-6355-45A2-9A73-6C87D3E946C9}"/>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57C90AE-D612-4B9D-AADE-5C2FB9D5D472}"/>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985F819-9D27-4430-867F-B4BD5FD6C60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CDE23AE-4EFE-4348-84EA-784254E79D05}"/>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430FCA4-06F6-4EA7-A48D-0E3AFF9E68E1}"/>
              </a:ext>
            </a:extLst>
          </p:cNvPr>
          <p:cNvGrpSpPr/>
          <p:nvPr/>
        </p:nvGrpSpPr>
        <p:grpSpPr>
          <a:xfrm>
            <a:off x="1450546" y="4966690"/>
            <a:ext cx="506442" cy="478008"/>
            <a:chOff x="1770063" y="3408164"/>
            <a:chExt cx="190500" cy="190500"/>
          </a:xfrm>
          <a:solidFill>
            <a:schemeClr val="tx1"/>
          </a:solidFill>
        </p:grpSpPr>
        <p:sp>
          <p:nvSpPr>
            <p:cNvPr id="75" name="Freeform 524">
              <a:extLst>
                <a:ext uri="{FF2B5EF4-FFF2-40B4-BE49-F238E27FC236}">
                  <a16:creationId xmlns:a16="http://schemas.microsoft.com/office/drawing/2014/main" id="{447EF76A-081E-415F-A750-638838F16C21}"/>
                </a:ext>
              </a:extLst>
            </p:cNvPr>
            <p:cNvSpPr>
              <a:spLocks/>
            </p:cNvSpPr>
            <p:nvPr/>
          </p:nvSpPr>
          <p:spPr bwMode="auto">
            <a:xfrm>
              <a:off x="1833563" y="3446264"/>
              <a:ext cx="63500" cy="114300"/>
            </a:xfrm>
            <a:custGeom>
              <a:avLst/>
              <a:gdLst>
                <a:gd name="T0" fmla="*/ 12 w 20"/>
                <a:gd name="T1" fmla="*/ 0 h 36"/>
                <a:gd name="T2" fmla="*/ 8 w 20"/>
                <a:gd name="T3" fmla="*/ 0 h 36"/>
                <a:gd name="T4" fmla="*/ 8 w 20"/>
                <a:gd name="T5" fmla="*/ 4 h 36"/>
                <a:gd name="T6" fmla="*/ 0 w 20"/>
                <a:gd name="T7" fmla="*/ 12 h 36"/>
                <a:gd name="T8" fmla="*/ 8 w 20"/>
                <a:gd name="T9" fmla="*/ 20 h 36"/>
                <a:gd name="T10" fmla="*/ 12 w 20"/>
                <a:gd name="T11" fmla="*/ 20 h 36"/>
                <a:gd name="T12" fmla="*/ 16 w 20"/>
                <a:gd name="T13" fmla="*/ 24 h 36"/>
                <a:gd name="T14" fmla="*/ 12 w 20"/>
                <a:gd name="T15" fmla="*/ 28 h 36"/>
                <a:gd name="T16" fmla="*/ 0 w 20"/>
                <a:gd name="T17" fmla="*/ 28 h 36"/>
                <a:gd name="T18" fmla="*/ 0 w 20"/>
                <a:gd name="T19" fmla="*/ 32 h 36"/>
                <a:gd name="T20" fmla="*/ 8 w 20"/>
                <a:gd name="T21" fmla="*/ 32 h 36"/>
                <a:gd name="T22" fmla="*/ 8 w 20"/>
                <a:gd name="T23" fmla="*/ 36 h 36"/>
                <a:gd name="T24" fmla="*/ 12 w 20"/>
                <a:gd name="T25" fmla="*/ 36 h 36"/>
                <a:gd name="T26" fmla="*/ 12 w 20"/>
                <a:gd name="T27" fmla="*/ 32 h 36"/>
                <a:gd name="T28" fmla="*/ 20 w 20"/>
                <a:gd name="T29" fmla="*/ 24 h 36"/>
                <a:gd name="T30" fmla="*/ 12 w 20"/>
                <a:gd name="T31" fmla="*/ 16 h 36"/>
                <a:gd name="T32" fmla="*/ 8 w 20"/>
                <a:gd name="T33" fmla="*/ 16 h 36"/>
                <a:gd name="T34" fmla="*/ 4 w 20"/>
                <a:gd name="T35" fmla="*/ 12 h 36"/>
                <a:gd name="T36" fmla="*/ 8 w 20"/>
                <a:gd name="T37" fmla="*/ 8 h 36"/>
                <a:gd name="T38" fmla="*/ 20 w 20"/>
                <a:gd name="T39" fmla="*/ 8 h 36"/>
                <a:gd name="T40" fmla="*/ 20 w 20"/>
                <a:gd name="T41" fmla="*/ 4 h 36"/>
                <a:gd name="T42" fmla="*/ 12 w 20"/>
                <a:gd name="T43" fmla="*/ 4 h 36"/>
                <a:gd name="T44" fmla="*/ 12 w 2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6">
                  <a:moveTo>
                    <a:pt x="12" y="0"/>
                  </a:moveTo>
                  <a:cubicBezTo>
                    <a:pt x="8" y="0"/>
                    <a:pt x="8" y="0"/>
                    <a:pt x="8" y="0"/>
                  </a:cubicBezTo>
                  <a:cubicBezTo>
                    <a:pt x="8" y="4"/>
                    <a:pt x="8" y="4"/>
                    <a:pt x="8" y="4"/>
                  </a:cubicBezTo>
                  <a:cubicBezTo>
                    <a:pt x="4" y="4"/>
                    <a:pt x="0" y="8"/>
                    <a:pt x="0" y="12"/>
                  </a:cubicBezTo>
                  <a:cubicBezTo>
                    <a:pt x="0" y="16"/>
                    <a:pt x="4" y="20"/>
                    <a:pt x="8" y="20"/>
                  </a:cubicBezTo>
                  <a:cubicBezTo>
                    <a:pt x="12" y="20"/>
                    <a:pt x="12" y="20"/>
                    <a:pt x="12" y="20"/>
                  </a:cubicBezTo>
                  <a:cubicBezTo>
                    <a:pt x="14" y="20"/>
                    <a:pt x="16" y="22"/>
                    <a:pt x="16" y="24"/>
                  </a:cubicBezTo>
                  <a:cubicBezTo>
                    <a:pt x="16" y="26"/>
                    <a:pt x="14" y="28"/>
                    <a:pt x="12" y="28"/>
                  </a:cubicBezTo>
                  <a:cubicBezTo>
                    <a:pt x="0" y="28"/>
                    <a:pt x="0" y="28"/>
                    <a:pt x="0" y="28"/>
                  </a:cubicBezTo>
                  <a:cubicBezTo>
                    <a:pt x="0" y="32"/>
                    <a:pt x="0" y="32"/>
                    <a:pt x="0" y="32"/>
                  </a:cubicBezTo>
                  <a:cubicBezTo>
                    <a:pt x="8" y="32"/>
                    <a:pt x="8" y="32"/>
                    <a:pt x="8" y="32"/>
                  </a:cubicBezTo>
                  <a:cubicBezTo>
                    <a:pt x="8" y="36"/>
                    <a:pt x="8" y="36"/>
                    <a:pt x="8" y="36"/>
                  </a:cubicBezTo>
                  <a:cubicBezTo>
                    <a:pt x="12" y="36"/>
                    <a:pt x="12" y="36"/>
                    <a:pt x="12" y="36"/>
                  </a:cubicBezTo>
                  <a:cubicBezTo>
                    <a:pt x="12" y="32"/>
                    <a:pt x="12" y="32"/>
                    <a:pt x="12" y="32"/>
                  </a:cubicBezTo>
                  <a:cubicBezTo>
                    <a:pt x="16" y="32"/>
                    <a:pt x="20" y="28"/>
                    <a:pt x="20" y="24"/>
                  </a:cubicBezTo>
                  <a:cubicBezTo>
                    <a:pt x="20" y="20"/>
                    <a:pt x="16" y="16"/>
                    <a:pt x="12" y="16"/>
                  </a:cubicBezTo>
                  <a:cubicBezTo>
                    <a:pt x="8" y="16"/>
                    <a:pt x="8" y="16"/>
                    <a:pt x="8" y="16"/>
                  </a:cubicBezTo>
                  <a:cubicBezTo>
                    <a:pt x="6" y="16"/>
                    <a:pt x="4" y="14"/>
                    <a:pt x="4" y="12"/>
                  </a:cubicBezTo>
                  <a:cubicBezTo>
                    <a:pt x="4" y="10"/>
                    <a:pt x="6" y="8"/>
                    <a:pt x="8" y="8"/>
                  </a:cubicBezTo>
                  <a:cubicBezTo>
                    <a:pt x="20" y="8"/>
                    <a:pt x="20" y="8"/>
                    <a:pt x="20" y="8"/>
                  </a:cubicBezTo>
                  <a:cubicBezTo>
                    <a:pt x="20" y="4"/>
                    <a:pt x="20" y="4"/>
                    <a:pt x="20" y="4"/>
                  </a:cubicBezTo>
                  <a:cubicBezTo>
                    <a:pt x="12" y="4"/>
                    <a:pt x="12" y="4"/>
                    <a:pt x="12" y="4"/>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525">
              <a:extLst>
                <a:ext uri="{FF2B5EF4-FFF2-40B4-BE49-F238E27FC236}">
                  <a16:creationId xmlns:a16="http://schemas.microsoft.com/office/drawing/2014/main" id="{C2C9B9A3-862B-4C3F-9532-07254C50ADE0}"/>
                </a:ext>
              </a:extLst>
            </p:cNvPr>
            <p:cNvSpPr>
              <a:spLocks noEditPoints="1"/>
            </p:cNvSpPr>
            <p:nvPr/>
          </p:nvSpPr>
          <p:spPr bwMode="auto">
            <a:xfrm>
              <a:off x="1770063" y="3408164"/>
              <a:ext cx="190500" cy="190500"/>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6" y="56"/>
                    <a:pt x="4" y="44"/>
                    <a:pt x="4" y="30"/>
                  </a:cubicBezTo>
                  <a:cubicBezTo>
                    <a:pt x="4" y="16"/>
                    <a:pt x="16" y="4"/>
                    <a:pt x="30" y="4"/>
                  </a:cubicBezTo>
                  <a:cubicBezTo>
                    <a:pt x="44" y="4"/>
                    <a:pt x="56" y="16"/>
                    <a:pt x="56" y="30"/>
                  </a:cubicBezTo>
                  <a:cubicBezTo>
                    <a:pt x="56" y="44"/>
                    <a:pt x="44" y="56"/>
                    <a:pt x="3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pic>
        <p:nvPicPr>
          <p:cNvPr id="1026" name="Picture 2" descr="Image result for Images of roadmap">
            <a:extLst>
              <a:ext uri="{FF2B5EF4-FFF2-40B4-BE49-F238E27FC236}">
                <a16:creationId xmlns:a16="http://schemas.microsoft.com/office/drawing/2014/main" id="{0771EF40-8D73-42C0-B344-6C6A1DE863D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576215" y="102448"/>
            <a:ext cx="1355925" cy="1581851"/>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a:extLst>
              <a:ext uri="{FF2B5EF4-FFF2-40B4-BE49-F238E27FC236}">
                <a16:creationId xmlns:a16="http://schemas.microsoft.com/office/drawing/2014/main" id="{68D84112-24DF-406D-AAF0-2638E4DC0DFD}"/>
              </a:ext>
            </a:extLst>
          </p:cNvPr>
          <p:cNvGrpSpPr/>
          <p:nvPr/>
        </p:nvGrpSpPr>
        <p:grpSpPr>
          <a:xfrm>
            <a:off x="1497297" y="3455746"/>
            <a:ext cx="431979" cy="442204"/>
            <a:chOff x="3390900" y="5517232"/>
            <a:chExt cx="203200" cy="203200"/>
          </a:xfrm>
          <a:solidFill>
            <a:schemeClr val="tx1"/>
          </a:solidFill>
        </p:grpSpPr>
        <p:sp>
          <p:nvSpPr>
            <p:cNvPr id="81" name="Freeform 115">
              <a:extLst>
                <a:ext uri="{FF2B5EF4-FFF2-40B4-BE49-F238E27FC236}">
                  <a16:creationId xmlns:a16="http://schemas.microsoft.com/office/drawing/2014/main" id="{132E382C-EA8C-4791-84CD-82D2FEEC7D22}"/>
                </a:ext>
              </a:extLst>
            </p:cNvPr>
            <p:cNvSpPr>
              <a:spLocks noEditPoints="1"/>
            </p:cNvSpPr>
            <p:nvPr/>
          </p:nvSpPr>
          <p:spPr bwMode="auto">
            <a:xfrm>
              <a:off x="3390900" y="5580732"/>
              <a:ext cx="139700" cy="139700"/>
            </a:xfrm>
            <a:custGeom>
              <a:avLst/>
              <a:gdLst>
                <a:gd name="T0" fmla="*/ 42 w 44"/>
                <a:gd name="T1" fmla="*/ 18 h 44"/>
                <a:gd name="T2" fmla="*/ 36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3 w 44"/>
                <a:gd name="T43" fmla="*/ 19 h 44"/>
                <a:gd name="T44" fmla="*/ 0 w 44"/>
                <a:gd name="T45" fmla="*/ 21 h 44"/>
                <a:gd name="T46" fmla="*/ 0 w 44"/>
                <a:gd name="T47" fmla="*/ 24 h 44"/>
                <a:gd name="T48" fmla="*/ 3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6" y="18"/>
                    <a:pt x="36" y="18"/>
                    <a:pt x="36"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3" y="19"/>
                    <a:pt x="3" y="19"/>
                    <a:pt x="3" y="19"/>
                  </a:cubicBezTo>
                  <a:cubicBezTo>
                    <a:pt x="1" y="19"/>
                    <a:pt x="0" y="20"/>
                    <a:pt x="0" y="21"/>
                  </a:cubicBezTo>
                  <a:cubicBezTo>
                    <a:pt x="0" y="24"/>
                    <a:pt x="0" y="24"/>
                    <a:pt x="0" y="24"/>
                  </a:cubicBezTo>
                  <a:cubicBezTo>
                    <a:pt x="0" y="25"/>
                    <a:pt x="1" y="26"/>
                    <a:pt x="3" y="26"/>
                  </a:cubicBezTo>
                  <a:cubicBezTo>
                    <a:pt x="7" y="26"/>
                    <a:pt x="7" y="26"/>
                    <a:pt x="7" y="26"/>
                  </a:cubicBezTo>
                  <a:cubicBezTo>
                    <a:pt x="8" y="28"/>
                    <a:pt x="9"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6"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116">
              <a:extLst>
                <a:ext uri="{FF2B5EF4-FFF2-40B4-BE49-F238E27FC236}">
                  <a16:creationId xmlns:a16="http://schemas.microsoft.com/office/drawing/2014/main" id="{D3C9B485-A93A-44C8-B226-217B520F7E22}"/>
                </a:ext>
              </a:extLst>
            </p:cNvPr>
            <p:cNvSpPr>
              <a:spLocks noEditPoints="1"/>
            </p:cNvSpPr>
            <p:nvPr/>
          </p:nvSpPr>
          <p:spPr bwMode="auto">
            <a:xfrm>
              <a:off x="3505200" y="5517232"/>
              <a:ext cx="88900" cy="88900"/>
            </a:xfrm>
            <a:custGeom>
              <a:avLst/>
              <a:gdLst>
                <a:gd name="T0" fmla="*/ 27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5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10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2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7 w 28"/>
                <a:gd name="T91" fmla="*/ 16 h 28"/>
                <a:gd name="T92" fmla="*/ 28 w 28"/>
                <a:gd name="T93" fmla="*/ 14 h 28"/>
                <a:gd name="T94" fmla="*/ 28 w 28"/>
                <a:gd name="T95" fmla="*/ 13 h 28"/>
                <a:gd name="T96" fmla="*/ 27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7"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3" y="3"/>
                    <a:pt x="22" y="3"/>
                    <a:pt x="21" y="3"/>
                  </a:cubicBezTo>
                  <a:cubicBezTo>
                    <a:pt x="18" y="6"/>
                    <a:pt x="18" y="6"/>
                    <a:pt x="18" y="6"/>
                  </a:cubicBezTo>
                  <a:cubicBezTo>
                    <a:pt x="18" y="6"/>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5"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10" y="22"/>
                    <a:pt x="10" y="22"/>
                    <a:pt x="10"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2" y="24"/>
                    <a:pt x="22" y="24"/>
                    <a:pt x="22"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7" y="16"/>
                    <a:pt x="27" y="16"/>
                    <a:pt x="27" y="16"/>
                  </a:cubicBezTo>
                  <a:cubicBezTo>
                    <a:pt x="27" y="16"/>
                    <a:pt x="28" y="15"/>
                    <a:pt x="28" y="14"/>
                  </a:cubicBezTo>
                  <a:cubicBezTo>
                    <a:pt x="28" y="13"/>
                    <a:pt x="28" y="13"/>
                    <a:pt x="28" y="13"/>
                  </a:cubicBezTo>
                  <a:cubicBezTo>
                    <a:pt x="28" y="12"/>
                    <a:pt x="27" y="11"/>
                    <a:pt x="27" y="11"/>
                  </a:cubicBezTo>
                  <a:close/>
                  <a:moveTo>
                    <a:pt x="14" y="18"/>
                  </a:moveTo>
                  <a:cubicBezTo>
                    <a:pt x="12" y="18"/>
                    <a:pt x="10" y="16"/>
                    <a:pt x="10" y="14"/>
                  </a:cubicBezTo>
                  <a:cubicBezTo>
                    <a:pt x="10" y="12"/>
                    <a:pt x="12"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pic>
        <p:nvPicPr>
          <p:cNvPr id="83" name="Picture 6" descr="Image result for facebook icon png">
            <a:extLst>
              <a:ext uri="{FF2B5EF4-FFF2-40B4-BE49-F238E27FC236}">
                <a16:creationId xmlns:a16="http://schemas.microsoft.com/office/drawing/2014/main" id="{D303ECAD-28F5-4CAD-8F75-C1897F904A3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21976" y="4159149"/>
            <a:ext cx="945097" cy="590686"/>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EF811FAC-93E2-4EAD-A86C-9EAF89091A74}"/>
              </a:ext>
            </a:extLst>
          </p:cNvPr>
          <p:cNvGrpSpPr/>
          <p:nvPr/>
        </p:nvGrpSpPr>
        <p:grpSpPr>
          <a:xfrm>
            <a:off x="1110235" y="4295830"/>
            <a:ext cx="254063" cy="250961"/>
            <a:chOff x="8300280" y="5101356"/>
            <a:chExt cx="203200" cy="204788"/>
          </a:xfrm>
        </p:grpSpPr>
        <p:sp>
          <p:nvSpPr>
            <p:cNvPr id="85" name="Freeform 11">
              <a:extLst>
                <a:ext uri="{FF2B5EF4-FFF2-40B4-BE49-F238E27FC236}">
                  <a16:creationId xmlns:a16="http://schemas.microsoft.com/office/drawing/2014/main" id="{939C64BF-14A1-425D-85CA-3B759E99A7DB}"/>
                </a:ext>
              </a:extLst>
            </p:cNvPr>
            <p:cNvSpPr>
              <a:spLocks/>
            </p:cNvSpPr>
            <p:nvPr/>
          </p:nvSpPr>
          <p:spPr bwMode="auto">
            <a:xfrm>
              <a:off x="8312980" y="5179144"/>
              <a:ext cx="180975" cy="82550"/>
            </a:xfrm>
            <a:custGeom>
              <a:avLst/>
              <a:gdLst>
                <a:gd name="T0" fmla="*/ 114 w 114"/>
                <a:gd name="T1" fmla="*/ 2 h 52"/>
                <a:gd name="T2" fmla="*/ 112 w 114"/>
                <a:gd name="T3" fmla="*/ 0 h 52"/>
                <a:gd name="T4" fmla="*/ 68 w 114"/>
                <a:gd name="T5" fmla="*/ 0 h 52"/>
                <a:gd name="T6" fmla="*/ 56 w 114"/>
                <a:gd name="T7" fmla="*/ 12 h 52"/>
                <a:gd name="T8" fmla="*/ 44 w 114"/>
                <a:gd name="T9" fmla="*/ 0 h 52"/>
                <a:gd name="T10" fmla="*/ 0 w 114"/>
                <a:gd name="T11" fmla="*/ 0 h 52"/>
                <a:gd name="T12" fmla="*/ 0 w 114"/>
                <a:gd name="T13" fmla="*/ 0 h 52"/>
                <a:gd name="T14" fmla="*/ 56 w 114"/>
                <a:gd name="T15" fmla="*/ 52 h 52"/>
                <a:gd name="T16" fmla="*/ 114 w 114"/>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52">
                  <a:moveTo>
                    <a:pt x="114" y="2"/>
                  </a:moveTo>
                  <a:lnTo>
                    <a:pt x="112" y="0"/>
                  </a:lnTo>
                  <a:lnTo>
                    <a:pt x="68" y="0"/>
                  </a:lnTo>
                  <a:lnTo>
                    <a:pt x="56" y="12"/>
                  </a:lnTo>
                  <a:lnTo>
                    <a:pt x="44" y="0"/>
                  </a:lnTo>
                  <a:lnTo>
                    <a:pt x="0" y="0"/>
                  </a:lnTo>
                  <a:lnTo>
                    <a:pt x="0" y="0"/>
                  </a:lnTo>
                  <a:lnTo>
                    <a:pt x="56" y="52"/>
                  </a:lnTo>
                  <a:lnTo>
                    <a:pt x="1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12">
              <a:extLst>
                <a:ext uri="{FF2B5EF4-FFF2-40B4-BE49-F238E27FC236}">
                  <a16:creationId xmlns:a16="http://schemas.microsoft.com/office/drawing/2014/main" id="{21542512-33C8-492C-8610-5826CB7FA940}"/>
                </a:ext>
              </a:extLst>
            </p:cNvPr>
            <p:cNvSpPr>
              <a:spLocks/>
            </p:cNvSpPr>
            <p:nvPr/>
          </p:nvSpPr>
          <p:spPr bwMode="auto">
            <a:xfrm>
              <a:off x="8439980" y="5188669"/>
              <a:ext cx="63500" cy="111125"/>
            </a:xfrm>
            <a:custGeom>
              <a:avLst/>
              <a:gdLst>
                <a:gd name="T0" fmla="*/ 20 w 20"/>
                <a:gd name="T1" fmla="*/ 0 h 35"/>
                <a:gd name="T2" fmla="*/ 0 w 20"/>
                <a:gd name="T3" fmla="*/ 18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8"/>
                    <a:pt x="0" y="18"/>
                    <a:pt x="0" y="18"/>
                  </a:cubicBezTo>
                  <a:cubicBezTo>
                    <a:pt x="19" y="35"/>
                    <a:pt x="19" y="35"/>
                    <a:pt x="19" y="35"/>
                  </a:cubicBezTo>
                  <a:cubicBezTo>
                    <a:pt x="20" y="35"/>
                    <a:pt x="20" y="34"/>
                    <a:pt x="20" y="33"/>
                  </a:cubicBezTo>
                  <a:cubicBezTo>
                    <a:pt x="20" y="1"/>
                    <a:pt x="20" y="1"/>
                    <a:pt x="20" y="1"/>
                  </a:cubicBezTo>
                  <a:cubicBezTo>
                    <a:pt x="20" y="1"/>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13">
              <a:extLst>
                <a:ext uri="{FF2B5EF4-FFF2-40B4-BE49-F238E27FC236}">
                  <a16:creationId xmlns:a16="http://schemas.microsoft.com/office/drawing/2014/main" id="{F4C8C50C-7C4A-4780-92A0-A05866E60421}"/>
                </a:ext>
              </a:extLst>
            </p:cNvPr>
            <p:cNvSpPr>
              <a:spLocks/>
            </p:cNvSpPr>
            <p:nvPr/>
          </p:nvSpPr>
          <p:spPr bwMode="auto">
            <a:xfrm>
              <a:off x="8300280" y="5188669"/>
              <a:ext cx="63500" cy="111125"/>
            </a:xfrm>
            <a:custGeom>
              <a:avLst/>
              <a:gdLst>
                <a:gd name="T0" fmla="*/ 0 w 20"/>
                <a:gd name="T1" fmla="*/ 0 h 35"/>
                <a:gd name="T2" fmla="*/ 0 w 20"/>
                <a:gd name="T3" fmla="*/ 1 h 35"/>
                <a:gd name="T4" fmla="*/ 0 w 20"/>
                <a:gd name="T5" fmla="*/ 33 h 35"/>
                <a:gd name="T6" fmla="*/ 0 w 20"/>
                <a:gd name="T7" fmla="*/ 35 h 35"/>
                <a:gd name="T8" fmla="*/ 20 w 20"/>
                <a:gd name="T9" fmla="*/ 18 h 35"/>
                <a:gd name="T10" fmla="*/ 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0" y="0"/>
                  </a:moveTo>
                  <a:cubicBezTo>
                    <a:pt x="0" y="0"/>
                    <a:pt x="0" y="1"/>
                    <a:pt x="0" y="1"/>
                  </a:cubicBezTo>
                  <a:cubicBezTo>
                    <a:pt x="0" y="33"/>
                    <a:pt x="0" y="33"/>
                    <a:pt x="0" y="33"/>
                  </a:cubicBezTo>
                  <a:cubicBezTo>
                    <a:pt x="0" y="34"/>
                    <a:pt x="0" y="35"/>
                    <a:pt x="0" y="35"/>
                  </a:cubicBezTo>
                  <a:cubicBezTo>
                    <a:pt x="20" y="18"/>
                    <a:pt x="20" y="18"/>
                    <a:pt x="20" y="1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14">
              <a:extLst>
                <a:ext uri="{FF2B5EF4-FFF2-40B4-BE49-F238E27FC236}">
                  <a16:creationId xmlns:a16="http://schemas.microsoft.com/office/drawing/2014/main" id="{8CBCD71B-6416-4F2C-BDF4-09A19DB391E6}"/>
                </a:ext>
              </a:extLst>
            </p:cNvPr>
            <p:cNvSpPr>
              <a:spLocks/>
            </p:cNvSpPr>
            <p:nvPr/>
          </p:nvSpPr>
          <p:spPr bwMode="auto">
            <a:xfrm>
              <a:off x="8312980" y="5252169"/>
              <a:ext cx="177800" cy="53975"/>
            </a:xfrm>
            <a:custGeom>
              <a:avLst/>
              <a:gdLst>
                <a:gd name="T0" fmla="*/ 56 w 112"/>
                <a:gd name="T1" fmla="*/ 16 h 34"/>
                <a:gd name="T2" fmla="*/ 38 w 112"/>
                <a:gd name="T3" fmla="*/ 0 h 34"/>
                <a:gd name="T4" fmla="*/ 0 w 112"/>
                <a:gd name="T5" fmla="*/ 34 h 34"/>
                <a:gd name="T6" fmla="*/ 0 w 112"/>
                <a:gd name="T7" fmla="*/ 34 h 34"/>
                <a:gd name="T8" fmla="*/ 112 w 112"/>
                <a:gd name="T9" fmla="*/ 34 h 34"/>
                <a:gd name="T10" fmla="*/ 74 w 112"/>
                <a:gd name="T11" fmla="*/ 2 h 34"/>
                <a:gd name="T12" fmla="*/ 56 w 112"/>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112" h="34">
                  <a:moveTo>
                    <a:pt x="56" y="16"/>
                  </a:moveTo>
                  <a:lnTo>
                    <a:pt x="38" y="0"/>
                  </a:lnTo>
                  <a:lnTo>
                    <a:pt x="0" y="34"/>
                  </a:lnTo>
                  <a:lnTo>
                    <a:pt x="0" y="34"/>
                  </a:lnTo>
                  <a:lnTo>
                    <a:pt x="112" y="34"/>
                  </a:lnTo>
                  <a:lnTo>
                    <a:pt x="74" y="2"/>
                  </a:lnTo>
                  <a:lnTo>
                    <a:pt x="5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15">
              <a:extLst>
                <a:ext uri="{FF2B5EF4-FFF2-40B4-BE49-F238E27FC236}">
                  <a16:creationId xmlns:a16="http://schemas.microsoft.com/office/drawing/2014/main" id="{3823D1CB-4AFF-4D0F-B8F9-D850F4FD20CB}"/>
                </a:ext>
              </a:extLst>
            </p:cNvPr>
            <p:cNvSpPr>
              <a:spLocks/>
            </p:cNvSpPr>
            <p:nvPr/>
          </p:nvSpPr>
          <p:spPr bwMode="auto">
            <a:xfrm>
              <a:off x="8351080" y="5101356"/>
              <a:ext cx="101600" cy="77788"/>
            </a:xfrm>
            <a:custGeom>
              <a:avLst/>
              <a:gdLst>
                <a:gd name="T0" fmla="*/ 32 w 64"/>
                <a:gd name="T1" fmla="*/ 49 h 49"/>
                <a:gd name="T2" fmla="*/ 64 w 64"/>
                <a:gd name="T3" fmla="*/ 17 h 49"/>
                <a:gd name="T4" fmla="*/ 40 w 64"/>
                <a:gd name="T5" fmla="*/ 17 h 49"/>
                <a:gd name="T6" fmla="*/ 40 w 64"/>
                <a:gd name="T7" fmla="*/ 0 h 49"/>
                <a:gd name="T8" fmla="*/ 24 w 64"/>
                <a:gd name="T9" fmla="*/ 0 h 49"/>
                <a:gd name="T10" fmla="*/ 24 w 64"/>
                <a:gd name="T11" fmla="*/ 17 h 49"/>
                <a:gd name="T12" fmla="*/ 0 w 64"/>
                <a:gd name="T13" fmla="*/ 17 h 49"/>
                <a:gd name="T14" fmla="*/ 32 w 64"/>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9">
                  <a:moveTo>
                    <a:pt x="32" y="49"/>
                  </a:moveTo>
                  <a:lnTo>
                    <a:pt x="64" y="17"/>
                  </a:lnTo>
                  <a:lnTo>
                    <a:pt x="40" y="17"/>
                  </a:lnTo>
                  <a:lnTo>
                    <a:pt x="40" y="0"/>
                  </a:lnTo>
                  <a:lnTo>
                    <a:pt x="24" y="0"/>
                  </a:lnTo>
                  <a:lnTo>
                    <a:pt x="24" y="17"/>
                  </a:lnTo>
                  <a:lnTo>
                    <a:pt x="0" y="17"/>
                  </a:lnTo>
                  <a:lnTo>
                    <a:pt x="3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pic>
        <p:nvPicPr>
          <p:cNvPr id="62" name="Picture 61">
            <a:extLst>
              <a:ext uri="{FF2B5EF4-FFF2-40B4-BE49-F238E27FC236}">
                <a16:creationId xmlns:a16="http://schemas.microsoft.com/office/drawing/2014/main" id="{290C6054-CACB-4241-AEA5-1A93FAA4B712}"/>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366107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16</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Questions?</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0854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ken@blackfacts.com</a:t>
            </a:r>
            <a:br>
              <a:rPr lang="en-US" sz="2000" dirty="0"/>
            </a:br>
            <a:r>
              <a:rPr lang="en-US" dirty="0"/>
              <a:t>857-222-2318</a:t>
            </a:r>
            <a:br>
              <a:rPr lang="en-US" sz="1400" dirty="0"/>
            </a:b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sz="2000" dirty="0"/>
              <a:t>ddowdie@blackfacts.com</a:t>
            </a:r>
            <a:br>
              <a:rPr lang="en-US" sz="2000" dirty="0"/>
            </a:br>
            <a:r>
              <a:rPr lang="en-US" sz="2000" dirty="0"/>
              <a:t>781-858-6852</a:t>
            </a:r>
            <a:br>
              <a:rPr lang="en-US" sz="1600" dirty="0"/>
            </a:br>
            <a:endParaRPr lang="en-US" sz="1600" dirty="0"/>
          </a:p>
          <a:p>
            <a:pPr marL="285750" indent="-285750">
              <a:buFont typeface="Arial" panose="020B0604020202020204" pitchFamily="34" charset="0"/>
              <a:buChar char="•"/>
            </a:pPr>
            <a:endParaRPr lang="en-US" sz="1600" dirty="0"/>
          </a:p>
          <a:p>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299C02A-14EC-4B42-937E-E5ED65111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0766" y="4411116"/>
            <a:ext cx="6187055" cy="1778778"/>
          </a:xfrm>
          <a:prstGeom prst="rect">
            <a:avLst/>
          </a:prstGeom>
        </p:spPr>
      </p:pic>
    </p:spTree>
    <p:extLst>
      <p:ext uri="{BB962C8B-B14F-4D97-AF65-F5344CB8AC3E}">
        <p14:creationId xmlns:p14="http://schemas.microsoft.com/office/powerpoint/2010/main" val="2383950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Box 299">
            <a:extLst>
              <a:ext uri="{FF2B5EF4-FFF2-40B4-BE49-F238E27FC236}">
                <a16:creationId xmlns:a16="http://schemas.microsoft.com/office/drawing/2014/main" id="{1EF43364-0627-4D53-BAA6-BF976D7A4097}"/>
              </a:ext>
            </a:extLst>
          </p:cNvPr>
          <p:cNvSpPr txBox="1"/>
          <p:nvPr/>
        </p:nvSpPr>
        <p:spPr>
          <a:xfrm>
            <a:off x="8199231" y="4289134"/>
            <a:ext cx="890277" cy="400110"/>
          </a:xfrm>
          <a:prstGeom prst="rect">
            <a:avLst/>
          </a:prstGeom>
          <a:noFill/>
        </p:spPr>
        <p:txBody>
          <a:bodyPr wrap="square" rtlCol="0">
            <a:spAutoFit/>
          </a:bodyPr>
          <a:lstStyle/>
          <a:p>
            <a:pPr algn="ctr"/>
            <a:r>
              <a:rPr lang="en-US" sz="1000" dirty="0">
                <a:solidFill>
                  <a:schemeClr val="bg1">
                    <a:lumMod val="50000"/>
                  </a:schemeClr>
                </a:solidFill>
              </a:rPr>
              <a:t>Get complete</a:t>
            </a:r>
          </a:p>
          <a:p>
            <a:pPr algn="ctr"/>
            <a:r>
              <a:rPr lang="en-US" sz="1000" dirty="0">
                <a:solidFill>
                  <a:schemeClr val="bg1">
                    <a:lumMod val="50000"/>
                  </a:schemeClr>
                </a:solidFill>
              </a:rPr>
              <a:t>Website</a:t>
            </a:r>
          </a:p>
        </p:txBody>
      </p:sp>
      <p:sp>
        <p:nvSpPr>
          <p:cNvPr id="298" name="TextBox 297">
            <a:extLst>
              <a:ext uri="{FF2B5EF4-FFF2-40B4-BE49-F238E27FC236}">
                <a16:creationId xmlns:a16="http://schemas.microsoft.com/office/drawing/2014/main" id="{FBEFD51E-3CC5-4350-B277-382B32C63D50}"/>
              </a:ext>
            </a:extLst>
          </p:cNvPr>
          <p:cNvSpPr txBox="1"/>
          <p:nvPr/>
        </p:nvSpPr>
        <p:spPr>
          <a:xfrm>
            <a:off x="8212086" y="2411267"/>
            <a:ext cx="853345" cy="400110"/>
          </a:xfrm>
          <a:prstGeom prst="rect">
            <a:avLst/>
          </a:prstGeom>
          <a:noFill/>
        </p:spPr>
        <p:txBody>
          <a:bodyPr wrap="square" rtlCol="0">
            <a:spAutoFit/>
          </a:bodyPr>
          <a:lstStyle/>
          <a:p>
            <a:pPr algn="ctr"/>
            <a:r>
              <a:rPr lang="en-US" sz="1000" dirty="0">
                <a:solidFill>
                  <a:schemeClr val="bg1">
                    <a:lumMod val="50000"/>
                  </a:schemeClr>
                </a:solidFill>
              </a:rPr>
              <a:t>Select your</a:t>
            </a:r>
          </a:p>
          <a:p>
            <a:pPr algn="ctr"/>
            <a:r>
              <a:rPr lang="en-US" sz="1000" dirty="0">
                <a:solidFill>
                  <a:schemeClr val="bg1">
                    <a:lumMod val="50000"/>
                  </a:schemeClr>
                </a:solidFill>
              </a:rPr>
              <a:t>Widgets</a:t>
            </a:r>
          </a:p>
        </p:txBody>
      </p:sp>
      <p:grpSp>
        <p:nvGrpSpPr>
          <p:cNvPr id="264" name="Group 263">
            <a:extLst>
              <a:ext uri="{FF2B5EF4-FFF2-40B4-BE49-F238E27FC236}">
                <a16:creationId xmlns:a16="http://schemas.microsoft.com/office/drawing/2014/main" id="{D49D8EE4-8F1C-42FB-AC7D-1DF3A230F631}"/>
              </a:ext>
            </a:extLst>
          </p:cNvPr>
          <p:cNvGrpSpPr/>
          <p:nvPr/>
        </p:nvGrpSpPr>
        <p:grpSpPr>
          <a:xfrm>
            <a:off x="9435487" y="3522131"/>
            <a:ext cx="1699219" cy="1210854"/>
            <a:chOff x="8875646" y="2919145"/>
            <a:chExt cx="2068153" cy="1422544"/>
          </a:xfrm>
        </p:grpSpPr>
        <p:sp>
          <p:nvSpPr>
            <p:cNvPr id="265" name="Rectangle 264">
              <a:extLst>
                <a:ext uri="{FF2B5EF4-FFF2-40B4-BE49-F238E27FC236}">
                  <a16:creationId xmlns:a16="http://schemas.microsoft.com/office/drawing/2014/main" id="{B0500C82-3549-4B16-9D4A-436295CC7786}"/>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7490CC86-C0C7-40EC-9E55-E94850D2A882}"/>
                </a:ext>
              </a:extLst>
            </p:cNvPr>
            <p:cNvGrpSpPr/>
            <p:nvPr/>
          </p:nvGrpSpPr>
          <p:grpSpPr>
            <a:xfrm>
              <a:off x="8890656" y="2932295"/>
              <a:ext cx="2024128" cy="1396193"/>
              <a:chOff x="7239000" y="3276600"/>
              <a:chExt cx="2359026" cy="1277937"/>
            </a:xfrm>
          </p:grpSpPr>
          <p:sp>
            <p:nvSpPr>
              <p:cNvPr id="267" name="Rectangle 24">
                <a:extLst>
                  <a:ext uri="{FF2B5EF4-FFF2-40B4-BE49-F238E27FC236}">
                    <a16:creationId xmlns:a16="http://schemas.microsoft.com/office/drawing/2014/main" id="{6D0EBEBD-DD0C-4D36-8138-96144F63F107}"/>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Rectangle 25">
                <a:extLst>
                  <a:ext uri="{FF2B5EF4-FFF2-40B4-BE49-F238E27FC236}">
                    <a16:creationId xmlns:a16="http://schemas.microsoft.com/office/drawing/2014/main" id="{67B963FF-29D3-4413-8B70-4B58C5655D72}"/>
                  </a:ext>
                </a:extLst>
              </p:cNvPr>
              <p:cNvSpPr>
                <a:spLocks noChangeArrowheads="1"/>
              </p:cNvSpPr>
              <p:nvPr/>
            </p:nvSpPr>
            <p:spPr bwMode="auto">
              <a:xfrm>
                <a:off x="7248525" y="3276600"/>
                <a:ext cx="1408113" cy="522287"/>
              </a:xfrm>
              <a:prstGeom prst="rect">
                <a:avLst/>
              </a:pr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26">
                <a:extLst>
                  <a:ext uri="{FF2B5EF4-FFF2-40B4-BE49-F238E27FC236}">
                    <a16:creationId xmlns:a16="http://schemas.microsoft.com/office/drawing/2014/main" id="{63354759-5F11-4DA6-B6E1-21DA0D8DAA70}"/>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7">
                <a:extLst>
                  <a:ext uri="{FF2B5EF4-FFF2-40B4-BE49-F238E27FC236}">
                    <a16:creationId xmlns:a16="http://schemas.microsoft.com/office/drawing/2014/main" id="{0F042CA1-D949-4234-B4DC-D53E25E97E7D}"/>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28">
                <a:extLst>
                  <a:ext uri="{FF2B5EF4-FFF2-40B4-BE49-F238E27FC236}">
                    <a16:creationId xmlns:a16="http://schemas.microsoft.com/office/drawing/2014/main" id="{F18BCC75-0646-435B-BC66-BA5DDCF819C0}"/>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Rectangle 29">
                <a:extLst>
                  <a:ext uri="{FF2B5EF4-FFF2-40B4-BE49-F238E27FC236}">
                    <a16:creationId xmlns:a16="http://schemas.microsoft.com/office/drawing/2014/main" id="{1D6F4B88-75E6-4EA9-8E1A-C4E690F3D2F0}"/>
                  </a:ext>
                </a:extLst>
              </p:cNvPr>
              <p:cNvSpPr>
                <a:spLocks noChangeArrowheads="1"/>
              </p:cNvSpPr>
              <p:nvPr/>
            </p:nvSpPr>
            <p:spPr bwMode="auto">
              <a:xfrm>
                <a:off x="8699500" y="3848100"/>
                <a:ext cx="898525" cy="336550"/>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Rectangle 30">
                <a:extLst>
                  <a:ext uri="{FF2B5EF4-FFF2-40B4-BE49-F238E27FC236}">
                    <a16:creationId xmlns:a16="http://schemas.microsoft.com/office/drawing/2014/main" id="{2529322D-2A45-4CD6-ACFC-72C8B815AD69}"/>
                  </a:ext>
                </a:extLst>
              </p:cNvPr>
              <p:cNvSpPr>
                <a:spLocks noChangeArrowheads="1"/>
              </p:cNvSpPr>
              <p:nvPr/>
            </p:nvSpPr>
            <p:spPr bwMode="auto">
              <a:xfrm>
                <a:off x="8699500" y="3276600"/>
                <a:ext cx="898525" cy="522287"/>
              </a:xfrm>
              <a:prstGeom prst="rect">
                <a:avLst/>
              </a:pr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Rectangle 31">
                <a:extLst>
                  <a:ext uri="{FF2B5EF4-FFF2-40B4-BE49-F238E27FC236}">
                    <a16:creationId xmlns:a16="http://schemas.microsoft.com/office/drawing/2014/main" id="{EC7F203F-5123-406D-B647-C1B45D37B1AA}"/>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32">
                <a:extLst>
                  <a:ext uri="{FF2B5EF4-FFF2-40B4-BE49-F238E27FC236}">
                    <a16:creationId xmlns:a16="http://schemas.microsoft.com/office/drawing/2014/main" id="{82F06454-4A89-4329-A54F-CC230DDF4023}"/>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33">
                <a:extLst>
                  <a:ext uri="{FF2B5EF4-FFF2-40B4-BE49-F238E27FC236}">
                    <a16:creationId xmlns:a16="http://schemas.microsoft.com/office/drawing/2014/main" id="{9A9857A8-C187-4DB2-BED4-DEC096002962}"/>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34">
                <a:extLst>
                  <a:ext uri="{FF2B5EF4-FFF2-40B4-BE49-F238E27FC236}">
                    <a16:creationId xmlns:a16="http://schemas.microsoft.com/office/drawing/2014/main" id="{69F36906-4C03-4DDC-ABBE-CA4923991D95}"/>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35">
                <a:extLst>
                  <a:ext uri="{FF2B5EF4-FFF2-40B4-BE49-F238E27FC236}">
                    <a16:creationId xmlns:a16="http://schemas.microsoft.com/office/drawing/2014/main" id="{06823074-CEE9-4005-B917-3CF81E2AD0D9}"/>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36">
                <a:extLst>
                  <a:ext uri="{FF2B5EF4-FFF2-40B4-BE49-F238E27FC236}">
                    <a16:creationId xmlns:a16="http://schemas.microsoft.com/office/drawing/2014/main" id="{2A81328F-81CE-4D85-8615-2A7898CF18E7}"/>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37">
                <a:extLst>
                  <a:ext uri="{FF2B5EF4-FFF2-40B4-BE49-F238E27FC236}">
                    <a16:creationId xmlns:a16="http://schemas.microsoft.com/office/drawing/2014/main" id="{3C932794-BEAC-4C94-ACEC-A6F2F756E04D}"/>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8">
                <a:extLst>
                  <a:ext uri="{FF2B5EF4-FFF2-40B4-BE49-F238E27FC236}">
                    <a16:creationId xmlns:a16="http://schemas.microsoft.com/office/drawing/2014/main" id="{0E92F161-87CC-41AD-AC9E-0E6CE5EA1DE2}"/>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39">
                <a:extLst>
                  <a:ext uri="{FF2B5EF4-FFF2-40B4-BE49-F238E27FC236}">
                    <a16:creationId xmlns:a16="http://schemas.microsoft.com/office/drawing/2014/main" id="{B1945F9C-5BEE-4C8A-8762-01CF38561B59}"/>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40">
                <a:extLst>
                  <a:ext uri="{FF2B5EF4-FFF2-40B4-BE49-F238E27FC236}">
                    <a16:creationId xmlns:a16="http://schemas.microsoft.com/office/drawing/2014/main" id="{68F5C01B-C41D-461E-AC1B-4047ED77739E}"/>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41">
                <a:extLst>
                  <a:ext uri="{FF2B5EF4-FFF2-40B4-BE49-F238E27FC236}">
                    <a16:creationId xmlns:a16="http://schemas.microsoft.com/office/drawing/2014/main" id="{ABA1075C-BE2B-4DBF-BECD-F97EF0009215}"/>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42">
                <a:extLst>
                  <a:ext uri="{FF2B5EF4-FFF2-40B4-BE49-F238E27FC236}">
                    <a16:creationId xmlns:a16="http://schemas.microsoft.com/office/drawing/2014/main" id="{2125375B-9803-481C-8AF7-B2674E986536}"/>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43">
                <a:extLst>
                  <a:ext uri="{FF2B5EF4-FFF2-40B4-BE49-F238E27FC236}">
                    <a16:creationId xmlns:a16="http://schemas.microsoft.com/office/drawing/2014/main" id="{8D488334-B792-47DD-BF2F-AC7550E515EC}"/>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44">
                <a:extLst>
                  <a:ext uri="{FF2B5EF4-FFF2-40B4-BE49-F238E27FC236}">
                    <a16:creationId xmlns:a16="http://schemas.microsoft.com/office/drawing/2014/main" id="{C02016FE-5FDA-466C-AD9B-ED3C8B4B5531}"/>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45">
                <a:extLst>
                  <a:ext uri="{FF2B5EF4-FFF2-40B4-BE49-F238E27FC236}">
                    <a16:creationId xmlns:a16="http://schemas.microsoft.com/office/drawing/2014/main" id="{55492C37-9222-42F5-A63D-6E9DE91E74CE}"/>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Rectangle 46">
                <a:extLst>
                  <a:ext uri="{FF2B5EF4-FFF2-40B4-BE49-F238E27FC236}">
                    <a16:creationId xmlns:a16="http://schemas.microsoft.com/office/drawing/2014/main" id="{391B558C-D5DC-451A-88FB-B162A42AC4F9}"/>
                  </a:ext>
                </a:extLst>
              </p:cNvPr>
              <p:cNvSpPr>
                <a:spLocks noChangeArrowheads="1"/>
              </p:cNvSpPr>
              <p:nvPr/>
            </p:nvSpPr>
            <p:spPr bwMode="auto">
              <a:xfrm>
                <a:off x="9161463" y="4216400"/>
                <a:ext cx="436563" cy="338137"/>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38" name="Group 237">
            <a:extLst>
              <a:ext uri="{FF2B5EF4-FFF2-40B4-BE49-F238E27FC236}">
                <a16:creationId xmlns:a16="http://schemas.microsoft.com/office/drawing/2014/main" id="{80B60FF5-FA67-452E-B5EF-BAE6AD80F913}"/>
              </a:ext>
            </a:extLst>
          </p:cNvPr>
          <p:cNvGrpSpPr/>
          <p:nvPr/>
        </p:nvGrpSpPr>
        <p:grpSpPr>
          <a:xfrm>
            <a:off x="9273369" y="3640563"/>
            <a:ext cx="1699219" cy="1210854"/>
            <a:chOff x="8875646" y="2919145"/>
            <a:chExt cx="2068153" cy="1422544"/>
          </a:xfrm>
        </p:grpSpPr>
        <p:sp>
          <p:nvSpPr>
            <p:cNvPr id="239" name="Rectangle 238">
              <a:extLst>
                <a:ext uri="{FF2B5EF4-FFF2-40B4-BE49-F238E27FC236}">
                  <a16:creationId xmlns:a16="http://schemas.microsoft.com/office/drawing/2014/main" id="{3FAD344B-647E-4874-A10F-0159CF9D425A}"/>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a:extLst>
                <a:ext uri="{FF2B5EF4-FFF2-40B4-BE49-F238E27FC236}">
                  <a16:creationId xmlns:a16="http://schemas.microsoft.com/office/drawing/2014/main" id="{18B3CCEB-8D1B-4EE7-9368-1675026A3237}"/>
                </a:ext>
              </a:extLst>
            </p:cNvPr>
            <p:cNvGrpSpPr/>
            <p:nvPr/>
          </p:nvGrpSpPr>
          <p:grpSpPr>
            <a:xfrm>
              <a:off x="8890656" y="2932295"/>
              <a:ext cx="2024128" cy="1396193"/>
              <a:chOff x="7239000" y="3276600"/>
              <a:chExt cx="2359026" cy="1277937"/>
            </a:xfrm>
          </p:grpSpPr>
          <p:sp>
            <p:nvSpPr>
              <p:cNvPr id="241" name="Rectangle 24">
                <a:extLst>
                  <a:ext uri="{FF2B5EF4-FFF2-40B4-BE49-F238E27FC236}">
                    <a16:creationId xmlns:a16="http://schemas.microsoft.com/office/drawing/2014/main" id="{F0C19DE1-D906-4ED3-BBFD-AD989620FCCC}"/>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Rectangle 25">
                <a:extLst>
                  <a:ext uri="{FF2B5EF4-FFF2-40B4-BE49-F238E27FC236}">
                    <a16:creationId xmlns:a16="http://schemas.microsoft.com/office/drawing/2014/main" id="{E295BC2F-2CAD-4028-A4A5-A52FB850C0E1}"/>
                  </a:ext>
                </a:extLst>
              </p:cNvPr>
              <p:cNvSpPr>
                <a:spLocks noChangeArrowheads="1"/>
              </p:cNvSpPr>
              <p:nvPr/>
            </p:nvSpPr>
            <p:spPr bwMode="auto">
              <a:xfrm>
                <a:off x="7248525" y="3276600"/>
                <a:ext cx="1408113" cy="522287"/>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26">
                <a:extLst>
                  <a:ext uri="{FF2B5EF4-FFF2-40B4-BE49-F238E27FC236}">
                    <a16:creationId xmlns:a16="http://schemas.microsoft.com/office/drawing/2014/main" id="{AAF53F8D-EC19-471A-9F23-6DAFE40899CF}"/>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7">
                <a:extLst>
                  <a:ext uri="{FF2B5EF4-FFF2-40B4-BE49-F238E27FC236}">
                    <a16:creationId xmlns:a16="http://schemas.microsoft.com/office/drawing/2014/main" id="{25FC5AA7-8124-4D04-8336-23AB8F9955EE}"/>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28">
                <a:extLst>
                  <a:ext uri="{FF2B5EF4-FFF2-40B4-BE49-F238E27FC236}">
                    <a16:creationId xmlns:a16="http://schemas.microsoft.com/office/drawing/2014/main" id="{1CFD829C-524F-45FC-8E36-6FD61BC52B47}"/>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Rectangle 29">
                <a:extLst>
                  <a:ext uri="{FF2B5EF4-FFF2-40B4-BE49-F238E27FC236}">
                    <a16:creationId xmlns:a16="http://schemas.microsoft.com/office/drawing/2014/main" id="{A9443262-1BDE-4CA2-BDB1-5F3179B46B2E}"/>
                  </a:ext>
                </a:extLst>
              </p:cNvPr>
              <p:cNvSpPr>
                <a:spLocks noChangeArrowheads="1"/>
              </p:cNvSpPr>
              <p:nvPr/>
            </p:nvSpPr>
            <p:spPr bwMode="auto">
              <a:xfrm>
                <a:off x="8699500" y="3848100"/>
                <a:ext cx="898525" cy="336550"/>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Rectangle 30">
                <a:extLst>
                  <a:ext uri="{FF2B5EF4-FFF2-40B4-BE49-F238E27FC236}">
                    <a16:creationId xmlns:a16="http://schemas.microsoft.com/office/drawing/2014/main" id="{7DA7266D-DAA2-4076-9FE5-CDEF7897A0B9}"/>
                  </a:ext>
                </a:extLst>
              </p:cNvPr>
              <p:cNvSpPr>
                <a:spLocks noChangeArrowheads="1"/>
              </p:cNvSpPr>
              <p:nvPr/>
            </p:nvSpPr>
            <p:spPr bwMode="auto">
              <a:xfrm>
                <a:off x="8699500" y="3276600"/>
                <a:ext cx="898525" cy="522287"/>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Rectangle 31">
                <a:extLst>
                  <a:ext uri="{FF2B5EF4-FFF2-40B4-BE49-F238E27FC236}">
                    <a16:creationId xmlns:a16="http://schemas.microsoft.com/office/drawing/2014/main" id="{7B0A2EAD-0A19-4E68-AFE0-A706DA4BC4C8}"/>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32">
                <a:extLst>
                  <a:ext uri="{FF2B5EF4-FFF2-40B4-BE49-F238E27FC236}">
                    <a16:creationId xmlns:a16="http://schemas.microsoft.com/office/drawing/2014/main" id="{FB8B6B07-2DBC-4F7A-96CC-D4E96813D1B6}"/>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33">
                <a:extLst>
                  <a:ext uri="{FF2B5EF4-FFF2-40B4-BE49-F238E27FC236}">
                    <a16:creationId xmlns:a16="http://schemas.microsoft.com/office/drawing/2014/main" id="{26973F0A-57C7-4997-808A-907DE8F19DCB}"/>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34">
                <a:extLst>
                  <a:ext uri="{FF2B5EF4-FFF2-40B4-BE49-F238E27FC236}">
                    <a16:creationId xmlns:a16="http://schemas.microsoft.com/office/drawing/2014/main" id="{1C16217B-83AA-4595-B8DB-430F9C10DBA7}"/>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35">
                <a:extLst>
                  <a:ext uri="{FF2B5EF4-FFF2-40B4-BE49-F238E27FC236}">
                    <a16:creationId xmlns:a16="http://schemas.microsoft.com/office/drawing/2014/main" id="{C5EF51B6-88D5-4664-BECD-09261929F201}"/>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36">
                <a:extLst>
                  <a:ext uri="{FF2B5EF4-FFF2-40B4-BE49-F238E27FC236}">
                    <a16:creationId xmlns:a16="http://schemas.microsoft.com/office/drawing/2014/main" id="{25C57089-8814-4F3E-A752-C1024152097D}"/>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37">
                <a:extLst>
                  <a:ext uri="{FF2B5EF4-FFF2-40B4-BE49-F238E27FC236}">
                    <a16:creationId xmlns:a16="http://schemas.microsoft.com/office/drawing/2014/main" id="{344D8F05-CCBB-4A67-A6FF-03650D5C85F4}"/>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38">
                <a:extLst>
                  <a:ext uri="{FF2B5EF4-FFF2-40B4-BE49-F238E27FC236}">
                    <a16:creationId xmlns:a16="http://schemas.microsoft.com/office/drawing/2014/main" id="{BB9B5C4D-A7E0-4504-8195-FED673C4C2A7}"/>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39">
                <a:extLst>
                  <a:ext uri="{FF2B5EF4-FFF2-40B4-BE49-F238E27FC236}">
                    <a16:creationId xmlns:a16="http://schemas.microsoft.com/office/drawing/2014/main" id="{E00F465A-4EDC-4B2A-8F4D-7CA09D2EA68B}"/>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40">
                <a:extLst>
                  <a:ext uri="{FF2B5EF4-FFF2-40B4-BE49-F238E27FC236}">
                    <a16:creationId xmlns:a16="http://schemas.microsoft.com/office/drawing/2014/main" id="{58844062-242B-48A9-8FCC-8D0EC25D8012}"/>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41">
                <a:extLst>
                  <a:ext uri="{FF2B5EF4-FFF2-40B4-BE49-F238E27FC236}">
                    <a16:creationId xmlns:a16="http://schemas.microsoft.com/office/drawing/2014/main" id="{75392489-1C13-42F3-8807-C6E617F4D5A2}"/>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42">
                <a:extLst>
                  <a:ext uri="{FF2B5EF4-FFF2-40B4-BE49-F238E27FC236}">
                    <a16:creationId xmlns:a16="http://schemas.microsoft.com/office/drawing/2014/main" id="{5DA1080A-E7E1-41AA-8A64-968D37D75E33}"/>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3">
                <a:extLst>
                  <a:ext uri="{FF2B5EF4-FFF2-40B4-BE49-F238E27FC236}">
                    <a16:creationId xmlns:a16="http://schemas.microsoft.com/office/drawing/2014/main" id="{EDA5ACE1-5769-477D-A3A2-8D7BECB01EE4}"/>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44">
                <a:extLst>
                  <a:ext uri="{FF2B5EF4-FFF2-40B4-BE49-F238E27FC236}">
                    <a16:creationId xmlns:a16="http://schemas.microsoft.com/office/drawing/2014/main" id="{1089AFCA-D41B-4E11-A515-40F2F6731466}"/>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5">
                <a:extLst>
                  <a:ext uri="{FF2B5EF4-FFF2-40B4-BE49-F238E27FC236}">
                    <a16:creationId xmlns:a16="http://schemas.microsoft.com/office/drawing/2014/main" id="{5E93A3D1-7B48-4E25-BFE3-1CA793051AB2}"/>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Rectangle 46">
                <a:extLst>
                  <a:ext uri="{FF2B5EF4-FFF2-40B4-BE49-F238E27FC236}">
                    <a16:creationId xmlns:a16="http://schemas.microsoft.com/office/drawing/2014/main" id="{E117195C-B297-4FA2-A07A-914B13A77785}"/>
                  </a:ext>
                </a:extLst>
              </p:cNvPr>
              <p:cNvSpPr>
                <a:spLocks noChangeArrowheads="1"/>
              </p:cNvSpPr>
              <p:nvPr/>
            </p:nvSpPr>
            <p:spPr bwMode="auto">
              <a:xfrm>
                <a:off x="9161463" y="4216400"/>
                <a:ext cx="436563" cy="338137"/>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 name="Rectangle: Rounded Corners 7">
            <a:extLst>
              <a:ext uri="{FF2B5EF4-FFF2-40B4-BE49-F238E27FC236}">
                <a16:creationId xmlns:a16="http://schemas.microsoft.com/office/drawing/2014/main" id="{1EC04B8B-9307-472A-98C8-83533270E26B}"/>
              </a:ext>
            </a:extLst>
          </p:cNvPr>
          <p:cNvSpPr/>
          <p:nvPr/>
        </p:nvSpPr>
        <p:spPr>
          <a:xfrm>
            <a:off x="816453" y="2356742"/>
            <a:ext cx="907279" cy="2547301"/>
          </a:xfrm>
          <a:prstGeom prst="roundRect">
            <a:avLst>
              <a:gd name="adj" fmla="val 671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17</a:t>
            </a:fld>
            <a:endParaRPr lang="en-US"/>
          </a:p>
        </p:txBody>
      </p:sp>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a:off x="2603835" y="2337070"/>
            <a:ext cx="455928" cy="93920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DCFA5AC-F7DA-40D4-952B-23E61BF02D8D}"/>
              </a:ext>
            </a:extLst>
          </p:cNvPr>
          <p:cNvCxnSpPr>
            <a:cxnSpLocks/>
          </p:cNvCxnSpPr>
          <p:nvPr/>
        </p:nvCxnSpPr>
        <p:spPr>
          <a:xfrm flipV="1">
            <a:off x="1789710" y="2356742"/>
            <a:ext cx="534599" cy="919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5D909DC-3967-4858-A728-B1885BEB7EE5}"/>
              </a:ext>
            </a:extLst>
          </p:cNvPr>
          <p:cNvCxnSpPr>
            <a:cxnSpLocks/>
          </p:cNvCxnSpPr>
          <p:nvPr/>
        </p:nvCxnSpPr>
        <p:spPr>
          <a:xfrm>
            <a:off x="1943852" y="3651439"/>
            <a:ext cx="1025750" cy="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a:off x="8305125" y="2611322"/>
            <a:ext cx="73173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flipV="1">
            <a:off x="8306725" y="4496201"/>
            <a:ext cx="741279" cy="438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653955" y="3392636"/>
            <a:ext cx="2317483" cy="400110"/>
          </a:xfrm>
          <a:prstGeom prst="rect">
            <a:avLst/>
          </a:prstGeom>
          <a:noFill/>
        </p:spPr>
        <p:txBody>
          <a:bodyPr wrap="square" rtlCol="0">
            <a:spAutoFit/>
          </a:bodyPr>
          <a:lstStyle/>
          <a:p>
            <a:pPr algn="ctr"/>
            <a:r>
              <a:rPr lang="en-US" sz="2000" b="1" dirty="0"/>
              <a:t>Target Demographic</a:t>
            </a:r>
          </a:p>
        </p:txBody>
      </p:sp>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0404" y="3420167"/>
            <a:ext cx="279376" cy="279376"/>
          </a:xfrm>
          <a:prstGeom prst="rect">
            <a:avLst/>
          </a:prstGeom>
        </p:spPr>
      </p:pic>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3730" y="2671246"/>
            <a:ext cx="429302" cy="429302"/>
          </a:xfrm>
          <a:prstGeom prst="rect">
            <a:avLst/>
          </a:prstGeom>
        </p:spPr>
      </p:pic>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39731" y="4101678"/>
            <a:ext cx="268734" cy="268734"/>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845415" y="2939316"/>
            <a:ext cx="825922" cy="415498"/>
          </a:xfrm>
          <a:prstGeom prst="rect">
            <a:avLst/>
          </a:prstGeom>
          <a:noFill/>
        </p:spPr>
        <p:txBody>
          <a:bodyPr wrap="square" rtlCol="0">
            <a:spAutoFit/>
          </a:bodyPr>
          <a:lstStyle/>
          <a:p>
            <a:pPr algn="ctr"/>
            <a:r>
              <a:rPr lang="en-US" sz="1050" dirty="0"/>
              <a:t>Businesses &amp; Start-Ups</a:t>
            </a:r>
          </a:p>
        </p:txBody>
      </p:sp>
      <p:sp>
        <p:nvSpPr>
          <p:cNvPr id="112" name="TextBox 111">
            <a:extLst>
              <a:ext uri="{FF2B5EF4-FFF2-40B4-BE49-F238E27FC236}">
                <a16:creationId xmlns:a16="http://schemas.microsoft.com/office/drawing/2014/main" id="{65841AD0-FBE8-4F36-96DA-24C3A5E0A028}"/>
              </a:ext>
            </a:extLst>
          </p:cNvPr>
          <p:cNvSpPr txBox="1"/>
          <p:nvPr/>
        </p:nvSpPr>
        <p:spPr>
          <a:xfrm>
            <a:off x="793119" y="3609108"/>
            <a:ext cx="947741" cy="415498"/>
          </a:xfrm>
          <a:prstGeom prst="rect">
            <a:avLst/>
          </a:prstGeom>
          <a:noFill/>
        </p:spPr>
        <p:txBody>
          <a:bodyPr wrap="square" rtlCol="0">
            <a:spAutoFit/>
          </a:bodyPr>
          <a:lstStyle/>
          <a:p>
            <a:pPr algn="ctr"/>
            <a:r>
              <a:rPr lang="en-US" sz="1050" dirty="0"/>
              <a:t>Professional</a:t>
            </a:r>
          </a:p>
          <a:p>
            <a:pPr algn="ctr"/>
            <a:r>
              <a:rPr lang="en-US" sz="1050" dirty="0"/>
              <a:t>Associations</a:t>
            </a:r>
          </a:p>
        </p:txBody>
      </p:sp>
      <p:sp>
        <p:nvSpPr>
          <p:cNvPr id="113" name="TextBox 112">
            <a:extLst>
              <a:ext uri="{FF2B5EF4-FFF2-40B4-BE49-F238E27FC236}">
                <a16:creationId xmlns:a16="http://schemas.microsoft.com/office/drawing/2014/main" id="{AFE2F8BD-9477-4D6D-8341-30E59839C444}"/>
              </a:ext>
            </a:extLst>
          </p:cNvPr>
          <p:cNvSpPr txBox="1"/>
          <p:nvPr/>
        </p:nvSpPr>
        <p:spPr>
          <a:xfrm>
            <a:off x="781287" y="4328003"/>
            <a:ext cx="998230" cy="415498"/>
          </a:xfrm>
          <a:prstGeom prst="rect">
            <a:avLst/>
          </a:prstGeom>
          <a:noFill/>
        </p:spPr>
        <p:txBody>
          <a:bodyPr wrap="square" rtlCol="0">
            <a:spAutoFit/>
          </a:bodyPr>
          <a:lstStyle/>
          <a:p>
            <a:pPr algn="ctr"/>
            <a:r>
              <a:rPr lang="en-US" sz="1050" dirty="0"/>
              <a:t>Entrepreneurs</a:t>
            </a:r>
          </a:p>
          <a:p>
            <a:pPr algn="ctr"/>
            <a:r>
              <a:rPr lang="en-US" sz="1050" dirty="0"/>
              <a:t>&amp; Students</a:t>
            </a:r>
          </a:p>
        </p:txBody>
      </p:sp>
      <p:sp>
        <p:nvSpPr>
          <p:cNvPr id="116" name="Rectangle: Rounded Corners 115">
            <a:extLst>
              <a:ext uri="{FF2B5EF4-FFF2-40B4-BE49-F238E27FC236}">
                <a16:creationId xmlns:a16="http://schemas.microsoft.com/office/drawing/2014/main" id="{00866D8D-545A-45F9-AFBC-B878DF473CFB}"/>
              </a:ext>
            </a:extLst>
          </p:cNvPr>
          <p:cNvSpPr/>
          <p:nvPr/>
        </p:nvSpPr>
        <p:spPr>
          <a:xfrm>
            <a:off x="304731" y="5256104"/>
            <a:ext cx="2942462" cy="962716"/>
          </a:xfrm>
          <a:prstGeom prst="roundRect">
            <a:avLst>
              <a:gd name="adj" fmla="val 11145"/>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50000"/>
                  </a:schemeClr>
                </a:solidFill>
              </a:rPr>
              <a:t>Problem Addressed</a:t>
            </a:r>
            <a:r>
              <a:rPr lang="en-US" sz="1200" dirty="0">
                <a:solidFill>
                  <a:schemeClr val="accent1">
                    <a:lumMod val="50000"/>
                  </a:schemeClr>
                </a:solidFill>
              </a:rPr>
              <a:t>: Black businesses and organizations cannot afford to hire 6-figure top tech talent, and thus have sub-par or no online presences / technology leverage</a:t>
            </a:r>
          </a:p>
        </p:txBody>
      </p:sp>
      <p:sp>
        <p:nvSpPr>
          <p:cNvPr id="150" name="TextBox 149">
            <a:extLst>
              <a:ext uri="{FF2B5EF4-FFF2-40B4-BE49-F238E27FC236}">
                <a16:creationId xmlns:a16="http://schemas.microsoft.com/office/drawing/2014/main" id="{8018EE77-47CE-4D2C-8462-89CC9F2A8C34}"/>
              </a:ext>
            </a:extLst>
          </p:cNvPr>
          <p:cNvSpPr txBox="1"/>
          <p:nvPr/>
        </p:nvSpPr>
        <p:spPr>
          <a:xfrm rot="5400000">
            <a:off x="10127177" y="3312726"/>
            <a:ext cx="2606352" cy="400110"/>
          </a:xfrm>
          <a:prstGeom prst="rect">
            <a:avLst/>
          </a:prstGeom>
          <a:noFill/>
        </p:spPr>
        <p:txBody>
          <a:bodyPr wrap="square" rtlCol="0">
            <a:spAutoFit/>
          </a:bodyPr>
          <a:lstStyle/>
          <a:p>
            <a:pPr algn="ctr"/>
            <a:r>
              <a:rPr lang="en-US" sz="2000" b="1" dirty="0"/>
              <a:t>Integrated Community</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183546" y="5258658"/>
            <a:ext cx="3379361" cy="966438"/>
          </a:xfrm>
          <a:prstGeom prst="roundRect">
            <a:avLst>
              <a:gd name="adj" fmla="val 11145"/>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75000"/>
                  </a:schemeClr>
                </a:solidFill>
              </a:rPr>
              <a:t>Value Proposition</a:t>
            </a:r>
            <a:r>
              <a:rPr lang="en-US" sz="1200" dirty="0">
                <a:solidFill>
                  <a:schemeClr val="tx2">
                    <a:lumMod val="75000"/>
                  </a:schemeClr>
                </a:solidFill>
              </a:rPr>
              <a:t>: Rich online presences and business services made available to small to national businesses and organizations at affordable costs, generating profit by scaling.</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3199749" y="1814257"/>
            <a:ext cx="4784348" cy="307777"/>
          </a:xfrm>
          <a:prstGeom prst="rect">
            <a:avLst/>
          </a:prstGeom>
          <a:noFill/>
        </p:spPr>
        <p:txBody>
          <a:bodyPr wrap="square" rtlCol="0">
            <a:spAutoFit/>
          </a:bodyPr>
          <a:lstStyle/>
          <a:p>
            <a:pPr algn="ctr"/>
            <a:r>
              <a:rPr lang="en-US" sz="1400" b="1" i="1" dirty="0"/>
              <a:t>Low Cost. Easy to Use. Business/Startup-in-a-Box! Ecosystem</a:t>
            </a:r>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85160"/>
            <a:ext cx="8272139" cy="443198"/>
          </a:xfrm>
          <a:prstGeom prst="rect">
            <a:avLst/>
          </a:prstGeom>
          <a:solidFill>
            <a:schemeClr val="accent3">
              <a:lumMod val="75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cs typeface="Segoe UI" panose="020B0502040204020203" pitchFamily="34" charset="0"/>
              </a:rPr>
              <a:t>BlackFacts Underlying Technical Framework</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AFD2DDD-E4F4-4D14-8055-7399405F268F}"/>
              </a:ext>
            </a:extLst>
          </p:cNvPr>
          <p:cNvSpPr/>
          <p:nvPr/>
        </p:nvSpPr>
        <p:spPr>
          <a:xfrm>
            <a:off x="3178328" y="2146257"/>
            <a:ext cx="3739719" cy="141637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3ED2329A-7CCB-4C2D-8F9E-B55D0604FC28}"/>
              </a:ext>
            </a:extLst>
          </p:cNvPr>
          <p:cNvSpPr/>
          <p:nvPr/>
        </p:nvSpPr>
        <p:spPr>
          <a:xfrm>
            <a:off x="3178328" y="3620116"/>
            <a:ext cx="3739719" cy="1350043"/>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114" name="Rectangle 113">
            <a:extLst>
              <a:ext uri="{FF2B5EF4-FFF2-40B4-BE49-F238E27FC236}">
                <a16:creationId xmlns:a16="http://schemas.microsoft.com/office/drawing/2014/main" id="{E8645C73-72B2-413F-9E87-5CB29218F4CB}"/>
              </a:ext>
            </a:extLst>
          </p:cNvPr>
          <p:cNvSpPr/>
          <p:nvPr/>
        </p:nvSpPr>
        <p:spPr>
          <a:xfrm>
            <a:off x="6984025" y="2146257"/>
            <a:ext cx="1273957" cy="281991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CB50D5C-F575-417F-A05F-1B9F4C947CBA}"/>
              </a:ext>
            </a:extLst>
          </p:cNvPr>
          <p:cNvSpPr txBox="1"/>
          <p:nvPr/>
        </p:nvSpPr>
        <p:spPr>
          <a:xfrm>
            <a:off x="3544228" y="2171416"/>
            <a:ext cx="3095997" cy="276999"/>
          </a:xfrm>
          <a:prstGeom prst="rect">
            <a:avLst/>
          </a:prstGeom>
          <a:noFill/>
        </p:spPr>
        <p:txBody>
          <a:bodyPr wrap="square" rtlCol="0">
            <a:spAutoFit/>
          </a:bodyPr>
          <a:lstStyle/>
          <a:p>
            <a:pPr algn="ctr"/>
            <a:r>
              <a:rPr lang="en-US" sz="1200" b="1" dirty="0">
                <a:solidFill>
                  <a:schemeClr val="accent2">
                    <a:lumMod val="50000"/>
                  </a:schemeClr>
                </a:solidFill>
              </a:rPr>
              <a:t>Core Content Management Services (CMS)</a:t>
            </a:r>
          </a:p>
        </p:txBody>
      </p:sp>
      <p:sp>
        <p:nvSpPr>
          <p:cNvPr id="47" name="Rectangle: Rounded Corners 46">
            <a:extLst>
              <a:ext uri="{FF2B5EF4-FFF2-40B4-BE49-F238E27FC236}">
                <a16:creationId xmlns:a16="http://schemas.microsoft.com/office/drawing/2014/main" id="{82DF305D-1DDC-455C-92E9-601AA0C2CB4C}"/>
              </a:ext>
            </a:extLst>
          </p:cNvPr>
          <p:cNvSpPr/>
          <p:nvPr/>
        </p:nvSpPr>
        <p:spPr>
          <a:xfrm>
            <a:off x="3321056" y="2471515"/>
            <a:ext cx="1432822"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Structured Website</a:t>
            </a:r>
          </a:p>
          <a:p>
            <a:pPr algn="ctr"/>
            <a:r>
              <a:rPr lang="en-US" sz="1000" dirty="0">
                <a:solidFill>
                  <a:schemeClr val="accent2">
                    <a:lumMod val="75000"/>
                  </a:schemeClr>
                </a:solidFill>
              </a:rPr>
              <a:t>Branded Page(s) </a:t>
            </a:r>
          </a:p>
          <a:p>
            <a:pPr algn="ctr"/>
            <a:r>
              <a:rPr lang="en-US" sz="1000" dirty="0">
                <a:solidFill>
                  <a:schemeClr val="accent2">
                    <a:lumMod val="75000"/>
                  </a:schemeClr>
                </a:solidFill>
              </a:rPr>
              <a:t>(CSS)</a:t>
            </a:r>
          </a:p>
        </p:txBody>
      </p:sp>
      <p:sp>
        <p:nvSpPr>
          <p:cNvPr id="115" name="Rectangle: Rounded Corners 114">
            <a:extLst>
              <a:ext uri="{FF2B5EF4-FFF2-40B4-BE49-F238E27FC236}">
                <a16:creationId xmlns:a16="http://schemas.microsoft.com/office/drawing/2014/main" id="{31516B5E-68B9-458B-B690-034465F58B60}"/>
              </a:ext>
            </a:extLst>
          </p:cNvPr>
          <p:cNvSpPr/>
          <p:nvPr/>
        </p:nvSpPr>
        <p:spPr>
          <a:xfrm>
            <a:off x="4829595" y="2477895"/>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Carousel</a:t>
            </a:r>
            <a:r>
              <a:rPr lang="en-US" sz="900" dirty="0">
                <a:solidFill>
                  <a:schemeClr val="accent2">
                    <a:lumMod val="75000"/>
                  </a:schemeClr>
                </a:solidFill>
              </a:rPr>
              <a:t> Widgets</a:t>
            </a:r>
          </a:p>
        </p:txBody>
      </p:sp>
      <p:sp>
        <p:nvSpPr>
          <p:cNvPr id="117" name="Rectangle: Rounded Corners 116">
            <a:extLst>
              <a:ext uri="{FF2B5EF4-FFF2-40B4-BE49-F238E27FC236}">
                <a16:creationId xmlns:a16="http://schemas.microsoft.com/office/drawing/2014/main" id="{619FA139-0FD2-4F7E-BE6C-6E2EB08BC1AB}"/>
              </a:ext>
            </a:extLst>
          </p:cNvPr>
          <p:cNvSpPr/>
          <p:nvPr/>
        </p:nvSpPr>
        <p:spPr>
          <a:xfrm>
            <a:off x="4829595" y="2625444"/>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HTML</a:t>
            </a:r>
            <a:r>
              <a:rPr lang="en-US" sz="900" dirty="0">
                <a:solidFill>
                  <a:schemeClr val="accent2">
                    <a:lumMod val="75000"/>
                  </a:schemeClr>
                </a:solidFill>
              </a:rPr>
              <a:t> Widgets</a:t>
            </a:r>
          </a:p>
        </p:txBody>
      </p:sp>
      <p:sp>
        <p:nvSpPr>
          <p:cNvPr id="118" name="Rectangle: Rounded Corners 117">
            <a:extLst>
              <a:ext uri="{FF2B5EF4-FFF2-40B4-BE49-F238E27FC236}">
                <a16:creationId xmlns:a16="http://schemas.microsoft.com/office/drawing/2014/main" id="{41B1CB4A-9F4E-4029-B679-51990A8CFC3A}"/>
              </a:ext>
            </a:extLst>
          </p:cNvPr>
          <p:cNvSpPr/>
          <p:nvPr/>
        </p:nvSpPr>
        <p:spPr>
          <a:xfrm>
            <a:off x="4829595" y="2774782"/>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Video</a:t>
            </a:r>
            <a:r>
              <a:rPr lang="en-US" sz="900" dirty="0">
                <a:solidFill>
                  <a:schemeClr val="accent2">
                    <a:lumMod val="75000"/>
                  </a:schemeClr>
                </a:solidFill>
              </a:rPr>
              <a:t> Widgets</a:t>
            </a:r>
          </a:p>
        </p:txBody>
      </p:sp>
      <p:sp>
        <p:nvSpPr>
          <p:cNvPr id="119" name="Rectangle: Rounded Corners 118">
            <a:extLst>
              <a:ext uri="{FF2B5EF4-FFF2-40B4-BE49-F238E27FC236}">
                <a16:creationId xmlns:a16="http://schemas.microsoft.com/office/drawing/2014/main" id="{852457F6-92E1-40AE-8392-0B0D9EA2EA1A}"/>
              </a:ext>
            </a:extLst>
          </p:cNvPr>
          <p:cNvSpPr/>
          <p:nvPr/>
        </p:nvSpPr>
        <p:spPr>
          <a:xfrm>
            <a:off x="4829595" y="2919369"/>
            <a:ext cx="1061793"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List</a:t>
            </a:r>
            <a:r>
              <a:rPr lang="en-US" sz="900" dirty="0">
                <a:solidFill>
                  <a:schemeClr val="accent2">
                    <a:lumMod val="75000"/>
                  </a:schemeClr>
                </a:solidFill>
              </a:rPr>
              <a:t> Widgets</a:t>
            </a:r>
          </a:p>
        </p:txBody>
      </p:sp>
      <p:sp>
        <p:nvSpPr>
          <p:cNvPr id="121" name="Rectangle: Rounded Corners 120">
            <a:extLst>
              <a:ext uri="{FF2B5EF4-FFF2-40B4-BE49-F238E27FC236}">
                <a16:creationId xmlns:a16="http://schemas.microsoft.com/office/drawing/2014/main" id="{FFD65EFA-99C9-42A2-BB5E-350944498EC2}"/>
              </a:ext>
            </a:extLst>
          </p:cNvPr>
          <p:cNvSpPr/>
          <p:nvPr/>
        </p:nvSpPr>
        <p:spPr>
          <a:xfrm>
            <a:off x="3321056" y="2980224"/>
            <a:ext cx="730233"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accent2">
                    <a:lumMod val="75000"/>
                  </a:schemeClr>
                </a:solidFill>
              </a:rPr>
              <a:t>Data</a:t>
            </a:r>
          </a:p>
          <a:p>
            <a:r>
              <a:rPr lang="en-US" sz="900" dirty="0">
                <a:solidFill>
                  <a:schemeClr val="accent2">
                    <a:lumMod val="75000"/>
                  </a:schemeClr>
                </a:solidFill>
              </a:rPr>
              <a:t>Tables</a:t>
            </a:r>
          </a:p>
        </p:txBody>
      </p:sp>
      <p:sp>
        <p:nvSpPr>
          <p:cNvPr id="123" name="Rectangle: Rounded Corners 122">
            <a:extLst>
              <a:ext uri="{FF2B5EF4-FFF2-40B4-BE49-F238E27FC236}">
                <a16:creationId xmlns:a16="http://schemas.microsoft.com/office/drawing/2014/main" id="{7891DE52-4BCB-4002-991F-B20E6C23736D}"/>
              </a:ext>
            </a:extLst>
          </p:cNvPr>
          <p:cNvSpPr/>
          <p:nvPr/>
        </p:nvSpPr>
        <p:spPr>
          <a:xfrm>
            <a:off x="4059905" y="2980223"/>
            <a:ext cx="693973" cy="486177"/>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2">
                    <a:lumMod val="75000"/>
                  </a:schemeClr>
                </a:solidFill>
              </a:rPr>
              <a:t>Admin</a:t>
            </a:r>
          </a:p>
          <a:p>
            <a:r>
              <a:rPr lang="en-US" sz="1000" dirty="0">
                <a:solidFill>
                  <a:schemeClr val="accent2">
                    <a:lumMod val="75000"/>
                  </a:schemeClr>
                </a:solidFill>
              </a:rPr>
              <a:t>Tools</a:t>
            </a:r>
          </a:p>
        </p:txBody>
      </p:sp>
      <p:sp>
        <p:nvSpPr>
          <p:cNvPr id="125" name="Add Database">
            <a:extLst>
              <a:ext uri="{FF2B5EF4-FFF2-40B4-BE49-F238E27FC236}">
                <a16:creationId xmlns:a16="http://schemas.microsoft.com/office/drawing/2014/main" id="{716BA33E-C3C5-4EB6-853B-B6706F2E5A43}"/>
              </a:ext>
            </a:extLst>
          </p:cNvPr>
          <p:cNvSpPr>
            <a:spLocks noChangeAspect="1" noEditPoints="1"/>
          </p:cNvSpPr>
          <p:nvPr/>
        </p:nvSpPr>
        <p:spPr bwMode="auto">
          <a:xfrm>
            <a:off x="3800439" y="3133940"/>
            <a:ext cx="197634" cy="197634"/>
          </a:xfrm>
          <a:custGeom>
            <a:avLst/>
            <a:gdLst>
              <a:gd name="T0" fmla="*/ 86 w 667"/>
              <a:gd name="T1" fmla="*/ 37 h 667"/>
              <a:gd name="T2" fmla="*/ 0 w 667"/>
              <a:gd name="T3" fmla="*/ 132 h 667"/>
              <a:gd name="T4" fmla="*/ 0 w 667"/>
              <a:gd name="T5" fmla="*/ 520 h 667"/>
              <a:gd name="T6" fmla="*/ 86 w 667"/>
              <a:gd name="T7" fmla="*/ 617 h 667"/>
              <a:gd name="T8" fmla="*/ 388 w 667"/>
              <a:gd name="T9" fmla="*/ 643 h 667"/>
              <a:gd name="T10" fmla="*/ 280 w 667"/>
              <a:gd name="T11" fmla="*/ 627 h 667"/>
              <a:gd name="T12" fmla="*/ 44 w 667"/>
              <a:gd name="T13" fmla="*/ 558 h 667"/>
              <a:gd name="T14" fmla="*/ 26 w 667"/>
              <a:gd name="T15" fmla="*/ 458 h 667"/>
              <a:gd name="T16" fmla="*/ 280 w 667"/>
              <a:gd name="T17" fmla="*/ 534 h 667"/>
              <a:gd name="T18" fmla="*/ 345 w 667"/>
              <a:gd name="T19" fmla="*/ 503 h 667"/>
              <a:gd name="T20" fmla="*/ 96 w 667"/>
              <a:gd name="T21" fmla="*/ 473 h 667"/>
              <a:gd name="T22" fmla="*/ 26 w 667"/>
              <a:gd name="T23" fmla="*/ 400 h 667"/>
              <a:gd name="T24" fmla="*/ 86 w 667"/>
              <a:gd name="T25" fmla="*/ 364 h 667"/>
              <a:gd name="T26" fmla="*/ 474 w 667"/>
              <a:gd name="T27" fmla="*/ 364 h 667"/>
              <a:gd name="T28" fmla="*/ 533 w 667"/>
              <a:gd name="T29" fmla="*/ 360 h 667"/>
              <a:gd name="T30" fmla="*/ 560 w 667"/>
              <a:gd name="T31" fmla="*/ 267 h 667"/>
              <a:gd name="T32" fmla="*/ 559 w 667"/>
              <a:gd name="T33" fmla="*/ 132 h 667"/>
              <a:gd name="T34" fmla="*/ 474 w 667"/>
              <a:gd name="T35" fmla="*/ 37 h 667"/>
              <a:gd name="T36" fmla="*/ 280 w 667"/>
              <a:gd name="T37" fmla="*/ 27 h 667"/>
              <a:gd name="T38" fmla="*/ 516 w 667"/>
              <a:gd name="T39" fmla="*/ 96 h 667"/>
              <a:gd name="T40" fmla="*/ 516 w 667"/>
              <a:gd name="T41" fmla="*/ 171 h 667"/>
              <a:gd name="T42" fmla="*/ 280 w 667"/>
              <a:gd name="T43" fmla="*/ 240 h 667"/>
              <a:gd name="T44" fmla="*/ 44 w 667"/>
              <a:gd name="T45" fmla="*/ 171 h 667"/>
              <a:gd name="T46" fmla="*/ 44 w 667"/>
              <a:gd name="T47" fmla="*/ 96 h 667"/>
              <a:gd name="T48" fmla="*/ 280 w 667"/>
              <a:gd name="T49" fmla="*/ 27 h 667"/>
              <a:gd name="T50" fmla="*/ 86 w 667"/>
              <a:gd name="T51" fmla="*/ 231 h 667"/>
              <a:gd name="T52" fmla="*/ 474 w 667"/>
              <a:gd name="T53" fmla="*/ 231 h 667"/>
              <a:gd name="T54" fmla="*/ 533 w 667"/>
              <a:gd name="T55" fmla="*/ 267 h 667"/>
              <a:gd name="T56" fmla="*/ 463 w 667"/>
              <a:gd name="T57" fmla="*/ 340 h 667"/>
              <a:gd name="T58" fmla="*/ 97 w 667"/>
              <a:gd name="T59" fmla="*/ 340 h 667"/>
              <a:gd name="T60" fmla="*/ 26 w 667"/>
              <a:gd name="T61" fmla="*/ 267 h 667"/>
              <a:gd name="T62" fmla="*/ 533 w 667"/>
              <a:gd name="T63" fmla="*/ 400 h 667"/>
              <a:gd name="T64" fmla="*/ 533 w 667"/>
              <a:gd name="T65" fmla="*/ 667 h 667"/>
              <a:gd name="T66" fmla="*/ 533 w 667"/>
              <a:gd name="T67" fmla="*/ 400 h 667"/>
              <a:gd name="T68" fmla="*/ 639 w 667"/>
              <a:gd name="T69" fmla="*/ 534 h 667"/>
              <a:gd name="T70" fmla="*/ 427 w 667"/>
              <a:gd name="T71" fmla="*/ 534 h 667"/>
              <a:gd name="T72" fmla="*/ 520 w 667"/>
              <a:gd name="T73" fmla="*/ 467 h 667"/>
              <a:gd name="T74" fmla="*/ 466 w 667"/>
              <a:gd name="T75" fmla="*/ 520 h 667"/>
              <a:gd name="T76" fmla="*/ 520 w 667"/>
              <a:gd name="T77" fmla="*/ 547 h 667"/>
              <a:gd name="T78" fmla="*/ 546 w 667"/>
              <a:gd name="T79" fmla="*/ 600 h 667"/>
              <a:gd name="T80" fmla="*/ 600 w 667"/>
              <a:gd name="T81" fmla="*/ 547 h 667"/>
              <a:gd name="T82" fmla="*/ 546 w 667"/>
              <a:gd name="T83" fmla="*/ 520 h 667"/>
              <a:gd name="T84" fmla="*/ 520 w 667"/>
              <a:gd name="T85" fmla="*/ 4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7" h="667">
                <a:moveTo>
                  <a:pt x="280" y="0"/>
                </a:moveTo>
                <a:cubicBezTo>
                  <a:pt x="204" y="0"/>
                  <a:pt x="136" y="14"/>
                  <a:pt x="86" y="37"/>
                </a:cubicBezTo>
                <a:cubicBezTo>
                  <a:pt x="60" y="48"/>
                  <a:pt x="39" y="62"/>
                  <a:pt x="24" y="78"/>
                </a:cubicBezTo>
                <a:cubicBezTo>
                  <a:pt x="9" y="93"/>
                  <a:pt x="0" y="112"/>
                  <a:pt x="0" y="132"/>
                </a:cubicBezTo>
                <a:cubicBezTo>
                  <a:pt x="0" y="133"/>
                  <a:pt x="0" y="133"/>
                  <a:pt x="0" y="134"/>
                </a:cubicBezTo>
                <a:lnTo>
                  <a:pt x="0" y="520"/>
                </a:lnTo>
                <a:cubicBezTo>
                  <a:pt x="0" y="541"/>
                  <a:pt x="9" y="560"/>
                  <a:pt x="24" y="576"/>
                </a:cubicBezTo>
                <a:cubicBezTo>
                  <a:pt x="39" y="592"/>
                  <a:pt x="60" y="606"/>
                  <a:pt x="86" y="617"/>
                </a:cubicBezTo>
                <a:cubicBezTo>
                  <a:pt x="136" y="640"/>
                  <a:pt x="204" y="654"/>
                  <a:pt x="280" y="654"/>
                </a:cubicBezTo>
                <a:cubicBezTo>
                  <a:pt x="318" y="654"/>
                  <a:pt x="355" y="650"/>
                  <a:pt x="388" y="643"/>
                </a:cubicBezTo>
                <a:cubicBezTo>
                  <a:pt x="406" y="640"/>
                  <a:pt x="401" y="613"/>
                  <a:pt x="383" y="617"/>
                </a:cubicBezTo>
                <a:cubicBezTo>
                  <a:pt x="352" y="623"/>
                  <a:pt x="317" y="627"/>
                  <a:pt x="280" y="627"/>
                </a:cubicBezTo>
                <a:cubicBezTo>
                  <a:pt x="208" y="627"/>
                  <a:pt x="142" y="614"/>
                  <a:pt x="96" y="593"/>
                </a:cubicBezTo>
                <a:cubicBezTo>
                  <a:pt x="74" y="583"/>
                  <a:pt x="55" y="570"/>
                  <a:pt x="44" y="558"/>
                </a:cubicBezTo>
                <a:cubicBezTo>
                  <a:pt x="32" y="545"/>
                  <a:pt x="26" y="533"/>
                  <a:pt x="26" y="520"/>
                </a:cubicBezTo>
                <a:lnTo>
                  <a:pt x="26" y="458"/>
                </a:lnTo>
                <a:cubicBezTo>
                  <a:pt x="41" y="473"/>
                  <a:pt x="61" y="486"/>
                  <a:pt x="86" y="497"/>
                </a:cubicBezTo>
                <a:cubicBezTo>
                  <a:pt x="136" y="520"/>
                  <a:pt x="204" y="534"/>
                  <a:pt x="280" y="534"/>
                </a:cubicBezTo>
                <a:cubicBezTo>
                  <a:pt x="303" y="534"/>
                  <a:pt x="326" y="532"/>
                  <a:pt x="348" y="530"/>
                </a:cubicBezTo>
                <a:cubicBezTo>
                  <a:pt x="366" y="528"/>
                  <a:pt x="363" y="501"/>
                  <a:pt x="345" y="503"/>
                </a:cubicBezTo>
                <a:cubicBezTo>
                  <a:pt x="324" y="506"/>
                  <a:pt x="302" y="507"/>
                  <a:pt x="280" y="507"/>
                </a:cubicBezTo>
                <a:cubicBezTo>
                  <a:pt x="208" y="507"/>
                  <a:pt x="142" y="494"/>
                  <a:pt x="96" y="473"/>
                </a:cubicBezTo>
                <a:cubicBezTo>
                  <a:pt x="74" y="463"/>
                  <a:pt x="55" y="450"/>
                  <a:pt x="44" y="438"/>
                </a:cubicBezTo>
                <a:cubicBezTo>
                  <a:pt x="32" y="425"/>
                  <a:pt x="26" y="413"/>
                  <a:pt x="26" y="400"/>
                </a:cubicBezTo>
                <a:lnTo>
                  <a:pt x="26" y="325"/>
                </a:lnTo>
                <a:cubicBezTo>
                  <a:pt x="41" y="340"/>
                  <a:pt x="61" y="353"/>
                  <a:pt x="86" y="364"/>
                </a:cubicBezTo>
                <a:cubicBezTo>
                  <a:pt x="136" y="387"/>
                  <a:pt x="204" y="400"/>
                  <a:pt x="280" y="400"/>
                </a:cubicBezTo>
                <a:cubicBezTo>
                  <a:pt x="355" y="400"/>
                  <a:pt x="423" y="387"/>
                  <a:pt x="474" y="364"/>
                </a:cubicBezTo>
                <a:cubicBezTo>
                  <a:pt x="498" y="353"/>
                  <a:pt x="518" y="340"/>
                  <a:pt x="533" y="325"/>
                </a:cubicBezTo>
                <a:lnTo>
                  <a:pt x="533" y="360"/>
                </a:lnTo>
                <a:cubicBezTo>
                  <a:pt x="533" y="378"/>
                  <a:pt x="560" y="378"/>
                  <a:pt x="560" y="360"/>
                </a:cubicBezTo>
                <a:lnTo>
                  <a:pt x="560" y="267"/>
                </a:lnTo>
                <a:lnTo>
                  <a:pt x="560" y="134"/>
                </a:lnTo>
                <a:cubicBezTo>
                  <a:pt x="560" y="133"/>
                  <a:pt x="560" y="132"/>
                  <a:pt x="559" y="132"/>
                </a:cubicBezTo>
                <a:cubicBezTo>
                  <a:pt x="559" y="112"/>
                  <a:pt x="550" y="93"/>
                  <a:pt x="535" y="78"/>
                </a:cubicBezTo>
                <a:cubicBezTo>
                  <a:pt x="520" y="62"/>
                  <a:pt x="499" y="48"/>
                  <a:pt x="474" y="37"/>
                </a:cubicBezTo>
                <a:cubicBezTo>
                  <a:pt x="423" y="14"/>
                  <a:pt x="355" y="0"/>
                  <a:pt x="280" y="0"/>
                </a:cubicBezTo>
                <a:close/>
                <a:moveTo>
                  <a:pt x="280" y="27"/>
                </a:moveTo>
                <a:cubicBezTo>
                  <a:pt x="352" y="27"/>
                  <a:pt x="417" y="40"/>
                  <a:pt x="463" y="61"/>
                </a:cubicBezTo>
                <a:cubicBezTo>
                  <a:pt x="486" y="71"/>
                  <a:pt x="504" y="83"/>
                  <a:pt x="516" y="96"/>
                </a:cubicBezTo>
                <a:cubicBezTo>
                  <a:pt x="527" y="109"/>
                  <a:pt x="533" y="121"/>
                  <a:pt x="533" y="134"/>
                </a:cubicBezTo>
                <a:cubicBezTo>
                  <a:pt x="533" y="146"/>
                  <a:pt x="527" y="159"/>
                  <a:pt x="516" y="171"/>
                </a:cubicBezTo>
                <a:cubicBezTo>
                  <a:pt x="504" y="184"/>
                  <a:pt x="486" y="196"/>
                  <a:pt x="463" y="206"/>
                </a:cubicBezTo>
                <a:cubicBezTo>
                  <a:pt x="417" y="227"/>
                  <a:pt x="352" y="240"/>
                  <a:pt x="280" y="240"/>
                </a:cubicBezTo>
                <a:cubicBezTo>
                  <a:pt x="208" y="240"/>
                  <a:pt x="142" y="227"/>
                  <a:pt x="97" y="206"/>
                </a:cubicBezTo>
                <a:cubicBezTo>
                  <a:pt x="74" y="196"/>
                  <a:pt x="55" y="184"/>
                  <a:pt x="44" y="171"/>
                </a:cubicBezTo>
                <a:cubicBezTo>
                  <a:pt x="32" y="159"/>
                  <a:pt x="26" y="146"/>
                  <a:pt x="26" y="134"/>
                </a:cubicBezTo>
                <a:cubicBezTo>
                  <a:pt x="26" y="121"/>
                  <a:pt x="32" y="109"/>
                  <a:pt x="44" y="96"/>
                </a:cubicBezTo>
                <a:cubicBezTo>
                  <a:pt x="55" y="83"/>
                  <a:pt x="74" y="71"/>
                  <a:pt x="97" y="61"/>
                </a:cubicBezTo>
                <a:cubicBezTo>
                  <a:pt x="142" y="40"/>
                  <a:pt x="208" y="27"/>
                  <a:pt x="280" y="27"/>
                </a:cubicBezTo>
                <a:close/>
                <a:moveTo>
                  <a:pt x="26" y="191"/>
                </a:moveTo>
                <a:cubicBezTo>
                  <a:pt x="41" y="207"/>
                  <a:pt x="61" y="220"/>
                  <a:pt x="86" y="231"/>
                </a:cubicBezTo>
                <a:cubicBezTo>
                  <a:pt x="136" y="253"/>
                  <a:pt x="204" y="267"/>
                  <a:pt x="280" y="267"/>
                </a:cubicBezTo>
                <a:cubicBezTo>
                  <a:pt x="355" y="267"/>
                  <a:pt x="423" y="253"/>
                  <a:pt x="474" y="231"/>
                </a:cubicBezTo>
                <a:cubicBezTo>
                  <a:pt x="498" y="220"/>
                  <a:pt x="518" y="207"/>
                  <a:pt x="533" y="191"/>
                </a:cubicBezTo>
                <a:lnTo>
                  <a:pt x="533" y="267"/>
                </a:lnTo>
                <a:cubicBezTo>
                  <a:pt x="533" y="279"/>
                  <a:pt x="527" y="292"/>
                  <a:pt x="516" y="305"/>
                </a:cubicBezTo>
                <a:cubicBezTo>
                  <a:pt x="504" y="317"/>
                  <a:pt x="486" y="329"/>
                  <a:pt x="463" y="340"/>
                </a:cubicBezTo>
                <a:cubicBezTo>
                  <a:pt x="417" y="360"/>
                  <a:pt x="352" y="374"/>
                  <a:pt x="280" y="374"/>
                </a:cubicBezTo>
                <a:cubicBezTo>
                  <a:pt x="208" y="374"/>
                  <a:pt x="142" y="360"/>
                  <a:pt x="97" y="340"/>
                </a:cubicBezTo>
                <a:cubicBezTo>
                  <a:pt x="74" y="329"/>
                  <a:pt x="55" y="317"/>
                  <a:pt x="44" y="305"/>
                </a:cubicBezTo>
                <a:cubicBezTo>
                  <a:pt x="32" y="292"/>
                  <a:pt x="26" y="279"/>
                  <a:pt x="26" y="267"/>
                </a:cubicBezTo>
                <a:lnTo>
                  <a:pt x="26" y="191"/>
                </a:lnTo>
                <a:close/>
                <a:moveTo>
                  <a:pt x="533" y="400"/>
                </a:moveTo>
                <a:cubicBezTo>
                  <a:pt x="459" y="400"/>
                  <a:pt x="399" y="460"/>
                  <a:pt x="399" y="534"/>
                </a:cubicBezTo>
                <a:cubicBezTo>
                  <a:pt x="399" y="607"/>
                  <a:pt x="459" y="667"/>
                  <a:pt x="533" y="667"/>
                </a:cubicBezTo>
                <a:cubicBezTo>
                  <a:pt x="607" y="667"/>
                  <a:pt x="667" y="607"/>
                  <a:pt x="667" y="534"/>
                </a:cubicBezTo>
                <a:cubicBezTo>
                  <a:pt x="667" y="460"/>
                  <a:pt x="607" y="400"/>
                  <a:pt x="533" y="400"/>
                </a:cubicBezTo>
                <a:close/>
                <a:moveTo>
                  <a:pt x="533" y="427"/>
                </a:moveTo>
                <a:cubicBezTo>
                  <a:pt x="592" y="427"/>
                  <a:pt x="639" y="475"/>
                  <a:pt x="639" y="534"/>
                </a:cubicBezTo>
                <a:cubicBezTo>
                  <a:pt x="639" y="593"/>
                  <a:pt x="592" y="640"/>
                  <a:pt x="533" y="640"/>
                </a:cubicBezTo>
                <a:cubicBezTo>
                  <a:pt x="474" y="640"/>
                  <a:pt x="427" y="593"/>
                  <a:pt x="427" y="534"/>
                </a:cubicBezTo>
                <a:cubicBezTo>
                  <a:pt x="427" y="475"/>
                  <a:pt x="474" y="427"/>
                  <a:pt x="533" y="427"/>
                </a:cubicBezTo>
                <a:close/>
                <a:moveTo>
                  <a:pt x="520" y="467"/>
                </a:moveTo>
                <a:lnTo>
                  <a:pt x="520" y="520"/>
                </a:lnTo>
                <a:lnTo>
                  <a:pt x="466" y="520"/>
                </a:lnTo>
                <a:lnTo>
                  <a:pt x="466" y="547"/>
                </a:lnTo>
                <a:lnTo>
                  <a:pt x="520" y="547"/>
                </a:lnTo>
                <a:lnTo>
                  <a:pt x="520" y="600"/>
                </a:lnTo>
                <a:lnTo>
                  <a:pt x="546" y="600"/>
                </a:lnTo>
                <a:lnTo>
                  <a:pt x="546" y="547"/>
                </a:lnTo>
                <a:lnTo>
                  <a:pt x="600" y="547"/>
                </a:lnTo>
                <a:lnTo>
                  <a:pt x="600" y="520"/>
                </a:lnTo>
                <a:lnTo>
                  <a:pt x="546" y="520"/>
                </a:lnTo>
                <a:lnTo>
                  <a:pt x="546" y="467"/>
                </a:lnTo>
                <a:lnTo>
                  <a:pt x="520" y="467"/>
                </a:lnTo>
                <a:close/>
              </a:path>
            </a:pathLst>
          </a:custGeom>
          <a:solidFill>
            <a:srgbClr val="5F5F5F"/>
          </a:soli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26" name="Settings">
            <a:extLst>
              <a:ext uri="{FF2B5EF4-FFF2-40B4-BE49-F238E27FC236}">
                <a16:creationId xmlns:a16="http://schemas.microsoft.com/office/drawing/2014/main" id="{C408C07E-C289-4FB7-9E4A-A5533FD0137E}"/>
              </a:ext>
            </a:extLst>
          </p:cNvPr>
          <p:cNvSpPr>
            <a:spLocks noChangeAspect="1" noEditPoints="1"/>
          </p:cNvSpPr>
          <p:nvPr/>
        </p:nvSpPr>
        <p:spPr bwMode="auto">
          <a:xfrm>
            <a:off x="4531465" y="3158316"/>
            <a:ext cx="161925" cy="161925"/>
          </a:xfrm>
          <a:custGeom>
            <a:avLst/>
            <a:gdLst>
              <a:gd name="T0" fmla="*/ 265 w 666"/>
              <a:gd name="T1" fmla="*/ 98 h 667"/>
              <a:gd name="T2" fmla="*/ 134 w 666"/>
              <a:gd name="T3" fmla="*/ 61 h 667"/>
              <a:gd name="T4" fmla="*/ 118 w 666"/>
              <a:gd name="T5" fmla="*/ 215 h 667"/>
              <a:gd name="T6" fmla="*/ 0 w 666"/>
              <a:gd name="T7" fmla="*/ 281 h 667"/>
              <a:gd name="T8" fmla="*/ 97 w 666"/>
              <a:gd name="T9" fmla="*/ 401 h 667"/>
              <a:gd name="T10" fmla="*/ 60 w 666"/>
              <a:gd name="T11" fmla="*/ 532 h 667"/>
              <a:gd name="T12" fmla="*/ 215 w 666"/>
              <a:gd name="T13" fmla="*/ 548 h 667"/>
              <a:gd name="T14" fmla="*/ 281 w 666"/>
              <a:gd name="T15" fmla="*/ 667 h 667"/>
              <a:gd name="T16" fmla="*/ 401 w 666"/>
              <a:gd name="T17" fmla="*/ 568 h 667"/>
              <a:gd name="T18" fmla="*/ 533 w 666"/>
              <a:gd name="T19" fmla="*/ 605 h 667"/>
              <a:gd name="T20" fmla="*/ 547 w 666"/>
              <a:gd name="T21" fmla="*/ 451 h 667"/>
              <a:gd name="T22" fmla="*/ 666 w 666"/>
              <a:gd name="T23" fmla="*/ 384 h 667"/>
              <a:gd name="T24" fmla="*/ 666 w 666"/>
              <a:gd name="T25" fmla="*/ 281 h 667"/>
              <a:gd name="T26" fmla="*/ 547 w 666"/>
              <a:gd name="T27" fmla="*/ 216 h 667"/>
              <a:gd name="T28" fmla="*/ 532 w 666"/>
              <a:gd name="T29" fmla="*/ 61 h 667"/>
              <a:gd name="T30" fmla="*/ 401 w 666"/>
              <a:gd name="T31" fmla="*/ 99 h 667"/>
              <a:gd name="T32" fmla="*/ 281 w 666"/>
              <a:gd name="T33" fmla="*/ 0 h 667"/>
              <a:gd name="T34" fmla="*/ 361 w 666"/>
              <a:gd name="T35" fmla="*/ 27 h 667"/>
              <a:gd name="T36" fmla="*/ 453 w 666"/>
              <a:gd name="T37" fmla="*/ 150 h 667"/>
              <a:gd name="T38" fmla="*/ 570 w 666"/>
              <a:gd name="T39" fmla="*/ 136 h 667"/>
              <a:gd name="T40" fmla="*/ 547 w 666"/>
              <a:gd name="T41" fmla="*/ 289 h 667"/>
              <a:gd name="T42" fmla="*/ 640 w 666"/>
              <a:gd name="T43" fmla="*/ 361 h 667"/>
              <a:gd name="T44" fmla="*/ 516 w 666"/>
              <a:gd name="T45" fmla="*/ 453 h 667"/>
              <a:gd name="T46" fmla="*/ 530 w 666"/>
              <a:gd name="T47" fmla="*/ 570 h 667"/>
              <a:gd name="T48" fmla="*/ 377 w 666"/>
              <a:gd name="T49" fmla="*/ 548 h 667"/>
              <a:gd name="T50" fmla="*/ 304 w 666"/>
              <a:gd name="T51" fmla="*/ 640 h 667"/>
              <a:gd name="T52" fmla="*/ 212 w 666"/>
              <a:gd name="T53" fmla="*/ 517 h 667"/>
              <a:gd name="T54" fmla="*/ 95 w 666"/>
              <a:gd name="T55" fmla="*/ 529 h 667"/>
              <a:gd name="T56" fmla="*/ 118 w 666"/>
              <a:gd name="T57" fmla="*/ 378 h 667"/>
              <a:gd name="T58" fmla="*/ 26 w 666"/>
              <a:gd name="T59" fmla="*/ 304 h 667"/>
              <a:gd name="T60" fmla="*/ 149 w 666"/>
              <a:gd name="T61" fmla="*/ 213 h 667"/>
              <a:gd name="T62" fmla="*/ 137 w 666"/>
              <a:gd name="T63" fmla="*/ 96 h 667"/>
              <a:gd name="T64" fmla="*/ 289 w 666"/>
              <a:gd name="T65" fmla="*/ 119 h 667"/>
              <a:gd name="T66" fmla="*/ 333 w 666"/>
              <a:gd name="T67" fmla="*/ 213 h 667"/>
              <a:gd name="T68" fmla="*/ 333 w 666"/>
              <a:gd name="T69" fmla="*/ 453 h 667"/>
              <a:gd name="T70" fmla="*/ 333 w 666"/>
              <a:gd name="T71" fmla="*/ 213 h 667"/>
              <a:gd name="T72" fmla="*/ 426 w 666"/>
              <a:gd name="T73" fmla="*/ 333 h 667"/>
              <a:gd name="T74" fmla="*/ 240 w 666"/>
              <a:gd name="T75" fmla="*/ 33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6" h="667">
                <a:moveTo>
                  <a:pt x="281" y="0"/>
                </a:moveTo>
                <a:lnTo>
                  <a:pt x="265" y="98"/>
                </a:lnTo>
                <a:cubicBezTo>
                  <a:pt x="247" y="103"/>
                  <a:pt x="231" y="110"/>
                  <a:pt x="215" y="119"/>
                </a:cubicBezTo>
                <a:lnTo>
                  <a:pt x="134" y="61"/>
                </a:lnTo>
                <a:lnTo>
                  <a:pt x="61" y="133"/>
                </a:lnTo>
                <a:lnTo>
                  <a:pt x="118" y="215"/>
                </a:lnTo>
                <a:cubicBezTo>
                  <a:pt x="110" y="231"/>
                  <a:pt x="103" y="247"/>
                  <a:pt x="98" y="265"/>
                </a:cubicBezTo>
                <a:lnTo>
                  <a:pt x="0" y="281"/>
                </a:lnTo>
                <a:lnTo>
                  <a:pt x="0" y="384"/>
                </a:lnTo>
                <a:lnTo>
                  <a:pt x="97" y="401"/>
                </a:lnTo>
                <a:cubicBezTo>
                  <a:pt x="103" y="419"/>
                  <a:pt x="110" y="436"/>
                  <a:pt x="118" y="451"/>
                </a:cubicBezTo>
                <a:lnTo>
                  <a:pt x="60" y="532"/>
                </a:lnTo>
                <a:lnTo>
                  <a:pt x="133" y="605"/>
                </a:lnTo>
                <a:lnTo>
                  <a:pt x="215" y="548"/>
                </a:lnTo>
                <a:cubicBezTo>
                  <a:pt x="230" y="556"/>
                  <a:pt x="247" y="563"/>
                  <a:pt x="265" y="568"/>
                </a:cubicBezTo>
                <a:lnTo>
                  <a:pt x="281" y="667"/>
                </a:lnTo>
                <a:lnTo>
                  <a:pt x="383" y="667"/>
                </a:lnTo>
                <a:lnTo>
                  <a:pt x="401" y="568"/>
                </a:lnTo>
                <a:cubicBezTo>
                  <a:pt x="418" y="563"/>
                  <a:pt x="435" y="556"/>
                  <a:pt x="451" y="547"/>
                </a:cubicBezTo>
                <a:lnTo>
                  <a:pt x="533" y="605"/>
                </a:lnTo>
                <a:lnTo>
                  <a:pt x="605" y="532"/>
                </a:lnTo>
                <a:lnTo>
                  <a:pt x="547" y="451"/>
                </a:lnTo>
                <a:cubicBezTo>
                  <a:pt x="555" y="435"/>
                  <a:pt x="562" y="419"/>
                  <a:pt x="567" y="401"/>
                </a:cubicBezTo>
                <a:lnTo>
                  <a:pt x="666" y="384"/>
                </a:lnTo>
                <a:lnTo>
                  <a:pt x="666" y="373"/>
                </a:lnTo>
                <a:lnTo>
                  <a:pt x="666" y="281"/>
                </a:lnTo>
                <a:lnTo>
                  <a:pt x="567" y="265"/>
                </a:lnTo>
                <a:cubicBezTo>
                  <a:pt x="562" y="248"/>
                  <a:pt x="555" y="231"/>
                  <a:pt x="547" y="216"/>
                </a:cubicBezTo>
                <a:lnTo>
                  <a:pt x="604" y="133"/>
                </a:lnTo>
                <a:lnTo>
                  <a:pt x="532" y="61"/>
                </a:lnTo>
                <a:lnTo>
                  <a:pt x="450" y="119"/>
                </a:lnTo>
                <a:cubicBezTo>
                  <a:pt x="435" y="111"/>
                  <a:pt x="418" y="104"/>
                  <a:pt x="401" y="99"/>
                </a:cubicBezTo>
                <a:lnTo>
                  <a:pt x="383" y="0"/>
                </a:lnTo>
                <a:lnTo>
                  <a:pt x="281" y="0"/>
                </a:lnTo>
                <a:close/>
                <a:moveTo>
                  <a:pt x="304" y="27"/>
                </a:moveTo>
                <a:lnTo>
                  <a:pt x="361" y="27"/>
                </a:lnTo>
                <a:lnTo>
                  <a:pt x="377" y="119"/>
                </a:lnTo>
                <a:cubicBezTo>
                  <a:pt x="405" y="127"/>
                  <a:pt x="430" y="137"/>
                  <a:pt x="453" y="150"/>
                </a:cubicBezTo>
                <a:lnTo>
                  <a:pt x="529" y="96"/>
                </a:lnTo>
                <a:lnTo>
                  <a:pt x="570" y="136"/>
                </a:lnTo>
                <a:lnTo>
                  <a:pt x="516" y="213"/>
                </a:lnTo>
                <a:cubicBezTo>
                  <a:pt x="530" y="239"/>
                  <a:pt x="540" y="263"/>
                  <a:pt x="547" y="289"/>
                </a:cubicBezTo>
                <a:lnTo>
                  <a:pt x="640" y="304"/>
                </a:lnTo>
                <a:lnTo>
                  <a:pt x="640" y="361"/>
                </a:lnTo>
                <a:lnTo>
                  <a:pt x="547" y="378"/>
                </a:lnTo>
                <a:cubicBezTo>
                  <a:pt x="539" y="406"/>
                  <a:pt x="529" y="430"/>
                  <a:pt x="516" y="453"/>
                </a:cubicBezTo>
                <a:lnTo>
                  <a:pt x="570" y="529"/>
                </a:lnTo>
                <a:lnTo>
                  <a:pt x="530" y="570"/>
                </a:lnTo>
                <a:lnTo>
                  <a:pt x="453" y="516"/>
                </a:lnTo>
                <a:cubicBezTo>
                  <a:pt x="427" y="530"/>
                  <a:pt x="404" y="541"/>
                  <a:pt x="377" y="548"/>
                </a:cubicBezTo>
                <a:lnTo>
                  <a:pt x="361" y="640"/>
                </a:lnTo>
                <a:lnTo>
                  <a:pt x="304" y="640"/>
                </a:lnTo>
                <a:lnTo>
                  <a:pt x="288" y="548"/>
                </a:lnTo>
                <a:cubicBezTo>
                  <a:pt x="260" y="540"/>
                  <a:pt x="236" y="530"/>
                  <a:pt x="212" y="517"/>
                </a:cubicBezTo>
                <a:lnTo>
                  <a:pt x="136" y="570"/>
                </a:lnTo>
                <a:lnTo>
                  <a:pt x="95" y="529"/>
                </a:lnTo>
                <a:lnTo>
                  <a:pt x="149" y="454"/>
                </a:lnTo>
                <a:cubicBezTo>
                  <a:pt x="135" y="428"/>
                  <a:pt x="124" y="404"/>
                  <a:pt x="118" y="378"/>
                </a:cubicBezTo>
                <a:lnTo>
                  <a:pt x="26" y="361"/>
                </a:lnTo>
                <a:lnTo>
                  <a:pt x="26" y="304"/>
                </a:lnTo>
                <a:lnTo>
                  <a:pt x="118" y="289"/>
                </a:lnTo>
                <a:cubicBezTo>
                  <a:pt x="126" y="260"/>
                  <a:pt x="135" y="236"/>
                  <a:pt x="149" y="213"/>
                </a:cubicBezTo>
                <a:lnTo>
                  <a:pt x="96" y="136"/>
                </a:lnTo>
                <a:lnTo>
                  <a:pt x="137" y="96"/>
                </a:lnTo>
                <a:lnTo>
                  <a:pt x="212" y="150"/>
                </a:lnTo>
                <a:cubicBezTo>
                  <a:pt x="238" y="136"/>
                  <a:pt x="262" y="125"/>
                  <a:pt x="289" y="119"/>
                </a:cubicBezTo>
                <a:lnTo>
                  <a:pt x="304" y="27"/>
                </a:lnTo>
                <a:close/>
                <a:moveTo>
                  <a:pt x="333" y="213"/>
                </a:moveTo>
                <a:cubicBezTo>
                  <a:pt x="267" y="213"/>
                  <a:pt x="213" y="267"/>
                  <a:pt x="213" y="333"/>
                </a:cubicBezTo>
                <a:cubicBezTo>
                  <a:pt x="213" y="399"/>
                  <a:pt x="267" y="453"/>
                  <a:pt x="333" y="453"/>
                </a:cubicBezTo>
                <a:cubicBezTo>
                  <a:pt x="399" y="453"/>
                  <a:pt x="453" y="399"/>
                  <a:pt x="453" y="333"/>
                </a:cubicBezTo>
                <a:cubicBezTo>
                  <a:pt x="453" y="267"/>
                  <a:pt x="399" y="213"/>
                  <a:pt x="333" y="213"/>
                </a:cubicBezTo>
                <a:close/>
                <a:moveTo>
                  <a:pt x="333" y="240"/>
                </a:moveTo>
                <a:cubicBezTo>
                  <a:pt x="385" y="240"/>
                  <a:pt x="426" y="282"/>
                  <a:pt x="426" y="333"/>
                </a:cubicBezTo>
                <a:cubicBezTo>
                  <a:pt x="426" y="385"/>
                  <a:pt x="385" y="427"/>
                  <a:pt x="333" y="427"/>
                </a:cubicBezTo>
                <a:cubicBezTo>
                  <a:pt x="281" y="427"/>
                  <a:pt x="240" y="385"/>
                  <a:pt x="240" y="333"/>
                </a:cubicBezTo>
                <a:cubicBezTo>
                  <a:pt x="240" y="282"/>
                  <a:pt x="281" y="240"/>
                  <a:pt x="333" y="240"/>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27" name="TextBox 126">
            <a:extLst>
              <a:ext uri="{FF2B5EF4-FFF2-40B4-BE49-F238E27FC236}">
                <a16:creationId xmlns:a16="http://schemas.microsoft.com/office/drawing/2014/main" id="{9F37077F-0B55-47F4-87AC-84A976A48F70}"/>
              </a:ext>
            </a:extLst>
          </p:cNvPr>
          <p:cNvSpPr txBox="1"/>
          <p:nvPr/>
        </p:nvSpPr>
        <p:spPr>
          <a:xfrm>
            <a:off x="3545657" y="3625116"/>
            <a:ext cx="3095997" cy="276999"/>
          </a:xfrm>
          <a:prstGeom prst="rect">
            <a:avLst/>
          </a:prstGeom>
          <a:noFill/>
        </p:spPr>
        <p:txBody>
          <a:bodyPr wrap="square" rtlCol="0">
            <a:spAutoFit/>
          </a:bodyPr>
          <a:lstStyle/>
          <a:p>
            <a:pPr algn="ctr"/>
            <a:r>
              <a:rPr lang="en-US" sz="1200" b="1" dirty="0">
                <a:solidFill>
                  <a:schemeClr val="accent5">
                    <a:lumMod val="50000"/>
                  </a:schemeClr>
                </a:solidFill>
              </a:rPr>
              <a:t>Share Services</a:t>
            </a:r>
          </a:p>
        </p:txBody>
      </p:sp>
      <p:sp>
        <p:nvSpPr>
          <p:cNvPr id="129" name="Rectangle: Rounded Corners 128">
            <a:extLst>
              <a:ext uri="{FF2B5EF4-FFF2-40B4-BE49-F238E27FC236}">
                <a16:creationId xmlns:a16="http://schemas.microsoft.com/office/drawing/2014/main" id="{CB264EBD-0E80-4E16-BD9C-4D0865636FD9}"/>
              </a:ext>
            </a:extLst>
          </p:cNvPr>
          <p:cNvSpPr/>
          <p:nvPr/>
        </p:nvSpPr>
        <p:spPr>
          <a:xfrm>
            <a:off x="3247193" y="3884880"/>
            <a:ext cx="1432822"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5">
                    <a:lumMod val="50000"/>
                  </a:schemeClr>
                </a:solidFill>
              </a:rPr>
              <a:t>Reports/</a:t>
            </a:r>
          </a:p>
          <a:p>
            <a:r>
              <a:rPr lang="en-US" sz="1000" b="1" dirty="0">
                <a:solidFill>
                  <a:schemeClr val="accent5">
                    <a:lumMod val="50000"/>
                  </a:schemeClr>
                </a:solidFill>
              </a:rPr>
              <a:t>Activity Logs</a:t>
            </a:r>
          </a:p>
        </p:txBody>
      </p:sp>
      <p:sp>
        <p:nvSpPr>
          <p:cNvPr id="131" name="Presentation">
            <a:extLst>
              <a:ext uri="{FF2B5EF4-FFF2-40B4-BE49-F238E27FC236}">
                <a16:creationId xmlns:a16="http://schemas.microsoft.com/office/drawing/2014/main" id="{7336FCCF-C97A-4D1D-ABBF-D98CD2C98BF6}"/>
              </a:ext>
            </a:extLst>
          </p:cNvPr>
          <p:cNvSpPr>
            <a:spLocks noChangeAspect="1" noEditPoints="1"/>
          </p:cNvSpPr>
          <p:nvPr/>
        </p:nvSpPr>
        <p:spPr bwMode="auto">
          <a:xfrm>
            <a:off x="4305971" y="4002358"/>
            <a:ext cx="232593" cy="237154"/>
          </a:xfrm>
          <a:custGeom>
            <a:avLst/>
            <a:gdLst>
              <a:gd name="T0" fmla="*/ 333 w 667"/>
              <a:gd name="T1" fmla="*/ 1 h 677"/>
              <a:gd name="T2" fmla="*/ 320 w 667"/>
              <a:gd name="T3" fmla="*/ 14 h 677"/>
              <a:gd name="T4" fmla="*/ 320 w 667"/>
              <a:gd name="T5" fmla="*/ 54 h 677"/>
              <a:gd name="T6" fmla="*/ 0 w 667"/>
              <a:gd name="T7" fmla="*/ 54 h 677"/>
              <a:gd name="T8" fmla="*/ 0 w 667"/>
              <a:gd name="T9" fmla="*/ 507 h 677"/>
              <a:gd name="T10" fmla="*/ 320 w 667"/>
              <a:gd name="T11" fmla="*/ 507 h 677"/>
              <a:gd name="T12" fmla="*/ 320 w 667"/>
              <a:gd name="T13" fmla="*/ 529 h 677"/>
              <a:gd name="T14" fmla="*/ 204 w 667"/>
              <a:gd name="T15" fmla="*/ 645 h 677"/>
              <a:gd name="T16" fmla="*/ 223 w 667"/>
              <a:gd name="T17" fmla="*/ 664 h 677"/>
              <a:gd name="T18" fmla="*/ 320 w 667"/>
              <a:gd name="T19" fmla="*/ 566 h 677"/>
              <a:gd name="T20" fmla="*/ 320 w 667"/>
              <a:gd name="T21" fmla="*/ 601 h 677"/>
              <a:gd name="T22" fmla="*/ 347 w 667"/>
              <a:gd name="T23" fmla="*/ 601 h 677"/>
              <a:gd name="T24" fmla="*/ 347 w 667"/>
              <a:gd name="T25" fmla="*/ 566 h 677"/>
              <a:gd name="T26" fmla="*/ 444 w 667"/>
              <a:gd name="T27" fmla="*/ 664 h 677"/>
              <a:gd name="T28" fmla="*/ 463 w 667"/>
              <a:gd name="T29" fmla="*/ 645 h 677"/>
              <a:gd name="T30" fmla="*/ 347 w 667"/>
              <a:gd name="T31" fmla="*/ 529 h 677"/>
              <a:gd name="T32" fmla="*/ 347 w 667"/>
              <a:gd name="T33" fmla="*/ 507 h 677"/>
              <a:gd name="T34" fmla="*/ 667 w 667"/>
              <a:gd name="T35" fmla="*/ 507 h 677"/>
              <a:gd name="T36" fmla="*/ 667 w 667"/>
              <a:gd name="T37" fmla="*/ 54 h 677"/>
              <a:gd name="T38" fmla="*/ 347 w 667"/>
              <a:gd name="T39" fmla="*/ 54 h 677"/>
              <a:gd name="T40" fmla="*/ 347 w 667"/>
              <a:gd name="T41" fmla="*/ 14 h 677"/>
              <a:gd name="T42" fmla="*/ 333 w 667"/>
              <a:gd name="T43" fmla="*/ 1 h 677"/>
              <a:gd name="T44" fmla="*/ 27 w 667"/>
              <a:gd name="T45" fmla="*/ 81 h 677"/>
              <a:gd name="T46" fmla="*/ 640 w 667"/>
              <a:gd name="T47" fmla="*/ 81 h 677"/>
              <a:gd name="T48" fmla="*/ 640 w 667"/>
              <a:gd name="T49" fmla="*/ 481 h 677"/>
              <a:gd name="T50" fmla="*/ 27 w 667"/>
              <a:gd name="T51" fmla="*/ 481 h 677"/>
              <a:gd name="T52" fmla="*/ 27 w 667"/>
              <a:gd name="T53" fmla="*/ 81 h 677"/>
              <a:gd name="T54" fmla="*/ 547 w 667"/>
              <a:gd name="T55" fmla="*/ 187 h 677"/>
              <a:gd name="T56" fmla="*/ 520 w 667"/>
              <a:gd name="T57" fmla="*/ 214 h 677"/>
              <a:gd name="T58" fmla="*/ 520 w 667"/>
              <a:gd name="T59" fmla="*/ 218 h 677"/>
              <a:gd name="T60" fmla="*/ 384 w 667"/>
              <a:gd name="T61" fmla="*/ 323 h 677"/>
              <a:gd name="T62" fmla="*/ 373 w 667"/>
              <a:gd name="T63" fmla="*/ 321 h 677"/>
              <a:gd name="T64" fmla="*/ 363 w 667"/>
              <a:gd name="T65" fmla="*/ 323 h 677"/>
              <a:gd name="T66" fmla="*/ 253 w 667"/>
              <a:gd name="T67" fmla="*/ 244 h 677"/>
              <a:gd name="T68" fmla="*/ 253 w 667"/>
              <a:gd name="T69" fmla="*/ 241 h 677"/>
              <a:gd name="T70" fmla="*/ 227 w 667"/>
              <a:gd name="T71" fmla="*/ 214 h 677"/>
              <a:gd name="T72" fmla="*/ 200 w 667"/>
              <a:gd name="T73" fmla="*/ 241 h 677"/>
              <a:gd name="T74" fmla="*/ 200 w 667"/>
              <a:gd name="T75" fmla="*/ 244 h 677"/>
              <a:gd name="T76" fmla="*/ 131 w 667"/>
              <a:gd name="T77" fmla="*/ 296 h 677"/>
              <a:gd name="T78" fmla="*/ 120 w 667"/>
              <a:gd name="T79" fmla="*/ 294 h 677"/>
              <a:gd name="T80" fmla="*/ 93 w 667"/>
              <a:gd name="T81" fmla="*/ 321 h 677"/>
              <a:gd name="T82" fmla="*/ 120 w 667"/>
              <a:gd name="T83" fmla="*/ 347 h 677"/>
              <a:gd name="T84" fmla="*/ 147 w 667"/>
              <a:gd name="T85" fmla="*/ 321 h 677"/>
              <a:gd name="T86" fmla="*/ 146 w 667"/>
              <a:gd name="T87" fmla="*/ 318 h 677"/>
              <a:gd name="T88" fmla="*/ 216 w 667"/>
              <a:gd name="T89" fmla="*/ 265 h 677"/>
              <a:gd name="T90" fmla="*/ 227 w 667"/>
              <a:gd name="T91" fmla="*/ 267 h 677"/>
              <a:gd name="T92" fmla="*/ 238 w 667"/>
              <a:gd name="T93" fmla="*/ 265 h 677"/>
              <a:gd name="T94" fmla="*/ 347 w 667"/>
              <a:gd name="T95" fmla="*/ 345 h 677"/>
              <a:gd name="T96" fmla="*/ 347 w 667"/>
              <a:gd name="T97" fmla="*/ 347 h 677"/>
              <a:gd name="T98" fmla="*/ 373 w 667"/>
              <a:gd name="T99" fmla="*/ 374 h 677"/>
              <a:gd name="T100" fmla="*/ 400 w 667"/>
              <a:gd name="T101" fmla="*/ 347 h 677"/>
              <a:gd name="T102" fmla="*/ 400 w 667"/>
              <a:gd name="T103" fmla="*/ 344 h 677"/>
              <a:gd name="T104" fmla="*/ 537 w 667"/>
              <a:gd name="T105" fmla="*/ 239 h 677"/>
              <a:gd name="T106" fmla="*/ 547 w 667"/>
              <a:gd name="T107" fmla="*/ 241 h 677"/>
              <a:gd name="T108" fmla="*/ 573 w 667"/>
              <a:gd name="T109" fmla="*/ 214 h 677"/>
              <a:gd name="T110" fmla="*/ 547 w 667"/>
              <a:gd name="T111" fmla="*/ 18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 h="677">
                <a:moveTo>
                  <a:pt x="333" y="1"/>
                </a:moveTo>
                <a:cubicBezTo>
                  <a:pt x="326" y="1"/>
                  <a:pt x="320" y="7"/>
                  <a:pt x="320" y="14"/>
                </a:cubicBezTo>
                <a:lnTo>
                  <a:pt x="320" y="54"/>
                </a:lnTo>
                <a:lnTo>
                  <a:pt x="0" y="54"/>
                </a:lnTo>
                <a:lnTo>
                  <a:pt x="0" y="507"/>
                </a:lnTo>
                <a:lnTo>
                  <a:pt x="320" y="507"/>
                </a:lnTo>
                <a:lnTo>
                  <a:pt x="320" y="529"/>
                </a:lnTo>
                <a:lnTo>
                  <a:pt x="204" y="645"/>
                </a:lnTo>
                <a:cubicBezTo>
                  <a:pt x="191" y="657"/>
                  <a:pt x="210" y="677"/>
                  <a:pt x="223" y="664"/>
                </a:cubicBezTo>
                <a:lnTo>
                  <a:pt x="320" y="566"/>
                </a:lnTo>
                <a:lnTo>
                  <a:pt x="320" y="601"/>
                </a:lnTo>
                <a:cubicBezTo>
                  <a:pt x="320" y="619"/>
                  <a:pt x="347" y="619"/>
                  <a:pt x="347" y="601"/>
                </a:cubicBezTo>
                <a:lnTo>
                  <a:pt x="347" y="566"/>
                </a:lnTo>
                <a:lnTo>
                  <a:pt x="444" y="664"/>
                </a:lnTo>
                <a:cubicBezTo>
                  <a:pt x="457" y="677"/>
                  <a:pt x="476" y="657"/>
                  <a:pt x="463" y="645"/>
                </a:cubicBezTo>
                <a:lnTo>
                  <a:pt x="347" y="529"/>
                </a:lnTo>
                <a:lnTo>
                  <a:pt x="347" y="507"/>
                </a:lnTo>
                <a:lnTo>
                  <a:pt x="667" y="507"/>
                </a:lnTo>
                <a:lnTo>
                  <a:pt x="667" y="54"/>
                </a:lnTo>
                <a:lnTo>
                  <a:pt x="347" y="54"/>
                </a:lnTo>
                <a:lnTo>
                  <a:pt x="347" y="14"/>
                </a:lnTo>
                <a:cubicBezTo>
                  <a:pt x="347" y="7"/>
                  <a:pt x="341" y="0"/>
                  <a:pt x="333" y="1"/>
                </a:cubicBezTo>
                <a:close/>
                <a:moveTo>
                  <a:pt x="27" y="81"/>
                </a:moveTo>
                <a:cubicBezTo>
                  <a:pt x="231" y="81"/>
                  <a:pt x="435" y="81"/>
                  <a:pt x="640" y="81"/>
                </a:cubicBezTo>
                <a:lnTo>
                  <a:pt x="640" y="481"/>
                </a:lnTo>
                <a:cubicBezTo>
                  <a:pt x="435" y="481"/>
                  <a:pt x="231" y="481"/>
                  <a:pt x="27" y="481"/>
                </a:cubicBezTo>
                <a:lnTo>
                  <a:pt x="27" y="81"/>
                </a:lnTo>
                <a:close/>
                <a:moveTo>
                  <a:pt x="547" y="187"/>
                </a:moveTo>
                <a:cubicBezTo>
                  <a:pt x="532" y="187"/>
                  <a:pt x="520" y="199"/>
                  <a:pt x="520" y="214"/>
                </a:cubicBezTo>
                <a:cubicBezTo>
                  <a:pt x="520" y="215"/>
                  <a:pt x="520" y="216"/>
                  <a:pt x="520" y="218"/>
                </a:cubicBezTo>
                <a:lnTo>
                  <a:pt x="384" y="323"/>
                </a:lnTo>
                <a:cubicBezTo>
                  <a:pt x="380" y="321"/>
                  <a:pt x="377" y="321"/>
                  <a:pt x="373" y="321"/>
                </a:cubicBezTo>
                <a:cubicBezTo>
                  <a:pt x="370" y="321"/>
                  <a:pt x="366" y="322"/>
                  <a:pt x="363" y="323"/>
                </a:cubicBezTo>
                <a:lnTo>
                  <a:pt x="253" y="244"/>
                </a:lnTo>
                <a:cubicBezTo>
                  <a:pt x="253" y="243"/>
                  <a:pt x="253" y="242"/>
                  <a:pt x="253" y="241"/>
                </a:cubicBezTo>
                <a:cubicBezTo>
                  <a:pt x="253" y="226"/>
                  <a:pt x="241" y="214"/>
                  <a:pt x="227" y="214"/>
                </a:cubicBezTo>
                <a:cubicBezTo>
                  <a:pt x="212" y="214"/>
                  <a:pt x="200" y="226"/>
                  <a:pt x="200" y="241"/>
                </a:cubicBezTo>
                <a:cubicBezTo>
                  <a:pt x="200" y="242"/>
                  <a:pt x="200" y="243"/>
                  <a:pt x="200" y="244"/>
                </a:cubicBezTo>
                <a:lnTo>
                  <a:pt x="131" y="296"/>
                </a:lnTo>
                <a:cubicBezTo>
                  <a:pt x="127" y="295"/>
                  <a:pt x="124" y="294"/>
                  <a:pt x="120" y="294"/>
                </a:cubicBezTo>
                <a:cubicBezTo>
                  <a:pt x="105" y="294"/>
                  <a:pt x="93" y="306"/>
                  <a:pt x="93" y="321"/>
                </a:cubicBezTo>
                <a:cubicBezTo>
                  <a:pt x="93" y="335"/>
                  <a:pt x="105" y="347"/>
                  <a:pt x="120" y="347"/>
                </a:cubicBezTo>
                <a:cubicBezTo>
                  <a:pt x="135" y="347"/>
                  <a:pt x="147" y="335"/>
                  <a:pt x="147" y="321"/>
                </a:cubicBezTo>
                <a:cubicBezTo>
                  <a:pt x="147" y="320"/>
                  <a:pt x="147" y="319"/>
                  <a:pt x="146" y="318"/>
                </a:cubicBezTo>
                <a:lnTo>
                  <a:pt x="216" y="265"/>
                </a:lnTo>
                <a:cubicBezTo>
                  <a:pt x="220" y="267"/>
                  <a:pt x="223" y="267"/>
                  <a:pt x="227" y="267"/>
                </a:cubicBezTo>
                <a:cubicBezTo>
                  <a:pt x="230" y="267"/>
                  <a:pt x="234" y="267"/>
                  <a:pt x="238" y="265"/>
                </a:cubicBezTo>
                <a:lnTo>
                  <a:pt x="347" y="345"/>
                </a:lnTo>
                <a:cubicBezTo>
                  <a:pt x="347" y="346"/>
                  <a:pt x="347" y="346"/>
                  <a:pt x="347" y="347"/>
                </a:cubicBezTo>
                <a:cubicBezTo>
                  <a:pt x="347" y="362"/>
                  <a:pt x="359" y="374"/>
                  <a:pt x="373" y="374"/>
                </a:cubicBezTo>
                <a:cubicBezTo>
                  <a:pt x="388" y="374"/>
                  <a:pt x="400" y="362"/>
                  <a:pt x="400" y="347"/>
                </a:cubicBezTo>
                <a:cubicBezTo>
                  <a:pt x="400" y="346"/>
                  <a:pt x="400" y="345"/>
                  <a:pt x="400" y="344"/>
                </a:cubicBezTo>
                <a:lnTo>
                  <a:pt x="537" y="239"/>
                </a:lnTo>
                <a:cubicBezTo>
                  <a:pt x="540" y="240"/>
                  <a:pt x="543" y="241"/>
                  <a:pt x="547" y="241"/>
                </a:cubicBezTo>
                <a:cubicBezTo>
                  <a:pt x="561" y="241"/>
                  <a:pt x="573" y="229"/>
                  <a:pt x="573" y="214"/>
                </a:cubicBezTo>
                <a:cubicBezTo>
                  <a:pt x="573" y="199"/>
                  <a:pt x="561" y="187"/>
                  <a:pt x="547" y="187"/>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Segoe UI" panose="020B0502040204020203" pitchFamily="34" charset="0"/>
              <a:cs typeface="Segoe UI" panose="020B0502040204020203" pitchFamily="34" charset="0"/>
            </a:endParaRPr>
          </a:p>
        </p:txBody>
      </p:sp>
      <p:sp>
        <p:nvSpPr>
          <p:cNvPr id="133" name="Rectangle: Rounded Corners 132">
            <a:extLst>
              <a:ext uri="{FF2B5EF4-FFF2-40B4-BE49-F238E27FC236}">
                <a16:creationId xmlns:a16="http://schemas.microsoft.com/office/drawing/2014/main" id="{0BAED0D6-B275-4234-93AA-36009CFC9A86}"/>
              </a:ext>
            </a:extLst>
          </p:cNvPr>
          <p:cNvSpPr/>
          <p:nvPr/>
        </p:nvSpPr>
        <p:spPr>
          <a:xfrm>
            <a:off x="3247193" y="4406160"/>
            <a:ext cx="730233"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Data</a:t>
            </a:r>
          </a:p>
          <a:p>
            <a:r>
              <a:rPr lang="en-US" sz="900" b="1" dirty="0">
                <a:solidFill>
                  <a:schemeClr val="accent5">
                    <a:lumMod val="50000"/>
                  </a:schemeClr>
                </a:solidFill>
              </a:rPr>
              <a:t>Model</a:t>
            </a:r>
          </a:p>
        </p:txBody>
      </p:sp>
      <p:sp>
        <p:nvSpPr>
          <p:cNvPr id="134" name="Add Database">
            <a:extLst>
              <a:ext uri="{FF2B5EF4-FFF2-40B4-BE49-F238E27FC236}">
                <a16:creationId xmlns:a16="http://schemas.microsoft.com/office/drawing/2014/main" id="{AB6DB964-27BE-4ADB-B31E-8007829EAAEA}"/>
              </a:ext>
            </a:extLst>
          </p:cNvPr>
          <p:cNvSpPr>
            <a:spLocks noChangeAspect="1" noEditPoints="1"/>
          </p:cNvSpPr>
          <p:nvPr/>
        </p:nvSpPr>
        <p:spPr bwMode="auto">
          <a:xfrm>
            <a:off x="3726576" y="4559876"/>
            <a:ext cx="197634" cy="197634"/>
          </a:xfrm>
          <a:custGeom>
            <a:avLst/>
            <a:gdLst>
              <a:gd name="T0" fmla="*/ 86 w 667"/>
              <a:gd name="T1" fmla="*/ 37 h 667"/>
              <a:gd name="T2" fmla="*/ 0 w 667"/>
              <a:gd name="T3" fmla="*/ 132 h 667"/>
              <a:gd name="T4" fmla="*/ 0 w 667"/>
              <a:gd name="T5" fmla="*/ 520 h 667"/>
              <a:gd name="T6" fmla="*/ 86 w 667"/>
              <a:gd name="T7" fmla="*/ 617 h 667"/>
              <a:gd name="T8" fmla="*/ 388 w 667"/>
              <a:gd name="T9" fmla="*/ 643 h 667"/>
              <a:gd name="T10" fmla="*/ 280 w 667"/>
              <a:gd name="T11" fmla="*/ 627 h 667"/>
              <a:gd name="T12" fmla="*/ 44 w 667"/>
              <a:gd name="T13" fmla="*/ 558 h 667"/>
              <a:gd name="T14" fmla="*/ 26 w 667"/>
              <a:gd name="T15" fmla="*/ 458 h 667"/>
              <a:gd name="T16" fmla="*/ 280 w 667"/>
              <a:gd name="T17" fmla="*/ 534 h 667"/>
              <a:gd name="T18" fmla="*/ 345 w 667"/>
              <a:gd name="T19" fmla="*/ 503 h 667"/>
              <a:gd name="T20" fmla="*/ 96 w 667"/>
              <a:gd name="T21" fmla="*/ 473 h 667"/>
              <a:gd name="T22" fmla="*/ 26 w 667"/>
              <a:gd name="T23" fmla="*/ 400 h 667"/>
              <a:gd name="T24" fmla="*/ 86 w 667"/>
              <a:gd name="T25" fmla="*/ 364 h 667"/>
              <a:gd name="T26" fmla="*/ 474 w 667"/>
              <a:gd name="T27" fmla="*/ 364 h 667"/>
              <a:gd name="T28" fmla="*/ 533 w 667"/>
              <a:gd name="T29" fmla="*/ 360 h 667"/>
              <a:gd name="T30" fmla="*/ 560 w 667"/>
              <a:gd name="T31" fmla="*/ 267 h 667"/>
              <a:gd name="T32" fmla="*/ 559 w 667"/>
              <a:gd name="T33" fmla="*/ 132 h 667"/>
              <a:gd name="T34" fmla="*/ 474 w 667"/>
              <a:gd name="T35" fmla="*/ 37 h 667"/>
              <a:gd name="T36" fmla="*/ 280 w 667"/>
              <a:gd name="T37" fmla="*/ 27 h 667"/>
              <a:gd name="T38" fmla="*/ 516 w 667"/>
              <a:gd name="T39" fmla="*/ 96 h 667"/>
              <a:gd name="T40" fmla="*/ 516 w 667"/>
              <a:gd name="T41" fmla="*/ 171 h 667"/>
              <a:gd name="T42" fmla="*/ 280 w 667"/>
              <a:gd name="T43" fmla="*/ 240 h 667"/>
              <a:gd name="T44" fmla="*/ 44 w 667"/>
              <a:gd name="T45" fmla="*/ 171 h 667"/>
              <a:gd name="T46" fmla="*/ 44 w 667"/>
              <a:gd name="T47" fmla="*/ 96 h 667"/>
              <a:gd name="T48" fmla="*/ 280 w 667"/>
              <a:gd name="T49" fmla="*/ 27 h 667"/>
              <a:gd name="T50" fmla="*/ 86 w 667"/>
              <a:gd name="T51" fmla="*/ 231 h 667"/>
              <a:gd name="T52" fmla="*/ 474 w 667"/>
              <a:gd name="T53" fmla="*/ 231 h 667"/>
              <a:gd name="T54" fmla="*/ 533 w 667"/>
              <a:gd name="T55" fmla="*/ 267 h 667"/>
              <a:gd name="T56" fmla="*/ 463 w 667"/>
              <a:gd name="T57" fmla="*/ 340 h 667"/>
              <a:gd name="T58" fmla="*/ 97 w 667"/>
              <a:gd name="T59" fmla="*/ 340 h 667"/>
              <a:gd name="T60" fmla="*/ 26 w 667"/>
              <a:gd name="T61" fmla="*/ 267 h 667"/>
              <a:gd name="T62" fmla="*/ 533 w 667"/>
              <a:gd name="T63" fmla="*/ 400 h 667"/>
              <a:gd name="T64" fmla="*/ 533 w 667"/>
              <a:gd name="T65" fmla="*/ 667 h 667"/>
              <a:gd name="T66" fmla="*/ 533 w 667"/>
              <a:gd name="T67" fmla="*/ 400 h 667"/>
              <a:gd name="T68" fmla="*/ 639 w 667"/>
              <a:gd name="T69" fmla="*/ 534 h 667"/>
              <a:gd name="T70" fmla="*/ 427 w 667"/>
              <a:gd name="T71" fmla="*/ 534 h 667"/>
              <a:gd name="T72" fmla="*/ 520 w 667"/>
              <a:gd name="T73" fmla="*/ 467 h 667"/>
              <a:gd name="T74" fmla="*/ 466 w 667"/>
              <a:gd name="T75" fmla="*/ 520 h 667"/>
              <a:gd name="T76" fmla="*/ 520 w 667"/>
              <a:gd name="T77" fmla="*/ 547 h 667"/>
              <a:gd name="T78" fmla="*/ 546 w 667"/>
              <a:gd name="T79" fmla="*/ 600 h 667"/>
              <a:gd name="T80" fmla="*/ 600 w 667"/>
              <a:gd name="T81" fmla="*/ 547 h 667"/>
              <a:gd name="T82" fmla="*/ 546 w 667"/>
              <a:gd name="T83" fmla="*/ 520 h 667"/>
              <a:gd name="T84" fmla="*/ 520 w 667"/>
              <a:gd name="T85" fmla="*/ 4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7" h="667">
                <a:moveTo>
                  <a:pt x="280" y="0"/>
                </a:moveTo>
                <a:cubicBezTo>
                  <a:pt x="204" y="0"/>
                  <a:pt x="136" y="14"/>
                  <a:pt x="86" y="37"/>
                </a:cubicBezTo>
                <a:cubicBezTo>
                  <a:pt x="60" y="48"/>
                  <a:pt x="39" y="62"/>
                  <a:pt x="24" y="78"/>
                </a:cubicBezTo>
                <a:cubicBezTo>
                  <a:pt x="9" y="93"/>
                  <a:pt x="0" y="112"/>
                  <a:pt x="0" y="132"/>
                </a:cubicBezTo>
                <a:cubicBezTo>
                  <a:pt x="0" y="133"/>
                  <a:pt x="0" y="133"/>
                  <a:pt x="0" y="134"/>
                </a:cubicBezTo>
                <a:lnTo>
                  <a:pt x="0" y="520"/>
                </a:lnTo>
                <a:cubicBezTo>
                  <a:pt x="0" y="541"/>
                  <a:pt x="9" y="560"/>
                  <a:pt x="24" y="576"/>
                </a:cubicBezTo>
                <a:cubicBezTo>
                  <a:pt x="39" y="592"/>
                  <a:pt x="60" y="606"/>
                  <a:pt x="86" y="617"/>
                </a:cubicBezTo>
                <a:cubicBezTo>
                  <a:pt x="136" y="640"/>
                  <a:pt x="204" y="654"/>
                  <a:pt x="280" y="654"/>
                </a:cubicBezTo>
                <a:cubicBezTo>
                  <a:pt x="318" y="654"/>
                  <a:pt x="355" y="650"/>
                  <a:pt x="388" y="643"/>
                </a:cubicBezTo>
                <a:cubicBezTo>
                  <a:pt x="406" y="640"/>
                  <a:pt x="401" y="613"/>
                  <a:pt x="383" y="617"/>
                </a:cubicBezTo>
                <a:cubicBezTo>
                  <a:pt x="352" y="623"/>
                  <a:pt x="317" y="627"/>
                  <a:pt x="280" y="627"/>
                </a:cubicBezTo>
                <a:cubicBezTo>
                  <a:pt x="208" y="627"/>
                  <a:pt x="142" y="614"/>
                  <a:pt x="96" y="593"/>
                </a:cubicBezTo>
                <a:cubicBezTo>
                  <a:pt x="74" y="583"/>
                  <a:pt x="55" y="570"/>
                  <a:pt x="44" y="558"/>
                </a:cubicBezTo>
                <a:cubicBezTo>
                  <a:pt x="32" y="545"/>
                  <a:pt x="26" y="533"/>
                  <a:pt x="26" y="520"/>
                </a:cubicBezTo>
                <a:lnTo>
                  <a:pt x="26" y="458"/>
                </a:lnTo>
                <a:cubicBezTo>
                  <a:pt x="41" y="473"/>
                  <a:pt x="61" y="486"/>
                  <a:pt x="86" y="497"/>
                </a:cubicBezTo>
                <a:cubicBezTo>
                  <a:pt x="136" y="520"/>
                  <a:pt x="204" y="534"/>
                  <a:pt x="280" y="534"/>
                </a:cubicBezTo>
                <a:cubicBezTo>
                  <a:pt x="303" y="534"/>
                  <a:pt x="326" y="532"/>
                  <a:pt x="348" y="530"/>
                </a:cubicBezTo>
                <a:cubicBezTo>
                  <a:pt x="366" y="528"/>
                  <a:pt x="363" y="501"/>
                  <a:pt x="345" y="503"/>
                </a:cubicBezTo>
                <a:cubicBezTo>
                  <a:pt x="324" y="506"/>
                  <a:pt x="302" y="507"/>
                  <a:pt x="280" y="507"/>
                </a:cubicBezTo>
                <a:cubicBezTo>
                  <a:pt x="208" y="507"/>
                  <a:pt x="142" y="494"/>
                  <a:pt x="96" y="473"/>
                </a:cubicBezTo>
                <a:cubicBezTo>
                  <a:pt x="74" y="463"/>
                  <a:pt x="55" y="450"/>
                  <a:pt x="44" y="438"/>
                </a:cubicBezTo>
                <a:cubicBezTo>
                  <a:pt x="32" y="425"/>
                  <a:pt x="26" y="413"/>
                  <a:pt x="26" y="400"/>
                </a:cubicBezTo>
                <a:lnTo>
                  <a:pt x="26" y="325"/>
                </a:lnTo>
                <a:cubicBezTo>
                  <a:pt x="41" y="340"/>
                  <a:pt x="61" y="353"/>
                  <a:pt x="86" y="364"/>
                </a:cubicBezTo>
                <a:cubicBezTo>
                  <a:pt x="136" y="387"/>
                  <a:pt x="204" y="400"/>
                  <a:pt x="280" y="400"/>
                </a:cubicBezTo>
                <a:cubicBezTo>
                  <a:pt x="355" y="400"/>
                  <a:pt x="423" y="387"/>
                  <a:pt x="474" y="364"/>
                </a:cubicBezTo>
                <a:cubicBezTo>
                  <a:pt x="498" y="353"/>
                  <a:pt x="518" y="340"/>
                  <a:pt x="533" y="325"/>
                </a:cubicBezTo>
                <a:lnTo>
                  <a:pt x="533" y="360"/>
                </a:lnTo>
                <a:cubicBezTo>
                  <a:pt x="533" y="378"/>
                  <a:pt x="560" y="378"/>
                  <a:pt x="560" y="360"/>
                </a:cubicBezTo>
                <a:lnTo>
                  <a:pt x="560" y="267"/>
                </a:lnTo>
                <a:lnTo>
                  <a:pt x="560" y="134"/>
                </a:lnTo>
                <a:cubicBezTo>
                  <a:pt x="560" y="133"/>
                  <a:pt x="560" y="132"/>
                  <a:pt x="559" y="132"/>
                </a:cubicBezTo>
                <a:cubicBezTo>
                  <a:pt x="559" y="112"/>
                  <a:pt x="550" y="93"/>
                  <a:pt x="535" y="78"/>
                </a:cubicBezTo>
                <a:cubicBezTo>
                  <a:pt x="520" y="62"/>
                  <a:pt x="499" y="48"/>
                  <a:pt x="474" y="37"/>
                </a:cubicBezTo>
                <a:cubicBezTo>
                  <a:pt x="423" y="14"/>
                  <a:pt x="355" y="0"/>
                  <a:pt x="280" y="0"/>
                </a:cubicBezTo>
                <a:close/>
                <a:moveTo>
                  <a:pt x="280" y="27"/>
                </a:moveTo>
                <a:cubicBezTo>
                  <a:pt x="352" y="27"/>
                  <a:pt x="417" y="40"/>
                  <a:pt x="463" y="61"/>
                </a:cubicBezTo>
                <a:cubicBezTo>
                  <a:pt x="486" y="71"/>
                  <a:pt x="504" y="83"/>
                  <a:pt x="516" y="96"/>
                </a:cubicBezTo>
                <a:cubicBezTo>
                  <a:pt x="527" y="109"/>
                  <a:pt x="533" y="121"/>
                  <a:pt x="533" y="134"/>
                </a:cubicBezTo>
                <a:cubicBezTo>
                  <a:pt x="533" y="146"/>
                  <a:pt x="527" y="159"/>
                  <a:pt x="516" y="171"/>
                </a:cubicBezTo>
                <a:cubicBezTo>
                  <a:pt x="504" y="184"/>
                  <a:pt x="486" y="196"/>
                  <a:pt x="463" y="206"/>
                </a:cubicBezTo>
                <a:cubicBezTo>
                  <a:pt x="417" y="227"/>
                  <a:pt x="352" y="240"/>
                  <a:pt x="280" y="240"/>
                </a:cubicBezTo>
                <a:cubicBezTo>
                  <a:pt x="208" y="240"/>
                  <a:pt x="142" y="227"/>
                  <a:pt x="97" y="206"/>
                </a:cubicBezTo>
                <a:cubicBezTo>
                  <a:pt x="74" y="196"/>
                  <a:pt x="55" y="184"/>
                  <a:pt x="44" y="171"/>
                </a:cubicBezTo>
                <a:cubicBezTo>
                  <a:pt x="32" y="159"/>
                  <a:pt x="26" y="146"/>
                  <a:pt x="26" y="134"/>
                </a:cubicBezTo>
                <a:cubicBezTo>
                  <a:pt x="26" y="121"/>
                  <a:pt x="32" y="109"/>
                  <a:pt x="44" y="96"/>
                </a:cubicBezTo>
                <a:cubicBezTo>
                  <a:pt x="55" y="83"/>
                  <a:pt x="74" y="71"/>
                  <a:pt x="97" y="61"/>
                </a:cubicBezTo>
                <a:cubicBezTo>
                  <a:pt x="142" y="40"/>
                  <a:pt x="208" y="27"/>
                  <a:pt x="280" y="27"/>
                </a:cubicBezTo>
                <a:close/>
                <a:moveTo>
                  <a:pt x="26" y="191"/>
                </a:moveTo>
                <a:cubicBezTo>
                  <a:pt x="41" y="207"/>
                  <a:pt x="61" y="220"/>
                  <a:pt x="86" y="231"/>
                </a:cubicBezTo>
                <a:cubicBezTo>
                  <a:pt x="136" y="253"/>
                  <a:pt x="204" y="267"/>
                  <a:pt x="280" y="267"/>
                </a:cubicBezTo>
                <a:cubicBezTo>
                  <a:pt x="355" y="267"/>
                  <a:pt x="423" y="253"/>
                  <a:pt x="474" y="231"/>
                </a:cubicBezTo>
                <a:cubicBezTo>
                  <a:pt x="498" y="220"/>
                  <a:pt x="518" y="207"/>
                  <a:pt x="533" y="191"/>
                </a:cubicBezTo>
                <a:lnTo>
                  <a:pt x="533" y="267"/>
                </a:lnTo>
                <a:cubicBezTo>
                  <a:pt x="533" y="279"/>
                  <a:pt x="527" y="292"/>
                  <a:pt x="516" y="305"/>
                </a:cubicBezTo>
                <a:cubicBezTo>
                  <a:pt x="504" y="317"/>
                  <a:pt x="486" y="329"/>
                  <a:pt x="463" y="340"/>
                </a:cubicBezTo>
                <a:cubicBezTo>
                  <a:pt x="417" y="360"/>
                  <a:pt x="352" y="374"/>
                  <a:pt x="280" y="374"/>
                </a:cubicBezTo>
                <a:cubicBezTo>
                  <a:pt x="208" y="374"/>
                  <a:pt x="142" y="360"/>
                  <a:pt x="97" y="340"/>
                </a:cubicBezTo>
                <a:cubicBezTo>
                  <a:pt x="74" y="329"/>
                  <a:pt x="55" y="317"/>
                  <a:pt x="44" y="305"/>
                </a:cubicBezTo>
                <a:cubicBezTo>
                  <a:pt x="32" y="292"/>
                  <a:pt x="26" y="279"/>
                  <a:pt x="26" y="267"/>
                </a:cubicBezTo>
                <a:lnTo>
                  <a:pt x="26" y="191"/>
                </a:lnTo>
                <a:close/>
                <a:moveTo>
                  <a:pt x="533" y="400"/>
                </a:moveTo>
                <a:cubicBezTo>
                  <a:pt x="459" y="400"/>
                  <a:pt x="399" y="460"/>
                  <a:pt x="399" y="534"/>
                </a:cubicBezTo>
                <a:cubicBezTo>
                  <a:pt x="399" y="607"/>
                  <a:pt x="459" y="667"/>
                  <a:pt x="533" y="667"/>
                </a:cubicBezTo>
                <a:cubicBezTo>
                  <a:pt x="607" y="667"/>
                  <a:pt x="667" y="607"/>
                  <a:pt x="667" y="534"/>
                </a:cubicBezTo>
                <a:cubicBezTo>
                  <a:pt x="667" y="460"/>
                  <a:pt x="607" y="400"/>
                  <a:pt x="533" y="400"/>
                </a:cubicBezTo>
                <a:close/>
                <a:moveTo>
                  <a:pt x="533" y="427"/>
                </a:moveTo>
                <a:cubicBezTo>
                  <a:pt x="592" y="427"/>
                  <a:pt x="639" y="475"/>
                  <a:pt x="639" y="534"/>
                </a:cubicBezTo>
                <a:cubicBezTo>
                  <a:pt x="639" y="593"/>
                  <a:pt x="592" y="640"/>
                  <a:pt x="533" y="640"/>
                </a:cubicBezTo>
                <a:cubicBezTo>
                  <a:pt x="474" y="640"/>
                  <a:pt x="427" y="593"/>
                  <a:pt x="427" y="534"/>
                </a:cubicBezTo>
                <a:cubicBezTo>
                  <a:pt x="427" y="475"/>
                  <a:pt x="474" y="427"/>
                  <a:pt x="533" y="427"/>
                </a:cubicBezTo>
                <a:close/>
                <a:moveTo>
                  <a:pt x="520" y="467"/>
                </a:moveTo>
                <a:lnTo>
                  <a:pt x="520" y="520"/>
                </a:lnTo>
                <a:lnTo>
                  <a:pt x="466" y="520"/>
                </a:lnTo>
                <a:lnTo>
                  <a:pt x="466" y="547"/>
                </a:lnTo>
                <a:lnTo>
                  <a:pt x="520" y="547"/>
                </a:lnTo>
                <a:lnTo>
                  <a:pt x="520" y="600"/>
                </a:lnTo>
                <a:lnTo>
                  <a:pt x="546" y="600"/>
                </a:lnTo>
                <a:lnTo>
                  <a:pt x="546" y="547"/>
                </a:lnTo>
                <a:lnTo>
                  <a:pt x="600" y="547"/>
                </a:lnTo>
                <a:lnTo>
                  <a:pt x="600" y="520"/>
                </a:lnTo>
                <a:lnTo>
                  <a:pt x="546" y="520"/>
                </a:lnTo>
                <a:lnTo>
                  <a:pt x="546" y="467"/>
                </a:lnTo>
                <a:lnTo>
                  <a:pt x="520" y="467"/>
                </a:lnTo>
                <a:close/>
              </a:path>
            </a:pathLst>
          </a:custGeom>
          <a:solidFill>
            <a:srgbClr val="5F5F5F"/>
          </a:solidFill>
          <a:ln w="9525">
            <a:noFill/>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35" name="Rectangle: Rounded Corners 134">
            <a:extLst>
              <a:ext uri="{FF2B5EF4-FFF2-40B4-BE49-F238E27FC236}">
                <a16:creationId xmlns:a16="http://schemas.microsoft.com/office/drawing/2014/main" id="{A1137078-FBBF-468B-9631-DABD2F00D91F}"/>
              </a:ext>
            </a:extLst>
          </p:cNvPr>
          <p:cNvSpPr/>
          <p:nvPr/>
        </p:nvSpPr>
        <p:spPr>
          <a:xfrm>
            <a:off x="3986207" y="4406160"/>
            <a:ext cx="688180"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b="1" dirty="0">
                <a:solidFill>
                  <a:schemeClr val="accent5">
                    <a:lumMod val="50000"/>
                  </a:schemeClr>
                </a:solidFill>
              </a:rPr>
              <a:t>Security</a:t>
            </a:r>
          </a:p>
        </p:txBody>
      </p:sp>
      <p:sp>
        <p:nvSpPr>
          <p:cNvPr id="139" name="Lock">
            <a:extLst>
              <a:ext uri="{FF2B5EF4-FFF2-40B4-BE49-F238E27FC236}">
                <a16:creationId xmlns:a16="http://schemas.microsoft.com/office/drawing/2014/main" id="{B0425FF5-9C72-48E2-9E13-E638703194E1}"/>
              </a:ext>
            </a:extLst>
          </p:cNvPr>
          <p:cNvSpPr>
            <a:spLocks noChangeAspect="1" noEditPoints="1"/>
          </p:cNvSpPr>
          <p:nvPr/>
        </p:nvSpPr>
        <p:spPr bwMode="auto">
          <a:xfrm>
            <a:off x="4367099" y="4616190"/>
            <a:ext cx="163513" cy="217238"/>
          </a:xfrm>
          <a:custGeom>
            <a:avLst/>
            <a:gdLst>
              <a:gd name="T0" fmla="*/ 226 w 453"/>
              <a:gd name="T1" fmla="*/ 0 h 600"/>
              <a:gd name="T2" fmla="*/ 80 w 453"/>
              <a:gd name="T3" fmla="*/ 146 h 600"/>
              <a:gd name="T4" fmla="*/ 80 w 453"/>
              <a:gd name="T5" fmla="*/ 226 h 600"/>
              <a:gd name="T6" fmla="*/ 40 w 453"/>
              <a:gd name="T7" fmla="*/ 226 h 600"/>
              <a:gd name="T8" fmla="*/ 0 w 453"/>
              <a:gd name="T9" fmla="*/ 266 h 600"/>
              <a:gd name="T10" fmla="*/ 0 w 453"/>
              <a:gd name="T11" fmla="*/ 560 h 600"/>
              <a:gd name="T12" fmla="*/ 40 w 453"/>
              <a:gd name="T13" fmla="*/ 600 h 600"/>
              <a:gd name="T14" fmla="*/ 413 w 453"/>
              <a:gd name="T15" fmla="*/ 600 h 600"/>
              <a:gd name="T16" fmla="*/ 453 w 453"/>
              <a:gd name="T17" fmla="*/ 560 h 600"/>
              <a:gd name="T18" fmla="*/ 453 w 453"/>
              <a:gd name="T19" fmla="*/ 266 h 600"/>
              <a:gd name="T20" fmla="*/ 413 w 453"/>
              <a:gd name="T21" fmla="*/ 226 h 600"/>
              <a:gd name="T22" fmla="*/ 373 w 453"/>
              <a:gd name="T23" fmla="*/ 226 h 600"/>
              <a:gd name="T24" fmla="*/ 373 w 453"/>
              <a:gd name="T25" fmla="*/ 146 h 600"/>
              <a:gd name="T26" fmla="*/ 226 w 453"/>
              <a:gd name="T27" fmla="*/ 0 h 600"/>
              <a:gd name="T28" fmla="*/ 226 w 453"/>
              <a:gd name="T29" fmla="*/ 26 h 600"/>
              <a:gd name="T30" fmla="*/ 346 w 453"/>
              <a:gd name="T31" fmla="*/ 146 h 600"/>
              <a:gd name="T32" fmla="*/ 346 w 453"/>
              <a:gd name="T33" fmla="*/ 226 h 600"/>
              <a:gd name="T34" fmla="*/ 106 w 453"/>
              <a:gd name="T35" fmla="*/ 226 h 600"/>
              <a:gd name="T36" fmla="*/ 106 w 453"/>
              <a:gd name="T37" fmla="*/ 146 h 600"/>
              <a:gd name="T38" fmla="*/ 226 w 453"/>
              <a:gd name="T39" fmla="*/ 26 h 600"/>
              <a:gd name="T40" fmla="*/ 40 w 453"/>
              <a:gd name="T41" fmla="*/ 253 h 600"/>
              <a:gd name="T42" fmla="*/ 413 w 453"/>
              <a:gd name="T43" fmla="*/ 253 h 600"/>
              <a:gd name="T44" fmla="*/ 426 w 453"/>
              <a:gd name="T45" fmla="*/ 266 h 600"/>
              <a:gd name="T46" fmla="*/ 426 w 453"/>
              <a:gd name="T47" fmla="*/ 560 h 600"/>
              <a:gd name="T48" fmla="*/ 413 w 453"/>
              <a:gd name="T49" fmla="*/ 573 h 600"/>
              <a:gd name="T50" fmla="*/ 40 w 453"/>
              <a:gd name="T51" fmla="*/ 573 h 600"/>
              <a:gd name="T52" fmla="*/ 26 w 453"/>
              <a:gd name="T53" fmla="*/ 560 h 600"/>
              <a:gd name="T54" fmla="*/ 26 w 453"/>
              <a:gd name="T55" fmla="*/ 266 h 600"/>
              <a:gd name="T56" fmla="*/ 40 w 453"/>
              <a:gd name="T57" fmla="*/ 253 h 600"/>
              <a:gd name="T58" fmla="*/ 226 w 453"/>
              <a:gd name="T59" fmla="*/ 346 h 600"/>
              <a:gd name="T60" fmla="*/ 186 w 453"/>
              <a:gd name="T61" fmla="*/ 386 h 600"/>
              <a:gd name="T62" fmla="*/ 200 w 453"/>
              <a:gd name="T63" fmla="*/ 416 h 600"/>
              <a:gd name="T64" fmla="*/ 200 w 453"/>
              <a:gd name="T65" fmla="*/ 453 h 600"/>
              <a:gd name="T66" fmla="*/ 226 w 453"/>
              <a:gd name="T67" fmla="*/ 480 h 600"/>
              <a:gd name="T68" fmla="*/ 253 w 453"/>
              <a:gd name="T69" fmla="*/ 453 h 600"/>
              <a:gd name="T70" fmla="*/ 253 w 453"/>
              <a:gd name="T71" fmla="*/ 416 h 600"/>
              <a:gd name="T72" fmla="*/ 266 w 453"/>
              <a:gd name="T73" fmla="*/ 386 h 600"/>
              <a:gd name="T74" fmla="*/ 226 w 453"/>
              <a:gd name="T75" fmla="*/ 3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600">
                <a:moveTo>
                  <a:pt x="226" y="0"/>
                </a:moveTo>
                <a:cubicBezTo>
                  <a:pt x="146" y="0"/>
                  <a:pt x="80" y="65"/>
                  <a:pt x="80" y="146"/>
                </a:cubicBezTo>
                <a:lnTo>
                  <a:pt x="80" y="226"/>
                </a:lnTo>
                <a:lnTo>
                  <a:pt x="40" y="226"/>
                </a:lnTo>
                <a:cubicBezTo>
                  <a:pt x="18" y="226"/>
                  <a:pt x="0" y="244"/>
                  <a:pt x="0" y="266"/>
                </a:cubicBezTo>
                <a:lnTo>
                  <a:pt x="0" y="560"/>
                </a:lnTo>
                <a:cubicBezTo>
                  <a:pt x="0" y="582"/>
                  <a:pt x="18" y="600"/>
                  <a:pt x="40" y="600"/>
                </a:cubicBezTo>
                <a:lnTo>
                  <a:pt x="413" y="600"/>
                </a:lnTo>
                <a:cubicBezTo>
                  <a:pt x="435" y="600"/>
                  <a:pt x="453" y="582"/>
                  <a:pt x="453" y="560"/>
                </a:cubicBezTo>
                <a:lnTo>
                  <a:pt x="453" y="266"/>
                </a:lnTo>
                <a:cubicBezTo>
                  <a:pt x="453" y="244"/>
                  <a:pt x="435" y="226"/>
                  <a:pt x="413" y="226"/>
                </a:cubicBezTo>
                <a:lnTo>
                  <a:pt x="373" y="226"/>
                </a:lnTo>
                <a:lnTo>
                  <a:pt x="373" y="146"/>
                </a:lnTo>
                <a:cubicBezTo>
                  <a:pt x="373" y="65"/>
                  <a:pt x="307" y="0"/>
                  <a:pt x="226" y="0"/>
                </a:cubicBezTo>
                <a:close/>
                <a:moveTo>
                  <a:pt x="226" y="26"/>
                </a:moveTo>
                <a:cubicBezTo>
                  <a:pt x="293" y="26"/>
                  <a:pt x="346" y="80"/>
                  <a:pt x="346" y="146"/>
                </a:cubicBezTo>
                <a:lnTo>
                  <a:pt x="346" y="226"/>
                </a:lnTo>
                <a:lnTo>
                  <a:pt x="106" y="226"/>
                </a:lnTo>
                <a:lnTo>
                  <a:pt x="106" y="146"/>
                </a:lnTo>
                <a:cubicBezTo>
                  <a:pt x="106" y="80"/>
                  <a:pt x="160" y="26"/>
                  <a:pt x="226" y="26"/>
                </a:cubicBezTo>
                <a:close/>
                <a:moveTo>
                  <a:pt x="40" y="253"/>
                </a:moveTo>
                <a:lnTo>
                  <a:pt x="413" y="253"/>
                </a:lnTo>
                <a:cubicBezTo>
                  <a:pt x="421" y="253"/>
                  <a:pt x="426" y="259"/>
                  <a:pt x="426" y="266"/>
                </a:cubicBezTo>
                <a:lnTo>
                  <a:pt x="426" y="560"/>
                </a:lnTo>
                <a:cubicBezTo>
                  <a:pt x="426" y="567"/>
                  <a:pt x="421" y="573"/>
                  <a:pt x="413" y="573"/>
                </a:cubicBezTo>
                <a:lnTo>
                  <a:pt x="40" y="573"/>
                </a:lnTo>
                <a:cubicBezTo>
                  <a:pt x="32" y="573"/>
                  <a:pt x="26" y="567"/>
                  <a:pt x="26" y="560"/>
                </a:cubicBezTo>
                <a:lnTo>
                  <a:pt x="26" y="266"/>
                </a:lnTo>
                <a:cubicBezTo>
                  <a:pt x="26" y="259"/>
                  <a:pt x="32" y="253"/>
                  <a:pt x="40" y="253"/>
                </a:cubicBezTo>
                <a:close/>
                <a:moveTo>
                  <a:pt x="226" y="346"/>
                </a:moveTo>
                <a:cubicBezTo>
                  <a:pt x="204" y="346"/>
                  <a:pt x="186" y="364"/>
                  <a:pt x="186" y="386"/>
                </a:cubicBezTo>
                <a:cubicBezTo>
                  <a:pt x="186" y="398"/>
                  <a:pt x="192" y="409"/>
                  <a:pt x="200" y="416"/>
                </a:cubicBezTo>
                <a:lnTo>
                  <a:pt x="200" y="453"/>
                </a:lnTo>
                <a:cubicBezTo>
                  <a:pt x="200" y="468"/>
                  <a:pt x="212" y="480"/>
                  <a:pt x="226" y="480"/>
                </a:cubicBezTo>
                <a:cubicBezTo>
                  <a:pt x="241" y="480"/>
                  <a:pt x="253" y="468"/>
                  <a:pt x="253" y="453"/>
                </a:cubicBezTo>
                <a:lnTo>
                  <a:pt x="253" y="416"/>
                </a:lnTo>
                <a:cubicBezTo>
                  <a:pt x="261" y="409"/>
                  <a:pt x="266" y="398"/>
                  <a:pt x="266" y="386"/>
                </a:cubicBezTo>
                <a:cubicBezTo>
                  <a:pt x="266" y="364"/>
                  <a:pt x="249" y="346"/>
                  <a:pt x="226" y="346"/>
                </a:cubicBezTo>
                <a:close/>
              </a:path>
            </a:pathLst>
          </a:custGeom>
          <a:solidFill>
            <a:srgbClr val="5F5F5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41" name="Multipe Users">
            <a:extLst>
              <a:ext uri="{FF2B5EF4-FFF2-40B4-BE49-F238E27FC236}">
                <a16:creationId xmlns:a16="http://schemas.microsoft.com/office/drawing/2014/main" id="{574A90F6-833D-4722-B0D1-10B075539FE4}"/>
              </a:ext>
            </a:extLst>
          </p:cNvPr>
          <p:cNvSpPr>
            <a:spLocks noChangeAspect="1" noEditPoints="1"/>
          </p:cNvSpPr>
          <p:nvPr/>
        </p:nvSpPr>
        <p:spPr bwMode="auto">
          <a:xfrm>
            <a:off x="4084962" y="4634020"/>
            <a:ext cx="236467" cy="199734"/>
          </a:xfrm>
          <a:custGeom>
            <a:avLst/>
            <a:gdLst>
              <a:gd name="T0" fmla="*/ 146 w 669"/>
              <a:gd name="T1" fmla="*/ 198 h 568"/>
              <a:gd name="T2" fmla="*/ 162 w 669"/>
              <a:gd name="T3" fmla="*/ 274 h 568"/>
              <a:gd name="T4" fmla="*/ 191 w 669"/>
              <a:gd name="T5" fmla="*/ 337 h 568"/>
              <a:gd name="T6" fmla="*/ 97 w 669"/>
              <a:gd name="T7" fmla="*/ 437 h 568"/>
              <a:gd name="T8" fmla="*/ 0 w 669"/>
              <a:gd name="T9" fmla="*/ 568 h 568"/>
              <a:gd name="T10" fmla="*/ 516 w 669"/>
              <a:gd name="T11" fmla="*/ 496 h 568"/>
              <a:gd name="T12" fmla="*/ 640 w 669"/>
              <a:gd name="T13" fmla="*/ 416 h 568"/>
              <a:gd name="T14" fmla="*/ 510 w 669"/>
              <a:gd name="T15" fmla="*/ 338 h 568"/>
              <a:gd name="T16" fmla="*/ 522 w 669"/>
              <a:gd name="T17" fmla="*/ 281 h 568"/>
              <a:gd name="T18" fmla="*/ 554 w 669"/>
              <a:gd name="T19" fmla="*/ 210 h 568"/>
              <a:gd name="T20" fmla="*/ 541 w 669"/>
              <a:gd name="T21" fmla="*/ 60 h 568"/>
              <a:gd name="T22" fmla="*/ 440 w 669"/>
              <a:gd name="T23" fmla="*/ 13 h 568"/>
              <a:gd name="T24" fmla="*/ 267 w 669"/>
              <a:gd name="T25" fmla="*/ 0 h 568"/>
              <a:gd name="T26" fmla="*/ 316 w 669"/>
              <a:gd name="T27" fmla="*/ 43 h 568"/>
              <a:gd name="T28" fmla="*/ 363 w 669"/>
              <a:gd name="T29" fmla="*/ 70 h 568"/>
              <a:gd name="T30" fmla="*/ 360 w 669"/>
              <a:gd name="T31" fmla="*/ 208 h 568"/>
              <a:gd name="T32" fmla="*/ 365 w 669"/>
              <a:gd name="T33" fmla="*/ 251 h 568"/>
              <a:gd name="T34" fmla="*/ 349 w 669"/>
              <a:gd name="T35" fmla="*/ 266 h 568"/>
              <a:gd name="T36" fmla="*/ 326 w 669"/>
              <a:gd name="T37" fmla="*/ 320 h 568"/>
              <a:gd name="T38" fmla="*/ 320 w 669"/>
              <a:gd name="T39" fmla="*/ 389 h 568"/>
              <a:gd name="T40" fmla="*/ 366 w 669"/>
              <a:gd name="T41" fmla="*/ 436 h 568"/>
              <a:gd name="T42" fmla="*/ 482 w 669"/>
              <a:gd name="T43" fmla="*/ 495 h 568"/>
              <a:gd name="T44" fmla="*/ 31 w 669"/>
              <a:gd name="T45" fmla="*/ 541 h 568"/>
              <a:gd name="T46" fmla="*/ 171 w 669"/>
              <a:gd name="T47" fmla="*/ 436 h 568"/>
              <a:gd name="T48" fmla="*/ 216 w 669"/>
              <a:gd name="T49" fmla="*/ 389 h 568"/>
              <a:gd name="T50" fmla="*/ 210 w 669"/>
              <a:gd name="T51" fmla="*/ 320 h 568"/>
              <a:gd name="T52" fmla="*/ 186 w 669"/>
              <a:gd name="T53" fmla="*/ 266 h 568"/>
              <a:gd name="T54" fmla="*/ 171 w 669"/>
              <a:gd name="T55" fmla="*/ 251 h 568"/>
              <a:gd name="T56" fmla="*/ 176 w 669"/>
              <a:gd name="T57" fmla="*/ 208 h 568"/>
              <a:gd name="T58" fmla="*/ 267 w 669"/>
              <a:gd name="T59" fmla="*/ 26 h 568"/>
              <a:gd name="T60" fmla="*/ 483 w 669"/>
              <a:gd name="T61" fmla="*/ 58 h 568"/>
              <a:gd name="T62" fmla="*/ 530 w 669"/>
              <a:gd name="T63" fmla="*/ 109 h 568"/>
              <a:gd name="T64" fmla="*/ 525 w 669"/>
              <a:gd name="T65" fmla="*/ 197 h 568"/>
              <a:gd name="T66" fmla="*/ 520 w 669"/>
              <a:gd name="T67" fmla="*/ 227 h 568"/>
              <a:gd name="T68" fmla="*/ 498 w 669"/>
              <a:gd name="T69" fmla="*/ 269 h 568"/>
              <a:gd name="T70" fmla="*/ 482 w 669"/>
              <a:gd name="T71" fmla="*/ 287 h 568"/>
              <a:gd name="T72" fmla="*/ 483 w 669"/>
              <a:gd name="T73" fmla="*/ 345 h 568"/>
              <a:gd name="T74" fmla="*/ 575 w 669"/>
              <a:gd name="T75" fmla="*/ 406 h 568"/>
              <a:gd name="T76" fmla="*/ 493 w 669"/>
              <a:gd name="T77" fmla="*/ 469 h 568"/>
              <a:gd name="T78" fmla="*/ 347 w 669"/>
              <a:gd name="T79" fmla="*/ 385 h 568"/>
              <a:gd name="T80" fmla="*/ 362 w 669"/>
              <a:gd name="T81" fmla="*/ 314 h 568"/>
              <a:gd name="T82" fmla="*/ 399 w 669"/>
              <a:gd name="T83" fmla="*/ 231 h 568"/>
              <a:gd name="T84" fmla="*/ 384 w 669"/>
              <a:gd name="T85" fmla="*/ 5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9" h="568">
                <a:moveTo>
                  <a:pt x="266" y="0"/>
                </a:moveTo>
                <a:cubicBezTo>
                  <a:pt x="204" y="1"/>
                  <a:pt x="164" y="26"/>
                  <a:pt x="147" y="66"/>
                </a:cubicBezTo>
                <a:cubicBezTo>
                  <a:pt x="131" y="103"/>
                  <a:pt x="134" y="150"/>
                  <a:pt x="146" y="198"/>
                </a:cubicBezTo>
                <a:cubicBezTo>
                  <a:pt x="140" y="206"/>
                  <a:pt x="135" y="216"/>
                  <a:pt x="137" y="231"/>
                </a:cubicBezTo>
                <a:cubicBezTo>
                  <a:pt x="138" y="245"/>
                  <a:pt x="144" y="257"/>
                  <a:pt x="150" y="267"/>
                </a:cubicBezTo>
                <a:cubicBezTo>
                  <a:pt x="153" y="272"/>
                  <a:pt x="158" y="272"/>
                  <a:pt x="162" y="274"/>
                </a:cubicBezTo>
                <a:cubicBezTo>
                  <a:pt x="164" y="288"/>
                  <a:pt x="168" y="302"/>
                  <a:pt x="174" y="314"/>
                </a:cubicBezTo>
                <a:cubicBezTo>
                  <a:pt x="178" y="321"/>
                  <a:pt x="181" y="327"/>
                  <a:pt x="185" y="332"/>
                </a:cubicBezTo>
                <a:cubicBezTo>
                  <a:pt x="186" y="334"/>
                  <a:pt x="189" y="335"/>
                  <a:pt x="191" y="337"/>
                </a:cubicBezTo>
                <a:cubicBezTo>
                  <a:pt x="191" y="354"/>
                  <a:pt x="191" y="367"/>
                  <a:pt x="190" y="385"/>
                </a:cubicBezTo>
                <a:cubicBezTo>
                  <a:pt x="185" y="395"/>
                  <a:pt x="175" y="404"/>
                  <a:pt x="159" y="412"/>
                </a:cubicBezTo>
                <a:cubicBezTo>
                  <a:pt x="142" y="420"/>
                  <a:pt x="120" y="428"/>
                  <a:pt x="97" y="437"/>
                </a:cubicBezTo>
                <a:cubicBezTo>
                  <a:pt x="75" y="447"/>
                  <a:pt x="52" y="459"/>
                  <a:pt x="34" y="477"/>
                </a:cubicBezTo>
                <a:cubicBezTo>
                  <a:pt x="16" y="495"/>
                  <a:pt x="3" y="521"/>
                  <a:pt x="1" y="554"/>
                </a:cubicBezTo>
                <a:lnTo>
                  <a:pt x="0" y="568"/>
                </a:lnTo>
                <a:lnTo>
                  <a:pt x="535" y="568"/>
                </a:lnTo>
                <a:lnTo>
                  <a:pt x="535" y="554"/>
                </a:lnTo>
                <a:cubicBezTo>
                  <a:pt x="533" y="531"/>
                  <a:pt x="526" y="511"/>
                  <a:pt x="516" y="496"/>
                </a:cubicBezTo>
                <a:lnTo>
                  <a:pt x="669" y="496"/>
                </a:lnTo>
                <a:lnTo>
                  <a:pt x="668" y="482"/>
                </a:lnTo>
                <a:cubicBezTo>
                  <a:pt x="666" y="453"/>
                  <a:pt x="655" y="431"/>
                  <a:pt x="640" y="416"/>
                </a:cubicBezTo>
                <a:cubicBezTo>
                  <a:pt x="624" y="400"/>
                  <a:pt x="605" y="390"/>
                  <a:pt x="586" y="382"/>
                </a:cubicBezTo>
                <a:cubicBezTo>
                  <a:pt x="567" y="374"/>
                  <a:pt x="549" y="367"/>
                  <a:pt x="535" y="360"/>
                </a:cubicBezTo>
                <a:cubicBezTo>
                  <a:pt x="521" y="353"/>
                  <a:pt x="513" y="347"/>
                  <a:pt x="510" y="338"/>
                </a:cubicBezTo>
                <a:cubicBezTo>
                  <a:pt x="509" y="325"/>
                  <a:pt x="509" y="313"/>
                  <a:pt x="509" y="300"/>
                </a:cubicBezTo>
                <a:cubicBezTo>
                  <a:pt x="510" y="299"/>
                  <a:pt x="512" y="297"/>
                  <a:pt x="513" y="296"/>
                </a:cubicBezTo>
                <a:cubicBezTo>
                  <a:pt x="517" y="291"/>
                  <a:pt x="520" y="286"/>
                  <a:pt x="522" y="281"/>
                </a:cubicBezTo>
                <a:cubicBezTo>
                  <a:pt x="527" y="271"/>
                  <a:pt x="530" y="259"/>
                  <a:pt x="532" y="248"/>
                </a:cubicBezTo>
                <a:cubicBezTo>
                  <a:pt x="536" y="246"/>
                  <a:pt x="540" y="245"/>
                  <a:pt x="543" y="242"/>
                </a:cubicBezTo>
                <a:cubicBezTo>
                  <a:pt x="548" y="234"/>
                  <a:pt x="552" y="224"/>
                  <a:pt x="554" y="210"/>
                </a:cubicBezTo>
                <a:cubicBezTo>
                  <a:pt x="555" y="199"/>
                  <a:pt x="550" y="190"/>
                  <a:pt x="546" y="183"/>
                </a:cubicBezTo>
                <a:cubicBezTo>
                  <a:pt x="552" y="164"/>
                  <a:pt x="558" y="136"/>
                  <a:pt x="556" y="107"/>
                </a:cubicBezTo>
                <a:cubicBezTo>
                  <a:pt x="555" y="90"/>
                  <a:pt x="551" y="74"/>
                  <a:pt x="541" y="60"/>
                </a:cubicBezTo>
                <a:cubicBezTo>
                  <a:pt x="531" y="47"/>
                  <a:pt x="516" y="37"/>
                  <a:pt x="496" y="34"/>
                </a:cubicBezTo>
                <a:cubicBezTo>
                  <a:pt x="483" y="20"/>
                  <a:pt x="464" y="13"/>
                  <a:pt x="440" y="13"/>
                </a:cubicBezTo>
                <a:lnTo>
                  <a:pt x="440" y="13"/>
                </a:lnTo>
                <a:cubicBezTo>
                  <a:pt x="407" y="14"/>
                  <a:pt x="382" y="22"/>
                  <a:pt x="364" y="36"/>
                </a:cubicBezTo>
                <a:cubicBezTo>
                  <a:pt x="356" y="31"/>
                  <a:pt x="346" y="27"/>
                  <a:pt x="335" y="25"/>
                </a:cubicBezTo>
                <a:cubicBezTo>
                  <a:pt x="321" y="7"/>
                  <a:pt x="296" y="0"/>
                  <a:pt x="267" y="0"/>
                </a:cubicBezTo>
                <a:lnTo>
                  <a:pt x="266" y="0"/>
                </a:lnTo>
                <a:close/>
                <a:moveTo>
                  <a:pt x="267" y="26"/>
                </a:moveTo>
                <a:cubicBezTo>
                  <a:pt x="294" y="26"/>
                  <a:pt x="311" y="34"/>
                  <a:pt x="316" y="43"/>
                </a:cubicBezTo>
                <a:lnTo>
                  <a:pt x="319" y="49"/>
                </a:lnTo>
                <a:lnTo>
                  <a:pt x="326" y="50"/>
                </a:lnTo>
                <a:cubicBezTo>
                  <a:pt x="344" y="52"/>
                  <a:pt x="355" y="60"/>
                  <a:pt x="363" y="70"/>
                </a:cubicBezTo>
                <a:cubicBezTo>
                  <a:pt x="370" y="80"/>
                  <a:pt x="374" y="95"/>
                  <a:pt x="375" y="111"/>
                </a:cubicBezTo>
                <a:cubicBezTo>
                  <a:pt x="378" y="143"/>
                  <a:pt x="369" y="180"/>
                  <a:pt x="363" y="198"/>
                </a:cubicBezTo>
                <a:lnTo>
                  <a:pt x="360" y="208"/>
                </a:lnTo>
                <a:lnTo>
                  <a:pt x="369" y="213"/>
                </a:lnTo>
                <a:cubicBezTo>
                  <a:pt x="368" y="213"/>
                  <a:pt x="374" y="217"/>
                  <a:pt x="373" y="228"/>
                </a:cubicBezTo>
                <a:cubicBezTo>
                  <a:pt x="371" y="241"/>
                  <a:pt x="368" y="248"/>
                  <a:pt x="365" y="251"/>
                </a:cubicBezTo>
                <a:cubicBezTo>
                  <a:pt x="363" y="254"/>
                  <a:pt x="362" y="254"/>
                  <a:pt x="361" y="254"/>
                </a:cubicBezTo>
                <a:lnTo>
                  <a:pt x="351" y="255"/>
                </a:lnTo>
                <a:lnTo>
                  <a:pt x="349" y="266"/>
                </a:lnTo>
                <a:cubicBezTo>
                  <a:pt x="348" y="277"/>
                  <a:pt x="343" y="291"/>
                  <a:pt x="338" y="302"/>
                </a:cubicBezTo>
                <a:cubicBezTo>
                  <a:pt x="335" y="308"/>
                  <a:pt x="333" y="312"/>
                  <a:pt x="330" y="316"/>
                </a:cubicBezTo>
                <a:cubicBezTo>
                  <a:pt x="328" y="319"/>
                  <a:pt x="325" y="321"/>
                  <a:pt x="326" y="320"/>
                </a:cubicBezTo>
                <a:lnTo>
                  <a:pt x="319" y="324"/>
                </a:lnTo>
                <a:lnTo>
                  <a:pt x="319" y="332"/>
                </a:lnTo>
                <a:cubicBezTo>
                  <a:pt x="319" y="351"/>
                  <a:pt x="318" y="367"/>
                  <a:pt x="320" y="389"/>
                </a:cubicBezTo>
                <a:lnTo>
                  <a:pt x="321" y="391"/>
                </a:lnTo>
                <a:lnTo>
                  <a:pt x="321" y="393"/>
                </a:lnTo>
                <a:cubicBezTo>
                  <a:pt x="329" y="413"/>
                  <a:pt x="346" y="426"/>
                  <a:pt x="366" y="436"/>
                </a:cubicBezTo>
                <a:cubicBezTo>
                  <a:pt x="385" y="445"/>
                  <a:pt x="407" y="453"/>
                  <a:pt x="428" y="462"/>
                </a:cubicBezTo>
                <a:cubicBezTo>
                  <a:pt x="446" y="469"/>
                  <a:pt x="462" y="478"/>
                  <a:pt x="475" y="489"/>
                </a:cubicBezTo>
                <a:cubicBezTo>
                  <a:pt x="477" y="492"/>
                  <a:pt x="479" y="494"/>
                  <a:pt x="482" y="495"/>
                </a:cubicBezTo>
                <a:cubicBezTo>
                  <a:pt x="482" y="495"/>
                  <a:pt x="482" y="495"/>
                  <a:pt x="483" y="496"/>
                </a:cubicBezTo>
                <a:cubicBezTo>
                  <a:pt x="494" y="507"/>
                  <a:pt x="501" y="522"/>
                  <a:pt x="505" y="541"/>
                </a:cubicBezTo>
                <a:lnTo>
                  <a:pt x="31" y="541"/>
                </a:lnTo>
                <a:cubicBezTo>
                  <a:pt x="35" y="522"/>
                  <a:pt x="42" y="507"/>
                  <a:pt x="53" y="496"/>
                </a:cubicBezTo>
                <a:cubicBezTo>
                  <a:pt x="67" y="481"/>
                  <a:pt x="87" y="471"/>
                  <a:pt x="108" y="462"/>
                </a:cubicBezTo>
                <a:cubicBezTo>
                  <a:pt x="129" y="453"/>
                  <a:pt x="151" y="445"/>
                  <a:pt x="171" y="436"/>
                </a:cubicBezTo>
                <a:cubicBezTo>
                  <a:pt x="190" y="426"/>
                  <a:pt x="208" y="413"/>
                  <a:pt x="215" y="393"/>
                </a:cubicBezTo>
                <a:lnTo>
                  <a:pt x="216" y="391"/>
                </a:lnTo>
                <a:lnTo>
                  <a:pt x="216" y="389"/>
                </a:lnTo>
                <a:cubicBezTo>
                  <a:pt x="218" y="367"/>
                  <a:pt x="217" y="351"/>
                  <a:pt x="217" y="332"/>
                </a:cubicBezTo>
                <a:lnTo>
                  <a:pt x="217" y="324"/>
                </a:lnTo>
                <a:lnTo>
                  <a:pt x="210" y="320"/>
                </a:lnTo>
                <a:cubicBezTo>
                  <a:pt x="211" y="321"/>
                  <a:pt x="209" y="319"/>
                  <a:pt x="206" y="316"/>
                </a:cubicBezTo>
                <a:cubicBezTo>
                  <a:pt x="204" y="312"/>
                  <a:pt x="201" y="307"/>
                  <a:pt x="198" y="302"/>
                </a:cubicBezTo>
                <a:cubicBezTo>
                  <a:pt x="192" y="291"/>
                  <a:pt x="188" y="277"/>
                  <a:pt x="186" y="266"/>
                </a:cubicBezTo>
                <a:lnTo>
                  <a:pt x="185" y="255"/>
                </a:lnTo>
                <a:lnTo>
                  <a:pt x="174" y="254"/>
                </a:lnTo>
                <a:cubicBezTo>
                  <a:pt x="174" y="254"/>
                  <a:pt x="173" y="254"/>
                  <a:pt x="171" y="251"/>
                </a:cubicBezTo>
                <a:cubicBezTo>
                  <a:pt x="168" y="248"/>
                  <a:pt x="165" y="241"/>
                  <a:pt x="163" y="228"/>
                </a:cubicBezTo>
                <a:cubicBezTo>
                  <a:pt x="161" y="222"/>
                  <a:pt x="166" y="217"/>
                  <a:pt x="167" y="213"/>
                </a:cubicBezTo>
                <a:lnTo>
                  <a:pt x="176" y="208"/>
                </a:lnTo>
                <a:lnTo>
                  <a:pt x="173" y="198"/>
                </a:lnTo>
                <a:cubicBezTo>
                  <a:pt x="161" y="150"/>
                  <a:pt x="159" y="106"/>
                  <a:pt x="172" y="76"/>
                </a:cubicBezTo>
                <a:cubicBezTo>
                  <a:pt x="185" y="46"/>
                  <a:pt x="211" y="27"/>
                  <a:pt x="267" y="26"/>
                </a:cubicBezTo>
                <a:close/>
                <a:moveTo>
                  <a:pt x="440" y="40"/>
                </a:moveTo>
                <a:cubicBezTo>
                  <a:pt x="463" y="40"/>
                  <a:pt x="476" y="46"/>
                  <a:pt x="480" y="53"/>
                </a:cubicBezTo>
                <a:lnTo>
                  <a:pt x="483" y="58"/>
                </a:lnTo>
                <a:lnTo>
                  <a:pt x="490" y="59"/>
                </a:lnTo>
                <a:cubicBezTo>
                  <a:pt x="505" y="61"/>
                  <a:pt x="513" y="67"/>
                  <a:pt x="519" y="76"/>
                </a:cubicBezTo>
                <a:cubicBezTo>
                  <a:pt x="525" y="84"/>
                  <a:pt x="529" y="96"/>
                  <a:pt x="530" y="109"/>
                </a:cubicBezTo>
                <a:cubicBezTo>
                  <a:pt x="532" y="135"/>
                  <a:pt x="524" y="167"/>
                  <a:pt x="519" y="181"/>
                </a:cubicBezTo>
                <a:lnTo>
                  <a:pt x="516" y="191"/>
                </a:lnTo>
                <a:lnTo>
                  <a:pt x="525" y="197"/>
                </a:lnTo>
                <a:cubicBezTo>
                  <a:pt x="524" y="196"/>
                  <a:pt x="528" y="198"/>
                  <a:pt x="527" y="207"/>
                </a:cubicBezTo>
                <a:cubicBezTo>
                  <a:pt x="527" y="214"/>
                  <a:pt x="524" y="219"/>
                  <a:pt x="522" y="225"/>
                </a:cubicBezTo>
                <a:cubicBezTo>
                  <a:pt x="520" y="227"/>
                  <a:pt x="519" y="227"/>
                  <a:pt x="520" y="227"/>
                </a:cubicBezTo>
                <a:lnTo>
                  <a:pt x="509" y="228"/>
                </a:lnTo>
                <a:lnTo>
                  <a:pt x="508" y="239"/>
                </a:lnTo>
                <a:cubicBezTo>
                  <a:pt x="507" y="248"/>
                  <a:pt x="503" y="260"/>
                  <a:pt x="498" y="269"/>
                </a:cubicBezTo>
                <a:cubicBezTo>
                  <a:pt x="496" y="273"/>
                  <a:pt x="494" y="277"/>
                  <a:pt x="492" y="280"/>
                </a:cubicBezTo>
                <a:cubicBezTo>
                  <a:pt x="490" y="283"/>
                  <a:pt x="488" y="284"/>
                  <a:pt x="489" y="283"/>
                </a:cubicBezTo>
                <a:lnTo>
                  <a:pt x="482" y="287"/>
                </a:lnTo>
                <a:lnTo>
                  <a:pt x="482" y="295"/>
                </a:lnTo>
                <a:cubicBezTo>
                  <a:pt x="482" y="311"/>
                  <a:pt x="482" y="325"/>
                  <a:pt x="483" y="344"/>
                </a:cubicBezTo>
                <a:lnTo>
                  <a:pt x="483" y="345"/>
                </a:lnTo>
                <a:lnTo>
                  <a:pt x="484" y="347"/>
                </a:lnTo>
                <a:cubicBezTo>
                  <a:pt x="491" y="365"/>
                  <a:pt x="506" y="376"/>
                  <a:pt x="523" y="384"/>
                </a:cubicBezTo>
                <a:cubicBezTo>
                  <a:pt x="539" y="392"/>
                  <a:pt x="558" y="399"/>
                  <a:pt x="575" y="406"/>
                </a:cubicBezTo>
                <a:cubicBezTo>
                  <a:pt x="593" y="414"/>
                  <a:pt x="609" y="422"/>
                  <a:pt x="621" y="434"/>
                </a:cubicBezTo>
                <a:cubicBezTo>
                  <a:pt x="629" y="443"/>
                  <a:pt x="635" y="455"/>
                  <a:pt x="638" y="469"/>
                </a:cubicBezTo>
                <a:lnTo>
                  <a:pt x="493" y="469"/>
                </a:lnTo>
                <a:cubicBezTo>
                  <a:pt x="477" y="455"/>
                  <a:pt x="458" y="445"/>
                  <a:pt x="439" y="437"/>
                </a:cubicBezTo>
                <a:cubicBezTo>
                  <a:pt x="417" y="428"/>
                  <a:pt x="395" y="420"/>
                  <a:pt x="378" y="412"/>
                </a:cubicBezTo>
                <a:cubicBezTo>
                  <a:pt x="361" y="404"/>
                  <a:pt x="351" y="395"/>
                  <a:pt x="347" y="385"/>
                </a:cubicBezTo>
                <a:cubicBezTo>
                  <a:pt x="345" y="367"/>
                  <a:pt x="346" y="353"/>
                  <a:pt x="346" y="337"/>
                </a:cubicBezTo>
                <a:cubicBezTo>
                  <a:pt x="348" y="335"/>
                  <a:pt x="350" y="334"/>
                  <a:pt x="352" y="331"/>
                </a:cubicBezTo>
                <a:cubicBezTo>
                  <a:pt x="355" y="326"/>
                  <a:pt x="359" y="320"/>
                  <a:pt x="362" y="314"/>
                </a:cubicBezTo>
                <a:cubicBezTo>
                  <a:pt x="368" y="302"/>
                  <a:pt x="372" y="288"/>
                  <a:pt x="374" y="274"/>
                </a:cubicBezTo>
                <a:cubicBezTo>
                  <a:pt x="378" y="272"/>
                  <a:pt x="383" y="272"/>
                  <a:pt x="386" y="267"/>
                </a:cubicBezTo>
                <a:cubicBezTo>
                  <a:pt x="393" y="259"/>
                  <a:pt x="397" y="247"/>
                  <a:pt x="399" y="231"/>
                </a:cubicBezTo>
                <a:cubicBezTo>
                  <a:pt x="401" y="216"/>
                  <a:pt x="396" y="206"/>
                  <a:pt x="390" y="199"/>
                </a:cubicBezTo>
                <a:cubicBezTo>
                  <a:pt x="396" y="178"/>
                  <a:pt x="405" y="144"/>
                  <a:pt x="402" y="109"/>
                </a:cubicBezTo>
                <a:cubicBezTo>
                  <a:pt x="398" y="88"/>
                  <a:pt x="395" y="68"/>
                  <a:pt x="384" y="54"/>
                </a:cubicBezTo>
                <a:cubicBezTo>
                  <a:pt x="397" y="46"/>
                  <a:pt x="415" y="40"/>
                  <a:pt x="440" y="40"/>
                </a:cubicBezTo>
                <a:close/>
              </a:path>
            </a:pathLst>
          </a:custGeom>
          <a:solidFill>
            <a:srgbClr val="5F5F5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latin typeface="Segoe UI" panose="020B0502040204020203" pitchFamily="34" charset="0"/>
              <a:cs typeface="Segoe UI" panose="020B0502040204020203" pitchFamily="34" charset="0"/>
            </a:endParaRPr>
          </a:p>
        </p:txBody>
      </p:sp>
      <p:sp>
        <p:nvSpPr>
          <p:cNvPr id="143" name="Rectangle: Rounded Corners 142">
            <a:extLst>
              <a:ext uri="{FF2B5EF4-FFF2-40B4-BE49-F238E27FC236}">
                <a16:creationId xmlns:a16="http://schemas.microsoft.com/office/drawing/2014/main" id="{0BC6B07B-6AB9-4524-99C0-17E4A449BBE6}"/>
              </a:ext>
            </a:extLst>
          </p:cNvPr>
          <p:cNvSpPr/>
          <p:nvPr/>
        </p:nvSpPr>
        <p:spPr>
          <a:xfrm>
            <a:off x="4720329" y="3886408"/>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Ads</a:t>
            </a:r>
          </a:p>
          <a:p>
            <a:r>
              <a:rPr lang="en-US" sz="900" b="1" dirty="0">
                <a:solidFill>
                  <a:schemeClr val="accent5">
                    <a:lumMod val="50000"/>
                  </a:schemeClr>
                </a:solidFill>
              </a:rPr>
              <a:t>Manager</a:t>
            </a:r>
          </a:p>
        </p:txBody>
      </p:sp>
      <p:sp>
        <p:nvSpPr>
          <p:cNvPr id="145" name="Rectangle: Rounded Corners 144">
            <a:extLst>
              <a:ext uri="{FF2B5EF4-FFF2-40B4-BE49-F238E27FC236}">
                <a16:creationId xmlns:a16="http://schemas.microsoft.com/office/drawing/2014/main" id="{7687719F-5AC3-42CD-BAE2-0FD4D7913559}"/>
              </a:ext>
            </a:extLst>
          </p:cNvPr>
          <p:cNvSpPr/>
          <p:nvPr/>
        </p:nvSpPr>
        <p:spPr>
          <a:xfrm>
            <a:off x="4714701" y="4406159"/>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Shared Content Widgets</a:t>
            </a:r>
          </a:p>
        </p:txBody>
      </p:sp>
      <p:sp>
        <p:nvSpPr>
          <p:cNvPr id="146" name="Rectangle: Rounded Corners 145">
            <a:extLst>
              <a:ext uri="{FF2B5EF4-FFF2-40B4-BE49-F238E27FC236}">
                <a16:creationId xmlns:a16="http://schemas.microsoft.com/office/drawing/2014/main" id="{D4786F5F-AFFE-4155-A049-79104302BDE6}"/>
              </a:ext>
            </a:extLst>
          </p:cNvPr>
          <p:cNvSpPr/>
          <p:nvPr/>
        </p:nvSpPr>
        <p:spPr>
          <a:xfrm>
            <a:off x="4829595" y="3066152"/>
            <a:ext cx="1063287"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Gallery</a:t>
            </a:r>
            <a:r>
              <a:rPr lang="en-US" sz="900" dirty="0">
                <a:solidFill>
                  <a:schemeClr val="accent2">
                    <a:lumMod val="75000"/>
                  </a:schemeClr>
                </a:solidFill>
              </a:rPr>
              <a:t> Widgets</a:t>
            </a:r>
          </a:p>
        </p:txBody>
      </p:sp>
      <p:sp>
        <p:nvSpPr>
          <p:cNvPr id="147" name="Rectangle: Rounded Corners 146">
            <a:extLst>
              <a:ext uri="{FF2B5EF4-FFF2-40B4-BE49-F238E27FC236}">
                <a16:creationId xmlns:a16="http://schemas.microsoft.com/office/drawing/2014/main" id="{5901179B-C459-4CE3-8C9F-BEFECDEBE736}"/>
              </a:ext>
            </a:extLst>
          </p:cNvPr>
          <p:cNvSpPr/>
          <p:nvPr/>
        </p:nvSpPr>
        <p:spPr>
          <a:xfrm>
            <a:off x="5432009" y="3884472"/>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Mail/ Chat Services</a:t>
            </a:r>
          </a:p>
        </p:txBody>
      </p:sp>
      <p:sp>
        <p:nvSpPr>
          <p:cNvPr id="148" name="Rectangle: Rounded Corners 147">
            <a:extLst>
              <a:ext uri="{FF2B5EF4-FFF2-40B4-BE49-F238E27FC236}">
                <a16:creationId xmlns:a16="http://schemas.microsoft.com/office/drawing/2014/main" id="{0BC760F7-83BF-447B-BE34-90D9DE871BE5}"/>
              </a:ext>
            </a:extLst>
          </p:cNvPr>
          <p:cNvSpPr/>
          <p:nvPr/>
        </p:nvSpPr>
        <p:spPr>
          <a:xfrm>
            <a:off x="5426381" y="4404223"/>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News Feed</a:t>
            </a:r>
          </a:p>
        </p:txBody>
      </p:sp>
      <p:sp>
        <p:nvSpPr>
          <p:cNvPr id="149" name="Rectangle: Rounded Corners 148">
            <a:extLst>
              <a:ext uri="{FF2B5EF4-FFF2-40B4-BE49-F238E27FC236}">
                <a16:creationId xmlns:a16="http://schemas.microsoft.com/office/drawing/2014/main" id="{FB385A2C-AEA8-4F3F-8DAF-633CA213AB2A}"/>
              </a:ext>
            </a:extLst>
          </p:cNvPr>
          <p:cNvSpPr/>
          <p:nvPr/>
        </p:nvSpPr>
        <p:spPr>
          <a:xfrm>
            <a:off x="6148583" y="3871180"/>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accent5">
                    <a:lumMod val="50000"/>
                  </a:schemeClr>
                </a:solidFill>
              </a:rPr>
              <a:t>Jobs/ Internship Postings</a:t>
            </a:r>
          </a:p>
        </p:txBody>
      </p:sp>
      <p:sp>
        <p:nvSpPr>
          <p:cNvPr id="154" name="Rectangle: Rounded Corners 153">
            <a:extLst>
              <a:ext uri="{FF2B5EF4-FFF2-40B4-BE49-F238E27FC236}">
                <a16:creationId xmlns:a16="http://schemas.microsoft.com/office/drawing/2014/main" id="{7D20502D-64DC-4F11-A54B-37C59D1C09D2}"/>
              </a:ext>
            </a:extLst>
          </p:cNvPr>
          <p:cNvSpPr/>
          <p:nvPr/>
        </p:nvSpPr>
        <p:spPr>
          <a:xfrm>
            <a:off x="6142955" y="4390931"/>
            <a:ext cx="672088" cy="486177"/>
          </a:xfrm>
          <a:prstGeom prst="roundRect">
            <a:avLst>
              <a:gd name="adj" fmla="val 9428"/>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accent5">
                    <a:lumMod val="50000"/>
                  </a:schemeClr>
                </a:solidFill>
              </a:rPr>
              <a:t>Shared Reward Programs</a:t>
            </a:r>
          </a:p>
        </p:txBody>
      </p:sp>
      <p:sp>
        <p:nvSpPr>
          <p:cNvPr id="156" name="TextBox 155">
            <a:extLst>
              <a:ext uri="{FF2B5EF4-FFF2-40B4-BE49-F238E27FC236}">
                <a16:creationId xmlns:a16="http://schemas.microsoft.com/office/drawing/2014/main" id="{4195B644-8122-4926-A248-164F4F0B6910}"/>
              </a:ext>
            </a:extLst>
          </p:cNvPr>
          <p:cNvSpPr txBox="1"/>
          <p:nvPr/>
        </p:nvSpPr>
        <p:spPr>
          <a:xfrm>
            <a:off x="7039908" y="2187729"/>
            <a:ext cx="1148722" cy="276999"/>
          </a:xfrm>
          <a:prstGeom prst="rect">
            <a:avLst/>
          </a:prstGeom>
          <a:noFill/>
        </p:spPr>
        <p:txBody>
          <a:bodyPr wrap="square" rtlCol="0">
            <a:spAutoFit/>
          </a:bodyPr>
          <a:lstStyle/>
          <a:p>
            <a:pPr algn="ctr"/>
            <a:r>
              <a:rPr lang="en-US" sz="1200" b="1" dirty="0">
                <a:solidFill>
                  <a:schemeClr val="accent1">
                    <a:lumMod val="50000"/>
                  </a:schemeClr>
                </a:solidFill>
              </a:rPr>
              <a:t>Other Features</a:t>
            </a:r>
          </a:p>
        </p:txBody>
      </p:sp>
      <p:sp>
        <p:nvSpPr>
          <p:cNvPr id="158" name="Rectangle: Rounded Corners 157">
            <a:extLst>
              <a:ext uri="{FF2B5EF4-FFF2-40B4-BE49-F238E27FC236}">
                <a16:creationId xmlns:a16="http://schemas.microsoft.com/office/drawing/2014/main" id="{BEB45176-F52E-4F41-96E0-A6AE26149E3F}"/>
              </a:ext>
            </a:extLst>
          </p:cNvPr>
          <p:cNvSpPr/>
          <p:nvPr/>
        </p:nvSpPr>
        <p:spPr>
          <a:xfrm>
            <a:off x="7059742" y="2506200"/>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Cloud Services Integration</a:t>
            </a:r>
          </a:p>
        </p:txBody>
      </p:sp>
      <p:sp>
        <p:nvSpPr>
          <p:cNvPr id="159" name="Rectangle: Rounded Corners 158">
            <a:extLst>
              <a:ext uri="{FF2B5EF4-FFF2-40B4-BE49-F238E27FC236}">
                <a16:creationId xmlns:a16="http://schemas.microsoft.com/office/drawing/2014/main" id="{63F91A81-4518-44F7-84EF-548B6FD75AC4}"/>
              </a:ext>
            </a:extLst>
          </p:cNvPr>
          <p:cNvSpPr/>
          <p:nvPr/>
        </p:nvSpPr>
        <p:spPr>
          <a:xfrm>
            <a:off x="7059742" y="2858710"/>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Social Media Integration</a:t>
            </a:r>
          </a:p>
        </p:txBody>
      </p:sp>
      <p:sp>
        <p:nvSpPr>
          <p:cNvPr id="160" name="Rectangle: Rounded Corners 159">
            <a:extLst>
              <a:ext uri="{FF2B5EF4-FFF2-40B4-BE49-F238E27FC236}">
                <a16:creationId xmlns:a16="http://schemas.microsoft.com/office/drawing/2014/main" id="{53F9156D-95E4-40E1-9C2A-527C302A8776}"/>
              </a:ext>
            </a:extLst>
          </p:cNvPr>
          <p:cNvSpPr/>
          <p:nvPr/>
        </p:nvSpPr>
        <p:spPr>
          <a:xfrm>
            <a:off x="5973261" y="2479840"/>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Templates</a:t>
            </a:r>
          </a:p>
        </p:txBody>
      </p:sp>
      <p:sp>
        <p:nvSpPr>
          <p:cNvPr id="162" name="Rectangle: Rounded Corners 161">
            <a:extLst>
              <a:ext uri="{FF2B5EF4-FFF2-40B4-BE49-F238E27FC236}">
                <a16:creationId xmlns:a16="http://schemas.microsoft.com/office/drawing/2014/main" id="{2CB770D4-4724-45B6-BF22-66956925537E}"/>
              </a:ext>
            </a:extLst>
          </p:cNvPr>
          <p:cNvSpPr/>
          <p:nvPr/>
        </p:nvSpPr>
        <p:spPr>
          <a:xfrm>
            <a:off x="5971618" y="2815875"/>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Calendars</a:t>
            </a:r>
          </a:p>
        </p:txBody>
      </p:sp>
      <p:sp>
        <p:nvSpPr>
          <p:cNvPr id="164" name="Rectangle: Rounded Corners 163">
            <a:extLst>
              <a:ext uri="{FF2B5EF4-FFF2-40B4-BE49-F238E27FC236}">
                <a16:creationId xmlns:a16="http://schemas.microsoft.com/office/drawing/2014/main" id="{E04889CE-AD95-49E1-A81D-D6C78ECB4911}"/>
              </a:ext>
            </a:extLst>
          </p:cNvPr>
          <p:cNvSpPr/>
          <p:nvPr/>
        </p:nvSpPr>
        <p:spPr>
          <a:xfrm>
            <a:off x="5971618" y="3151139"/>
            <a:ext cx="878584" cy="332935"/>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lumMod val="75000"/>
                  </a:schemeClr>
                </a:solidFill>
              </a:rPr>
              <a:t>Feedback</a:t>
            </a:r>
          </a:p>
        </p:txBody>
      </p:sp>
      <p:sp>
        <p:nvSpPr>
          <p:cNvPr id="166" name="Rectangle: Rounded Corners 165">
            <a:extLst>
              <a:ext uri="{FF2B5EF4-FFF2-40B4-BE49-F238E27FC236}">
                <a16:creationId xmlns:a16="http://schemas.microsoft.com/office/drawing/2014/main" id="{396FC9E8-6874-4530-90F7-CCF2B668BAE8}"/>
              </a:ext>
            </a:extLst>
          </p:cNvPr>
          <p:cNvSpPr/>
          <p:nvPr/>
        </p:nvSpPr>
        <p:spPr>
          <a:xfrm>
            <a:off x="7069940" y="3215556"/>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eCommerce (Shopping Cart)</a:t>
            </a:r>
          </a:p>
        </p:txBody>
      </p:sp>
      <p:sp>
        <p:nvSpPr>
          <p:cNvPr id="167" name="Rectangle: Rounded Corners 166">
            <a:extLst>
              <a:ext uri="{FF2B5EF4-FFF2-40B4-BE49-F238E27FC236}">
                <a16:creationId xmlns:a16="http://schemas.microsoft.com/office/drawing/2014/main" id="{F32B6FF4-AACD-4EA3-B540-F4E9C2A36239}"/>
              </a:ext>
            </a:extLst>
          </p:cNvPr>
          <p:cNvSpPr/>
          <p:nvPr/>
        </p:nvSpPr>
        <p:spPr>
          <a:xfrm>
            <a:off x="7066065" y="35695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Discounts on Products/Services</a:t>
            </a:r>
          </a:p>
        </p:txBody>
      </p:sp>
      <p:sp>
        <p:nvSpPr>
          <p:cNvPr id="168" name="Rectangle: Rounded Corners 167">
            <a:extLst>
              <a:ext uri="{FF2B5EF4-FFF2-40B4-BE49-F238E27FC236}">
                <a16:creationId xmlns:a16="http://schemas.microsoft.com/office/drawing/2014/main" id="{D06DCC75-5949-40BB-A812-7849EF4B95EF}"/>
              </a:ext>
            </a:extLst>
          </p:cNvPr>
          <p:cNvSpPr/>
          <p:nvPr/>
        </p:nvSpPr>
        <p:spPr>
          <a:xfrm>
            <a:off x="7064200" y="39124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Affiliate Programs</a:t>
            </a:r>
          </a:p>
        </p:txBody>
      </p:sp>
      <p:sp>
        <p:nvSpPr>
          <p:cNvPr id="169" name="Rectangle: Rounded Corners 168">
            <a:extLst>
              <a:ext uri="{FF2B5EF4-FFF2-40B4-BE49-F238E27FC236}">
                <a16:creationId xmlns:a16="http://schemas.microsoft.com/office/drawing/2014/main" id="{5A5EC028-C1AB-4CBD-8133-7C7A94A0AA77}"/>
              </a:ext>
            </a:extLst>
          </p:cNvPr>
          <p:cNvSpPr/>
          <p:nvPr/>
        </p:nvSpPr>
        <p:spPr>
          <a:xfrm>
            <a:off x="7062335" y="42553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Integrated sales of products/services</a:t>
            </a:r>
          </a:p>
        </p:txBody>
      </p:sp>
      <p:sp>
        <p:nvSpPr>
          <p:cNvPr id="170" name="Rectangle: Rounded Corners 169">
            <a:extLst>
              <a:ext uri="{FF2B5EF4-FFF2-40B4-BE49-F238E27FC236}">
                <a16:creationId xmlns:a16="http://schemas.microsoft.com/office/drawing/2014/main" id="{8995376C-DCB5-4E9B-9233-EED65D7F2C9F}"/>
              </a:ext>
            </a:extLst>
          </p:cNvPr>
          <p:cNvSpPr/>
          <p:nvPr/>
        </p:nvSpPr>
        <p:spPr>
          <a:xfrm>
            <a:off x="7060470" y="4598241"/>
            <a:ext cx="1113606" cy="306575"/>
          </a:xfrm>
          <a:prstGeom prst="roundRect">
            <a:avLst>
              <a:gd name="adj" fmla="val 942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5">
                    <a:lumMod val="50000"/>
                  </a:schemeClr>
                </a:solidFill>
              </a:rPr>
              <a:t>Diversity Showcase</a:t>
            </a:r>
          </a:p>
        </p:txBody>
      </p:sp>
      <p:sp>
        <p:nvSpPr>
          <p:cNvPr id="171" name="Rectangle: Rounded Corners 170">
            <a:extLst>
              <a:ext uri="{FF2B5EF4-FFF2-40B4-BE49-F238E27FC236}">
                <a16:creationId xmlns:a16="http://schemas.microsoft.com/office/drawing/2014/main" id="{834597A6-7426-417D-B885-A61C43696509}"/>
              </a:ext>
            </a:extLst>
          </p:cNvPr>
          <p:cNvSpPr/>
          <p:nvPr/>
        </p:nvSpPr>
        <p:spPr>
          <a:xfrm>
            <a:off x="4831307" y="3212900"/>
            <a:ext cx="1061304"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Survey</a:t>
            </a:r>
            <a:r>
              <a:rPr lang="en-US" sz="900" dirty="0">
                <a:solidFill>
                  <a:schemeClr val="accent2">
                    <a:lumMod val="75000"/>
                  </a:schemeClr>
                </a:solidFill>
              </a:rPr>
              <a:t> Widgets</a:t>
            </a:r>
          </a:p>
        </p:txBody>
      </p:sp>
      <p:sp>
        <p:nvSpPr>
          <p:cNvPr id="172" name="Rectangle: Rounded Corners 171">
            <a:extLst>
              <a:ext uri="{FF2B5EF4-FFF2-40B4-BE49-F238E27FC236}">
                <a16:creationId xmlns:a16="http://schemas.microsoft.com/office/drawing/2014/main" id="{46EB15ED-6B7F-4A93-B95F-DE2D907A0663}"/>
              </a:ext>
            </a:extLst>
          </p:cNvPr>
          <p:cNvSpPr/>
          <p:nvPr/>
        </p:nvSpPr>
        <p:spPr>
          <a:xfrm>
            <a:off x="4832464" y="3359648"/>
            <a:ext cx="1059876" cy="144363"/>
          </a:xfrm>
          <a:prstGeom prst="roundRect">
            <a:avLst>
              <a:gd name="adj" fmla="val 9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lumMod val="75000"/>
                  </a:schemeClr>
                </a:solidFill>
              </a:rPr>
              <a:t>Event</a:t>
            </a:r>
            <a:r>
              <a:rPr lang="en-US" sz="900" dirty="0">
                <a:solidFill>
                  <a:schemeClr val="accent2">
                    <a:lumMod val="75000"/>
                  </a:schemeClr>
                </a:solidFill>
              </a:rPr>
              <a:t> Widgets</a:t>
            </a:r>
          </a:p>
        </p:txBody>
      </p:sp>
      <p:sp>
        <p:nvSpPr>
          <p:cNvPr id="16" name="TextBox 15">
            <a:extLst>
              <a:ext uri="{FF2B5EF4-FFF2-40B4-BE49-F238E27FC236}">
                <a16:creationId xmlns:a16="http://schemas.microsoft.com/office/drawing/2014/main" id="{FA2CDB25-E8FE-4B2F-BE5A-9F0BD8F9C308}"/>
              </a:ext>
            </a:extLst>
          </p:cNvPr>
          <p:cNvSpPr txBox="1"/>
          <p:nvPr/>
        </p:nvSpPr>
        <p:spPr>
          <a:xfrm rot="17886641">
            <a:off x="1744792" y="2572838"/>
            <a:ext cx="662752" cy="400110"/>
          </a:xfrm>
          <a:prstGeom prst="rect">
            <a:avLst/>
          </a:prstGeom>
          <a:noFill/>
        </p:spPr>
        <p:txBody>
          <a:bodyPr wrap="square" rtlCol="0">
            <a:spAutoFit/>
          </a:bodyPr>
          <a:lstStyle/>
          <a:p>
            <a:pPr algn="ctr"/>
            <a:r>
              <a:rPr lang="en-US" sz="1000" dirty="0">
                <a:solidFill>
                  <a:schemeClr val="accent2">
                    <a:lumMod val="75000"/>
                  </a:schemeClr>
                </a:solidFill>
              </a:rPr>
              <a:t>Existing website</a:t>
            </a:r>
          </a:p>
        </p:txBody>
      </p:sp>
      <p:sp>
        <p:nvSpPr>
          <p:cNvPr id="185" name="TextBox 184">
            <a:extLst>
              <a:ext uri="{FF2B5EF4-FFF2-40B4-BE49-F238E27FC236}">
                <a16:creationId xmlns:a16="http://schemas.microsoft.com/office/drawing/2014/main" id="{796A809B-709B-4185-9E11-38C1D4546620}"/>
              </a:ext>
            </a:extLst>
          </p:cNvPr>
          <p:cNvSpPr txBox="1"/>
          <p:nvPr/>
        </p:nvSpPr>
        <p:spPr>
          <a:xfrm>
            <a:off x="1993902" y="3445545"/>
            <a:ext cx="853345" cy="400110"/>
          </a:xfrm>
          <a:prstGeom prst="rect">
            <a:avLst/>
          </a:prstGeom>
          <a:noFill/>
        </p:spPr>
        <p:txBody>
          <a:bodyPr wrap="square" rtlCol="0">
            <a:spAutoFit/>
          </a:bodyPr>
          <a:lstStyle/>
          <a:p>
            <a:pPr algn="ctr"/>
            <a:r>
              <a:rPr lang="en-US" sz="1000" dirty="0">
                <a:solidFill>
                  <a:schemeClr val="accent2">
                    <a:lumMod val="75000"/>
                  </a:schemeClr>
                </a:solidFill>
              </a:rPr>
              <a:t>No Website</a:t>
            </a:r>
          </a:p>
          <a:p>
            <a:pPr algn="ctr"/>
            <a:r>
              <a:rPr lang="en-US" sz="1000" dirty="0">
                <a:solidFill>
                  <a:schemeClr val="accent2">
                    <a:lumMod val="75000"/>
                  </a:schemeClr>
                </a:solidFill>
              </a:rPr>
              <a:t>No Problem</a:t>
            </a:r>
          </a:p>
        </p:txBody>
      </p:sp>
      <p:sp>
        <p:nvSpPr>
          <p:cNvPr id="186" name="TextBox 185">
            <a:extLst>
              <a:ext uri="{FF2B5EF4-FFF2-40B4-BE49-F238E27FC236}">
                <a16:creationId xmlns:a16="http://schemas.microsoft.com/office/drawing/2014/main" id="{A22A7B86-0F64-489E-B168-A910F80575BB}"/>
              </a:ext>
            </a:extLst>
          </p:cNvPr>
          <p:cNvSpPr txBox="1"/>
          <p:nvPr/>
        </p:nvSpPr>
        <p:spPr>
          <a:xfrm rot="3918242">
            <a:off x="2392794" y="2600616"/>
            <a:ext cx="881923" cy="400110"/>
          </a:xfrm>
          <a:prstGeom prst="rect">
            <a:avLst/>
          </a:prstGeom>
          <a:noFill/>
        </p:spPr>
        <p:txBody>
          <a:bodyPr wrap="square" rtlCol="0">
            <a:spAutoFit/>
          </a:bodyPr>
          <a:lstStyle/>
          <a:p>
            <a:pPr algn="ctr"/>
            <a:r>
              <a:rPr lang="en-US" sz="1000" dirty="0">
                <a:solidFill>
                  <a:schemeClr val="accent2">
                    <a:lumMod val="75000"/>
                  </a:schemeClr>
                </a:solidFill>
              </a:rPr>
              <a:t>Embedded</a:t>
            </a:r>
          </a:p>
          <a:p>
            <a:pPr algn="ctr"/>
            <a:r>
              <a:rPr lang="en-US" sz="1000" dirty="0">
                <a:solidFill>
                  <a:schemeClr val="accent2">
                    <a:lumMod val="75000"/>
                  </a:schemeClr>
                </a:solidFill>
              </a:rPr>
              <a:t>Components</a:t>
            </a:r>
          </a:p>
        </p:txBody>
      </p:sp>
      <p:grpSp>
        <p:nvGrpSpPr>
          <p:cNvPr id="18" name="Group 17">
            <a:extLst>
              <a:ext uri="{FF2B5EF4-FFF2-40B4-BE49-F238E27FC236}">
                <a16:creationId xmlns:a16="http://schemas.microsoft.com/office/drawing/2014/main" id="{F16A9A1D-DE03-4C86-81FE-8203E847E8CE}"/>
              </a:ext>
            </a:extLst>
          </p:cNvPr>
          <p:cNvGrpSpPr/>
          <p:nvPr/>
        </p:nvGrpSpPr>
        <p:grpSpPr>
          <a:xfrm>
            <a:off x="2093689" y="1866266"/>
            <a:ext cx="700924" cy="432229"/>
            <a:chOff x="1344120" y="1824113"/>
            <a:chExt cx="700924" cy="432229"/>
          </a:xfrm>
        </p:grpSpPr>
        <p:sp>
          <p:nvSpPr>
            <p:cNvPr id="17" name="Rectangle 16">
              <a:extLst>
                <a:ext uri="{FF2B5EF4-FFF2-40B4-BE49-F238E27FC236}">
                  <a16:creationId xmlns:a16="http://schemas.microsoft.com/office/drawing/2014/main" id="{606BDF50-9A04-4BE3-B727-E36AB20D744B}"/>
                </a:ext>
              </a:extLst>
            </p:cNvPr>
            <p:cNvSpPr/>
            <p:nvPr/>
          </p:nvSpPr>
          <p:spPr>
            <a:xfrm>
              <a:off x="1344120" y="1824113"/>
              <a:ext cx="700924" cy="125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8D5B05A2-2F23-4955-91B9-8EC8CCEF690E}"/>
                </a:ext>
              </a:extLst>
            </p:cNvPr>
            <p:cNvSpPr/>
            <p:nvPr/>
          </p:nvSpPr>
          <p:spPr>
            <a:xfrm>
              <a:off x="1506995" y="1965390"/>
              <a:ext cx="379808" cy="290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41F1DC6-5BE3-4B1C-B5A4-9D19DCE0F9F0}"/>
                </a:ext>
              </a:extLst>
            </p:cNvPr>
            <p:cNvSpPr/>
            <p:nvPr/>
          </p:nvSpPr>
          <p:spPr>
            <a:xfrm>
              <a:off x="1898826" y="1965390"/>
              <a:ext cx="145521" cy="2909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F55077E4-9589-456D-B590-ECF4CF9B3346}"/>
                </a:ext>
              </a:extLst>
            </p:cNvPr>
            <p:cNvSpPr/>
            <p:nvPr/>
          </p:nvSpPr>
          <p:spPr>
            <a:xfrm>
              <a:off x="1345848" y="1965390"/>
              <a:ext cx="145521" cy="2909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F67D6921-F2B5-45E0-A292-4E3EDEDCF2EE}"/>
              </a:ext>
            </a:extLst>
          </p:cNvPr>
          <p:cNvSpPr/>
          <p:nvPr/>
        </p:nvSpPr>
        <p:spPr>
          <a:xfrm>
            <a:off x="9063256" y="2263547"/>
            <a:ext cx="308357" cy="641472"/>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21" name="Group 20">
            <a:extLst>
              <a:ext uri="{FF2B5EF4-FFF2-40B4-BE49-F238E27FC236}">
                <a16:creationId xmlns:a16="http://schemas.microsoft.com/office/drawing/2014/main" id="{1DA8BA29-7BE0-4D2A-A440-8D596FA61F82}"/>
              </a:ext>
            </a:extLst>
          </p:cNvPr>
          <p:cNvGrpSpPr/>
          <p:nvPr/>
        </p:nvGrpSpPr>
        <p:grpSpPr>
          <a:xfrm>
            <a:off x="9099580" y="3747802"/>
            <a:ext cx="1699219" cy="1210854"/>
            <a:chOff x="8875646" y="2919145"/>
            <a:chExt cx="2068153" cy="1422544"/>
          </a:xfrm>
        </p:grpSpPr>
        <p:sp>
          <p:nvSpPr>
            <p:cNvPr id="20" name="Rectangle 19">
              <a:extLst>
                <a:ext uri="{FF2B5EF4-FFF2-40B4-BE49-F238E27FC236}">
                  <a16:creationId xmlns:a16="http://schemas.microsoft.com/office/drawing/2014/main" id="{39FA81E6-749F-4F8C-AE26-DABF1254022B}"/>
                </a:ext>
              </a:extLst>
            </p:cNvPr>
            <p:cNvSpPr/>
            <p:nvPr/>
          </p:nvSpPr>
          <p:spPr>
            <a:xfrm>
              <a:off x="8875646" y="2919145"/>
              <a:ext cx="2068153" cy="142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a:extLst>
                <a:ext uri="{FF2B5EF4-FFF2-40B4-BE49-F238E27FC236}">
                  <a16:creationId xmlns:a16="http://schemas.microsoft.com/office/drawing/2014/main" id="{A80FD5A2-9185-4E4C-B270-10BD5E0600F3}"/>
                </a:ext>
              </a:extLst>
            </p:cNvPr>
            <p:cNvGrpSpPr/>
            <p:nvPr/>
          </p:nvGrpSpPr>
          <p:grpSpPr>
            <a:xfrm>
              <a:off x="8890656" y="2932295"/>
              <a:ext cx="2024128" cy="1396193"/>
              <a:chOff x="7239000" y="3276600"/>
              <a:chExt cx="2359026" cy="1277937"/>
            </a:xfrm>
          </p:grpSpPr>
          <p:sp>
            <p:nvSpPr>
              <p:cNvPr id="215" name="Rectangle 24">
                <a:extLst>
                  <a:ext uri="{FF2B5EF4-FFF2-40B4-BE49-F238E27FC236}">
                    <a16:creationId xmlns:a16="http://schemas.microsoft.com/office/drawing/2014/main" id="{21C711E1-443E-4934-BD00-284BD9CD8161}"/>
                  </a:ext>
                </a:extLst>
              </p:cNvPr>
              <p:cNvSpPr>
                <a:spLocks noChangeArrowheads="1"/>
              </p:cNvSpPr>
              <p:nvPr/>
            </p:nvSpPr>
            <p:spPr bwMode="auto">
              <a:xfrm>
                <a:off x="7239000"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Rectangle 25">
                <a:extLst>
                  <a:ext uri="{FF2B5EF4-FFF2-40B4-BE49-F238E27FC236}">
                    <a16:creationId xmlns:a16="http://schemas.microsoft.com/office/drawing/2014/main" id="{C9B82EEF-5B5A-4595-AEAD-0C8D116B77B2}"/>
                  </a:ext>
                </a:extLst>
              </p:cNvPr>
              <p:cNvSpPr>
                <a:spLocks noChangeArrowheads="1"/>
              </p:cNvSpPr>
              <p:nvPr/>
            </p:nvSpPr>
            <p:spPr bwMode="auto">
              <a:xfrm>
                <a:off x="7248525" y="3276600"/>
                <a:ext cx="1408113" cy="52228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26">
                <a:extLst>
                  <a:ext uri="{FF2B5EF4-FFF2-40B4-BE49-F238E27FC236}">
                    <a16:creationId xmlns:a16="http://schemas.microsoft.com/office/drawing/2014/main" id="{46CF0F80-0548-4735-9D7C-015CA0C18DDD}"/>
                  </a:ext>
                </a:extLst>
              </p:cNvPr>
              <p:cNvSpPr>
                <a:spLocks/>
              </p:cNvSpPr>
              <p:nvPr/>
            </p:nvSpPr>
            <p:spPr bwMode="auto">
              <a:xfrm>
                <a:off x="8559800"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7">
                <a:extLst>
                  <a:ext uri="{FF2B5EF4-FFF2-40B4-BE49-F238E27FC236}">
                    <a16:creationId xmlns:a16="http://schemas.microsoft.com/office/drawing/2014/main" id="{C61FA976-4A40-4E7D-B610-527FA392EEC8}"/>
                  </a:ext>
                </a:extLst>
              </p:cNvPr>
              <p:cNvSpPr>
                <a:spLocks/>
              </p:cNvSpPr>
              <p:nvPr/>
            </p:nvSpPr>
            <p:spPr bwMode="auto">
              <a:xfrm>
                <a:off x="7300913"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8">
                <a:extLst>
                  <a:ext uri="{FF2B5EF4-FFF2-40B4-BE49-F238E27FC236}">
                    <a16:creationId xmlns:a16="http://schemas.microsoft.com/office/drawing/2014/main" id="{EE48C352-4490-429D-B898-D5E7AD028600}"/>
                  </a:ext>
                </a:extLst>
              </p:cNvPr>
              <p:cNvSpPr>
                <a:spLocks noChangeArrowheads="1"/>
              </p:cNvSpPr>
              <p:nvPr/>
            </p:nvSpPr>
            <p:spPr bwMode="auto">
              <a:xfrm>
                <a:off x="7754938"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Rectangle 29">
                <a:extLst>
                  <a:ext uri="{FF2B5EF4-FFF2-40B4-BE49-F238E27FC236}">
                    <a16:creationId xmlns:a16="http://schemas.microsoft.com/office/drawing/2014/main" id="{8CC186E3-C7BF-410C-99FB-C2CD82F4BAD9}"/>
                  </a:ext>
                </a:extLst>
              </p:cNvPr>
              <p:cNvSpPr>
                <a:spLocks noChangeArrowheads="1"/>
              </p:cNvSpPr>
              <p:nvPr/>
            </p:nvSpPr>
            <p:spPr bwMode="auto">
              <a:xfrm>
                <a:off x="8699500" y="3848100"/>
                <a:ext cx="898525" cy="3365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Rectangle 30">
                <a:extLst>
                  <a:ext uri="{FF2B5EF4-FFF2-40B4-BE49-F238E27FC236}">
                    <a16:creationId xmlns:a16="http://schemas.microsoft.com/office/drawing/2014/main" id="{61221455-3D15-47BB-8618-A8474DF8BED7}"/>
                  </a:ext>
                </a:extLst>
              </p:cNvPr>
              <p:cNvSpPr>
                <a:spLocks noChangeArrowheads="1"/>
              </p:cNvSpPr>
              <p:nvPr/>
            </p:nvSpPr>
            <p:spPr bwMode="auto">
              <a:xfrm>
                <a:off x="8699500" y="3276600"/>
                <a:ext cx="898525" cy="522287"/>
              </a:xfrm>
              <a:prstGeom prst="rect">
                <a:avLst/>
              </a:prstGeom>
              <a:solidFill>
                <a:srgbClr val="8497B0"/>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Rectangle 31">
                <a:extLst>
                  <a:ext uri="{FF2B5EF4-FFF2-40B4-BE49-F238E27FC236}">
                    <a16:creationId xmlns:a16="http://schemas.microsoft.com/office/drawing/2014/main" id="{00FF77BF-B8B9-4A97-AB5E-C5CE6241BCF5}"/>
                  </a:ext>
                </a:extLst>
              </p:cNvPr>
              <p:cNvSpPr>
                <a:spLocks noChangeArrowheads="1"/>
              </p:cNvSpPr>
              <p:nvPr/>
            </p:nvSpPr>
            <p:spPr bwMode="auto">
              <a:xfrm>
                <a:off x="7754938"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32">
                <a:extLst>
                  <a:ext uri="{FF2B5EF4-FFF2-40B4-BE49-F238E27FC236}">
                    <a16:creationId xmlns:a16="http://schemas.microsoft.com/office/drawing/2014/main" id="{63EFA1F9-7840-409A-A071-7EFF21AE1A9B}"/>
                  </a:ext>
                </a:extLst>
              </p:cNvPr>
              <p:cNvSpPr>
                <a:spLocks noChangeArrowheads="1"/>
              </p:cNvSpPr>
              <p:nvPr/>
            </p:nvSpPr>
            <p:spPr bwMode="auto">
              <a:xfrm>
                <a:off x="7754938"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33">
                <a:extLst>
                  <a:ext uri="{FF2B5EF4-FFF2-40B4-BE49-F238E27FC236}">
                    <a16:creationId xmlns:a16="http://schemas.microsoft.com/office/drawing/2014/main" id="{B279A3C2-A573-4071-B79C-B7371F706D32}"/>
                  </a:ext>
                </a:extLst>
              </p:cNvPr>
              <p:cNvSpPr>
                <a:spLocks noChangeArrowheads="1"/>
              </p:cNvSpPr>
              <p:nvPr/>
            </p:nvSpPr>
            <p:spPr bwMode="auto">
              <a:xfrm>
                <a:off x="7754938"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34">
                <a:extLst>
                  <a:ext uri="{FF2B5EF4-FFF2-40B4-BE49-F238E27FC236}">
                    <a16:creationId xmlns:a16="http://schemas.microsoft.com/office/drawing/2014/main" id="{013A55B6-F929-451D-A684-C08ABC08AA4F}"/>
                  </a:ext>
                </a:extLst>
              </p:cNvPr>
              <p:cNvSpPr>
                <a:spLocks noChangeArrowheads="1"/>
              </p:cNvSpPr>
              <p:nvPr/>
            </p:nvSpPr>
            <p:spPr bwMode="auto">
              <a:xfrm>
                <a:off x="7754938"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5">
                <a:extLst>
                  <a:ext uri="{FF2B5EF4-FFF2-40B4-BE49-F238E27FC236}">
                    <a16:creationId xmlns:a16="http://schemas.microsoft.com/office/drawing/2014/main" id="{F1DDD472-50ED-45F1-9793-ACA0E898D158}"/>
                  </a:ext>
                </a:extLst>
              </p:cNvPr>
              <p:cNvSpPr>
                <a:spLocks noChangeArrowheads="1"/>
              </p:cNvSpPr>
              <p:nvPr/>
            </p:nvSpPr>
            <p:spPr bwMode="auto">
              <a:xfrm>
                <a:off x="7754938"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6">
                <a:extLst>
                  <a:ext uri="{FF2B5EF4-FFF2-40B4-BE49-F238E27FC236}">
                    <a16:creationId xmlns:a16="http://schemas.microsoft.com/office/drawing/2014/main" id="{EB08C549-1C8A-453C-8DFB-AE0F35DF9402}"/>
                  </a:ext>
                </a:extLst>
              </p:cNvPr>
              <p:cNvSpPr>
                <a:spLocks noChangeArrowheads="1"/>
              </p:cNvSpPr>
              <p:nvPr/>
            </p:nvSpPr>
            <p:spPr bwMode="auto">
              <a:xfrm>
                <a:off x="7754938"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37">
                <a:extLst>
                  <a:ext uri="{FF2B5EF4-FFF2-40B4-BE49-F238E27FC236}">
                    <a16:creationId xmlns:a16="http://schemas.microsoft.com/office/drawing/2014/main" id="{90797209-0A6E-44CB-B99A-D057006CF3A6}"/>
                  </a:ext>
                </a:extLst>
              </p:cNvPr>
              <p:cNvSpPr>
                <a:spLocks noChangeArrowheads="1"/>
              </p:cNvSpPr>
              <p:nvPr/>
            </p:nvSpPr>
            <p:spPr bwMode="auto">
              <a:xfrm>
                <a:off x="7754938"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38">
                <a:extLst>
                  <a:ext uri="{FF2B5EF4-FFF2-40B4-BE49-F238E27FC236}">
                    <a16:creationId xmlns:a16="http://schemas.microsoft.com/office/drawing/2014/main" id="{38A16D1D-CAB7-45F0-B66F-F1EF396E4AFF}"/>
                  </a:ext>
                </a:extLst>
              </p:cNvPr>
              <p:cNvSpPr>
                <a:spLocks noChangeArrowheads="1"/>
              </p:cNvSpPr>
              <p:nvPr/>
            </p:nvSpPr>
            <p:spPr bwMode="auto">
              <a:xfrm>
                <a:off x="8204200"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39">
                <a:extLst>
                  <a:ext uri="{FF2B5EF4-FFF2-40B4-BE49-F238E27FC236}">
                    <a16:creationId xmlns:a16="http://schemas.microsoft.com/office/drawing/2014/main" id="{19483730-6C47-4966-B3FF-F8A1482D101C}"/>
                  </a:ext>
                </a:extLst>
              </p:cNvPr>
              <p:cNvSpPr>
                <a:spLocks noChangeArrowheads="1"/>
              </p:cNvSpPr>
              <p:nvPr/>
            </p:nvSpPr>
            <p:spPr bwMode="auto">
              <a:xfrm>
                <a:off x="8204200"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40">
                <a:extLst>
                  <a:ext uri="{FF2B5EF4-FFF2-40B4-BE49-F238E27FC236}">
                    <a16:creationId xmlns:a16="http://schemas.microsoft.com/office/drawing/2014/main" id="{635347D0-7074-45D0-9083-0C265E7A2E0A}"/>
                  </a:ext>
                </a:extLst>
              </p:cNvPr>
              <p:cNvSpPr>
                <a:spLocks noChangeArrowheads="1"/>
              </p:cNvSpPr>
              <p:nvPr/>
            </p:nvSpPr>
            <p:spPr bwMode="auto">
              <a:xfrm>
                <a:off x="8204200"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41">
                <a:extLst>
                  <a:ext uri="{FF2B5EF4-FFF2-40B4-BE49-F238E27FC236}">
                    <a16:creationId xmlns:a16="http://schemas.microsoft.com/office/drawing/2014/main" id="{9CCEE980-EB8E-4703-A1E0-DE5F3E4F5878}"/>
                  </a:ext>
                </a:extLst>
              </p:cNvPr>
              <p:cNvSpPr>
                <a:spLocks noChangeArrowheads="1"/>
              </p:cNvSpPr>
              <p:nvPr/>
            </p:nvSpPr>
            <p:spPr bwMode="auto">
              <a:xfrm>
                <a:off x="8204200"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2">
                <a:extLst>
                  <a:ext uri="{FF2B5EF4-FFF2-40B4-BE49-F238E27FC236}">
                    <a16:creationId xmlns:a16="http://schemas.microsoft.com/office/drawing/2014/main" id="{3CE8C26F-C7EB-451E-A9AB-C6487ED9E0CE}"/>
                  </a:ext>
                </a:extLst>
              </p:cNvPr>
              <p:cNvSpPr>
                <a:spLocks noChangeArrowheads="1"/>
              </p:cNvSpPr>
              <p:nvPr/>
            </p:nvSpPr>
            <p:spPr bwMode="auto">
              <a:xfrm>
                <a:off x="8204200"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3">
                <a:extLst>
                  <a:ext uri="{FF2B5EF4-FFF2-40B4-BE49-F238E27FC236}">
                    <a16:creationId xmlns:a16="http://schemas.microsoft.com/office/drawing/2014/main" id="{DD210366-2E5D-40A2-8256-7769C3237271}"/>
                  </a:ext>
                </a:extLst>
              </p:cNvPr>
              <p:cNvSpPr>
                <a:spLocks noChangeArrowheads="1"/>
              </p:cNvSpPr>
              <p:nvPr/>
            </p:nvSpPr>
            <p:spPr bwMode="auto">
              <a:xfrm>
                <a:off x="8204200"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4">
                <a:extLst>
                  <a:ext uri="{FF2B5EF4-FFF2-40B4-BE49-F238E27FC236}">
                    <a16:creationId xmlns:a16="http://schemas.microsoft.com/office/drawing/2014/main" id="{322F44E5-24CF-4EF9-9370-0D3ED1EBF1F8}"/>
                  </a:ext>
                </a:extLst>
              </p:cNvPr>
              <p:cNvSpPr>
                <a:spLocks noChangeArrowheads="1"/>
              </p:cNvSpPr>
              <p:nvPr/>
            </p:nvSpPr>
            <p:spPr bwMode="auto">
              <a:xfrm>
                <a:off x="8204200"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45">
                <a:extLst>
                  <a:ext uri="{FF2B5EF4-FFF2-40B4-BE49-F238E27FC236}">
                    <a16:creationId xmlns:a16="http://schemas.microsoft.com/office/drawing/2014/main" id="{007CD8D6-76D8-4191-8E25-EA5BB260179C}"/>
                  </a:ext>
                </a:extLst>
              </p:cNvPr>
              <p:cNvSpPr>
                <a:spLocks noChangeArrowheads="1"/>
              </p:cNvSpPr>
              <p:nvPr/>
            </p:nvSpPr>
            <p:spPr bwMode="auto">
              <a:xfrm>
                <a:off x="8699500"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Rectangle 46">
                <a:extLst>
                  <a:ext uri="{FF2B5EF4-FFF2-40B4-BE49-F238E27FC236}">
                    <a16:creationId xmlns:a16="http://schemas.microsoft.com/office/drawing/2014/main" id="{50650299-8589-4D71-81CC-28BB6B3FF0CA}"/>
                  </a:ext>
                </a:extLst>
              </p:cNvPr>
              <p:cNvSpPr>
                <a:spLocks noChangeArrowheads="1"/>
              </p:cNvSpPr>
              <p:nvPr/>
            </p:nvSpPr>
            <p:spPr bwMode="auto">
              <a:xfrm>
                <a:off x="9161463" y="4216400"/>
                <a:ext cx="436563" cy="338137"/>
              </a:xfrm>
              <a:prstGeom prst="rect">
                <a:avLst/>
              </a:prstGeom>
              <a:solidFill>
                <a:srgbClr val="CF96BB"/>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0" name="Rectangle 289">
            <a:extLst>
              <a:ext uri="{FF2B5EF4-FFF2-40B4-BE49-F238E27FC236}">
                <a16:creationId xmlns:a16="http://schemas.microsoft.com/office/drawing/2014/main" id="{A9FC5367-C9C2-4EED-8AC3-E73A65BE69AB}"/>
              </a:ext>
            </a:extLst>
          </p:cNvPr>
          <p:cNvSpPr/>
          <p:nvPr/>
        </p:nvSpPr>
        <p:spPr>
          <a:xfrm>
            <a:off x="9502235" y="2455796"/>
            <a:ext cx="308357" cy="314011"/>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Rectangle 290">
            <a:extLst>
              <a:ext uri="{FF2B5EF4-FFF2-40B4-BE49-F238E27FC236}">
                <a16:creationId xmlns:a16="http://schemas.microsoft.com/office/drawing/2014/main" id="{3A8AAB91-6B23-48B4-914A-0ED98F05E8CE}"/>
              </a:ext>
            </a:extLst>
          </p:cNvPr>
          <p:cNvSpPr/>
          <p:nvPr/>
        </p:nvSpPr>
        <p:spPr>
          <a:xfrm>
            <a:off x="9919016" y="2305677"/>
            <a:ext cx="584069" cy="565740"/>
          </a:xfrm>
          <a:prstGeom prst="rect">
            <a:avLst/>
          </a:prstGeom>
          <a:solidFill>
            <a:srgbClr val="8497B0"/>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Rectangle 291">
            <a:extLst>
              <a:ext uri="{FF2B5EF4-FFF2-40B4-BE49-F238E27FC236}">
                <a16:creationId xmlns:a16="http://schemas.microsoft.com/office/drawing/2014/main" id="{7FAC32C6-C17C-4BCF-BF40-4607DB2BC3F6}"/>
              </a:ext>
            </a:extLst>
          </p:cNvPr>
          <p:cNvSpPr/>
          <p:nvPr/>
        </p:nvSpPr>
        <p:spPr>
          <a:xfrm>
            <a:off x="10664231" y="2455795"/>
            <a:ext cx="308357" cy="314011"/>
          </a:xfrm>
          <a:prstGeom prst="rect">
            <a:avLst/>
          </a:prstGeom>
          <a:solidFill>
            <a:srgbClr val="CF96BB"/>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93" name="Straight Arrow Connector 292">
            <a:extLst>
              <a:ext uri="{FF2B5EF4-FFF2-40B4-BE49-F238E27FC236}">
                <a16:creationId xmlns:a16="http://schemas.microsoft.com/office/drawing/2014/main" id="{02AFBB9A-9F90-4D59-8D5E-D6F2ACA630BD}"/>
              </a:ext>
            </a:extLst>
          </p:cNvPr>
          <p:cNvCxnSpPr>
            <a:cxnSpLocks/>
          </p:cNvCxnSpPr>
          <p:nvPr/>
        </p:nvCxnSpPr>
        <p:spPr>
          <a:xfrm>
            <a:off x="9173868" y="2954090"/>
            <a:ext cx="256762" cy="45905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C5FA155D-9CF0-48DE-ADE7-55C7130B6037}"/>
              </a:ext>
            </a:extLst>
          </p:cNvPr>
          <p:cNvCxnSpPr>
            <a:cxnSpLocks/>
          </p:cNvCxnSpPr>
          <p:nvPr/>
        </p:nvCxnSpPr>
        <p:spPr>
          <a:xfrm>
            <a:off x="9608941" y="2950105"/>
            <a:ext cx="240569" cy="42666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A0167B78-CCCA-4A19-A49A-A695554D8419}"/>
              </a:ext>
            </a:extLst>
          </p:cNvPr>
          <p:cNvCxnSpPr>
            <a:cxnSpLocks/>
          </p:cNvCxnSpPr>
          <p:nvPr/>
        </p:nvCxnSpPr>
        <p:spPr>
          <a:xfrm flipH="1">
            <a:off x="10102893" y="2969015"/>
            <a:ext cx="246091" cy="40842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91A6B49C-25A0-4FCD-825D-F9E0686BEED0}"/>
              </a:ext>
            </a:extLst>
          </p:cNvPr>
          <p:cNvCxnSpPr>
            <a:cxnSpLocks/>
          </p:cNvCxnSpPr>
          <p:nvPr/>
        </p:nvCxnSpPr>
        <p:spPr>
          <a:xfrm flipH="1">
            <a:off x="10530784" y="2975166"/>
            <a:ext cx="305612" cy="42578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7029BB3-5894-4901-8F53-BCE59AB55F3D}"/>
              </a:ext>
            </a:extLst>
          </p:cNvPr>
          <p:cNvPicPr>
            <a:picLocks noChangeAspect="1"/>
          </p:cNvPicPr>
          <p:nvPr/>
        </p:nvPicPr>
        <p:blipFill>
          <a:blip r:embed="rId9"/>
          <a:stretch>
            <a:fillRect/>
          </a:stretch>
        </p:blipFill>
        <p:spPr>
          <a:xfrm>
            <a:off x="9664091" y="585292"/>
            <a:ext cx="1200150" cy="1009650"/>
          </a:xfrm>
          <a:prstGeom prst="rect">
            <a:avLst/>
          </a:prstGeom>
        </p:spPr>
      </p:pic>
      <p:pic>
        <p:nvPicPr>
          <p:cNvPr id="32" name="Picture 31">
            <a:extLst>
              <a:ext uri="{FF2B5EF4-FFF2-40B4-BE49-F238E27FC236}">
                <a16:creationId xmlns:a16="http://schemas.microsoft.com/office/drawing/2014/main" id="{1EB2A0AC-0CD9-40C9-A6BC-B73A5972F8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67756" y="3957495"/>
            <a:ext cx="273751" cy="382218"/>
          </a:xfrm>
          <a:prstGeom prst="rect">
            <a:avLst/>
          </a:prstGeom>
        </p:spPr>
      </p:pic>
      <p:sp>
        <p:nvSpPr>
          <p:cNvPr id="33" name="TextBox 32">
            <a:extLst>
              <a:ext uri="{FF2B5EF4-FFF2-40B4-BE49-F238E27FC236}">
                <a16:creationId xmlns:a16="http://schemas.microsoft.com/office/drawing/2014/main" id="{8C126D26-B799-418C-A0C2-212F4AA61907}"/>
              </a:ext>
            </a:extLst>
          </p:cNvPr>
          <p:cNvSpPr txBox="1"/>
          <p:nvPr/>
        </p:nvSpPr>
        <p:spPr>
          <a:xfrm>
            <a:off x="1778405" y="4303668"/>
            <a:ext cx="1344137" cy="523220"/>
          </a:xfrm>
          <a:prstGeom prst="rect">
            <a:avLst/>
          </a:prstGeom>
          <a:noFill/>
        </p:spPr>
        <p:txBody>
          <a:bodyPr wrap="square" rtlCol="0">
            <a:spAutoFit/>
          </a:bodyPr>
          <a:lstStyle/>
          <a:p>
            <a:pPr algn="ctr"/>
            <a:r>
              <a:rPr lang="en-US" sz="1400" dirty="0"/>
              <a:t>Subscription</a:t>
            </a:r>
          </a:p>
          <a:p>
            <a:pPr algn="ctr"/>
            <a:r>
              <a:rPr lang="en-US" sz="1400" dirty="0" err="1"/>
              <a:t>Sevices</a:t>
            </a:r>
            <a:endParaRPr lang="en-US" sz="1400" dirty="0"/>
          </a:p>
        </p:txBody>
      </p:sp>
      <p:sp>
        <p:nvSpPr>
          <p:cNvPr id="299" name="TextBox 298">
            <a:extLst>
              <a:ext uri="{FF2B5EF4-FFF2-40B4-BE49-F238E27FC236}">
                <a16:creationId xmlns:a16="http://schemas.microsoft.com/office/drawing/2014/main" id="{B9049B3C-9C39-4C4C-9750-982E6FDA18C9}"/>
              </a:ext>
            </a:extLst>
          </p:cNvPr>
          <p:cNvSpPr txBox="1"/>
          <p:nvPr/>
        </p:nvSpPr>
        <p:spPr>
          <a:xfrm>
            <a:off x="9555818" y="2862750"/>
            <a:ext cx="853345" cy="553998"/>
          </a:xfrm>
          <a:prstGeom prst="rect">
            <a:avLst/>
          </a:prstGeom>
          <a:noFill/>
        </p:spPr>
        <p:txBody>
          <a:bodyPr wrap="square" rtlCol="0">
            <a:spAutoFit/>
          </a:bodyPr>
          <a:lstStyle/>
          <a:p>
            <a:pPr algn="ctr"/>
            <a:r>
              <a:rPr lang="en-US" sz="1000" dirty="0">
                <a:solidFill>
                  <a:schemeClr val="bg1">
                    <a:lumMod val="50000"/>
                  </a:schemeClr>
                </a:solidFill>
              </a:rPr>
              <a:t>Embed in </a:t>
            </a:r>
          </a:p>
          <a:p>
            <a:pPr algn="ctr"/>
            <a:r>
              <a:rPr lang="en-US" sz="1000" dirty="0">
                <a:solidFill>
                  <a:schemeClr val="bg1">
                    <a:lumMod val="50000"/>
                  </a:schemeClr>
                </a:solidFill>
              </a:rPr>
              <a:t>Your </a:t>
            </a:r>
          </a:p>
          <a:p>
            <a:pPr algn="ctr"/>
            <a:r>
              <a:rPr lang="en-US" sz="1000" dirty="0">
                <a:solidFill>
                  <a:schemeClr val="bg1">
                    <a:lumMod val="50000"/>
                  </a:schemeClr>
                </a:solidFill>
              </a:rPr>
              <a:t>Site</a:t>
            </a:r>
          </a:p>
        </p:txBody>
      </p:sp>
      <p:grpSp>
        <p:nvGrpSpPr>
          <p:cNvPr id="3" name="Group 2">
            <a:extLst>
              <a:ext uri="{FF2B5EF4-FFF2-40B4-BE49-F238E27FC236}">
                <a16:creationId xmlns:a16="http://schemas.microsoft.com/office/drawing/2014/main" id="{6E3143A7-D820-49B9-A5A6-5FF13F0938D1}"/>
              </a:ext>
            </a:extLst>
          </p:cNvPr>
          <p:cNvGrpSpPr/>
          <p:nvPr/>
        </p:nvGrpSpPr>
        <p:grpSpPr>
          <a:xfrm>
            <a:off x="3726576" y="5203882"/>
            <a:ext cx="3918919" cy="1037250"/>
            <a:chOff x="3493936" y="5225527"/>
            <a:chExt cx="3918919" cy="1037250"/>
          </a:xfrm>
        </p:grpSpPr>
        <p:sp>
          <p:nvSpPr>
            <p:cNvPr id="297" name="Rectangle: Rounded Corners 296">
              <a:extLst>
                <a:ext uri="{FF2B5EF4-FFF2-40B4-BE49-F238E27FC236}">
                  <a16:creationId xmlns:a16="http://schemas.microsoft.com/office/drawing/2014/main" id="{AF791FD1-08BC-4B84-B7D8-36149F8CE325}"/>
                </a:ext>
              </a:extLst>
            </p:cNvPr>
            <p:cNvSpPr/>
            <p:nvPr/>
          </p:nvSpPr>
          <p:spPr>
            <a:xfrm>
              <a:off x="3493936" y="5225527"/>
              <a:ext cx="2267671" cy="1035423"/>
            </a:xfrm>
            <a:prstGeom prst="roundRect">
              <a:avLst>
                <a:gd name="adj" fmla="val 11145"/>
              </a:avLst>
            </a:prstGeom>
            <a:solidFill>
              <a:schemeClr val="bg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u="sng" dirty="0">
                  <a:solidFill>
                    <a:schemeClr val="bg2">
                      <a:lumMod val="50000"/>
                    </a:schemeClr>
                  </a:solidFill>
                </a:rPr>
                <a:t>Features / Revenue Streams:</a:t>
              </a:r>
            </a:p>
            <a:p>
              <a:pPr marL="228600" indent="-228600">
                <a:buFont typeface="+mj-lt"/>
                <a:buAutoNum type="arabicPeriod"/>
              </a:pPr>
              <a:r>
                <a:rPr lang="en-US" sz="1200" dirty="0">
                  <a:solidFill>
                    <a:schemeClr val="bg2">
                      <a:lumMod val="50000"/>
                    </a:schemeClr>
                  </a:solidFill>
                </a:rPr>
                <a:t>Web Presences	</a:t>
              </a:r>
            </a:p>
            <a:p>
              <a:pPr marL="228600" indent="-228600">
                <a:buFont typeface="+mj-lt"/>
                <a:buAutoNum type="arabicPeriod"/>
              </a:pPr>
              <a:r>
                <a:rPr lang="en-US" sz="1200" dirty="0">
                  <a:solidFill>
                    <a:schemeClr val="bg2">
                      <a:lumMod val="50000"/>
                    </a:schemeClr>
                  </a:solidFill>
                </a:rPr>
                <a:t>E-Commerce Capability</a:t>
              </a:r>
            </a:p>
            <a:p>
              <a:pPr marL="228600" indent="-228600">
                <a:buFont typeface="+mj-lt"/>
                <a:buAutoNum type="arabicPeriod"/>
              </a:pPr>
              <a:r>
                <a:rPr lang="en-US" sz="1200" dirty="0">
                  <a:solidFill>
                    <a:schemeClr val="bg2">
                      <a:lumMod val="50000"/>
                    </a:schemeClr>
                  </a:solidFill>
                </a:rPr>
                <a:t>Online Marketplace</a:t>
              </a:r>
            </a:p>
            <a:p>
              <a:pPr marL="228600" indent="-228600">
                <a:buFont typeface="+mj-lt"/>
                <a:buAutoNum type="arabicPeriod"/>
              </a:pPr>
              <a:r>
                <a:rPr lang="en-US" sz="1200" dirty="0">
                  <a:solidFill>
                    <a:schemeClr val="bg2">
                      <a:lumMod val="50000"/>
                    </a:schemeClr>
                  </a:solidFill>
                </a:rPr>
                <a:t>Business SaaS Services</a:t>
              </a:r>
            </a:p>
          </p:txBody>
        </p:sp>
        <p:sp>
          <p:nvSpPr>
            <p:cNvPr id="173" name="Rectangle: Rounded Corners 172">
              <a:extLst>
                <a:ext uri="{FF2B5EF4-FFF2-40B4-BE49-F238E27FC236}">
                  <a16:creationId xmlns:a16="http://schemas.microsoft.com/office/drawing/2014/main" id="{E82659A2-3442-4CCD-98E4-AC7657076770}"/>
                </a:ext>
              </a:extLst>
            </p:cNvPr>
            <p:cNvSpPr/>
            <p:nvPr/>
          </p:nvSpPr>
          <p:spPr>
            <a:xfrm>
              <a:off x="5554713" y="5227354"/>
              <a:ext cx="1858142" cy="1035423"/>
            </a:xfrm>
            <a:prstGeom prst="roundRect">
              <a:avLst>
                <a:gd name="adj" fmla="val 11145"/>
              </a:avLst>
            </a:prstGeom>
            <a:solidFill>
              <a:schemeClr val="bg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startAt="5"/>
              </a:pPr>
              <a:endParaRPr lang="en-US" sz="1200" dirty="0">
                <a:solidFill>
                  <a:schemeClr val="bg2">
                    <a:lumMod val="50000"/>
                  </a:schemeClr>
                </a:solidFill>
              </a:endParaRPr>
            </a:p>
            <a:p>
              <a:pPr marL="228600" indent="-228600">
                <a:buFont typeface="+mj-lt"/>
                <a:buAutoNum type="arabicPeriod" startAt="5"/>
              </a:pPr>
              <a:r>
                <a:rPr lang="en-US" sz="1200" dirty="0">
                  <a:solidFill>
                    <a:schemeClr val="bg2">
                      <a:lumMod val="50000"/>
                    </a:schemeClr>
                  </a:solidFill>
                </a:rPr>
                <a:t>Business Promotion</a:t>
              </a:r>
            </a:p>
            <a:p>
              <a:pPr marL="228600" indent="-228600">
                <a:buFont typeface="+mj-lt"/>
                <a:buAutoNum type="arabicPeriod" startAt="5"/>
              </a:pPr>
              <a:r>
                <a:rPr lang="en-US" sz="1200" dirty="0">
                  <a:solidFill>
                    <a:schemeClr val="bg2">
                      <a:lumMod val="50000"/>
                    </a:schemeClr>
                  </a:solidFill>
                </a:rPr>
                <a:t>Job Postings</a:t>
              </a:r>
            </a:p>
            <a:p>
              <a:pPr marL="228600" indent="-228600">
                <a:buFont typeface="+mj-lt"/>
                <a:buAutoNum type="arabicPeriod" startAt="5"/>
              </a:pPr>
              <a:r>
                <a:rPr lang="en-US" sz="1200" dirty="0">
                  <a:solidFill>
                    <a:schemeClr val="bg2">
                      <a:lumMod val="50000"/>
                    </a:schemeClr>
                  </a:solidFill>
                </a:rPr>
                <a:t>Custom Consulting</a:t>
              </a:r>
            </a:p>
            <a:p>
              <a:endParaRPr lang="en-US" sz="1200" b="1" u="sng" dirty="0">
                <a:solidFill>
                  <a:schemeClr val="bg2">
                    <a:lumMod val="50000"/>
                  </a:schemeClr>
                </a:solidFill>
              </a:endParaRPr>
            </a:p>
          </p:txBody>
        </p:sp>
      </p:grpSp>
      <p:pic>
        <p:nvPicPr>
          <p:cNvPr id="174" name="Picture 173">
            <a:extLst>
              <a:ext uri="{FF2B5EF4-FFF2-40B4-BE49-F238E27FC236}">
                <a16:creationId xmlns:a16="http://schemas.microsoft.com/office/drawing/2014/main" id="{F3EA379C-C3BE-472B-9987-B6DFDEBC4156}"/>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383725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BE2C508-75ED-4B9C-B332-12AE493CF9E8}"/>
              </a:ext>
            </a:extLst>
          </p:cNvPr>
          <p:cNvSpPr txBox="1"/>
          <p:nvPr/>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36" name="Slide Number Placeholder 5">
            <a:extLst>
              <a:ext uri="{FF2B5EF4-FFF2-40B4-BE49-F238E27FC236}">
                <a16:creationId xmlns:a16="http://schemas.microsoft.com/office/drawing/2014/main" id="{6508532B-73AD-45E3-B082-08A39AD177AA}"/>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2</a:t>
            </a:fld>
            <a:endParaRPr lang="en-US" dirty="0"/>
          </a:p>
        </p:txBody>
      </p:sp>
      <p:pic>
        <p:nvPicPr>
          <p:cNvPr id="12" name="Picture 11" descr="A close up of a sign&#10;&#10;Description generated with high confidence">
            <a:extLst>
              <a:ext uri="{FF2B5EF4-FFF2-40B4-BE49-F238E27FC236}">
                <a16:creationId xmlns:a16="http://schemas.microsoft.com/office/drawing/2014/main" id="{4D9BF12D-B624-4461-9AAF-169AD02357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22" name="Oval 21">
            <a:extLst>
              <a:ext uri="{FF2B5EF4-FFF2-40B4-BE49-F238E27FC236}">
                <a16:creationId xmlns:a16="http://schemas.microsoft.com/office/drawing/2014/main" id="{F7922690-5A13-4E4C-AAF6-C4892B242D6F}"/>
              </a:ext>
            </a:extLst>
          </p:cNvPr>
          <p:cNvSpPr/>
          <p:nvPr/>
        </p:nvSpPr>
        <p:spPr>
          <a:xfrm>
            <a:off x="580981" y="2965206"/>
            <a:ext cx="318018" cy="318016"/>
          </a:xfrm>
          <a:prstGeom prst="ellipse">
            <a:avLst/>
          </a:prstGeom>
          <a:solidFill>
            <a:schemeClr val="accent3">
              <a:lumMod val="40000"/>
              <a:lumOff val="6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0C91C72-D0A9-4493-BDD6-8CBFDBF61126}"/>
              </a:ext>
            </a:extLst>
          </p:cNvPr>
          <p:cNvSpPr txBox="1"/>
          <p:nvPr/>
        </p:nvSpPr>
        <p:spPr>
          <a:xfrm>
            <a:off x="991109" y="2861354"/>
            <a:ext cx="5050349"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Black History is not taught in Most Schools</a:t>
            </a:r>
            <a:endParaRPr lang="en-US" sz="2000" dirty="0">
              <a:solidFill>
                <a:schemeClr val="tx1">
                  <a:lumMod val="65000"/>
                  <a:lumOff val="35000"/>
                </a:schemeClr>
              </a:solidFill>
            </a:endParaRPr>
          </a:p>
        </p:txBody>
      </p:sp>
      <p:sp>
        <p:nvSpPr>
          <p:cNvPr id="24" name="Oval 23">
            <a:extLst>
              <a:ext uri="{FF2B5EF4-FFF2-40B4-BE49-F238E27FC236}">
                <a16:creationId xmlns:a16="http://schemas.microsoft.com/office/drawing/2014/main" id="{77242665-D2B3-445F-B1CA-B0ACA8A53E9A}"/>
              </a:ext>
            </a:extLst>
          </p:cNvPr>
          <p:cNvSpPr/>
          <p:nvPr/>
        </p:nvSpPr>
        <p:spPr>
          <a:xfrm>
            <a:off x="580981" y="3449148"/>
            <a:ext cx="318018" cy="318016"/>
          </a:xfrm>
          <a:prstGeom prst="ellipse">
            <a:avLst/>
          </a:prstGeom>
          <a:solidFill>
            <a:schemeClr val="accent4">
              <a:lumMod val="40000"/>
              <a:lumOff val="6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BAD14F-3500-4D7C-874B-F5AF5EF9192A}"/>
              </a:ext>
            </a:extLst>
          </p:cNvPr>
          <p:cNvSpPr txBox="1"/>
          <p:nvPr/>
        </p:nvSpPr>
        <p:spPr>
          <a:xfrm>
            <a:off x="991110" y="3345297"/>
            <a:ext cx="4541524"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BlackFacts can Reach Anyone, Anywhere</a:t>
            </a:r>
            <a:endParaRPr lang="en-US" sz="2000" dirty="0">
              <a:solidFill>
                <a:schemeClr val="tx1">
                  <a:lumMod val="65000"/>
                  <a:lumOff val="35000"/>
                </a:schemeClr>
              </a:solidFill>
            </a:endParaRPr>
          </a:p>
        </p:txBody>
      </p:sp>
      <p:sp>
        <p:nvSpPr>
          <p:cNvPr id="26" name="Oval 25">
            <a:extLst>
              <a:ext uri="{FF2B5EF4-FFF2-40B4-BE49-F238E27FC236}">
                <a16:creationId xmlns:a16="http://schemas.microsoft.com/office/drawing/2014/main" id="{EA646BDD-9F04-43FF-AB1A-DA8137B6A4EC}"/>
              </a:ext>
            </a:extLst>
          </p:cNvPr>
          <p:cNvSpPr/>
          <p:nvPr/>
        </p:nvSpPr>
        <p:spPr>
          <a:xfrm>
            <a:off x="580981" y="3973723"/>
            <a:ext cx="318018" cy="318016"/>
          </a:xfrm>
          <a:prstGeom prst="ellipse">
            <a:avLst/>
          </a:prstGeom>
          <a:solidFill>
            <a:schemeClr val="accent5">
              <a:lumMod val="60000"/>
              <a:lumOff val="4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9E18153-94E9-4532-B29C-8868420A7180}"/>
              </a:ext>
            </a:extLst>
          </p:cNvPr>
          <p:cNvSpPr txBox="1"/>
          <p:nvPr/>
        </p:nvSpPr>
        <p:spPr>
          <a:xfrm>
            <a:off x="991110" y="3869872"/>
            <a:ext cx="4408750"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Black History is Being Lost Every Day</a:t>
            </a:r>
            <a:endParaRPr lang="en-US" sz="2000" dirty="0">
              <a:solidFill>
                <a:schemeClr val="tx1">
                  <a:lumMod val="65000"/>
                  <a:lumOff val="35000"/>
                </a:schemeClr>
              </a:solidFill>
            </a:endParaRPr>
          </a:p>
        </p:txBody>
      </p:sp>
      <p:sp>
        <p:nvSpPr>
          <p:cNvPr id="28" name="Oval 27">
            <a:extLst>
              <a:ext uri="{FF2B5EF4-FFF2-40B4-BE49-F238E27FC236}">
                <a16:creationId xmlns:a16="http://schemas.microsoft.com/office/drawing/2014/main" id="{FA0BE337-451D-4CCB-9102-2CAB30766CF0}"/>
              </a:ext>
            </a:extLst>
          </p:cNvPr>
          <p:cNvSpPr/>
          <p:nvPr/>
        </p:nvSpPr>
        <p:spPr>
          <a:xfrm>
            <a:off x="580981" y="4534634"/>
            <a:ext cx="318018" cy="318016"/>
          </a:xfrm>
          <a:prstGeom prst="ellipse">
            <a:avLst/>
          </a:prstGeom>
          <a:solidFill>
            <a:schemeClr val="accent6">
              <a:lumMod val="60000"/>
              <a:lumOff val="4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2F672F2-0F3A-4952-8802-9900AB7A06F6}"/>
              </a:ext>
            </a:extLst>
          </p:cNvPr>
          <p:cNvSpPr txBox="1"/>
          <p:nvPr/>
        </p:nvSpPr>
        <p:spPr>
          <a:xfrm>
            <a:off x="991110" y="4420623"/>
            <a:ext cx="4075638"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Digitizing Our History Saves It Forever</a:t>
            </a:r>
            <a:endParaRPr lang="en-US" sz="2000" dirty="0">
              <a:solidFill>
                <a:schemeClr val="tx1">
                  <a:lumMod val="65000"/>
                  <a:lumOff val="35000"/>
                </a:schemeClr>
              </a:solidFill>
            </a:endParaRPr>
          </a:p>
        </p:txBody>
      </p:sp>
      <p:sp>
        <p:nvSpPr>
          <p:cNvPr id="33" name="Rounded Rectangle 40">
            <a:extLst>
              <a:ext uri="{FF2B5EF4-FFF2-40B4-BE49-F238E27FC236}">
                <a16:creationId xmlns:a16="http://schemas.microsoft.com/office/drawing/2014/main" id="{8269C144-4546-4AE9-8EBA-C3B87F940942}"/>
              </a:ext>
            </a:extLst>
          </p:cNvPr>
          <p:cNvSpPr/>
          <p:nvPr/>
        </p:nvSpPr>
        <p:spPr>
          <a:xfrm>
            <a:off x="580981" y="2257910"/>
            <a:ext cx="5460478" cy="423862"/>
          </a:xfrm>
          <a:prstGeom prst="roundRect">
            <a:avLst>
              <a:gd name="adj" fmla="val 241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0AC2902-983E-48E4-B50F-117F1A58D4D9}"/>
              </a:ext>
            </a:extLst>
          </p:cNvPr>
          <p:cNvSpPr txBox="1"/>
          <p:nvPr/>
        </p:nvSpPr>
        <p:spPr>
          <a:xfrm>
            <a:off x="580980" y="747494"/>
            <a:ext cx="4485767" cy="1107996"/>
          </a:xfrm>
          <a:prstGeom prst="rect">
            <a:avLst/>
          </a:prstGeom>
          <a:solidFill>
            <a:schemeClr val="bg1"/>
          </a:solidFill>
        </p:spPr>
        <p:txBody>
          <a:bodyPr wrap="square" lIns="0" tIns="0" rIns="0" bIns="0" rtlCol="0" anchor="ctr" anchorCtr="0">
            <a:spAutoFit/>
          </a:bodyPr>
          <a:lstStyle/>
          <a:p>
            <a:r>
              <a:rPr lang="en-US" sz="3600" b="1" dirty="0">
                <a:solidFill>
                  <a:schemeClr val="accent4">
                    <a:lumMod val="75000"/>
                  </a:schemeClr>
                </a:solidFill>
                <a:latin typeface="Segoe UI" panose="020B0502040204020203" pitchFamily="34" charset="0"/>
                <a:cs typeface="Segoe UI" panose="020B0502040204020203" pitchFamily="34" charset="0"/>
              </a:rPr>
              <a:t>THE PROBLEM, </a:t>
            </a:r>
          </a:p>
          <a:p>
            <a:r>
              <a:rPr lang="en-US" sz="3600" dirty="0">
                <a:solidFill>
                  <a:schemeClr val="accent4">
                    <a:lumMod val="75000"/>
                  </a:schemeClr>
                </a:solidFill>
                <a:latin typeface="Segoe UI" panose="020B0502040204020203" pitchFamily="34" charset="0"/>
                <a:cs typeface="Segoe UI" panose="020B0502040204020203" pitchFamily="34" charset="0"/>
              </a:rPr>
              <a:t>THE OPPORTUNITY</a:t>
            </a:r>
          </a:p>
        </p:txBody>
      </p:sp>
      <p:grpSp>
        <p:nvGrpSpPr>
          <p:cNvPr id="38" name="Group 37">
            <a:extLst>
              <a:ext uri="{FF2B5EF4-FFF2-40B4-BE49-F238E27FC236}">
                <a16:creationId xmlns:a16="http://schemas.microsoft.com/office/drawing/2014/main" id="{59456D25-6CC3-4CD8-A96A-7635A59CFF6E}"/>
              </a:ext>
            </a:extLst>
          </p:cNvPr>
          <p:cNvGrpSpPr/>
          <p:nvPr/>
        </p:nvGrpSpPr>
        <p:grpSpPr>
          <a:xfrm>
            <a:off x="580981" y="454257"/>
            <a:ext cx="1019175" cy="181379"/>
            <a:chOff x="4127500" y="876491"/>
            <a:chExt cx="1019175" cy="181379"/>
          </a:xfrm>
        </p:grpSpPr>
        <p:sp>
          <p:nvSpPr>
            <p:cNvPr id="39" name="Oval 38">
              <a:extLst>
                <a:ext uri="{FF2B5EF4-FFF2-40B4-BE49-F238E27FC236}">
                  <a16:creationId xmlns:a16="http://schemas.microsoft.com/office/drawing/2014/main" id="{E90C0D8F-035B-4C36-AD1D-C5ADCBA357C7}"/>
                </a:ext>
              </a:extLst>
            </p:cNvPr>
            <p:cNvSpPr/>
            <p:nvPr/>
          </p:nvSpPr>
          <p:spPr>
            <a:xfrm>
              <a:off x="4127500" y="876491"/>
              <a:ext cx="181380" cy="181379"/>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476ABDE-F558-4374-8590-D481193E58B9}"/>
                </a:ext>
              </a:extLst>
            </p:cNvPr>
            <p:cNvSpPr/>
            <p:nvPr/>
          </p:nvSpPr>
          <p:spPr>
            <a:xfrm>
              <a:off x="4965295" y="876491"/>
              <a:ext cx="181380" cy="181379"/>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965A114-DE95-42BF-B15D-1942A411F507}"/>
                </a:ext>
              </a:extLst>
            </p:cNvPr>
            <p:cNvSpPr/>
            <p:nvPr/>
          </p:nvSpPr>
          <p:spPr>
            <a:xfrm>
              <a:off x="4686030" y="876491"/>
              <a:ext cx="181380" cy="181379"/>
            </a:xfrm>
            <a:prstGeom prst="ellipse">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7B45EA7-EEA9-4D2A-8146-EB034C93CF93}"/>
                </a:ext>
              </a:extLst>
            </p:cNvPr>
            <p:cNvSpPr/>
            <p:nvPr/>
          </p:nvSpPr>
          <p:spPr>
            <a:xfrm>
              <a:off x="4406765" y="876491"/>
              <a:ext cx="181380" cy="181379"/>
            </a:xfrm>
            <a:prstGeom prst="ellipse">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17E2FC17-F4FE-4616-AEE0-D0D6E1A3276C}"/>
              </a:ext>
            </a:extLst>
          </p:cNvPr>
          <p:cNvSpPr txBox="1"/>
          <p:nvPr/>
        </p:nvSpPr>
        <p:spPr>
          <a:xfrm>
            <a:off x="589771" y="2299134"/>
            <a:ext cx="5451688" cy="307777"/>
          </a:xfrm>
          <a:prstGeom prst="rect">
            <a:avLst/>
          </a:prstGeom>
          <a:noFill/>
        </p:spPr>
        <p:txBody>
          <a:bodyPr wrap="square" lIns="0" tIns="0" rIns="0" bIns="0" rtlCol="0" anchor="ctr" anchorCtr="0">
            <a:spAutoFit/>
          </a:bodyPr>
          <a:lstStyle/>
          <a:p>
            <a:pPr algn="ctr"/>
            <a:r>
              <a:rPr lang="en-US" sz="2000" b="1" dirty="0">
                <a:solidFill>
                  <a:schemeClr val="bg1"/>
                </a:solidFill>
              </a:rPr>
              <a:t>Why is Black Facts Necessary, and  Right Now?</a:t>
            </a:r>
          </a:p>
        </p:txBody>
      </p:sp>
      <p:sp>
        <p:nvSpPr>
          <p:cNvPr id="31" name="Text Placeholder 2">
            <a:extLst>
              <a:ext uri="{FF2B5EF4-FFF2-40B4-BE49-F238E27FC236}">
                <a16:creationId xmlns:a16="http://schemas.microsoft.com/office/drawing/2014/main" id="{E4E819C1-7945-448D-AFCD-28F8EFE327ED}"/>
              </a:ext>
            </a:extLst>
          </p:cNvPr>
          <p:cNvSpPr txBox="1">
            <a:spLocks/>
          </p:cNvSpPr>
          <p:nvPr/>
        </p:nvSpPr>
        <p:spPr>
          <a:xfrm>
            <a:off x="6050249" y="1688307"/>
            <a:ext cx="5941369" cy="4025269"/>
          </a:xfrm>
          <a:prstGeom prst="rect">
            <a:avLst/>
          </a:prstGeom>
        </p:spPr>
        <p:txBody>
          <a:bodyPr vert="horz" lIns="0" tIns="45720" rIns="0" bIns="45720" rtlCol="0" anchor="ct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70000"/>
              </a:lnSpc>
              <a:spcAft>
                <a:spcPts val="1200"/>
              </a:spcAft>
              <a:buFont typeface="Calibri" panose="020F0502020204030204" pitchFamily="34" charset="0"/>
              <a:buNone/>
            </a:pPr>
            <a:r>
              <a:rPr lang="en-US" sz="2400" b="1" dirty="0">
                <a:solidFill>
                  <a:schemeClr val="accent4">
                    <a:lumMod val="75000"/>
                  </a:schemeClr>
                </a:solidFill>
              </a:rPr>
              <a:t>     </a:t>
            </a:r>
            <a:r>
              <a:rPr lang="en-US" sz="4100" b="1" dirty="0">
                <a:solidFill>
                  <a:schemeClr val="accent4">
                    <a:lumMod val="75000"/>
                  </a:schemeClr>
                </a:solidFill>
              </a:rPr>
              <a:t>Fast Facts</a:t>
            </a:r>
          </a:p>
          <a:p>
            <a:pPr lvl="1">
              <a:lnSpc>
                <a:spcPct val="120000"/>
              </a:lnSpc>
              <a:spcAft>
                <a:spcPts val="600"/>
              </a:spcAft>
              <a:buFont typeface="Wingdings" panose="05000000000000000000" pitchFamily="2" charset="2"/>
              <a:buChar char="ü"/>
            </a:pPr>
            <a:r>
              <a:rPr lang="en-US" sz="2000" dirty="0">
                <a:solidFill>
                  <a:schemeClr val="accent4">
                    <a:lumMod val="75000"/>
                  </a:schemeClr>
                </a:solidFill>
              </a:rPr>
              <a:t>Millennials / Gen-</a:t>
            </a:r>
            <a:r>
              <a:rPr lang="en-US" sz="2000" dirty="0" err="1">
                <a:solidFill>
                  <a:schemeClr val="accent4">
                    <a:lumMod val="75000"/>
                  </a:schemeClr>
                </a:solidFill>
              </a:rPr>
              <a:t>Zs</a:t>
            </a:r>
            <a:r>
              <a:rPr lang="en-US" sz="2000" dirty="0">
                <a:solidFill>
                  <a:schemeClr val="accent4">
                    <a:lumMod val="75000"/>
                  </a:schemeClr>
                </a:solidFill>
              </a:rPr>
              <a:t> have very little connection to the Past as positive images of cultural achievements are lost or not available in a way they can consume and relate to.</a:t>
            </a:r>
          </a:p>
          <a:p>
            <a:pPr lvl="1">
              <a:lnSpc>
                <a:spcPct val="120000"/>
              </a:lnSpc>
              <a:spcAft>
                <a:spcPts val="600"/>
              </a:spcAft>
              <a:buFont typeface="Wingdings" panose="05000000000000000000" pitchFamily="2" charset="2"/>
              <a:buChar char="ü"/>
            </a:pPr>
            <a:r>
              <a:rPr lang="en-US" sz="2000" dirty="0">
                <a:solidFill>
                  <a:schemeClr val="accent4">
                    <a:lumMod val="75000"/>
                  </a:schemeClr>
                </a:solidFill>
              </a:rPr>
              <a:t>Black ICONS that “Lived” through the challenges of the past are aging with no way of passing on what they experienced to the next generation. So many stories lost.</a:t>
            </a:r>
          </a:p>
          <a:p>
            <a:pPr lvl="1">
              <a:lnSpc>
                <a:spcPct val="120000"/>
              </a:lnSpc>
              <a:spcAft>
                <a:spcPts val="600"/>
              </a:spcAft>
              <a:buFont typeface="Wingdings" panose="05000000000000000000" pitchFamily="2" charset="2"/>
              <a:buChar char="ü"/>
            </a:pPr>
            <a:r>
              <a:rPr lang="en-US" sz="2000" dirty="0">
                <a:solidFill>
                  <a:schemeClr val="accent4">
                    <a:lumMod val="75000"/>
                  </a:schemeClr>
                </a:solidFill>
              </a:rPr>
              <a:t>Black Newspapers closing at unprecedented Rate.</a:t>
            </a:r>
          </a:p>
          <a:p>
            <a:pPr lvl="1">
              <a:lnSpc>
                <a:spcPct val="120000"/>
              </a:lnSpc>
              <a:spcAft>
                <a:spcPts val="600"/>
              </a:spcAft>
              <a:buFont typeface="Wingdings" panose="05000000000000000000" pitchFamily="2" charset="2"/>
              <a:buChar char="ü"/>
            </a:pPr>
            <a:r>
              <a:rPr lang="en-US" sz="2000" dirty="0">
                <a:solidFill>
                  <a:schemeClr val="accent4">
                    <a:lumMod val="75000"/>
                  </a:schemeClr>
                </a:solidFill>
              </a:rPr>
              <a:t>Ebony and Jet likely to shut down – yet another example of Iconic brands that once preserved our culture are being subsumed or disappearing.</a:t>
            </a:r>
          </a:p>
          <a:p>
            <a:pPr lvl="1">
              <a:lnSpc>
                <a:spcPct val="120000"/>
              </a:lnSpc>
              <a:spcAft>
                <a:spcPts val="600"/>
              </a:spcAft>
              <a:buFont typeface="Wingdings" panose="05000000000000000000" pitchFamily="2" charset="2"/>
              <a:buChar char="ü"/>
            </a:pPr>
            <a:r>
              <a:rPr lang="en-US" sz="2000" dirty="0">
                <a:solidFill>
                  <a:schemeClr val="accent4">
                    <a:lumMod val="75000"/>
                  </a:schemeClr>
                </a:solidFill>
              </a:rPr>
              <a:t>Millennials more likely to get their information online and  with 43% of the 75 million Millennials in the U.S. identify as African American, Hispanic or Asian if a brand doesn’t have a multicultural strategy it doesn’t have a growth strategy.</a:t>
            </a:r>
          </a:p>
          <a:p>
            <a:pPr lvl="1">
              <a:lnSpc>
                <a:spcPct val="120000"/>
              </a:lnSpc>
              <a:spcAft>
                <a:spcPts val="600"/>
              </a:spcAft>
              <a:buFont typeface="Wingdings" panose="05000000000000000000" pitchFamily="2" charset="2"/>
              <a:buChar char="ü"/>
            </a:pPr>
            <a:r>
              <a:rPr lang="en-US" sz="2000" dirty="0">
                <a:solidFill>
                  <a:schemeClr val="accent4">
                    <a:lumMod val="75000"/>
                  </a:schemeClr>
                </a:solidFill>
              </a:rPr>
              <a:t>African Americans are 44% more likely than non-Hispanic white peers to interact with brands on social media or user social networks to support companies and brands.</a:t>
            </a:r>
          </a:p>
        </p:txBody>
      </p:sp>
      <p:pic>
        <p:nvPicPr>
          <p:cNvPr id="2" name="Picture 1">
            <a:extLst>
              <a:ext uri="{FF2B5EF4-FFF2-40B4-BE49-F238E27FC236}">
                <a16:creationId xmlns:a16="http://schemas.microsoft.com/office/drawing/2014/main" id="{DCF6292B-E4C2-4A18-A651-5D3D56A6DCED}"/>
              </a:ext>
            </a:extLst>
          </p:cNvPr>
          <p:cNvPicPr>
            <a:picLocks noChangeAspect="1"/>
          </p:cNvPicPr>
          <p:nvPr/>
        </p:nvPicPr>
        <p:blipFill>
          <a:blip r:embed="rId4"/>
          <a:stretch>
            <a:fillRect/>
          </a:stretch>
        </p:blipFill>
        <p:spPr>
          <a:xfrm>
            <a:off x="10140419" y="899198"/>
            <a:ext cx="1227451" cy="1234050"/>
          </a:xfrm>
          <a:prstGeom prst="rect">
            <a:avLst/>
          </a:prstGeom>
        </p:spPr>
      </p:pic>
      <p:sp>
        <p:nvSpPr>
          <p:cNvPr id="34" name="Oval 33">
            <a:extLst>
              <a:ext uri="{FF2B5EF4-FFF2-40B4-BE49-F238E27FC236}">
                <a16:creationId xmlns:a16="http://schemas.microsoft.com/office/drawing/2014/main" id="{4888E30B-DC86-494A-9DC5-6A8C956FDB86}"/>
              </a:ext>
            </a:extLst>
          </p:cNvPr>
          <p:cNvSpPr/>
          <p:nvPr/>
        </p:nvSpPr>
        <p:spPr>
          <a:xfrm>
            <a:off x="580980" y="5069460"/>
            <a:ext cx="318018" cy="318016"/>
          </a:xfrm>
          <a:prstGeom prst="ellipse">
            <a:avLst/>
          </a:prstGeom>
          <a:solidFill>
            <a:schemeClr val="accent6">
              <a:lumMod val="40000"/>
              <a:lumOff val="6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3EDBD8C-3BA7-4E7F-B039-9F5CE58436AC}"/>
              </a:ext>
            </a:extLst>
          </p:cNvPr>
          <p:cNvSpPr txBox="1"/>
          <p:nvPr/>
        </p:nvSpPr>
        <p:spPr>
          <a:xfrm>
            <a:off x="991108" y="4955449"/>
            <a:ext cx="4985945"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Legacy Black media sources are disappearing</a:t>
            </a:r>
            <a:endParaRPr lang="en-US" sz="2000" dirty="0">
              <a:solidFill>
                <a:schemeClr val="tx1">
                  <a:lumMod val="65000"/>
                  <a:lumOff val="35000"/>
                </a:schemeClr>
              </a:solidFill>
            </a:endParaRPr>
          </a:p>
        </p:txBody>
      </p:sp>
      <p:sp>
        <p:nvSpPr>
          <p:cNvPr id="3" name="TextBox 2">
            <a:extLst>
              <a:ext uri="{FF2B5EF4-FFF2-40B4-BE49-F238E27FC236}">
                <a16:creationId xmlns:a16="http://schemas.microsoft.com/office/drawing/2014/main" id="{19BA826A-A44C-4AC7-8E2E-A9ACF3E00E3D}"/>
              </a:ext>
            </a:extLst>
          </p:cNvPr>
          <p:cNvSpPr txBox="1"/>
          <p:nvPr/>
        </p:nvSpPr>
        <p:spPr>
          <a:xfrm>
            <a:off x="5836033" y="549261"/>
            <a:ext cx="4174561" cy="1200329"/>
          </a:xfrm>
          <a:prstGeom prst="rect">
            <a:avLst/>
          </a:prstGeom>
          <a:noFill/>
        </p:spPr>
        <p:txBody>
          <a:bodyPr wrap="square" rtlCol="0">
            <a:spAutoFit/>
          </a:bodyPr>
          <a:lstStyle/>
          <a:p>
            <a:pPr algn="ctr"/>
            <a:r>
              <a:rPr lang="en-US" sz="3600" b="1" dirty="0">
                <a:solidFill>
                  <a:schemeClr val="accent4">
                    <a:lumMod val="75000"/>
                  </a:schemeClr>
                </a:solidFill>
                <a:latin typeface="Segoe UI" panose="020B0502040204020203" pitchFamily="34" charset="0"/>
                <a:cs typeface="Segoe UI" panose="020B0502040204020203" pitchFamily="34" charset="0"/>
              </a:rPr>
              <a:t>Preservation of Our Culture</a:t>
            </a:r>
          </a:p>
        </p:txBody>
      </p:sp>
      <p:sp>
        <p:nvSpPr>
          <p:cNvPr id="4" name="TextBox 3">
            <a:extLst>
              <a:ext uri="{FF2B5EF4-FFF2-40B4-BE49-F238E27FC236}">
                <a16:creationId xmlns:a16="http://schemas.microsoft.com/office/drawing/2014/main" id="{2E96EC30-4203-435F-A86D-3F2AAD14DFC0}"/>
              </a:ext>
            </a:extLst>
          </p:cNvPr>
          <p:cNvSpPr txBox="1"/>
          <p:nvPr/>
        </p:nvSpPr>
        <p:spPr>
          <a:xfrm>
            <a:off x="142739" y="5713577"/>
            <a:ext cx="11909502" cy="523220"/>
          </a:xfrm>
          <a:prstGeom prst="rect">
            <a:avLst/>
          </a:prstGeom>
          <a:solidFill>
            <a:schemeClr val="accent4">
              <a:lumMod val="20000"/>
              <a:lumOff val="80000"/>
            </a:schemeClr>
          </a:solidFill>
          <a:effectLst>
            <a:softEdge rad="31750"/>
          </a:effectLst>
        </p:spPr>
        <p:txBody>
          <a:bodyPr wrap="square" rtlCol="0">
            <a:spAutoFit/>
          </a:bodyPr>
          <a:lstStyle/>
          <a:p>
            <a:r>
              <a:rPr lang="en-US" sz="1400" b="1" dirty="0">
                <a:solidFill>
                  <a:schemeClr val="accent2"/>
                </a:solidFill>
              </a:rPr>
              <a:t>“Our research shows that Black consumer choices have a ‘cool factor’ that has created a halo effect, influencing not just consumers of color but the mainstream as well…” </a:t>
            </a:r>
            <a:r>
              <a:rPr lang="en-US" sz="1200" dirty="0"/>
              <a:t>-  Cheryl Grace, Senior Vice President of U.S. Strategic Community Alliances and Consumer Engagement, Nielsen</a:t>
            </a:r>
          </a:p>
        </p:txBody>
      </p:sp>
      <p:pic>
        <p:nvPicPr>
          <p:cNvPr id="32" name="Picture 31">
            <a:extLst>
              <a:ext uri="{FF2B5EF4-FFF2-40B4-BE49-F238E27FC236}">
                <a16:creationId xmlns:a16="http://schemas.microsoft.com/office/drawing/2014/main" id="{A2183AC4-5B51-43B0-BECF-1E233C811CE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06953" y="89795"/>
            <a:ext cx="1008180" cy="916964"/>
          </a:xfrm>
          <a:prstGeom prst="rect">
            <a:avLst/>
          </a:prstGeom>
        </p:spPr>
      </p:pic>
    </p:spTree>
    <p:extLst>
      <p:ext uri="{BB962C8B-B14F-4D97-AF65-F5344CB8AC3E}">
        <p14:creationId xmlns:p14="http://schemas.microsoft.com/office/powerpoint/2010/main" val="2045098866"/>
      </p:ext>
    </p:extLst>
  </p:cSld>
  <p:clrMapOvr>
    <a:masterClrMapping/>
  </p:clrMapOvr>
  <mc:AlternateContent xmlns:mc="http://schemas.openxmlformats.org/markup-compatibility/2006" xmlns:p14="http://schemas.microsoft.com/office/powerpoint/2010/main">
    <mc:Choice Requires="p14">
      <p:transition p14:dur="250">
        <p:pull/>
      </p:transition>
    </mc:Choice>
    <mc:Fallback xmlns="">
      <p:transition>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reeform 18">
            <a:extLst>
              <a:ext uri="{FF2B5EF4-FFF2-40B4-BE49-F238E27FC236}">
                <a16:creationId xmlns:a16="http://schemas.microsoft.com/office/drawing/2014/main" id="{E8BEC2C9-47F6-4004-BB27-E45D57F82C9E}"/>
              </a:ext>
            </a:extLst>
          </p:cNvPr>
          <p:cNvSpPr>
            <a:spLocks noEditPoints="1"/>
          </p:cNvSpPr>
          <p:nvPr/>
        </p:nvSpPr>
        <p:spPr bwMode="auto">
          <a:xfrm>
            <a:off x="3175" y="3673363"/>
            <a:ext cx="2032267"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Title 1"/>
          <p:cNvSpPr txBox="1">
            <a:spLocks/>
          </p:cNvSpPr>
          <p:nvPr/>
        </p:nvSpPr>
        <p:spPr>
          <a:xfrm>
            <a:off x="1303421" y="795642"/>
            <a:ext cx="9022107"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a:t>
            </a:r>
            <a:r>
              <a:rPr lang="en-US" sz="3600" dirty="0">
                <a:latin typeface="+mn-lt"/>
                <a:cs typeface="Segoe UI" panose="020B0502040204020203" pitchFamily="34" charset="0"/>
              </a:rPr>
              <a:t>: </a:t>
            </a:r>
            <a:r>
              <a:rPr lang="en-US" sz="3600" b="1" dirty="0">
                <a:latin typeface="+mn-lt"/>
                <a:cs typeface="Segoe UI" panose="020B0502040204020203" pitchFamily="34" charset="0"/>
              </a:rPr>
              <a:t>22 Years of Evolution</a:t>
            </a:r>
          </a:p>
        </p:txBody>
      </p:sp>
      <p:sp>
        <p:nvSpPr>
          <p:cNvPr id="218" name="Slide Number Placeholder 5">
            <a:extLst>
              <a:ext uri="{FF2B5EF4-FFF2-40B4-BE49-F238E27FC236}">
                <a16:creationId xmlns:a16="http://schemas.microsoft.com/office/drawing/2014/main" id="{766960BA-4F7E-45DE-A1A4-ED7740B584CE}"/>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3</a:t>
            </a:fld>
            <a:endParaRPr lang="en-US" dirty="0"/>
          </a:p>
        </p:txBody>
      </p:sp>
      <p:grpSp>
        <p:nvGrpSpPr>
          <p:cNvPr id="237" name="Group 236">
            <a:extLst>
              <a:ext uri="{FF2B5EF4-FFF2-40B4-BE49-F238E27FC236}">
                <a16:creationId xmlns:a16="http://schemas.microsoft.com/office/drawing/2014/main" id="{B43ACB3E-BACE-4722-B191-08BE4287C830}"/>
              </a:ext>
            </a:extLst>
          </p:cNvPr>
          <p:cNvGrpSpPr/>
          <p:nvPr/>
        </p:nvGrpSpPr>
        <p:grpSpPr>
          <a:xfrm>
            <a:off x="1305134" y="454257"/>
            <a:ext cx="1019175" cy="181379"/>
            <a:chOff x="4127500" y="876491"/>
            <a:chExt cx="1019175" cy="181379"/>
          </a:xfrm>
        </p:grpSpPr>
        <p:sp>
          <p:nvSpPr>
            <p:cNvPr id="238" name="Oval 237">
              <a:extLst>
                <a:ext uri="{FF2B5EF4-FFF2-40B4-BE49-F238E27FC236}">
                  <a16:creationId xmlns:a16="http://schemas.microsoft.com/office/drawing/2014/main" id="{39ED9E0A-D42D-4405-A892-6B5B072FA8E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C7CCEAC-4126-42BB-B087-07FEA17A780C}"/>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B9BF7DF-BF82-49DA-A5D3-F6A6AD891E39}"/>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02B6BDB-609E-4F03-BF3E-576F300164F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95338EC4-1EF2-40A5-A881-2E01A68F5C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42" name="Freeform 13">
            <a:extLst>
              <a:ext uri="{FF2B5EF4-FFF2-40B4-BE49-F238E27FC236}">
                <a16:creationId xmlns:a16="http://schemas.microsoft.com/office/drawing/2014/main" id="{0C669D12-010C-4247-85AD-B12A57379EFB}"/>
              </a:ext>
            </a:extLst>
          </p:cNvPr>
          <p:cNvSpPr>
            <a:spLocks/>
          </p:cNvSpPr>
          <p:nvPr/>
        </p:nvSpPr>
        <p:spPr bwMode="auto">
          <a:xfrm>
            <a:off x="10164501" y="4836482"/>
            <a:ext cx="2027499"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7186432F-2BED-4994-B019-DE7E702D71F0}"/>
              </a:ext>
            </a:extLst>
          </p:cNvPr>
          <p:cNvSpPr>
            <a:spLocks noEditPoints="1"/>
          </p:cNvSpPr>
          <p:nvPr/>
        </p:nvSpPr>
        <p:spPr bwMode="auto">
          <a:xfrm>
            <a:off x="8129059" y="3824314"/>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DBAE0BD8-7094-4FC9-9641-F2D5808A49B3}"/>
              </a:ext>
            </a:extLst>
          </p:cNvPr>
          <p:cNvSpPr>
            <a:spLocks/>
          </p:cNvSpPr>
          <p:nvPr/>
        </p:nvSpPr>
        <p:spPr bwMode="auto">
          <a:xfrm>
            <a:off x="6098383" y="4432882"/>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12C67BFA-7DCC-4552-89EB-847774F358DB}"/>
              </a:ext>
            </a:extLst>
          </p:cNvPr>
          <p:cNvSpPr>
            <a:spLocks/>
          </p:cNvSpPr>
          <p:nvPr/>
        </p:nvSpPr>
        <p:spPr bwMode="auto">
          <a:xfrm>
            <a:off x="4070883" y="4067421"/>
            <a:ext cx="2027499" cy="2261075"/>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E7E3D23-D170-47DB-ABF0-9FBCAF453786}"/>
              </a:ext>
            </a:extLst>
          </p:cNvPr>
          <p:cNvSpPr>
            <a:spLocks/>
          </p:cNvSpPr>
          <p:nvPr/>
        </p:nvSpPr>
        <p:spPr bwMode="auto">
          <a:xfrm>
            <a:off x="2035442" y="3584381"/>
            <a:ext cx="2035444" cy="2744115"/>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Curved Down Arrow 978">
            <a:extLst>
              <a:ext uri="{FF2B5EF4-FFF2-40B4-BE49-F238E27FC236}">
                <a16:creationId xmlns:a16="http://schemas.microsoft.com/office/drawing/2014/main" id="{FF45A9B7-C310-43DE-929F-C7524D65CE4E}"/>
              </a:ext>
            </a:extLst>
          </p:cNvPr>
          <p:cNvSpPr/>
          <p:nvPr/>
        </p:nvSpPr>
        <p:spPr>
          <a:xfrm>
            <a:off x="3116430" y="2441494"/>
            <a:ext cx="1768934" cy="662765"/>
          </a:xfrm>
          <a:prstGeom prst="curved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5" name="Oval 174">
            <a:extLst>
              <a:ext uri="{FF2B5EF4-FFF2-40B4-BE49-F238E27FC236}">
                <a16:creationId xmlns:a16="http://schemas.microsoft.com/office/drawing/2014/main" id="{37AAAF8D-E9AE-4881-B566-CFCB3826B21B}"/>
              </a:ext>
            </a:extLst>
          </p:cNvPr>
          <p:cNvSpPr/>
          <p:nvPr/>
        </p:nvSpPr>
        <p:spPr>
          <a:xfrm>
            <a:off x="568835" y="1813118"/>
            <a:ext cx="376244" cy="37624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6" name="TextBox 175">
            <a:extLst>
              <a:ext uri="{FF2B5EF4-FFF2-40B4-BE49-F238E27FC236}">
                <a16:creationId xmlns:a16="http://schemas.microsoft.com/office/drawing/2014/main" id="{B803DBE9-03ED-4A9D-B975-AAD743DAC9C1}"/>
              </a:ext>
            </a:extLst>
          </p:cNvPr>
          <p:cNvSpPr txBox="1"/>
          <p:nvPr/>
        </p:nvSpPr>
        <p:spPr>
          <a:xfrm>
            <a:off x="566197" y="1850652"/>
            <a:ext cx="367408" cy="307777"/>
          </a:xfrm>
          <a:prstGeom prst="rect">
            <a:avLst/>
          </a:prstGeom>
          <a:noFill/>
        </p:spPr>
        <p:txBody>
          <a:bodyPr wrap="none" rtlCol="0">
            <a:spAutoFit/>
          </a:bodyPr>
          <a:lstStyle/>
          <a:p>
            <a:r>
              <a:rPr lang="id-ID" sz="1400" dirty="0">
                <a:solidFill>
                  <a:schemeClr val="bg1"/>
                </a:solidFill>
              </a:rPr>
              <a:t>01</a:t>
            </a:r>
          </a:p>
        </p:txBody>
      </p:sp>
      <p:sp>
        <p:nvSpPr>
          <p:cNvPr id="177" name="TextBox 176">
            <a:extLst>
              <a:ext uri="{FF2B5EF4-FFF2-40B4-BE49-F238E27FC236}">
                <a16:creationId xmlns:a16="http://schemas.microsoft.com/office/drawing/2014/main" id="{74B05B1C-443B-4D4F-B1BC-B54E16CAE3E2}"/>
              </a:ext>
            </a:extLst>
          </p:cNvPr>
          <p:cNvSpPr txBox="1"/>
          <p:nvPr/>
        </p:nvSpPr>
        <p:spPr>
          <a:xfrm>
            <a:off x="945547" y="1544558"/>
            <a:ext cx="2758283" cy="1107996"/>
          </a:xfrm>
          <a:prstGeom prst="rect">
            <a:avLst/>
          </a:prstGeom>
          <a:noFill/>
        </p:spPr>
        <p:txBody>
          <a:bodyPr wrap="square" rtlCol="0">
            <a:spAutoFit/>
          </a:bodyPr>
          <a:lstStyle/>
          <a:p>
            <a:r>
              <a:rPr lang="en-US" b="1" dirty="0">
                <a:solidFill>
                  <a:schemeClr val="accent1">
                    <a:lumMod val="75000"/>
                  </a:schemeClr>
                </a:solidFill>
              </a:rPr>
              <a:t>1997 </a:t>
            </a:r>
            <a:r>
              <a:rPr lang="en-US" dirty="0">
                <a:solidFill>
                  <a:schemeClr val="accent1">
                    <a:lumMod val="75000"/>
                  </a:schemeClr>
                </a:solidFill>
              </a:rPr>
              <a:t>(In the Beginning)</a:t>
            </a:r>
            <a:endParaRPr lang="id-ID" dirty="0">
              <a:solidFill>
                <a:schemeClr val="accent1">
                  <a:lumMod val="75000"/>
                </a:schemeClr>
              </a:solidFill>
            </a:endParaRPr>
          </a:p>
          <a:p>
            <a:r>
              <a:rPr lang="en-US" sz="1600" b="1" dirty="0">
                <a:solidFill>
                  <a:schemeClr val="bg1">
                    <a:lumMod val="50000"/>
                  </a:schemeClr>
                </a:solidFill>
              </a:rPr>
              <a:t>Text-Based Black History Community Project, First of Its Kind on the Internet</a:t>
            </a:r>
            <a:endParaRPr lang="id-ID" sz="1600" b="1" dirty="0">
              <a:solidFill>
                <a:schemeClr val="bg1">
                  <a:lumMod val="50000"/>
                </a:schemeClr>
              </a:solidFill>
            </a:endParaRPr>
          </a:p>
        </p:txBody>
      </p:sp>
      <p:grpSp>
        <p:nvGrpSpPr>
          <p:cNvPr id="7" name="Group 6">
            <a:extLst>
              <a:ext uri="{FF2B5EF4-FFF2-40B4-BE49-F238E27FC236}">
                <a16:creationId xmlns:a16="http://schemas.microsoft.com/office/drawing/2014/main" id="{29FDD17F-5BEC-498D-8219-2E939B24C4F7}"/>
              </a:ext>
            </a:extLst>
          </p:cNvPr>
          <p:cNvGrpSpPr/>
          <p:nvPr/>
        </p:nvGrpSpPr>
        <p:grpSpPr>
          <a:xfrm>
            <a:off x="4016692" y="1887341"/>
            <a:ext cx="376244" cy="376244"/>
            <a:chOff x="4235379" y="5698294"/>
            <a:chExt cx="376244" cy="376244"/>
          </a:xfrm>
        </p:grpSpPr>
        <p:sp>
          <p:nvSpPr>
            <p:cNvPr id="178" name="Oval 177">
              <a:extLst>
                <a:ext uri="{FF2B5EF4-FFF2-40B4-BE49-F238E27FC236}">
                  <a16:creationId xmlns:a16="http://schemas.microsoft.com/office/drawing/2014/main" id="{8AEBE9BE-41DC-4F0F-9D63-8FBA6E9C4FCA}"/>
                </a:ext>
              </a:extLst>
            </p:cNvPr>
            <p:cNvSpPr/>
            <p:nvPr/>
          </p:nvSpPr>
          <p:spPr>
            <a:xfrm>
              <a:off x="4235379" y="5698294"/>
              <a:ext cx="376244" cy="37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TextBox 178">
              <a:extLst>
                <a:ext uri="{FF2B5EF4-FFF2-40B4-BE49-F238E27FC236}">
                  <a16:creationId xmlns:a16="http://schemas.microsoft.com/office/drawing/2014/main" id="{D6C9D1EB-8D09-469D-88B4-E1098156077C}"/>
                </a:ext>
              </a:extLst>
            </p:cNvPr>
            <p:cNvSpPr txBox="1"/>
            <p:nvPr/>
          </p:nvSpPr>
          <p:spPr>
            <a:xfrm>
              <a:off x="4243015" y="5725554"/>
              <a:ext cx="367408" cy="307777"/>
            </a:xfrm>
            <a:prstGeom prst="rect">
              <a:avLst/>
            </a:prstGeom>
            <a:noFill/>
          </p:spPr>
          <p:txBody>
            <a:bodyPr wrap="none" rtlCol="0">
              <a:spAutoFit/>
            </a:bodyPr>
            <a:lstStyle/>
            <a:p>
              <a:r>
                <a:rPr lang="id-ID" sz="1400" dirty="0">
                  <a:solidFill>
                    <a:schemeClr val="bg1"/>
                  </a:solidFill>
                </a:rPr>
                <a:t>02</a:t>
              </a:r>
            </a:p>
          </p:txBody>
        </p:sp>
      </p:grpSp>
      <p:sp>
        <p:nvSpPr>
          <p:cNvPr id="180" name="TextBox 179">
            <a:extLst>
              <a:ext uri="{FF2B5EF4-FFF2-40B4-BE49-F238E27FC236}">
                <a16:creationId xmlns:a16="http://schemas.microsoft.com/office/drawing/2014/main" id="{0AA4F2BC-BA59-4CDB-99ED-B03FE7F1B0A4}"/>
              </a:ext>
            </a:extLst>
          </p:cNvPr>
          <p:cNvSpPr txBox="1"/>
          <p:nvPr/>
        </p:nvSpPr>
        <p:spPr>
          <a:xfrm>
            <a:off x="4433562" y="1621248"/>
            <a:ext cx="3905186" cy="615553"/>
          </a:xfrm>
          <a:prstGeom prst="rect">
            <a:avLst/>
          </a:prstGeom>
          <a:noFill/>
        </p:spPr>
        <p:txBody>
          <a:bodyPr wrap="square" rtlCol="0">
            <a:spAutoFit/>
          </a:bodyPr>
          <a:lstStyle/>
          <a:p>
            <a:r>
              <a:rPr lang="en-US" b="1" dirty="0">
                <a:solidFill>
                  <a:schemeClr val="accent1"/>
                </a:solidFill>
              </a:rPr>
              <a:t>2000-2017</a:t>
            </a:r>
            <a:endParaRPr lang="id-ID" b="1" dirty="0">
              <a:solidFill>
                <a:schemeClr val="accent1"/>
              </a:solidFill>
            </a:endParaRPr>
          </a:p>
          <a:p>
            <a:r>
              <a:rPr lang="en-US" sz="1600" b="1" dirty="0">
                <a:solidFill>
                  <a:schemeClr val="tx1">
                    <a:lumMod val="65000"/>
                    <a:lumOff val="35000"/>
                  </a:schemeClr>
                </a:solidFill>
              </a:rPr>
              <a:t>Totally Organic Growth &amp; Zero Budget</a:t>
            </a:r>
            <a:endParaRPr lang="id-ID" sz="1600" b="1" dirty="0">
              <a:solidFill>
                <a:schemeClr val="tx1">
                  <a:lumMod val="65000"/>
                  <a:lumOff val="35000"/>
                </a:schemeClr>
              </a:solidFill>
            </a:endParaRPr>
          </a:p>
        </p:txBody>
      </p:sp>
      <p:sp>
        <p:nvSpPr>
          <p:cNvPr id="181" name="Oval 180">
            <a:extLst>
              <a:ext uri="{FF2B5EF4-FFF2-40B4-BE49-F238E27FC236}">
                <a16:creationId xmlns:a16="http://schemas.microsoft.com/office/drawing/2014/main" id="{14D2AA03-7EF9-4679-9582-FC7809ECACEE}"/>
              </a:ext>
            </a:extLst>
          </p:cNvPr>
          <p:cNvSpPr/>
          <p:nvPr/>
        </p:nvSpPr>
        <p:spPr>
          <a:xfrm>
            <a:off x="8599603" y="1725015"/>
            <a:ext cx="376244" cy="37624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TextBox 181">
            <a:extLst>
              <a:ext uri="{FF2B5EF4-FFF2-40B4-BE49-F238E27FC236}">
                <a16:creationId xmlns:a16="http://schemas.microsoft.com/office/drawing/2014/main" id="{9206B566-2617-48D9-8E87-88BB3D9E4B72}"/>
              </a:ext>
            </a:extLst>
          </p:cNvPr>
          <p:cNvSpPr txBox="1"/>
          <p:nvPr/>
        </p:nvSpPr>
        <p:spPr>
          <a:xfrm>
            <a:off x="8612376" y="1767686"/>
            <a:ext cx="367408" cy="307777"/>
          </a:xfrm>
          <a:prstGeom prst="rect">
            <a:avLst/>
          </a:prstGeom>
          <a:noFill/>
        </p:spPr>
        <p:txBody>
          <a:bodyPr wrap="none" rtlCol="0">
            <a:spAutoFit/>
          </a:bodyPr>
          <a:lstStyle/>
          <a:p>
            <a:r>
              <a:rPr lang="id-ID" sz="1400" dirty="0">
                <a:solidFill>
                  <a:schemeClr val="bg1"/>
                </a:solidFill>
              </a:rPr>
              <a:t>03</a:t>
            </a:r>
          </a:p>
        </p:txBody>
      </p:sp>
      <p:sp>
        <p:nvSpPr>
          <p:cNvPr id="183" name="TextBox 182">
            <a:extLst>
              <a:ext uri="{FF2B5EF4-FFF2-40B4-BE49-F238E27FC236}">
                <a16:creationId xmlns:a16="http://schemas.microsoft.com/office/drawing/2014/main" id="{867C07D2-4A42-4045-AAE2-AA90740F4784}"/>
              </a:ext>
            </a:extLst>
          </p:cNvPr>
          <p:cNvSpPr txBox="1"/>
          <p:nvPr/>
        </p:nvSpPr>
        <p:spPr>
          <a:xfrm>
            <a:off x="8991727" y="1548922"/>
            <a:ext cx="3096809" cy="861774"/>
          </a:xfrm>
          <a:prstGeom prst="rect">
            <a:avLst/>
          </a:prstGeom>
          <a:noFill/>
        </p:spPr>
        <p:txBody>
          <a:bodyPr wrap="square" rtlCol="0">
            <a:spAutoFit/>
          </a:bodyPr>
          <a:lstStyle/>
          <a:p>
            <a:r>
              <a:rPr lang="en-US" b="1" dirty="0">
                <a:solidFill>
                  <a:schemeClr val="accent6"/>
                </a:solidFill>
              </a:rPr>
              <a:t>TODAY</a:t>
            </a:r>
            <a:endParaRPr lang="id-ID" b="1" dirty="0">
              <a:solidFill>
                <a:schemeClr val="accent6"/>
              </a:solidFill>
            </a:endParaRPr>
          </a:p>
          <a:p>
            <a:r>
              <a:rPr lang="en-US" sz="1600" b="1" dirty="0">
                <a:solidFill>
                  <a:schemeClr val="bg1">
                    <a:lumMod val="50000"/>
                  </a:schemeClr>
                </a:solidFill>
              </a:rPr>
              <a:t>AI – linked Text/Graphic/Video Historical Facts indexed 7 ways </a:t>
            </a:r>
            <a:endParaRPr lang="id-ID" sz="1600" b="1" dirty="0">
              <a:solidFill>
                <a:schemeClr val="bg1">
                  <a:lumMod val="50000"/>
                </a:schemeClr>
              </a:solidFill>
            </a:endParaRPr>
          </a:p>
        </p:txBody>
      </p:sp>
      <p:pic>
        <p:nvPicPr>
          <p:cNvPr id="185" name="Picture 184">
            <a:extLst>
              <a:ext uri="{FF2B5EF4-FFF2-40B4-BE49-F238E27FC236}">
                <a16:creationId xmlns:a16="http://schemas.microsoft.com/office/drawing/2014/main" id="{D283AB40-DD3A-449E-9E5D-CECEE9D4C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9254" y="2433368"/>
            <a:ext cx="2568770" cy="3008522"/>
          </a:xfrm>
          <a:prstGeom prst="rect">
            <a:avLst/>
          </a:prstGeom>
        </p:spPr>
      </p:pic>
      <p:grpSp>
        <p:nvGrpSpPr>
          <p:cNvPr id="8" name="Group 7">
            <a:extLst>
              <a:ext uri="{FF2B5EF4-FFF2-40B4-BE49-F238E27FC236}">
                <a16:creationId xmlns:a16="http://schemas.microsoft.com/office/drawing/2014/main" id="{8969FF11-8EB9-4964-8628-55E9137F06FB}"/>
              </a:ext>
            </a:extLst>
          </p:cNvPr>
          <p:cNvGrpSpPr/>
          <p:nvPr/>
        </p:nvGrpSpPr>
        <p:grpSpPr>
          <a:xfrm>
            <a:off x="1392892" y="2963820"/>
            <a:ext cx="1547230" cy="3182066"/>
            <a:chOff x="1383050" y="2441494"/>
            <a:chExt cx="1888692" cy="3691008"/>
          </a:xfrm>
        </p:grpSpPr>
        <p:sp>
          <p:nvSpPr>
            <p:cNvPr id="49" name="Freeform 63">
              <a:extLst>
                <a:ext uri="{FF2B5EF4-FFF2-40B4-BE49-F238E27FC236}">
                  <a16:creationId xmlns:a16="http://schemas.microsoft.com/office/drawing/2014/main" id="{119E15A9-7B3F-4CAC-A624-5BA6259ED751}"/>
                </a:ext>
              </a:extLst>
            </p:cNvPr>
            <p:cNvSpPr>
              <a:spLocks/>
            </p:cNvSpPr>
            <p:nvPr/>
          </p:nvSpPr>
          <p:spPr bwMode="auto">
            <a:xfrm>
              <a:off x="1618579" y="4547142"/>
              <a:ext cx="1416742" cy="1585360"/>
            </a:xfrm>
            <a:custGeom>
              <a:avLst/>
              <a:gdLst>
                <a:gd name="T0" fmla="*/ 661 w 670"/>
                <a:gd name="T1" fmla="*/ 709 h 751"/>
                <a:gd name="T2" fmla="*/ 450 w 670"/>
                <a:gd name="T3" fmla="*/ 39 h 751"/>
                <a:gd name="T4" fmla="*/ 409 w 670"/>
                <a:gd name="T5" fmla="*/ 39 h 751"/>
                <a:gd name="T6" fmla="*/ 509 w 670"/>
                <a:gd name="T7" fmla="*/ 358 h 751"/>
                <a:gd name="T8" fmla="*/ 355 w 670"/>
                <a:gd name="T9" fmla="*/ 358 h 751"/>
                <a:gd name="T10" fmla="*/ 355 w 670"/>
                <a:gd name="T11" fmla="*/ 20 h 751"/>
                <a:gd name="T12" fmla="*/ 335 w 670"/>
                <a:gd name="T13" fmla="*/ 0 h 751"/>
                <a:gd name="T14" fmla="*/ 316 w 670"/>
                <a:gd name="T15" fmla="*/ 20 h 751"/>
                <a:gd name="T16" fmla="*/ 316 w 670"/>
                <a:gd name="T17" fmla="*/ 358 h 751"/>
                <a:gd name="T18" fmla="*/ 161 w 670"/>
                <a:gd name="T19" fmla="*/ 358 h 751"/>
                <a:gd name="T20" fmla="*/ 261 w 670"/>
                <a:gd name="T21" fmla="*/ 39 h 751"/>
                <a:gd name="T22" fmla="*/ 220 w 670"/>
                <a:gd name="T23" fmla="*/ 39 h 751"/>
                <a:gd name="T24" fmla="*/ 9 w 670"/>
                <a:gd name="T25" fmla="*/ 709 h 751"/>
                <a:gd name="T26" fmla="*/ 47 w 670"/>
                <a:gd name="T27" fmla="*/ 721 h 751"/>
                <a:gd name="T28" fmla="*/ 149 w 670"/>
                <a:gd name="T29" fmla="*/ 397 h 751"/>
                <a:gd name="T30" fmla="*/ 316 w 670"/>
                <a:gd name="T31" fmla="*/ 397 h 751"/>
                <a:gd name="T32" fmla="*/ 316 w 670"/>
                <a:gd name="T33" fmla="*/ 541 h 751"/>
                <a:gd name="T34" fmla="*/ 335 w 670"/>
                <a:gd name="T35" fmla="*/ 561 h 751"/>
                <a:gd name="T36" fmla="*/ 355 w 670"/>
                <a:gd name="T37" fmla="*/ 541 h 751"/>
                <a:gd name="T38" fmla="*/ 355 w 670"/>
                <a:gd name="T39" fmla="*/ 397 h 751"/>
                <a:gd name="T40" fmla="*/ 522 w 670"/>
                <a:gd name="T41" fmla="*/ 397 h 751"/>
                <a:gd name="T42" fmla="*/ 624 w 670"/>
                <a:gd name="T43" fmla="*/ 721 h 751"/>
                <a:gd name="T44" fmla="*/ 661 w 670"/>
                <a:gd name="T45" fmla="*/ 709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0" h="751">
                  <a:moveTo>
                    <a:pt x="661" y="709"/>
                  </a:moveTo>
                  <a:cubicBezTo>
                    <a:pt x="450" y="39"/>
                    <a:pt x="450" y="39"/>
                    <a:pt x="450" y="39"/>
                  </a:cubicBezTo>
                  <a:cubicBezTo>
                    <a:pt x="409" y="39"/>
                    <a:pt x="409" y="39"/>
                    <a:pt x="409" y="39"/>
                  </a:cubicBezTo>
                  <a:cubicBezTo>
                    <a:pt x="509" y="358"/>
                    <a:pt x="509" y="358"/>
                    <a:pt x="509" y="358"/>
                  </a:cubicBezTo>
                  <a:cubicBezTo>
                    <a:pt x="355" y="358"/>
                    <a:pt x="355" y="358"/>
                    <a:pt x="355" y="358"/>
                  </a:cubicBezTo>
                  <a:cubicBezTo>
                    <a:pt x="355" y="20"/>
                    <a:pt x="355" y="20"/>
                    <a:pt x="355" y="20"/>
                  </a:cubicBezTo>
                  <a:cubicBezTo>
                    <a:pt x="355" y="9"/>
                    <a:pt x="346" y="0"/>
                    <a:pt x="335" y="0"/>
                  </a:cubicBezTo>
                  <a:cubicBezTo>
                    <a:pt x="324" y="0"/>
                    <a:pt x="316" y="9"/>
                    <a:pt x="316" y="20"/>
                  </a:cubicBezTo>
                  <a:cubicBezTo>
                    <a:pt x="316" y="358"/>
                    <a:pt x="316" y="358"/>
                    <a:pt x="316" y="358"/>
                  </a:cubicBezTo>
                  <a:cubicBezTo>
                    <a:pt x="161" y="358"/>
                    <a:pt x="161" y="358"/>
                    <a:pt x="161" y="358"/>
                  </a:cubicBezTo>
                  <a:cubicBezTo>
                    <a:pt x="261" y="39"/>
                    <a:pt x="261" y="39"/>
                    <a:pt x="261" y="39"/>
                  </a:cubicBezTo>
                  <a:cubicBezTo>
                    <a:pt x="220" y="39"/>
                    <a:pt x="220" y="39"/>
                    <a:pt x="220" y="39"/>
                  </a:cubicBezTo>
                  <a:cubicBezTo>
                    <a:pt x="9" y="709"/>
                    <a:pt x="9" y="709"/>
                    <a:pt x="9" y="709"/>
                  </a:cubicBezTo>
                  <a:cubicBezTo>
                    <a:pt x="0" y="743"/>
                    <a:pt x="37" y="751"/>
                    <a:pt x="47" y="721"/>
                  </a:cubicBezTo>
                  <a:cubicBezTo>
                    <a:pt x="149" y="397"/>
                    <a:pt x="149" y="397"/>
                    <a:pt x="149" y="397"/>
                  </a:cubicBezTo>
                  <a:cubicBezTo>
                    <a:pt x="316" y="397"/>
                    <a:pt x="316" y="397"/>
                    <a:pt x="316" y="397"/>
                  </a:cubicBezTo>
                  <a:cubicBezTo>
                    <a:pt x="316" y="541"/>
                    <a:pt x="316" y="541"/>
                    <a:pt x="316" y="541"/>
                  </a:cubicBezTo>
                  <a:cubicBezTo>
                    <a:pt x="316" y="552"/>
                    <a:pt x="324" y="561"/>
                    <a:pt x="335" y="561"/>
                  </a:cubicBezTo>
                  <a:cubicBezTo>
                    <a:pt x="346" y="561"/>
                    <a:pt x="355" y="552"/>
                    <a:pt x="355" y="541"/>
                  </a:cubicBezTo>
                  <a:cubicBezTo>
                    <a:pt x="355" y="397"/>
                    <a:pt x="355" y="397"/>
                    <a:pt x="355" y="397"/>
                  </a:cubicBezTo>
                  <a:cubicBezTo>
                    <a:pt x="522" y="397"/>
                    <a:pt x="522" y="397"/>
                    <a:pt x="522" y="397"/>
                  </a:cubicBezTo>
                  <a:cubicBezTo>
                    <a:pt x="624" y="721"/>
                    <a:pt x="624" y="721"/>
                    <a:pt x="624" y="721"/>
                  </a:cubicBezTo>
                  <a:cubicBezTo>
                    <a:pt x="632" y="747"/>
                    <a:pt x="670" y="738"/>
                    <a:pt x="661" y="709"/>
                  </a:cubicBezTo>
                  <a:close/>
                </a:path>
              </a:pathLst>
            </a:custGeom>
            <a:solidFill>
              <a:srgbClr val="383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62">
              <a:extLst>
                <a:ext uri="{FF2B5EF4-FFF2-40B4-BE49-F238E27FC236}">
                  <a16:creationId xmlns:a16="http://schemas.microsoft.com/office/drawing/2014/main" id="{A510133B-9939-4DEB-98C1-7EE732F97B1F}"/>
                </a:ext>
              </a:extLst>
            </p:cNvPr>
            <p:cNvSpPr>
              <a:spLocks noEditPoints="1"/>
            </p:cNvSpPr>
            <p:nvPr/>
          </p:nvSpPr>
          <p:spPr bwMode="auto">
            <a:xfrm>
              <a:off x="1383050" y="2441494"/>
              <a:ext cx="1888692" cy="2192917"/>
            </a:xfrm>
            <a:custGeom>
              <a:avLst/>
              <a:gdLst>
                <a:gd name="T0" fmla="*/ 2070 w 2117"/>
                <a:gd name="T1" fmla="*/ 0 h 2458"/>
                <a:gd name="T2" fmla="*/ 1058 w 2117"/>
                <a:gd name="T3" fmla="*/ 0 h 2458"/>
                <a:gd name="T4" fmla="*/ 45 w 2117"/>
                <a:gd name="T5" fmla="*/ 0 h 2458"/>
                <a:gd name="T6" fmla="*/ 0 w 2117"/>
                <a:gd name="T7" fmla="*/ 0 h 2458"/>
                <a:gd name="T8" fmla="*/ 0 w 2117"/>
                <a:gd name="T9" fmla="*/ 47 h 2458"/>
                <a:gd name="T10" fmla="*/ 0 w 2117"/>
                <a:gd name="T11" fmla="*/ 2413 h 2458"/>
                <a:gd name="T12" fmla="*/ 0 w 2117"/>
                <a:gd name="T13" fmla="*/ 2458 h 2458"/>
                <a:gd name="T14" fmla="*/ 45 w 2117"/>
                <a:gd name="T15" fmla="*/ 2458 h 2458"/>
                <a:gd name="T16" fmla="*/ 1058 w 2117"/>
                <a:gd name="T17" fmla="*/ 2458 h 2458"/>
                <a:gd name="T18" fmla="*/ 2070 w 2117"/>
                <a:gd name="T19" fmla="*/ 2458 h 2458"/>
                <a:gd name="T20" fmla="*/ 2117 w 2117"/>
                <a:gd name="T21" fmla="*/ 2458 h 2458"/>
                <a:gd name="T22" fmla="*/ 2117 w 2117"/>
                <a:gd name="T23" fmla="*/ 2413 h 2458"/>
                <a:gd name="T24" fmla="*/ 2117 w 2117"/>
                <a:gd name="T25" fmla="*/ 47 h 2458"/>
                <a:gd name="T26" fmla="*/ 2117 w 2117"/>
                <a:gd name="T27" fmla="*/ 0 h 2458"/>
                <a:gd name="T28" fmla="*/ 2070 w 2117"/>
                <a:gd name="T29" fmla="*/ 0 h 2458"/>
                <a:gd name="T30" fmla="*/ 1058 w 2117"/>
                <a:gd name="T31" fmla="*/ 2366 h 2458"/>
                <a:gd name="T32" fmla="*/ 93 w 2117"/>
                <a:gd name="T33" fmla="*/ 2366 h 2458"/>
                <a:gd name="T34" fmla="*/ 93 w 2117"/>
                <a:gd name="T35" fmla="*/ 381 h 2458"/>
                <a:gd name="T36" fmla="*/ 2025 w 2117"/>
                <a:gd name="T37" fmla="*/ 381 h 2458"/>
                <a:gd name="T38" fmla="*/ 2025 w 2117"/>
                <a:gd name="T39" fmla="*/ 2366 h 2458"/>
                <a:gd name="T40" fmla="*/ 1058 w 2117"/>
                <a:gd name="T41" fmla="*/ 2366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7" h="2458">
                  <a:moveTo>
                    <a:pt x="2070" y="0"/>
                  </a:moveTo>
                  <a:lnTo>
                    <a:pt x="1058" y="0"/>
                  </a:lnTo>
                  <a:lnTo>
                    <a:pt x="45" y="0"/>
                  </a:lnTo>
                  <a:lnTo>
                    <a:pt x="0" y="0"/>
                  </a:lnTo>
                  <a:lnTo>
                    <a:pt x="0" y="47"/>
                  </a:lnTo>
                  <a:lnTo>
                    <a:pt x="0" y="2413"/>
                  </a:lnTo>
                  <a:lnTo>
                    <a:pt x="0" y="2458"/>
                  </a:lnTo>
                  <a:lnTo>
                    <a:pt x="45" y="2458"/>
                  </a:lnTo>
                  <a:lnTo>
                    <a:pt x="1058" y="2458"/>
                  </a:lnTo>
                  <a:lnTo>
                    <a:pt x="2070" y="2458"/>
                  </a:lnTo>
                  <a:lnTo>
                    <a:pt x="2117" y="2458"/>
                  </a:lnTo>
                  <a:lnTo>
                    <a:pt x="2117" y="2413"/>
                  </a:lnTo>
                  <a:lnTo>
                    <a:pt x="2117" y="47"/>
                  </a:lnTo>
                  <a:lnTo>
                    <a:pt x="2117" y="0"/>
                  </a:lnTo>
                  <a:lnTo>
                    <a:pt x="2070" y="0"/>
                  </a:lnTo>
                  <a:close/>
                  <a:moveTo>
                    <a:pt x="1058" y="2366"/>
                  </a:moveTo>
                  <a:lnTo>
                    <a:pt x="93" y="2366"/>
                  </a:lnTo>
                  <a:lnTo>
                    <a:pt x="93" y="381"/>
                  </a:lnTo>
                  <a:lnTo>
                    <a:pt x="2025" y="381"/>
                  </a:lnTo>
                  <a:lnTo>
                    <a:pt x="2025" y="2366"/>
                  </a:lnTo>
                  <a:lnTo>
                    <a:pt x="1058" y="2366"/>
                  </a:lnTo>
                  <a:close/>
                </a:path>
              </a:pathLst>
            </a:custGeom>
            <a:solidFill>
              <a:srgbClr val="6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Rectangle: Rounded Corners 185">
              <a:extLst>
                <a:ext uri="{FF2B5EF4-FFF2-40B4-BE49-F238E27FC236}">
                  <a16:creationId xmlns:a16="http://schemas.microsoft.com/office/drawing/2014/main" id="{133FFA70-D6E0-4C67-A302-FAFDFA1285D3}"/>
                </a:ext>
              </a:extLst>
            </p:cNvPr>
            <p:cNvSpPr/>
            <p:nvPr/>
          </p:nvSpPr>
          <p:spPr>
            <a:xfrm>
              <a:off x="1471859" y="2783378"/>
              <a:ext cx="1704605" cy="1763764"/>
            </a:xfrm>
            <a:prstGeom prst="roundRect">
              <a:avLst>
                <a:gd name="adj" fmla="val 10000"/>
              </a:avLst>
            </a:prstGeom>
            <a:blipFill rotWithShape="1">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sp>
        <p:nvSpPr>
          <p:cNvPr id="187" name="Rectangle: Rounded Corners 186">
            <a:extLst>
              <a:ext uri="{FF2B5EF4-FFF2-40B4-BE49-F238E27FC236}">
                <a16:creationId xmlns:a16="http://schemas.microsoft.com/office/drawing/2014/main" id="{83F06AE2-F936-424F-9E7F-0429F29928C4}"/>
              </a:ext>
            </a:extLst>
          </p:cNvPr>
          <p:cNvSpPr/>
          <p:nvPr/>
        </p:nvSpPr>
        <p:spPr>
          <a:xfrm>
            <a:off x="4592946" y="3162945"/>
            <a:ext cx="1985366" cy="1482671"/>
          </a:xfrm>
          <a:prstGeom prst="roundRect">
            <a:avLst>
              <a:gd name="adj" fmla="val 10000"/>
            </a:avLst>
          </a:prstGeom>
          <a:blipFill rotWithShape="1">
            <a:blip r:embed="rId6" cstate="screen">
              <a:extLst>
                <a:ext uri="{28A0092B-C50C-407E-A947-70E740481C1C}">
                  <a14:useLocalDpi xmlns:a14="http://schemas.microsoft.com/office/drawing/2010/main"/>
                </a:ext>
              </a:extLst>
            </a:blip>
            <a:srcRect/>
            <a:stretch>
              <a:fillRect/>
            </a:stretch>
          </a:blipFill>
          <a:ln>
            <a:solidFill>
              <a:schemeClr val="accent2"/>
            </a:solidFill>
          </a:ln>
        </p:spPr>
        <p:style>
          <a:lnRef idx="2">
            <a:schemeClr val="lt1">
              <a:hueOff val="0"/>
              <a:satOff val="0"/>
              <a:lumOff val="0"/>
              <a:alphaOff val="0"/>
            </a:schemeClr>
          </a:lnRef>
          <a:fillRef idx="1">
            <a:scrgbClr r="0" g="0" b="0"/>
          </a:fillRef>
          <a:effectRef idx="0">
            <a:schemeClr val="accent5">
              <a:tint val="50000"/>
              <a:hueOff val="1127590"/>
              <a:satOff val="-10166"/>
              <a:lumOff val="-1028"/>
              <a:alphaOff val="0"/>
            </a:schemeClr>
          </a:effectRef>
          <a:fontRef idx="minor">
            <a:schemeClr val="lt1">
              <a:hueOff val="0"/>
              <a:satOff val="0"/>
              <a:lumOff val="0"/>
              <a:alphaOff val="0"/>
            </a:schemeClr>
          </a:fontRef>
        </p:style>
      </p:sp>
      <p:sp>
        <p:nvSpPr>
          <p:cNvPr id="188" name="Rectangle: Rounded Corners 187">
            <a:extLst>
              <a:ext uri="{FF2B5EF4-FFF2-40B4-BE49-F238E27FC236}">
                <a16:creationId xmlns:a16="http://schemas.microsoft.com/office/drawing/2014/main" id="{AA3BC580-0DD0-4010-8E3E-1B2038D21BD6}"/>
              </a:ext>
            </a:extLst>
          </p:cNvPr>
          <p:cNvSpPr/>
          <p:nvPr/>
        </p:nvSpPr>
        <p:spPr>
          <a:xfrm>
            <a:off x="5774774" y="3934957"/>
            <a:ext cx="2362230" cy="1482671"/>
          </a:xfrm>
          <a:prstGeom prst="roundRect">
            <a:avLst>
              <a:gd name="adj" fmla="val 10000"/>
            </a:avLst>
          </a:prstGeom>
          <a:blipFill rotWithShape="1">
            <a:blip r:embed="rId7" cstate="screen">
              <a:extLst>
                <a:ext uri="{28A0092B-C50C-407E-A947-70E740481C1C}">
                  <a14:useLocalDpi xmlns:a14="http://schemas.microsoft.com/office/drawing/2010/main"/>
                </a:ext>
              </a:extLst>
            </a:blip>
            <a:srcRect/>
            <a:stretch>
              <a:fillRect/>
            </a:stretch>
          </a:blipFill>
          <a:ln>
            <a:solidFill>
              <a:schemeClr val="accent1"/>
            </a:solidFill>
          </a:ln>
        </p:spPr>
        <p:style>
          <a:lnRef idx="2">
            <a:schemeClr val="lt1">
              <a:hueOff val="0"/>
              <a:satOff val="0"/>
              <a:lumOff val="0"/>
              <a:alphaOff val="0"/>
            </a:schemeClr>
          </a:lnRef>
          <a:fillRef idx="1">
            <a:scrgbClr r="0" g="0" b="0"/>
          </a:fillRef>
          <a:effectRef idx="0">
            <a:schemeClr val="accent5">
              <a:tint val="50000"/>
              <a:hueOff val="2255181"/>
              <a:satOff val="-20331"/>
              <a:lumOff val="-2055"/>
              <a:alphaOff val="0"/>
            </a:schemeClr>
          </a:effectRef>
          <a:fontRef idx="minor">
            <a:schemeClr val="lt1">
              <a:hueOff val="0"/>
              <a:satOff val="0"/>
              <a:lumOff val="0"/>
              <a:alphaOff val="0"/>
            </a:schemeClr>
          </a:fontRef>
        </p:style>
      </p:sp>
      <p:sp>
        <p:nvSpPr>
          <p:cNvPr id="2" name="TextBox 1">
            <a:extLst>
              <a:ext uri="{FF2B5EF4-FFF2-40B4-BE49-F238E27FC236}">
                <a16:creationId xmlns:a16="http://schemas.microsoft.com/office/drawing/2014/main" id="{A4642712-1C0D-4B83-97BA-2FC1E7FEC416}"/>
              </a:ext>
            </a:extLst>
          </p:cNvPr>
          <p:cNvSpPr txBox="1"/>
          <p:nvPr/>
        </p:nvSpPr>
        <p:spPr>
          <a:xfrm>
            <a:off x="4839809" y="2805973"/>
            <a:ext cx="2312351" cy="338554"/>
          </a:xfrm>
          <a:prstGeom prst="rect">
            <a:avLst/>
          </a:prstGeom>
          <a:noFill/>
        </p:spPr>
        <p:txBody>
          <a:bodyPr wrap="square" rtlCol="0">
            <a:spAutoFit/>
          </a:bodyPr>
          <a:lstStyle/>
          <a:p>
            <a:r>
              <a:rPr lang="en-US" sz="1600" dirty="0">
                <a:solidFill>
                  <a:schemeClr val="bg1">
                    <a:lumMod val="50000"/>
                  </a:schemeClr>
                </a:solidFill>
              </a:rPr>
              <a:t>#1 in Search Engines</a:t>
            </a:r>
          </a:p>
        </p:txBody>
      </p:sp>
      <p:sp>
        <p:nvSpPr>
          <p:cNvPr id="189" name="TextBox 188">
            <a:extLst>
              <a:ext uri="{FF2B5EF4-FFF2-40B4-BE49-F238E27FC236}">
                <a16:creationId xmlns:a16="http://schemas.microsoft.com/office/drawing/2014/main" id="{1DEC4B5A-DB89-4C04-906D-F69B5D5206E6}"/>
              </a:ext>
            </a:extLst>
          </p:cNvPr>
          <p:cNvSpPr txBox="1"/>
          <p:nvPr/>
        </p:nvSpPr>
        <p:spPr>
          <a:xfrm>
            <a:off x="6593846" y="3624710"/>
            <a:ext cx="2312351" cy="338554"/>
          </a:xfrm>
          <a:prstGeom prst="rect">
            <a:avLst/>
          </a:prstGeom>
          <a:noFill/>
        </p:spPr>
        <p:txBody>
          <a:bodyPr wrap="square" rtlCol="0">
            <a:spAutoFit/>
          </a:bodyPr>
          <a:lstStyle/>
          <a:p>
            <a:r>
              <a:rPr lang="en-US" sz="1600" dirty="0">
                <a:solidFill>
                  <a:schemeClr val="bg1">
                    <a:lumMod val="50000"/>
                  </a:schemeClr>
                </a:solidFill>
              </a:rPr>
              <a:t>Demographic Data</a:t>
            </a:r>
          </a:p>
        </p:txBody>
      </p:sp>
      <p:sp>
        <p:nvSpPr>
          <p:cNvPr id="3" name="Rectangle: Rounded Corners 2">
            <a:extLst>
              <a:ext uri="{FF2B5EF4-FFF2-40B4-BE49-F238E27FC236}">
                <a16:creationId xmlns:a16="http://schemas.microsoft.com/office/drawing/2014/main" id="{A249E127-59FC-43F9-8F63-55D2ED55E1D9}"/>
              </a:ext>
            </a:extLst>
          </p:cNvPr>
          <p:cNvSpPr/>
          <p:nvPr/>
        </p:nvSpPr>
        <p:spPr>
          <a:xfrm>
            <a:off x="8372336" y="5211237"/>
            <a:ext cx="3675724" cy="1078342"/>
          </a:xfrm>
          <a:prstGeom prst="roundRect">
            <a:avLst>
              <a:gd name="adj" fmla="val 5978"/>
            </a:avLst>
          </a:prstGeom>
          <a:solidFill>
            <a:schemeClr val="tx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u="sng" dirty="0">
                <a:solidFill>
                  <a:schemeClr val="tx1"/>
                </a:solidFill>
              </a:rPr>
              <a:t>Today By the Numbers:</a:t>
            </a:r>
          </a:p>
          <a:p>
            <a:pPr marL="171450" indent="-171450">
              <a:buFont typeface="Arial" panose="020B0604020202020204" pitchFamily="34" charset="0"/>
              <a:buChar char="•"/>
            </a:pPr>
            <a:r>
              <a:rPr lang="en-US" sz="1400" b="1" dirty="0">
                <a:solidFill>
                  <a:schemeClr val="accent6">
                    <a:lumMod val="75000"/>
                  </a:schemeClr>
                </a:solidFill>
              </a:rPr>
              <a:t>50,000</a:t>
            </a:r>
            <a:r>
              <a:rPr lang="en-US" sz="1400" dirty="0"/>
              <a:t> </a:t>
            </a:r>
            <a:r>
              <a:rPr lang="en-US" sz="1400" dirty="0">
                <a:solidFill>
                  <a:schemeClr val="tx1"/>
                </a:solidFill>
              </a:rPr>
              <a:t>Facts </a:t>
            </a:r>
            <a:r>
              <a:rPr lang="en-US" sz="1400" dirty="0">
                <a:solidFill>
                  <a:schemeClr val="tx1"/>
                </a:solidFill>
                <a:sym typeface="Wingdings" panose="05000000000000000000" pitchFamily="2" charset="2"/>
              </a:rPr>
              <a:t></a:t>
            </a:r>
            <a:r>
              <a:rPr lang="en-US" sz="1400" dirty="0">
                <a:sym typeface="Wingdings" panose="05000000000000000000" pitchFamily="2" charset="2"/>
              </a:rPr>
              <a:t> </a:t>
            </a:r>
            <a:r>
              <a:rPr lang="en-US" sz="1400" b="1" dirty="0">
                <a:solidFill>
                  <a:schemeClr val="accent4">
                    <a:lumMod val="75000"/>
                  </a:schemeClr>
                </a:solidFill>
                <a:sym typeface="Wingdings" panose="05000000000000000000" pitchFamily="2" charset="2"/>
              </a:rPr>
              <a:t>100k</a:t>
            </a:r>
            <a:r>
              <a:rPr lang="en-US" sz="1400" dirty="0">
                <a:sym typeface="Wingdings" panose="05000000000000000000" pitchFamily="2" charset="2"/>
              </a:rPr>
              <a:t> </a:t>
            </a:r>
            <a:r>
              <a:rPr lang="en-US" sz="1400" dirty="0">
                <a:solidFill>
                  <a:schemeClr val="tx1"/>
                </a:solidFill>
                <a:sym typeface="Wingdings" panose="05000000000000000000" pitchFamily="2" charset="2"/>
              </a:rPr>
              <a:t>by end of 2020</a:t>
            </a:r>
          </a:p>
          <a:p>
            <a:pPr marL="171450" indent="-171450">
              <a:buFont typeface="Arial" panose="020B0604020202020204" pitchFamily="34" charset="0"/>
              <a:buChar char="•"/>
            </a:pPr>
            <a:r>
              <a:rPr lang="en-US" sz="1400" b="1" dirty="0">
                <a:solidFill>
                  <a:schemeClr val="accent6">
                    <a:lumMod val="75000"/>
                  </a:schemeClr>
                </a:solidFill>
              </a:rPr>
              <a:t>185k</a:t>
            </a:r>
            <a:r>
              <a:rPr lang="en-US" sz="1400" dirty="0"/>
              <a:t> </a:t>
            </a:r>
            <a:r>
              <a:rPr lang="en-US" sz="1400" dirty="0">
                <a:solidFill>
                  <a:schemeClr val="tx1"/>
                </a:solidFill>
              </a:rPr>
              <a:t>Social Media Followers &amp; </a:t>
            </a:r>
            <a:r>
              <a:rPr lang="en-US" sz="1400" b="1" dirty="0">
                <a:solidFill>
                  <a:schemeClr val="accent4">
                    <a:lumMod val="75000"/>
                  </a:schemeClr>
                </a:solidFill>
              </a:rPr>
              <a:t>500M+ Reach</a:t>
            </a:r>
          </a:p>
          <a:p>
            <a:pPr marL="171450" indent="-171450">
              <a:buFont typeface="Arial" panose="020B0604020202020204" pitchFamily="34" charset="0"/>
              <a:buChar char="•"/>
            </a:pPr>
            <a:r>
              <a:rPr lang="en-US" sz="1400" b="1" dirty="0">
                <a:solidFill>
                  <a:schemeClr val="accent6">
                    <a:lumMod val="75000"/>
                  </a:schemeClr>
                </a:solidFill>
              </a:rPr>
              <a:t>500,000</a:t>
            </a:r>
            <a:r>
              <a:rPr lang="en-US" sz="1400" dirty="0"/>
              <a:t> </a:t>
            </a:r>
            <a:r>
              <a:rPr lang="en-US" sz="1400" dirty="0">
                <a:solidFill>
                  <a:schemeClr val="tx1"/>
                </a:solidFill>
              </a:rPr>
              <a:t>user Email list and growing</a:t>
            </a:r>
          </a:p>
        </p:txBody>
      </p:sp>
      <p:pic>
        <p:nvPicPr>
          <p:cNvPr id="190" name="Picture 2" descr="Image result for amazon alexa logo">
            <a:extLst>
              <a:ext uri="{FF2B5EF4-FFF2-40B4-BE49-F238E27FC236}">
                <a16:creationId xmlns:a16="http://schemas.microsoft.com/office/drawing/2014/main" id="{107C7357-0213-47D4-AC9E-D9E093F8552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86068" y="4770913"/>
            <a:ext cx="1527460" cy="610984"/>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a:extLst>
              <a:ext uri="{FF2B5EF4-FFF2-40B4-BE49-F238E27FC236}">
                <a16:creationId xmlns:a16="http://schemas.microsoft.com/office/drawing/2014/main" id="{78900F16-0666-401A-B8A6-E71B54E541A9}"/>
              </a:ext>
            </a:extLst>
          </p:cNvPr>
          <p:cNvSpPr txBox="1"/>
          <p:nvPr/>
        </p:nvSpPr>
        <p:spPr>
          <a:xfrm>
            <a:off x="3913834" y="4704302"/>
            <a:ext cx="1222299" cy="584775"/>
          </a:xfrm>
          <a:prstGeom prst="rect">
            <a:avLst/>
          </a:prstGeom>
          <a:noFill/>
        </p:spPr>
        <p:txBody>
          <a:bodyPr wrap="square" rtlCol="0">
            <a:spAutoFit/>
          </a:bodyPr>
          <a:lstStyle/>
          <a:p>
            <a:pPr algn="r"/>
            <a:r>
              <a:rPr lang="en-US" sz="1600" dirty="0">
                <a:solidFill>
                  <a:schemeClr val="bg1">
                    <a:lumMod val="50000"/>
                  </a:schemeClr>
                </a:solidFill>
              </a:rPr>
              <a:t>Amazon</a:t>
            </a:r>
          </a:p>
          <a:p>
            <a:pPr algn="r"/>
            <a:r>
              <a:rPr lang="en-US" sz="1600" dirty="0">
                <a:solidFill>
                  <a:schemeClr val="bg1">
                    <a:lumMod val="50000"/>
                  </a:schemeClr>
                </a:solidFill>
              </a:rPr>
              <a:t>Alexa Skill</a:t>
            </a:r>
          </a:p>
        </p:txBody>
      </p:sp>
      <p:pic>
        <p:nvPicPr>
          <p:cNvPr id="192" name="Picture 191">
            <a:extLst>
              <a:ext uri="{FF2B5EF4-FFF2-40B4-BE49-F238E27FC236}">
                <a16:creationId xmlns:a16="http://schemas.microsoft.com/office/drawing/2014/main" id="{947C3374-1450-4619-91CB-2D1687F41BD2}"/>
              </a:ext>
            </a:extLst>
          </p:cNvPr>
          <p:cNvPicPr>
            <a:picLocks noChangeAspect="1"/>
          </p:cNvPicPr>
          <p:nvPr/>
        </p:nvPicPr>
        <p:blipFill>
          <a:blip r:embed="rId9"/>
          <a:stretch>
            <a:fillRect/>
          </a:stretch>
        </p:blipFill>
        <p:spPr>
          <a:xfrm>
            <a:off x="10529357" y="190507"/>
            <a:ext cx="774046" cy="1103733"/>
          </a:xfrm>
          <a:prstGeom prst="rect">
            <a:avLst/>
          </a:prstGeom>
        </p:spPr>
      </p:pic>
      <p:sp>
        <p:nvSpPr>
          <p:cNvPr id="12" name="Arrow: Bent 11">
            <a:extLst>
              <a:ext uri="{FF2B5EF4-FFF2-40B4-BE49-F238E27FC236}">
                <a16:creationId xmlns:a16="http://schemas.microsoft.com/office/drawing/2014/main" id="{EC4BFD98-D690-4678-A34C-4839CD1FB394}"/>
              </a:ext>
            </a:extLst>
          </p:cNvPr>
          <p:cNvSpPr/>
          <p:nvPr/>
        </p:nvSpPr>
        <p:spPr>
          <a:xfrm>
            <a:off x="7176579" y="2643646"/>
            <a:ext cx="1827397" cy="972900"/>
          </a:xfrm>
          <a:prstGeom prst="bentArrow">
            <a:avLst>
              <a:gd name="adj1" fmla="val 12928"/>
              <a:gd name="adj2" fmla="val 25000"/>
              <a:gd name="adj3" fmla="val 34485"/>
              <a:gd name="adj4" fmla="val 5496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Slide Number Placeholder 1">
            <a:extLst>
              <a:ext uri="{FF2B5EF4-FFF2-40B4-BE49-F238E27FC236}">
                <a16:creationId xmlns:a16="http://schemas.microsoft.com/office/drawing/2014/main" id="{E34DB52B-E81E-4AB8-B69C-10AE1A4189F2}"/>
              </a:ext>
            </a:extLst>
          </p:cNvPr>
          <p:cNvSpPr>
            <a:spLocks noGrp="1"/>
          </p:cNvSpPr>
          <p:nvPr>
            <p:ph type="sldNum" sz="quarter" idx="12"/>
          </p:nvPr>
        </p:nvSpPr>
        <p:spPr>
          <a:xfrm>
            <a:off x="71230" y="6399069"/>
            <a:ext cx="2743200" cy="365125"/>
          </a:xfrm>
        </p:spPr>
        <p:txBody>
          <a:bodyPr/>
          <a:lstStyle/>
          <a:p>
            <a:pPr algn="l"/>
            <a:fld id="{43E1C79E-4906-42D7-9799-8BE0AC9297B3}" type="slidenum">
              <a:rPr lang="en-US" smtClean="0"/>
              <a:pPr algn="l"/>
              <a:t>3</a:t>
            </a:fld>
            <a:endParaRPr lang="en-US"/>
          </a:p>
        </p:txBody>
      </p:sp>
    </p:spTree>
    <p:extLst>
      <p:ext uri="{BB962C8B-B14F-4D97-AF65-F5344CB8AC3E}">
        <p14:creationId xmlns:p14="http://schemas.microsoft.com/office/powerpoint/2010/main" val="16326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ppt_x"/>
                                          </p:val>
                                        </p:tav>
                                        <p:tav tm="100000">
                                          <p:val>
                                            <p:strVal val="#ppt_x"/>
                                          </p:val>
                                        </p:tav>
                                      </p:tavLst>
                                    </p:anim>
                                    <p:anim calcmode="lin" valueType="num">
                                      <p:cBhvr additive="base">
                                        <p:cTn id="8" dur="500" fill="hold"/>
                                        <p:tgtEl>
                                          <p:spTgt spid="1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fade">
                                      <p:cBhvr>
                                        <p:cTn id="37" dur="500"/>
                                        <p:tgtEl>
                                          <p:spTgt spid="1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fade">
                                      <p:cBhvr>
                                        <p:cTn id="40" dur="500"/>
                                        <p:tgtEl>
                                          <p:spTgt spid="17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77"/>
                                        </p:tgtEl>
                                        <p:attrNameLst>
                                          <p:attrName>style.visibility</p:attrName>
                                        </p:attrNameLst>
                                      </p:cBhvr>
                                      <p:to>
                                        <p:strVal val="visible"/>
                                      </p:to>
                                    </p:set>
                                    <p:animEffect transition="in" filter="fade">
                                      <p:cBhvr>
                                        <p:cTn id="44" dur="500"/>
                                        <p:tgtEl>
                                          <p:spTgt spid="177"/>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73"/>
                                        </p:tgtEl>
                                        <p:attrNameLst>
                                          <p:attrName>style.visibility</p:attrName>
                                        </p:attrNameLst>
                                      </p:cBhvr>
                                      <p:to>
                                        <p:strVal val="visible"/>
                                      </p:to>
                                    </p:set>
                                    <p:animEffect transition="in" filter="wipe(left)">
                                      <p:cBhvr>
                                        <p:cTn id="48" dur="500"/>
                                        <p:tgtEl>
                                          <p:spTgt spid="173"/>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80"/>
                                        </p:tgtEl>
                                        <p:attrNameLst>
                                          <p:attrName>style.visibility</p:attrName>
                                        </p:attrNameLst>
                                      </p:cBhvr>
                                      <p:to>
                                        <p:strVal val="visible"/>
                                      </p:to>
                                    </p:set>
                                    <p:animEffect transition="in" filter="fade">
                                      <p:cBhvr>
                                        <p:cTn id="52" dur="500"/>
                                        <p:tgtEl>
                                          <p:spTgt spid="180"/>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81"/>
                                        </p:tgtEl>
                                        <p:attrNameLst>
                                          <p:attrName>style.visibility</p:attrName>
                                        </p:attrNameLst>
                                      </p:cBhvr>
                                      <p:to>
                                        <p:strVal val="visible"/>
                                      </p:to>
                                    </p:set>
                                    <p:animEffect transition="in" filter="fade">
                                      <p:cBhvr>
                                        <p:cTn id="56" dur="500"/>
                                        <p:tgtEl>
                                          <p:spTgt spid="1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2"/>
                                        </p:tgtEl>
                                        <p:attrNameLst>
                                          <p:attrName>style.visibility</p:attrName>
                                        </p:attrNameLst>
                                      </p:cBhvr>
                                      <p:to>
                                        <p:strVal val="visible"/>
                                      </p:to>
                                    </p:set>
                                    <p:animEffect transition="in" filter="fade">
                                      <p:cBhvr>
                                        <p:cTn id="59" dur="500"/>
                                        <p:tgtEl>
                                          <p:spTgt spid="182"/>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83"/>
                                        </p:tgtEl>
                                        <p:attrNameLst>
                                          <p:attrName>style.visibility</p:attrName>
                                        </p:attrNameLst>
                                      </p:cBhvr>
                                      <p:to>
                                        <p:strVal val="visible"/>
                                      </p:to>
                                    </p:set>
                                    <p:animEffect transition="in" filter="fade">
                                      <p:cBhvr>
                                        <p:cTn id="63"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42" grpId="0" animBg="1"/>
      <p:bldP spid="43" grpId="0" animBg="1"/>
      <p:bldP spid="44" grpId="0" animBg="1"/>
      <p:bldP spid="45" grpId="0" animBg="1"/>
      <p:bldP spid="46" grpId="0" animBg="1"/>
      <p:bldP spid="173" grpId="0" animBg="1"/>
      <p:bldP spid="175" grpId="0" animBg="1"/>
      <p:bldP spid="176" grpId="0"/>
      <p:bldP spid="177" grpId="0"/>
      <p:bldP spid="180" grpId="0"/>
      <p:bldP spid="181" grpId="0" animBg="1"/>
      <p:bldP spid="182" grpId="0"/>
      <p:bldP spid="1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4</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Commercialization and Growth Plan</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8464D81-2FA1-4411-98BC-0A9DD82AA378}"/>
              </a:ext>
            </a:extLst>
          </p:cNvPr>
          <p:cNvPicPr>
            <a:picLocks noChangeAspect="1"/>
          </p:cNvPicPr>
          <p:nvPr/>
        </p:nvPicPr>
        <p:blipFill>
          <a:blip r:embed="rId3"/>
          <a:stretch>
            <a:fillRect/>
          </a:stretch>
        </p:blipFill>
        <p:spPr>
          <a:xfrm>
            <a:off x="10225530" y="278524"/>
            <a:ext cx="1164274" cy="1130624"/>
          </a:xfrm>
          <a:prstGeom prst="rect">
            <a:avLst/>
          </a:prstGeom>
        </p:spPr>
      </p:pic>
      <p:sp>
        <p:nvSpPr>
          <p:cNvPr id="75" name="Text Placeholder 2">
            <a:extLst>
              <a:ext uri="{FF2B5EF4-FFF2-40B4-BE49-F238E27FC236}">
                <a16:creationId xmlns:a16="http://schemas.microsoft.com/office/drawing/2014/main" id="{02626FDE-D311-4A3D-A69A-FB851BE85706}"/>
              </a:ext>
            </a:extLst>
          </p:cNvPr>
          <p:cNvSpPr txBox="1">
            <a:spLocks/>
          </p:cNvSpPr>
          <p:nvPr/>
        </p:nvSpPr>
        <p:spPr>
          <a:xfrm>
            <a:off x="7283206" y="1524001"/>
            <a:ext cx="4519239" cy="4697408"/>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1200"/>
              </a:spcAft>
              <a:buFont typeface="Calibri" panose="020F0502020204030204" pitchFamily="34" charset="0"/>
              <a:buNone/>
            </a:pPr>
            <a:r>
              <a:rPr lang="en-US" sz="4000" b="1" dirty="0">
                <a:solidFill>
                  <a:schemeClr val="accent3"/>
                </a:solidFill>
              </a:rPr>
              <a:t>3 Year Tactical Objectives</a:t>
            </a:r>
          </a:p>
          <a:p>
            <a:pPr marL="0" indent="0">
              <a:lnSpc>
                <a:spcPct val="70000"/>
              </a:lnSpc>
              <a:spcAft>
                <a:spcPts val="1200"/>
              </a:spcAft>
              <a:buFont typeface="Calibri" panose="020F0502020204030204" pitchFamily="34" charset="0"/>
              <a:buNone/>
            </a:pPr>
            <a:r>
              <a:rPr lang="en-US" sz="2900" b="1" dirty="0">
                <a:solidFill>
                  <a:schemeClr val="accent3"/>
                </a:solidFill>
              </a:rPr>
              <a:t>Year 1: Portfolio (Grow It!)</a:t>
            </a:r>
          </a:p>
          <a:p>
            <a:pPr lvl="1">
              <a:lnSpc>
                <a:spcPct val="110000"/>
              </a:lnSpc>
              <a:spcAft>
                <a:spcPts val="600"/>
              </a:spcAft>
              <a:buFont typeface="Wingdings" panose="05000000000000000000" pitchFamily="2" charset="2"/>
              <a:buChar char="ü"/>
            </a:pPr>
            <a:r>
              <a:rPr lang="en-US" sz="2000" dirty="0">
                <a:solidFill>
                  <a:schemeClr val="accent3"/>
                </a:solidFill>
              </a:rPr>
              <a:t>Expand Content, Features and Products</a:t>
            </a:r>
          </a:p>
          <a:p>
            <a:pPr lvl="1">
              <a:lnSpc>
                <a:spcPct val="110000"/>
              </a:lnSpc>
              <a:spcAft>
                <a:spcPts val="600"/>
              </a:spcAft>
              <a:buFont typeface="Wingdings" panose="05000000000000000000" pitchFamily="2" charset="2"/>
              <a:buChar char="ü"/>
            </a:pPr>
            <a:r>
              <a:rPr lang="en-US" sz="2000" dirty="0">
                <a:solidFill>
                  <a:schemeClr val="accent3"/>
                </a:solidFill>
              </a:rPr>
              <a:t>Grow Membership (Free and Premium)</a:t>
            </a:r>
          </a:p>
          <a:p>
            <a:pPr marL="0" indent="0">
              <a:lnSpc>
                <a:spcPct val="70000"/>
              </a:lnSpc>
              <a:spcAft>
                <a:spcPts val="1200"/>
              </a:spcAft>
              <a:buNone/>
            </a:pPr>
            <a:r>
              <a:rPr lang="en-US" sz="2900" b="1" dirty="0">
                <a:solidFill>
                  <a:schemeClr val="accent3"/>
                </a:solidFill>
              </a:rPr>
              <a:t>Year 2: Brand (Establish It!)</a:t>
            </a:r>
          </a:p>
          <a:p>
            <a:pPr lvl="1">
              <a:lnSpc>
                <a:spcPct val="110000"/>
              </a:lnSpc>
              <a:spcAft>
                <a:spcPts val="600"/>
              </a:spcAft>
              <a:buFont typeface="Wingdings" panose="05000000000000000000" pitchFamily="2" charset="2"/>
              <a:buChar char="ü"/>
            </a:pPr>
            <a:r>
              <a:rPr lang="en-US" sz="2000" dirty="0">
                <a:solidFill>
                  <a:schemeClr val="accent3"/>
                </a:solidFill>
              </a:rPr>
              <a:t> Engage: Affiliates, Partners &amp; Sponsors</a:t>
            </a:r>
          </a:p>
          <a:p>
            <a:pPr lvl="1">
              <a:lnSpc>
                <a:spcPct val="110000"/>
              </a:lnSpc>
              <a:spcAft>
                <a:spcPts val="600"/>
              </a:spcAft>
              <a:buFont typeface="Wingdings" panose="05000000000000000000" pitchFamily="2" charset="2"/>
              <a:buChar char="ü"/>
            </a:pPr>
            <a:r>
              <a:rPr lang="en-US" sz="2000" dirty="0">
                <a:solidFill>
                  <a:schemeClr val="accent3"/>
                </a:solidFill>
              </a:rPr>
              <a:t>Black News Syndicate &amp; Diversity Content Distribution</a:t>
            </a:r>
          </a:p>
          <a:p>
            <a:pPr marL="0" indent="0">
              <a:lnSpc>
                <a:spcPct val="110000"/>
              </a:lnSpc>
              <a:spcAft>
                <a:spcPts val="600"/>
              </a:spcAft>
              <a:buNone/>
            </a:pPr>
            <a:r>
              <a:rPr lang="en-US" sz="2900" b="1" dirty="0">
                <a:solidFill>
                  <a:schemeClr val="accent3"/>
                </a:solidFill>
              </a:rPr>
              <a:t>Year 3: Scale (Leverage It!)</a:t>
            </a:r>
          </a:p>
          <a:p>
            <a:pPr lvl="1">
              <a:lnSpc>
                <a:spcPct val="110000"/>
              </a:lnSpc>
              <a:spcAft>
                <a:spcPts val="600"/>
              </a:spcAft>
              <a:buFont typeface="Wingdings" panose="05000000000000000000" pitchFamily="2" charset="2"/>
              <a:buChar char="ü"/>
            </a:pPr>
            <a:r>
              <a:rPr lang="en-US" sz="2000" dirty="0">
                <a:solidFill>
                  <a:schemeClr val="accent3"/>
                </a:solidFill>
              </a:rPr>
              <a:t>Open Sales Funnel, Leverage Social Media and Automation</a:t>
            </a:r>
          </a:p>
          <a:p>
            <a:pPr lvl="1">
              <a:lnSpc>
                <a:spcPct val="110000"/>
              </a:lnSpc>
              <a:spcAft>
                <a:spcPts val="600"/>
              </a:spcAft>
              <a:buFont typeface="Wingdings" panose="05000000000000000000" pitchFamily="2" charset="2"/>
              <a:buChar char="ü"/>
            </a:pPr>
            <a:r>
              <a:rPr lang="en-US" sz="2000" dirty="0">
                <a:solidFill>
                  <a:schemeClr val="accent3"/>
                </a:solidFill>
              </a:rPr>
              <a:t>Monitor Audience Engagement</a:t>
            </a:r>
          </a:p>
          <a:p>
            <a:pPr lvl="1">
              <a:lnSpc>
                <a:spcPct val="110000"/>
              </a:lnSpc>
              <a:spcAft>
                <a:spcPts val="600"/>
              </a:spcAft>
              <a:buFont typeface="Wingdings" panose="05000000000000000000" pitchFamily="2" charset="2"/>
              <a:buChar char="ü"/>
            </a:pPr>
            <a:r>
              <a:rPr lang="en-US" sz="2000" dirty="0">
                <a:solidFill>
                  <a:schemeClr val="accent3"/>
                </a:solidFill>
              </a:rPr>
              <a:t>Wash / Rinse / Repeat</a:t>
            </a:r>
          </a:p>
          <a:p>
            <a:pPr lvl="1">
              <a:lnSpc>
                <a:spcPct val="110000"/>
              </a:lnSpc>
              <a:spcAft>
                <a:spcPts val="600"/>
              </a:spcAft>
              <a:buFont typeface="Wingdings" panose="05000000000000000000" pitchFamily="2" charset="2"/>
              <a:buChar char="ü"/>
            </a:pPr>
            <a:endParaRPr lang="en-US" dirty="0">
              <a:solidFill>
                <a:schemeClr val="accent3"/>
              </a:solidFill>
            </a:endParaRPr>
          </a:p>
        </p:txBody>
      </p:sp>
      <p:pic>
        <p:nvPicPr>
          <p:cNvPr id="76" name="Picture 75">
            <a:extLst>
              <a:ext uri="{FF2B5EF4-FFF2-40B4-BE49-F238E27FC236}">
                <a16:creationId xmlns:a16="http://schemas.microsoft.com/office/drawing/2014/main" id="{E64D7786-0115-46AD-9448-BA536BDA7F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78" name="TextBox 77">
            <a:extLst>
              <a:ext uri="{FF2B5EF4-FFF2-40B4-BE49-F238E27FC236}">
                <a16:creationId xmlns:a16="http://schemas.microsoft.com/office/drawing/2014/main" id="{7FD3F029-F7D6-4AE1-984A-D9FE4DDC935E}"/>
              </a:ext>
            </a:extLst>
          </p:cNvPr>
          <p:cNvSpPr txBox="1"/>
          <p:nvPr/>
        </p:nvSpPr>
        <p:spPr>
          <a:xfrm>
            <a:off x="559823" y="1340671"/>
            <a:ext cx="6061753" cy="2308324"/>
          </a:xfrm>
          <a:prstGeom prst="rect">
            <a:avLst/>
          </a:prstGeom>
          <a:noFill/>
        </p:spPr>
        <p:txBody>
          <a:bodyPr wrap="square" rtlCol="0">
            <a:spAutoFit/>
          </a:bodyPr>
          <a:lstStyle/>
          <a:p>
            <a:pPr>
              <a:spcAft>
                <a:spcPts val="1200"/>
              </a:spcAft>
            </a:pPr>
            <a:r>
              <a:rPr lang="en-US" sz="2800" b="1" spc="-50" dirty="0">
                <a:solidFill>
                  <a:schemeClr val="accent3">
                    <a:lumMod val="75000"/>
                  </a:schemeClr>
                </a:solidFill>
                <a:ea typeface="+mj-ea"/>
                <a:cs typeface="+mj-cs"/>
              </a:rPr>
              <a:t>3 Year Strategic Objectives</a:t>
            </a:r>
          </a:p>
          <a:p>
            <a:pPr>
              <a:spcAft>
                <a:spcPts val="1200"/>
              </a:spcAft>
            </a:pPr>
            <a:r>
              <a:rPr lang="en-US" sz="1600" dirty="0">
                <a:solidFill>
                  <a:schemeClr val="accent3">
                    <a:lumMod val="75000"/>
                  </a:schemeClr>
                </a:solidFill>
              </a:rPr>
              <a:t>To grow our existing platform from a black history reference website to THE #1 online source for </a:t>
            </a:r>
            <a:r>
              <a:rPr lang="en-US" sz="1600" b="1" dirty="0">
                <a:solidFill>
                  <a:schemeClr val="accent3">
                    <a:lumMod val="75000"/>
                  </a:schemeClr>
                </a:solidFill>
              </a:rPr>
              <a:t>Black History and Black Cultural Impact, Contributions and News and Resources. </a:t>
            </a:r>
            <a:r>
              <a:rPr lang="en-US" sz="1600" dirty="0">
                <a:solidFill>
                  <a:schemeClr val="accent3">
                    <a:lumMod val="75000"/>
                  </a:schemeClr>
                </a:solidFill>
              </a:rPr>
              <a:t>Thus becoming the de facto digital resource for Black Culture, Products and Services.</a:t>
            </a:r>
          </a:p>
          <a:p>
            <a:pPr>
              <a:spcAft>
                <a:spcPts val="1200"/>
              </a:spcAft>
            </a:pPr>
            <a:r>
              <a:rPr lang="en-US" sz="1600" dirty="0">
                <a:solidFill>
                  <a:schemeClr val="accent3">
                    <a:lumMod val="75000"/>
                  </a:schemeClr>
                </a:solidFill>
              </a:rPr>
              <a:t>Then leveraging our Technology Platform as the #1 toolset to empower and integrate businesses, schools and communities of color!</a:t>
            </a:r>
          </a:p>
        </p:txBody>
      </p:sp>
      <p:cxnSp>
        <p:nvCxnSpPr>
          <p:cNvPr id="5" name="Straight Connector 4">
            <a:extLst>
              <a:ext uri="{FF2B5EF4-FFF2-40B4-BE49-F238E27FC236}">
                <a16:creationId xmlns:a16="http://schemas.microsoft.com/office/drawing/2014/main" id="{2F752CAB-93C1-4459-9357-513AD15EDA56}"/>
              </a:ext>
            </a:extLst>
          </p:cNvPr>
          <p:cNvCxnSpPr>
            <a:cxnSpLocks/>
          </p:cNvCxnSpPr>
          <p:nvPr/>
        </p:nvCxnSpPr>
        <p:spPr>
          <a:xfrm>
            <a:off x="7151828" y="1524000"/>
            <a:ext cx="0" cy="478220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84" name="Diagram 83">
            <a:extLst>
              <a:ext uri="{FF2B5EF4-FFF2-40B4-BE49-F238E27FC236}">
                <a16:creationId xmlns:a16="http://schemas.microsoft.com/office/drawing/2014/main" id="{5A519117-7B78-47D0-9991-D72197D36279}"/>
              </a:ext>
            </a:extLst>
          </p:cNvPr>
          <p:cNvGraphicFramePr/>
          <p:nvPr>
            <p:extLst>
              <p:ext uri="{D42A27DB-BD31-4B8C-83A1-F6EECF244321}">
                <p14:modId xmlns:p14="http://schemas.microsoft.com/office/powerpoint/2010/main" val="2651916309"/>
              </p:ext>
            </p:extLst>
          </p:nvPr>
        </p:nvGraphicFramePr>
        <p:xfrm>
          <a:off x="691200" y="3919760"/>
          <a:ext cx="5930379" cy="2301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55965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BE2C508-75ED-4B9C-B332-12AE493CF9E8}"/>
              </a:ext>
            </a:extLst>
          </p:cNvPr>
          <p:cNvSpPr txBox="1"/>
          <p:nvPr/>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36" name="Slide Number Placeholder 5">
            <a:extLst>
              <a:ext uri="{FF2B5EF4-FFF2-40B4-BE49-F238E27FC236}">
                <a16:creationId xmlns:a16="http://schemas.microsoft.com/office/drawing/2014/main" id="{6508532B-73AD-45E3-B082-08A39AD177AA}"/>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5</a:t>
            </a:fld>
            <a:endParaRPr lang="en-US" dirty="0"/>
          </a:p>
        </p:txBody>
      </p:sp>
      <p:pic>
        <p:nvPicPr>
          <p:cNvPr id="12" name="Picture 11" descr="A close up of a sign&#10;&#10;Description generated with high confidence">
            <a:extLst>
              <a:ext uri="{FF2B5EF4-FFF2-40B4-BE49-F238E27FC236}">
                <a16:creationId xmlns:a16="http://schemas.microsoft.com/office/drawing/2014/main" id="{4D9BF12D-B624-4461-9AAF-169AD02357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22" name="Oval 21">
            <a:extLst>
              <a:ext uri="{FF2B5EF4-FFF2-40B4-BE49-F238E27FC236}">
                <a16:creationId xmlns:a16="http://schemas.microsoft.com/office/drawing/2014/main" id="{F7922690-5A13-4E4C-AAF6-C4892B242D6F}"/>
              </a:ext>
            </a:extLst>
          </p:cNvPr>
          <p:cNvSpPr/>
          <p:nvPr/>
        </p:nvSpPr>
        <p:spPr>
          <a:xfrm>
            <a:off x="580981" y="2965206"/>
            <a:ext cx="318018" cy="318016"/>
          </a:xfrm>
          <a:prstGeom prst="ellipse">
            <a:avLst/>
          </a:prstGeom>
          <a:solidFill>
            <a:schemeClr val="accent5">
              <a:lumMod val="5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0C91C72-D0A9-4493-BDD6-8CBFDBF61126}"/>
              </a:ext>
            </a:extLst>
          </p:cNvPr>
          <p:cNvSpPr txBox="1"/>
          <p:nvPr/>
        </p:nvSpPr>
        <p:spPr>
          <a:xfrm>
            <a:off x="991110" y="2860585"/>
            <a:ext cx="4075638" cy="415498"/>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Consumers – Millennials and Beyond</a:t>
            </a:r>
            <a:endParaRPr lang="en-US" sz="2000" dirty="0">
              <a:solidFill>
                <a:schemeClr val="tx1">
                  <a:lumMod val="65000"/>
                  <a:lumOff val="35000"/>
                </a:schemeClr>
              </a:solidFill>
            </a:endParaRPr>
          </a:p>
        </p:txBody>
      </p:sp>
      <p:sp>
        <p:nvSpPr>
          <p:cNvPr id="24" name="Oval 23">
            <a:extLst>
              <a:ext uri="{FF2B5EF4-FFF2-40B4-BE49-F238E27FC236}">
                <a16:creationId xmlns:a16="http://schemas.microsoft.com/office/drawing/2014/main" id="{77242665-D2B3-445F-B1CA-B0ACA8A53E9A}"/>
              </a:ext>
            </a:extLst>
          </p:cNvPr>
          <p:cNvSpPr/>
          <p:nvPr/>
        </p:nvSpPr>
        <p:spPr>
          <a:xfrm>
            <a:off x="580981" y="3449148"/>
            <a:ext cx="318018" cy="318016"/>
          </a:xfrm>
          <a:prstGeom prst="ellipse">
            <a:avLst/>
          </a:prstGeom>
          <a:solidFill>
            <a:schemeClr val="accent4"/>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BAD14F-3500-4D7C-874B-F5AF5EF9192A}"/>
              </a:ext>
            </a:extLst>
          </p:cNvPr>
          <p:cNvSpPr txBox="1"/>
          <p:nvPr/>
        </p:nvSpPr>
        <p:spPr>
          <a:xfrm>
            <a:off x="991110" y="3321444"/>
            <a:ext cx="4541524" cy="461665"/>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Academia – Students, Teachers &amp; Schools</a:t>
            </a:r>
            <a:endParaRPr lang="en-US" sz="2000" dirty="0">
              <a:solidFill>
                <a:schemeClr val="tx1">
                  <a:lumMod val="65000"/>
                  <a:lumOff val="35000"/>
                </a:schemeClr>
              </a:solidFill>
            </a:endParaRPr>
          </a:p>
        </p:txBody>
      </p:sp>
      <p:sp>
        <p:nvSpPr>
          <p:cNvPr id="26" name="Oval 25">
            <a:extLst>
              <a:ext uri="{FF2B5EF4-FFF2-40B4-BE49-F238E27FC236}">
                <a16:creationId xmlns:a16="http://schemas.microsoft.com/office/drawing/2014/main" id="{EA646BDD-9F04-43FF-AB1A-DA8137B6A4EC}"/>
              </a:ext>
            </a:extLst>
          </p:cNvPr>
          <p:cNvSpPr/>
          <p:nvPr/>
        </p:nvSpPr>
        <p:spPr>
          <a:xfrm>
            <a:off x="580981" y="3973723"/>
            <a:ext cx="318018" cy="318016"/>
          </a:xfrm>
          <a:prstGeom prst="ellipse">
            <a:avLst/>
          </a:prstGeom>
          <a:solidFill>
            <a:schemeClr val="accent3"/>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9E18153-94E9-4532-B29C-8868420A7180}"/>
              </a:ext>
            </a:extLst>
          </p:cNvPr>
          <p:cNvSpPr txBox="1"/>
          <p:nvPr/>
        </p:nvSpPr>
        <p:spPr>
          <a:xfrm>
            <a:off x="991110" y="3846019"/>
            <a:ext cx="4408750" cy="461665"/>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Businesses / Professional  Organizations</a:t>
            </a:r>
            <a:endParaRPr lang="en-US" sz="2000" dirty="0">
              <a:solidFill>
                <a:schemeClr val="tx1">
                  <a:lumMod val="65000"/>
                  <a:lumOff val="35000"/>
                </a:schemeClr>
              </a:solidFill>
            </a:endParaRPr>
          </a:p>
        </p:txBody>
      </p:sp>
      <p:sp>
        <p:nvSpPr>
          <p:cNvPr id="28" name="Oval 27">
            <a:extLst>
              <a:ext uri="{FF2B5EF4-FFF2-40B4-BE49-F238E27FC236}">
                <a16:creationId xmlns:a16="http://schemas.microsoft.com/office/drawing/2014/main" id="{FA0BE337-451D-4CCB-9102-2CAB30766CF0}"/>
              </a:ext>
            </a:extLst>
          </p:cNvPr>
          <p:cNvSpPr/>
          <p:nvPr/>
        </p:nvSpPr>
        <p:spPr>
          <a:xfrm>
            <a:off x="580981" y="4534634"/>
            <a:ext cx="318018" cy="318016"/>
          </a:xfrm>
          <a:prstGeom prst="ellipse">
            <a:avLst/>
          </a:prstGeom>
          <a:solidFill>
            <a:schemeClr val="accent1"/>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2F672F2-0F3A-4952-8802-9900AB7A06F6}"/>
              </a:ext>
            </a:extLst>
          </p:cNvPr>
          <p:cNvSpPr txBox="1"/>
          <p:nvPr/>
        </p:nvSpPr>
        <p:spPr>
          <a:xfrm>
            <a:off x="991110" y="4396770"/>
            <a:ext cx="4075638" cy="461665"/>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Sponsors &amp; Advertisers</a:t>
            </a:r>
            <a:endParaRPr lang="en-US" sz="2000" dirty="0">
              <a:solidFill>
                <a:schemeClr val="tx1">
                  <a:lumMod val="65000"/>
                  <a:lumOff val="35000"/>
                </a:schemeClr>
              </a:solidFill>
            </a:endParaRPr>
          </a:p>
        </p:txBody>
      </p:sp>
      <p:sp>
        <p:nvSpPr>
          <p:cNvPr id="33" name="Rounded Rectangle 40">
            <a:extLst>
              <a:ext uri="{FF2B5EF4-FFF2-40B4-BE49-F238E27FC236}">
                <a16:creationId xmlns:a16="http://schemas.microsoft.com/office/drawing/2014/main" id="{8269C144-4546-4AE9-8EBA-C3B87F940942}"/>
              </a:ext>
            </a:extLst>
          </p:cNvPr>
          <p:cNvSpPr/>
          <p:nvPr/>
        </p:nvSpPr>
        <p:spPr>
          <a:xfrm>
            <a:off x="580981" y="2257910"/>
            <a:ext cx="4485767" cy="423862"/>
          </a:xfrm>
          <a:prstGeom prst="roundRect">
            <a:avLst>
              <a:gd name="adj" fmla="val 2417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0AC2902-983E-48E4-B50F-117F1A58D4D9}"/>
              </a:ext>
            </a:extLst>
          </p:cNvPr>
          <p:cNvSpPr txBox="1"/>
          <p:nvPr/>
        </p:nvSpPr>
        <p:spPr>
          <a:xfrm>
            <a:off x="580980" y="747494"/>
            <a:ext cx="4485767" cy="1107996"/>
          </a:xfrm>
          <a:prstGeom prst="rect">
            <a:avLst/>
          </a:prstGeom>
          <a:solidFill>
            <a:schemeClr val="bg1"/>
          </a:solidFill>
        </p:spPr>
        <p:txBody>
          <a:bodyPr wrap="square" lIns="0" tIns="0" rIns="0" bIns="0" rtlCol="0" anchor="ctr" anchorCtr="0">
            <a:spAutoFit/>
          </a:bodyPr>
          <a:lstStyle/>
          <a:p>
            <a:r>
              <a:rPr lang="en-US" sz="3600" b="1" dirty="0">
                <a:solidFill>
                  <a:schemeClr val="accent2">
                    <a:lumMod val="75000"/>
                  </a:schemeClr>
                </a:solidFill>
                <a:latin typeface="Segoe UI" panose="020B0502040204020203" pitchFamily="34" charset="0"/>
                <a:cs typeface="Segoe UI" panose="020B0502040204020203" pitchFamily="34" charset="0"/>
              </a:rPr>
              <a:t>TARGET </a:t>
            </a:r>
            <a:r>
              <a:rPr lang="en-US" sz="3600" dirty="0">
                <a:solidFill>
                  <a:schemeClr val="accent2">
                    <a:lumMod val="75000"/>
                  </a:schemeClr>
                </a:solidFill>
                <a:latin typeface="Segoe UI" panose="020B0502040204020203" pitchFamily="34" charset="0"/>
                <a:cs typeface="Segoe UI" panose="020B0502040204020203" pitchFamily="34" charset="0"/>
              </a:rPr>
              <a:t>DEMOGRAPHICS</a:t>
            </a:r>
          </a:p>
        </p:txBody>
      </p:sp>
      <p:grpSp>
        <p:nvGrpSpPr>
          <p:cNvPr id="38" name="Group 37">
            <a:extLst>
              <a:ext uri="{FF2B5EF4-FFF2-40B4-BE49-F238E27FC236}">
                <a16:creationId xmlns:a16="http://schemas.microsoft.com/office/drawing/2014/main" id="{59456D25-6CC3-4CD8-A96A-7635A59CFF6E}"/>
              </a:ext>
            </a:extLst>
          </p:cNvPr>
          <p:cNvGrpSpPr/>
          <p:nvPr/>
        </p:nvGrpSpPr>
        <p:grpSpPr>
          <a:xfrm>
            <a:off x="580981" y="454257"/>
            <a:ext cx="1019175" cy="181379"/>
            <a:chOff x="4127500" y="876491"/>
            <a:chExt cx="1019175" cy="181379"/>
          </a:xfrm>
        </p:grpSpPr>
        <p:sp>
          <p:nvSpPr>
            <p:cNvPr id="39" name="Oval 38">
              <a:extLst>
                <a:ext uri="{FF2B5EF4-FFF2-40B4-BE49-F238E27FC236}">
                  <a16:creationId xmlns:a16="http://schemas.microsoft.com/office/drawing/2014/main" id="{E90C0D8F-035B-4C36-AD1D-C5ADCBA357C7}"/>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476ABDE-F558-4374-8590-D481193E58B9}"/>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965A114-DE95-42BF-B15D-1942A411F507}"/>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7B45EA7-EEA9-4D2A-8146-EB034C93CF9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17E2FC17-F4FE-4616-AEE0-D0D6E1A3276C}"/>
              </a:ext>
            </a:extLst>
          </p:cNvPr>
          <p:cNvSpPr txBox="1"/>
          <p:nvPr/>
        </p:nvSpPr>
        <p:spPr>
          <a:xfrm>
            <a:off x="868842" y="2299134"/>
            <a:ext cx="3707575" cy="307777"/>
          </a:xfrm>
          <a:prstGeom prst="rect">
            <a:avLst/>
          </a:prstGeom>
          <a:noFill/>
        </p:spPr>
        <p:txBody>
          <a:bodyPr wrap="square" lIns="0" tIns="0" rIns="0" bIns="0" rtlCol="0" anchor="ctr" anchorCtr="0">
            <a:spAutoFit/>
          </a:bodyPr>
          <a:lstStyle/>
          <a:p>
            <a:r>
              <a:rPr lang="en-US" sz="2000" b="1" dirty="0">
                <a:solidFill>
                  <a:schemeClr val="bg1"/>
                </a:solidFill>
              </a:rPr>
              <a:t>Who’s interested in Black Facts?</a:t>
            </a:r>
          </a:p>
        </p:txBody>
      </p:sp>
      <p:pic>
        <p:nvPicPr>
          <p:cNvPr id="3" name="Picture 2">
            <a:extLst>
              <a:ext uri="{FF2B5EF4-FFF2-40B4-BE49-F238E27FC236}">
                <a16:creationId xmlns:a16="http://schemas.microsoft.com/office/drawing/2014/main" id="{3F9E7225-AD73-49B1-BC4C-3DC4C42675D6}"/>
              </a:ext>
            </a:extLst>
          </p:cNvPr>
          <p:cNvPicPr>
            <a:picLocks noChangeAspect="1"/>
          </p:cNvPicPr>
          <p:nvPr/>
        </p:nvPicPr>
        <p:blipFill>
          <a:blip r:embed="rId4"/>
          <a:stretch>
            <a:fillRect/>
          </a:stretch>
        </p:blipFill>
        <p:spPr>
          <a:xfrm>
            <a:off x="9451422" y="486106"/>
            <a:ext cx="1154277" cy="1029894"/>
          </a:xfrm>
          <a:prstGeom prst="rect">
            <a:avLst/>
          </a:prstGeom>
        </p:spPr>
      </p:pic>
      <p:pic>
        <p:nvPicPr>
          <p:cNvPr id="32" name="Picture 31">
            <a:extLst>
              <a:ext uri="{FF2B5EF4-FFF2-40B4-BE49-F238E27FC236}">
                <a16:creationId xmlns:a16="http://schemas.microsoft.com/office/drawing/2014/main" id="{A2183AC4-5B51-43B0-BECF-1E233C811CE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06953" y="89795"/>
            <a:ext cx="1008180" cy="916964"/>
          </a:xfrm>
          <a:prstGeom prst="rect">
            <a:avLst/>
          </a:prstGeom>
        </p:spPr>
      </p:pic>
      <p:sp>
        <p:nvSpPr>
          <p:cNvPr id="31" name="Text Placeholder 2">
            <a:extLst>
              <a:ext uri="{FF2B5EF4-FFF2-40B4-BE49-F238E27FC236}">
                <a16:creationId xmlns:a16="http://schemas.microsoft.com/office/drawing/2014/main" id="{E4E819C1-7945-448D-AFCD-28F8EFE327ED}"/>
              </a:ext>
            </a:extLst>
          </p:cNvPr>
          <p:cNvSpPr txBox="1">
            <a:spLocks/>
          </p:cNvSpPr>
          <p:nvPr/>
        </p:nvSpPr>
        <p:spPr>
          <a:xfrm>
            <a:off x="6098342" y="2235538"/>
            <a:ext cx="5864686" cy="3815065"/>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70000"/>
              </a:lnSpc>
              <a:spcAft>
                <a:spcPts val="1200"/>
              </a:spcAft>
              <a:buFont typeface="Calibri" panose="020F0502020204030204" pitchFamily="34" charset="0"/>
              <a:buNone/>
            </a:pPr>
            <a:r>
              <a:rPr lang="en-US" sz="2800" b="1" dirty="0">
                <a:solidFill>
                  <a:schemeClr val="accent3"/>
                </a:solidFill>
              </a:rPr>
              <a:t>Fast Facts</a:t>
            </a:r>
          </a:p>
          <a:p>
            <a:pPr lvl="1">
              <a:lnSpc>
                <a:spcPct val="120000"/>
              </a:lnSpc>
              <a:spcAft>
                <a:spcPts val="600"/>
              </a:spcAft>
              <a:buFont typeface="Wingdings" panose="05000000000000000000" pitchFamily="2" charset="2"/>
              <a:buChar char="ü"/>
            </a:pPr>
            <a:r>
              <a:rPr lang="en-US" sz="2300" dirty="0">
                <a:solidFill>
                  <a:schemeClr val="accent3"/>
                </a:solidFill>
              </a:rPr>
              <a:t>Official Black History Month celebrations in USA / UK / Canada</a:t>
            </a:r>
          </a:p>
          <a:p>
            <a:pPr lvl="1">
              <a:lnSpc>
                <a:spcPct val="120000"/>
              </a:lnSpc>
              <a:spcAft>
                <a:spcPts val="600"/>
              </a:spcAft>
              <a:buFont typeface="Wingdings" panose="05000000000000000000" pitchFamily="2" charset="2"/>
              <a:buChar char="ü"/>
            </a:pPr>
            <a:r>
              <a:rPr lang="en-US" sz="2300" dirty="0">
                <a:solidFill>
                  <a:schemeClr val="accent3"/>
                </a:solidFill>
              </a:rPr>
              <a:t>African American Studies Ph.D. programs in 50% of the Ivy League</a:t>
            </a:r>
          </a:p>
          <a:p>
            <a:pPr lvl="1">
              <a:lnSpc>
                <a:spcPct val="120000"/>
              </a:lnSpc>
              <a:spcAft>
                <a:spcPts val="600"/>
              </a:spcAft>
              <a:buFont typeface="Wingdings" panose="05000000000000000000" pitchFamily="2" charset="2"/>
              <a:buChar char="ü"/>
            </a:pPr>
            <a:r>
              <a:rPr lang="en-US" sz="2300" dirty="0">
                <a:solidFill>
                  <a:schemeClr val="accent3"/>
                </a:solidFill>
              </a:rPr>
              <a:t>1 Million Visitors in the first 4 months of the new National Museum of African American History &amp; Culture (2.4MM visitors to date)</a:t>
            </a:r>
          </a:p>
          <a:p>
            <a:pPr lvl="1">
              <a:lnSpc>
                <a:spcPct val="120000"/>
              </a:lnSpc>
              <a:spcAft>
                <a:spcPts val="600"/>
              </a:spcAft>
              <a:buFont typeface="Wingdings" panose="05000000000000000000" pitchFamily="2" charset="2"/>
              <a:buChar char="ü"/>
            </a:pPr>
            <a:r>
              <a:rPr lang="en-US" sz="2300" dirty="0">
                <a:solidFill>
                  <a:schemeClr val="accent3"/>
                </a:solidFill>
              </a:rPr>
              <a:t>Major companies spend millions each Black History month on Sponsorships and Advertising</a:t>
            </a:r>
          </a:p>
          <a:p>
            <a:pPr lvl="1">
              <a:lnSpc>
                <a:spcPct val="120000"/>
              </a:lnSpc>
              <a:spcAft>
                <a:spcPts val="600"/>
              </a:spcAft>
              <a:buFont typeface="Wingdings" panose="05000000000000000000" pitchFamily="2" charset="2"/>
              <a:buChar char="ü"/>
            </a:pPr>
            <a:r>
              <a:rPr lang="en-US" sz="2300" dirty="0">
                <a:solidFill>
                  <a:schemeClr val="accent3"/>
                </a:solidFill>
              </a:rPr>
              <a:t>Companies look for access to the $$Trillion black consumer market</a:t>
            </a:r>
          </a:p>
          <a:p>
            <a:pPr lvl="1">
              <a:lnSpc>
                <a:spcPct val="120000"/>
              </a:lnSpc>
              <a:spcAft>
                <a:spcPts val="600"/>
              </a:spcAft>
              <a:buFont typeface="Wingdings" panose="05000000000000000000" pitchFamily="2" charset="2"/>
              <a:buChar char="ü"/>
            </a:pPr>
            <a:r>
              <a:rPr lang="en-US" sz="2300" dirty="0">
                <a:solidFill>
                  <a:schemeClr val="accent3"/>
                </a:solidFill>
              </a:rPr>
              <a:t>Growing awareness of political activity in black communities drives both consumer and business interest</a:t>
            </a:r>
          </a:p>
        </p:txBody>
      </p:sp>
      <p:pic>
        <p:nvPicPr>
          <p:cNvPr id="34" name="Picture Placeholder 62">
            <a:extLst>
              <a:ext uri="{FF2B5EF4-FFF2-40B4-BE49-F238E27FC236}">
                <a16:creationId xmlns:a16="http://schemas.microsoft.com/office/drawing/2014/main" id="{F4F9BE8C-D65B-40A3-B640-4EDD4ED318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1654" y="5117400"/>
            <a:ext cx="1179805" cy="664679"/>
          </a:xfrm>
          <a:prstGeom prst="roundRect">
            <a:avLst>
              <a:gd name="adj" fmla="val 3199"/>
            </a:avLst>
          </a:prstGeom>
        </p:spPr>
      </p:pic>
      <p:pic>
        <p:nvPicPr>
          <p:cNvPr id="37" name="Picture Placeholder 4" descr="A group of people posing for a photo&#10;&#10;Description generated with very high confidence">
            <a:extLst>
              <a:ext uri="{FF2B5EF4-FFF2-40B4-BE49-F238E27FC236}">
                <a16:creationId xmlns:a16="http://schemas.microsoft.com/office/drawing/2014/main" id="{37AC9858-F91F-457D-A825-34397E2DC4B4}"/>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589771" y="5185164"/>
            <a:ext cx="1158355" cy="626627"/>
          </a:xfrm>
          <a:prstGeom prst="roundRect">
            <a:avLst>
              <a:gd name="adj" fmla="val 3199"/>
            </a:avLst>
          </a:prstGeom>
        </p:spPr>
      </p:pic>
      <p:pic>
        <p:nvPicPr>
          <p:cNvPr id="44" name="Picture Placeholder 8" descr="A picture containing person, child, looking, table&#10;&#10;Description generated with high confidence">
            <a:extLst>
              <a:ext uri="{FF2B5EF4-FFF2-40B4-BE49-F238E27FC236}">
                <a16:creationId xmlns:a16="http://schemas.microsoft.com/office/drawing/2014/main" id="{E782846F-2B22-408F-89DB-89E6C02B43D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908905" y="5117400"/>
            <a:ext cx="1382636" cy="747955"/>
          </a:xfrm>
          <a:prstGeom prst="roundRect">
            <a:avLst>
              <a:gd name="adj" fmla="val 3199"/>
            </a:avLst>
          </a:prstGeom>
        </p:spPr>
      </p:pic>
      <p:pic>
        <p:nvPicPr>
          <p:cNvPr id="45" name="Picture Placeholder 8" descr="A group of people posing for a photo&#10;&#10;Description generated with very high confidence">
            <a:extLst>
              <a:ext uri="{FF2B5EF4-FFF2-40B4-BE49-F238E27FC236}">
                <a16:creationId xmlns:a16="http://schemas.microsoft.com/office/drawing/2014/main" id="{BD821C59-2E2F-4B9A-8E81-D9D8896FC05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452320" y="5108131"/>
            <a:ext cx="1300754" cy="703660"/>
          </a:xfrm>
          <a:prstGeom prst="roundRect">
            <a:avLst>
              <a:gd name="adj" fmla="val 3199"/>
            </a:avLst>
          </a:prstGeom>
        </p:spPr>
      </p:pic>
    </p:spTree>
    <p:extLst>
      <p:ext uri="{BB962C8B-B14F-4D97-AF65-F5344CB8AC3E}">
        <p14:creationId xmlns:p14="http://schemas.microsoft.com/office/powerpoint/2010/main" val="58619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a:extLst>
              <a:ext uri="{FF2B5EF4-FFF2-40B4-BE49-F238E27FC236}">
                <a16:creationId xmlns:a16="http://schemas.microsoft.com/office/drawing/2014/main" id="{171EBF87-BA26-4D81-A85E-8C0EF12B812C}"/>
              </a:ext>
            </a:extLst>
          </p:cNvPr>
          <p:cNvCxnSpPr>
            <a:cxnSpLocks/>
          </p:cNvCxnSpPr>
          <p:nvPr/>
        </p:nvCxnSpPr>
        <p:spPr>
          <a:xfrm flipV="1">
            <a:off x="4616143" y="4668683"/>
            <a:ext cx="133498" cy="20716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CEC3615-40C1-418E-87F5-B06403612FAA}"/>
              </a:ext>
            </a:extLst>
          </p:cNvPr>
          <p:cNvCxnSpPr>
            <a:cxnSpLocks/>
          </p:cNvCxnSpPr>
          <p:nvPr/>
        </p:nvCxnSpPr>
        <p:spPr>
          <a:xfrm flipV="1">
            <a:off x="5183355" y="4664991"/>
            <a:ext cx="151429" cy="22859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8099523-9C86-4C1E-964C-AD12F5F66225}"/>
              </a:ext>
            </a:extLst>
          </p:cNvPr>
          <p:cNvCxnSpPr>
            <a:cxnSpLocks/>
          </p:cNvCxnSpPr>
          <p:nvPr/>
        </p:nvCxnSpPr>
        <p:spPr>
          <a:xfrm flipV="1">
            <a:off x="5999194" y="4697627"/>
            <a:ext cx="1" cy="1959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8CC13AB-6380-4FC8-B477-7A9DE9B92CE2}"/>
              </a:ext>
            </a:extLst>
          </p:cNvPr>
          <p:cNvCxnSpPr>
            <a:cxnSpLocks/>
          </p:cNvCxnSpPr>
          <p:nvPr/>
        </p:nvCxnSpPr>
        <p:spPr>
          <a:xfrm flipH="1" flipV="1">
            <a:off x="6659781" y="4653913"/>
            <a:ext cx="97251" cy="23967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228911C-74F7-4D48-A2CA-74E667A903A5}"/>
              </a:ext>
            </a:extLst>
          </p:cNvPr>
          <p:cNvCxnSpPr>
            <a:cxnSpLocks/>
          </p:cNvCxnSpPr>
          <p:nvPr/>
        </p:nvCxnSpPr>
        <p:spPr>
          <a:xfrm flipH="1" flipV="1">
            <a:off x="7228602" y="4616918"/>
            <a:ext cx="24648" cy="27666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00866D8D-545A-45F9-AFBC-B878DF473CFB}"/>
              </a:ext>
            </a:extLst>
          </p:cNvPr>
          <p:cNvSpPr/>
          <p:nvPr/>
        </p:nvSpPr>
        <p:spPr>
          <a:xfrm>
            <a:off x="389864" y="5161770"/>
            <a:ext cx="3281732" cy="1059952"/>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Content is submitted by BlackFacts Users, Griots and our proprietary web crawlers (news &amp; relevant content), from online pages, social media sharing, uploaded documents and media.</a:t>
            </a:r>
          </a:p>
        </p:txBody>
      </p:sp>
      <p:pic>
        <p:nvPicPr>
          <p:cNvPr id="128" name="Graphic 127" descr="Film reel">
            <a:extLst>
              <a:ext uri="{FF2B5EF4-FFF2-40B4-BE49-F238E27FC236}">
                <a16:creationId xmlns:a16="http://schemas.microsoft.com/office/drawing/2014/main" id="{F367C26A-FC68-4AD0-800F-3C32048897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07914" y="4874178"/>
            <a:ext cx="449692" cy="449692"/>
          </a:xfrm>
          <a:prstGeom prst="rect">
            <a:avLst/>
          </a:prstGeom>
        </p:spPr>
      </p:pic>
      <p:pic>
        <p:nvPicPr>
          <p:cNvPr id="130" name="Graphic 129" descr="Music">
            <a:extLst>
              <a:ext uri="{FF2B5EF4-FFF2-40B4-BE49-F238E27FC236}">
                <a16:creationId xmlns:a16="http://schemas.microsoft.com/office/drawing/2014/main" id="{58A5AA50-AE9A-44AD-BA68-AAEF00188D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13563" y="4872128"/>
            <a:ext cx="453792" cy="453792"/>
          </a:xfrm>
          <a:prstGeom prst="rect">
            <a:avLst/>
          </a:prstGeom>
        </p:spPr>
      </p:pic>
      <p:pic>
        <p:nvPicPr>
          <p:cNvPr id="132" name="Graphic 131" descr="Clapper board">
            <a:extLst>
              <a:ext uri="{FF2B5EF4-FFF2-40B4-BE49-F238E27FC236}">
                <a16:creationId xmlns:a16="http://schemas.microsoft.com/office/drawing/2014/main" id="{179505FB-5F62-441E-B381-1A5FD3355B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0106" y="4902576"/>
            <a:ext cx="392897" cy="392897"/>
          </a:xfrm>
          <a:prstGeom prst="rect">
            <a:avLst/>
          </a:prstGeom>
        </p:spPr>
      </p:pic>
      <p:pic>
        <p:nvPicPr>
          <p:cNvPr id="136" name="Graphic 135" descr="Downhill skiing">
            <a:extLst>
              <a:ext uri="{FF2B5EF4-FFF2-40B4-BE49-F238E27FC236}">
                <a16:creationId xmlns:a16="http://schemas.microsoft.com/office/drawing/2014/main" id="{1AA0E7DD-A8CE-4020-BD50-4BB7DA4D5EF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89546" y="4912950"/>
            <a:ext cx="450000" cy="450000"/>
          </a:xfrm>
          <a:prstGeom prst="rect">
            <a:avLst/>
          </a:prstGeom>
        </p:spPr>
      </p:pic>
      <p:pic>
        <p:nvPicPr>
          <p:cNvPr id="138" name="Graphic 137" descr="Baseball">
            <a:extLst>
              <a:ext uri="{FF2B5EF4-FFF2-40B4-BE49-F238E27FC236}">
                <a16:creationId xmlns:a16="http://schemas.microsoft.com/office/drawing/2014/main" id="{D697B04D-8E39-49F5-8BFA-CE9D7B4FA2C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23914" y="4886488"/>
            <a:ext cx="425072" cy="425072"/>
          </a:xfrm>
          <a:prstGeom prst="rect">
            <a:avLst/>
          </a:prstGeom>
        </p:spPr>
      </p:pic>
      <p:pic>
        <p:nvPicPr>
          <p:cNvPr id="140" name="Graphic 139" descr="Football">
            <a:extLst>
              <a:ext uri="{FF2B5EF4-FFF2-40B4-BE49-F238E27FC236}">
                <a16:creationId xmlns:a16="http://schemas.microsoft.com/office/drawing/2014/main" id="{BDCD844A-278F-41EF-B4D2-8A55D040EB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02040" y="4858367"/>
            <a:ext cx="481315" cy="481315"/>
          </a:xfrm>
          <a:prstGeom prst="rect">
            <a:avLst/>
          </a:prstGeom>
        </p:spPr>
      </p:pic>
      <p:pic>
        <p:nvPicPr>
          <p:cNvPr id="142" name="Graphic 141" descr="Basketball">
            <a:extLst>
              <a:ext uri="{FF2B5EF4-FFF2-40B4-BE49-F238E27FC236}">
                <a16:creationId xmlns:a16="http://schemas.microsoft.com/office/drawing/2014/main" id="{0D2222D4-F938-471F-81F7-A6B87AA8F30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21778" y="4879173"/>
            <a:ext cx="439703" cy="439703"/>
          </a:xfrm>
          <a:prstGeom prst="rect">
            <a:avLst/>
          </a:prstGeom>
        </p:spPr>
      </p:pic>
      <p:sp>
        <p:nvSpPr>
          <p:cNvPr id="101" name="TextBox 100">
            <a:extLst>
              <a:ext uri="{FF2B5EF4-FFF2-40B4-BE49-F238E27FC236}">
                <a16:creationId xmlns:a16="http://schemas.microsoft.com/office/drawing/2014/main" id="{7ECADAEA-345B-4BFB-BCAB-3382E62B6163}"/>
              </a:ext>
            </a:extLst>
          </p:cNvPr>
          <p:cNvSpPr txBox="1"/>
          <p:nvPr/>
        </p:nvSpPr>
        <p:spPr>
          <a:xfrm>
            <a:off x="3949844" y="5288524"/>
            <a:ext cx="4157944" cy="400110"/>
          </a:xfrm>
          <a:prstGeom prst="rect">
            <a:avLst/>
          </a:prstGeom>
          <a:noFill/>
        </p:spPr>
        <p:txBody>
          <a:bodyPr wrap="square" rtlCol="0">
            <a:spAutoFit/>
          </a:bodyPr>
          <a:lstStyle/>
          <a:p>
            <a:pPr algn="ctr"/>
            <a:r>
              <a:rPr lang="en-US" sz="2000" b="1" dirty="0"/>
              <a:t>Sponsors / Advertisers / Vendors</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291816" y="4916366"/>
            <a:ext cx="3510319" cy="1348950"/>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Consumers get BlackFacts content on any platform by visiting the website or receiving push notifications via Email/Text/Social Media.</a:t>
            </a:r>
          </a:p>
          <a:p>
            <a:endParaRPr lang="en-US" sz="1200" dirty="0">
              <a:solidFill>
                <a:schemeClr val="tx1"/>
              </a:solidFill>
            </a:endParaRPr>
          </a:p>
          <a:p>
            <a:r>
              <a:rPr lang="en-US" sz="1200" dirty="0">
                <a:solidFill>
                  <a:schemeClr val="tx1"/>
                </a:solidFill>
              </a:rPr>
              <a:t>BlackFacts content is syndicated via BlackFacts Widgets hosted on affiliate sites and entire custom BlackFacts-driven partner sites.</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4124948" y="1313785"/>
            <a:ext cx="3535326" cy="461665"/>
          </a:xfrm>
          <a:prstGeom prst="rect">
            <a:avLst/>
          </a:prstGeom>
          <a:noFill/>
        </p:spPr>
        <p:txBody>
          <a:bodyPr wrap="square" rtlCol="0">
            <a:spAutoFit/>
          </a:bodyPr>
          <a:lstStyle/>
          <a:p>
            <a:pPr algn="ctr"/>
            <a:r>
              <a:rPr lang="en-US" sz="2400" b="1" i="1" dirty="0"/>
              <a:t>BlackFacts.com</a:t>
            </a:r>
          </a:p>
        </p:txBody>
      </p:sp>
      <p:pic>
        <p:nvPicPr>
          <p:cNvPr id="31" name="Picture 30">
            <a:extLst>
              <a:ext uri="{FF2B5EF4-FFF2-40B4-BE49-F238E27FC236}">
                <a16:creationId xmlns:a16="http://schemas.microsoft.com/office/drawing/2014/main" id="{A034C938-94BA-418C-8F9F-8538F4F79F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17181" y="2106645"/>
            <a:ext cx="352517" cy="356171"/>
          </a:xfrm>
          <a:prstGeom prst="rect">
            <a:avLst/>
          </a:prstGeom>
        </p:spPr>
      </p:pic>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flipV="1">
            <a:off x="1956890" y="2274072"/>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47EF87-F75B-4FD5-BB5E-F3FC526C44ED}"/>
              </a:ext>
            </a:extLst>
          </p:cNvPr>
          <p:cNvCxnSpPr>
            <a:stCxn id="31" idx="3"/>
          </p:cNvCxnSpPr>
          <p:nvPr/>
        </p:nvCxnSpPr>
        <p:spPr>
          <a:xfrm flipV="1">
            <a:off x="2769698" y="2284730"/>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9A5603A-FD2C-4542-BC4A-82713E6144A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97153" y="2599227"/>
            <a:ext cx="369335" cy="368923"/>
          </a:xfrm>
          <a:prstGeom prst="rect">
            <a:avLst/>
          </a:prstGeom>
        </p:spPr>
      </p:pic>
      <p:cxnSp>
        <p:nvCxnSpPr>
          <p:cNvPr id="36" name="Straight Arrow Connector 35">
            <a:extLst>
              <a:ext uri="{FF2B5EF4-FFF2-40B4-BE49-F238E27FC236}">
                <a16:creationId xmlns:a16="http://schemas.microsoft.com/office/drawing/2014/main" id="{6DCFA5AC-F7DA-40D4-952B-23E61BF02D8D}"/>
              </a:ext>
            </a:extLst>
          </p:cNvPr>
          <p:cNvCxnSpPr>
            <a:cxnSpLocks/>
            <a:endCxn id="32" idx="1"/>
          </p:cNvCxnSpPr>
          <p:nvPr/>
        </p:nvCxnSpPr>
        <p:spPr>
          <a:xfrm>
            <a:off x="1943852" y="278368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5DA36A-A874-4126-9F8D-52F811362D25}"/>
              </a:ext>
            </a:extLst>
          </p:cNvPr>
          <p:cNvCxnSpPr>
            <a:stCxn id="32" idx="3"/>
          </p:cNvCxnSpPr>
          <p:nvPr/>
        </p:nvCxnSpPr>
        <p:spPr>
          <a:xfrm flipV="1">
            <a:off x="2766488" y="2781718"/>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C35009F-4EBD-4E24-8382-DC37BA78DA0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17181" y="3729712"/>
            <a:ext cx="352516" cy="360126"/>
          </a:xfrm>
          <a:prstGeom prst="rect">
            <a:avLst/>
          </a:prstGeom>
        </p:spPr>
      </p:pic>
      <p:cxnSp>
        <p:nvCxnSpPr>
          <p:cNvPr id="38" name="Straight Arrow Connector 37">
            <a:extLst>
              <a:ext uri="{FF2B5EF4-FFF2-40B4-BE49-F238E27FC236}">
                <a16:creationId xmlns:a16="http://schemas.microsoft.com/office/drawing/2014/main" id="{FAF8047B-48B3-4705-AEE6-AC854BBEE753}"/>
              </a:ext>
            </a:extLst>
          </p:cNvPr>
          <p:cNvCxnSpPr>
            <a:cxnSpLocks/>
            <a:endCxn id="33" idx="1"/>
          </p:cNvCxnSpPr>
          <p:nvPr/>
        </p:nvCxnSpPr>
        <p:spPr>
          <a:xfrm>
            <a:off x="1943852" y="3909775"/>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1A93BB-EBBB-4853-9231-1F00D36D1D4B}"/>
              </a:ext>
            </a:extLst>
          </p:cNvPr>
          <p:cNvCxnSpPr>
            <a:stCxn id="33" idx="3"/>
          </p:cNvCxnSpPr>
          <p:nvPr/>
        </p:nvCxnSpPr>
        <p:spPr>
          <a:xfrm>
            <a:off x="2769697" y="3909775"/>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90D0421-6A2B-458B-B3AC-C7B9B4C323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664" y="4204335"/>
            <a:ext cx="312824" cy="319658"/>
          </a:xfrm>
          <a:prstGeom prst="rect">
            <a:avLst/>
          </a:prstGeom>
        </p:spPr>
      </p:pic>
      <p:cxnSp>
        <p:nvCxnSpPr>
          <p:cNvPr id="39" name="Straight Arrow Connector 38">
            <a:extLst>
              <a:ext uri="{FF2B5EF4-FFF2-40B4-BE49-F238E27FC236}">
                <a16:creationId xmlns:a16="http://schemas.microsoft.com/office/drawing/2014/main" id="{86FEDB71-1AC8-49D7-9DA5-5A39FCDF4A53}"/>
              </a:ext>
            </a:extLst>
          </p:cNvPr>
          <p:cNvCxnSpPr>
            <a:cxnSpLocks/>
            <a:endCxn id="34" idx="1"/>
          </p:cNvCxnSpPr>
          <p:nvPr/>
        </p:nvCxnSpPr>
        <p:spPr>
          <a:xfrm>
            <a:off x="1943852" y="4364123"/>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D206A7-3B70-49A8-9FDC-D19698D8E068}"/>
              </a:ext>
            </a:extLst>
          </p:cNvPr>
          <p:cNvCxnSpPr>
            <a:stCxn id="34" idx="3"/>
          </p:cNvCxnSpPr>
          <p:nvPr/>
        </p:nvCxnSpPr>
        <p:spPr>
          <a:xfrm>
            <a:off x="2766488" y="4364164"/>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4FBD721-971F-4812-BA32-0AFA310B25C6}"/>
              </a:ext>
            </a:extLst>
          </p:cNvPr>
          <p:cNvPicPr>
            <a:picLocks noChangeAspect="1"/>
          </p:cNvPicPr>
          <p:nvPr/>
        </p:nvPicPr>
        <p:blipFill>
          <a:blip r:embed="rId20"/>
          <a:stretch>
            <a:fillRect/>
          </a:stretch>
        </p:blipFill>
        <p:spPr>
          <a:xfrm>
            <a:off x="2399842" y="3241862"/>
            <a:ext cx="366646" cy="380887"/>
          </a:xfrm>
          <a:prstGeom prst="rect">
            <a:avLst/>
          </a:prstGeom>
        </p:spPr>
      </p:pic>
      <p:cxnSp>
        <p:nvCxnSpPr>
          <p:cNvPr id="45" name="Straight Arrow Connector 44">
            <a:extLst>
              <a:ext uri="{FF2B5EF4-FFF2-40B4-BE49-F238E27FC236}">
                <a16:creationId xmlns:a16="http://schemas.microsoft.com/office/drawing/2014/main" id="{45D909DC-3967-4858-A728-B1885BEB7EE5}"/>
              </a:ext>
            </a:extLst>
          </p:cNvPr>
          <p:cNvCxnSpPr>
            <a:cxnSpLocks/>
            <a:endCxn id="44" idx="1"/>
          </p:cNvCxnSpPr>
          <p:nvPr/>
        </p:nvCxnSpPr>
        <p:spPr>
          <a:xfrm flipV="1">
            <a:off x="1943852" y="3432306"/>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48268A8-5790-47C8-AFBB-4F85288A9B31}"/>
              </a:ext>
            </a:extLst>
          </p:cNvPr>
          <p:cNvCxnSpPr>
            <a:cxnSpLocks/>
            <a:stCxn id="44" idx="3"/>
          </p:cNvCxnSpPr>
          <p:nvPr/>
        </p:nvCxnSpPr>
        <p:spPr>
          <a:xfrm>
            <a:off x="2766488" y="3432306"/>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0998FA8-DFFA-4BAA-BA31-CA0D6C1AB4A7}"/>
              </a:ext>
            </a:extLst>
          </p:cNvPr>
          <p:cNvCxnSpPr>
            <a:cxnSpLocks/>
          </p:cNvCxnSpPr>
          <p:nvPr/>
        </p:nvCxnSpPr>
        <p:spPr>
          <a:xfrm>
            <a:off x="8253973" y="2006169"/>
            <a:ext cx="62639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flipV="1">
            <a:off x="8253973" y="3133141"/>
            <a:ext cx="626398" cy="29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a:off x="8253973" y="4325479"/>
            <a:ext cx="62639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9D16D90-0FEF-4987-8B62-9E137C3E231B}"/>
              </a:ext>
            </a:extLst>
          </p:cNvPr>
          <p:cNvCxnSpPr/>
          <p:nvPr/>
        </p:nvCxnSpPr>
        <p:spPr>
          <a:xfrm>
            <a:off x="8253973" y="2583306"/>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84F456E-2D8C-4A58-83A9-CC597E1B3228}"/>
              </a:ext>
            </a:extLst>
          </p:cNvPr>
          <p:cNvCxnSpPr>
            <a:cxnSpLocks/>
          </p:cNvCxnSpPr>
          <p:nvPr/>
        </p:nvCxnSpPr>
        <p:spPr>
          <a:xfrm>
            <a:off x="8253973" y="3729307"/>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653955" y="2982104"/>
            <a:ext cx="2317483" cy="400110"/>
          </a:xfrm>
          <a:prstGeom prst="rect">
            <a:avLst/>
          </a:prstGeom>
          <a:noFill/>
        </p:spPr>
        <p:txBody>
          <a:bodyPr wrap="square" rtlCol="0">
            <a:spAutoFit/>
          </a:bodyPr>
          <a:lstStyle/>
          <a:p>
            <a:pPr algn="ctr"/>
            <a:r>
              <a:rPr lang="en-US" sz="2000" b="1" dirty="0"/>
              <a:t>Content Creators</a:t>
            </a:r>
          </a:p>
        </p:txBody>
      </p:sp>
      <p:pic>
        <p:nvPicPr>
          <p:cNvPr id="87" name="Graphic 86" descr="Man">
            <a:extLst>
              <a:ext uri="{FF2B5EF4-FFF2-40B4-BE49-F238E27FC236}">
                <a16:creationId xmlns:a16="http://schemas.microsoft.com/office/drawing/2014/main" id="{1E890323-2C0A-472E-92C5-ADA405A4290A}"/>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236289" y="2296411"/>
            <a:ext cx="588578" cy="588578"/>
          </a:xfrm>
          <a:prstGeom prst="rect">
            <a:avLst/>
          </a:prstGeom>
        </p:spPr>
      </p:pic>
      <p:grpSp>
        <p:nvGrpSpPr>
          <p:cNvPr id="52" name="Group 51">
            <a:extLst>
              <a:ext uri="{FF2B5EF4-FFF2-40B4-BE49-F238E27FC236}">
                <a16:creationId xmlns:a16="http://schemas.microsoft.com/office/drawing/2014/main" id="{BF018336-1109-4968-A99D-9B6616AA835D}"/>
              </a:ext>
            </a:extLst>
          </p:cNvPr>
          <p:cNvGrpSpPr/>
          <p:nvPr/>
        </p:nvGrpSpPr>
        <p:grpSpPr>
          <a:xfrm>
            <a:off x="748199" y="2343356"/>
            <a:ext cx="947741" cy="700622"/>
            <a:chOff x="748199" y="2518460"/>
            <a:chExt cx="947741" cy="700622"/>
          </a:xfrm>
        </p:grpSpPr>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02747" y="2518460"/>
              <a:ext cx="630820" cy="630820"/>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63" name="Group 62">
            <a:extLst>
              <a:ext uri="{FF2B5EF4-FFF2-40B4-BE49-F238E27FC236}">
                <a16:creationId xmlns:a16="http://schemas.microsoft.com/office/drawing/2014/main" id="{A6A326B0-DB50-49D9-ADDA-AE4B2366B132}"/>
              </a:ext>
            </a:extLst>
          </p:cNvPr>
          <p:cNvGrpSpPr/>
          <p:nvPr/>
        </p:nvGrpSpPr>
        <p:grpSpPr>
          <a:xfrm>
            <a:off x="732162" y="3048436"/>
            <a:ext cx="947741" cy="831714"/>
            <a:chOff x="732162" y="3223540"/>
            <a:chExt cx="947741" cy="831714"/>
          </a:xfrm>
        </p:grpSpPr>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1706" y="3223540"/>
              <a:ext cx="688654" cy="688654"/>
            </a:xfrm>
            <a:prstGeom prst="rect">
              <a:avLst/>
            </a:prstGeom>
          </p:spPr>
        </p:pic>
        <p:sp>
          <p:nvSpPr>
            <p:cNvPr id="112" name="TextBox 111">
              <a:extLst>
                <a:ext uri="{FF2B5EF4-FFF2-40B4-BE49-F238E27FC236}">
                  <a16:creationId xmlns:a16="http://schemas.microsoft.com/office/drawing/2014/main" id="{65841AD0-FBE8-4F36-96DA-24C3A5E0A02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64" name="Group 63">
            <a:extLst>
              <a:ext uri="{FF2B5EF4-FFF2-40B4-BE49-F238E27FC236}">
                <a16:creationId xmlns:a16="http://schemas.microsoft.com/office/drawing/2014/main" id="{C589C899-BD43-493E-B343-84F12FBC7DA8}"/>
              </a:ext>
            </a:extLst>
          </p:cNvPr>
          <p:cNvGrpSpPr/>
          <p:nvPr/>
        </p:nvGrpSpPr>
        <p:grpSpPr>
          <a:xfrm>
            <a:off x="730523" y="3903894"/>
            <a:ext cx="947741" cy="754514"/>
            <a:chOff x="730523" y="4078998"/>
            <a:chExt cx="947741" cy="754514"/>
          </a:xfrm>
        </p:grpSpPr>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39195" y="4078998"/>
              <a:ext cx="535486" cy="535486"/>
            </a:xfrm>
            <a:prstGeom prst="rect">
              <a:avLst/>
            </a:prstGeom>
          </p:spPr>
        </p:pic>
        <p:sp>
          <p:nvSpPr>
            <p:cNvPr id="113" name="TextBox 112">
              <a:extLst>
                <a:ext uri="{FF2B5EF4-FFF2-40B4-BE49-F238E27FC236}">
                  <a16:creationId xmlns:a16="http://schemas.microsoft.com/office/drawing/2014/main" id="{AFE2F8BD-9477-4D6D-8341-30E59839C444}"/>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120" name="Graphic 119" descr="Smart Phone">
            <a:extLst>
              <a:ext uri="{FF2B5EF4-FFF2-40B4-BE49-F238E27FC236}">
                <a16:creationId xmlns:a16="http://schemas.microsoft.com/office/drawing/2014/main" id="{2F712CEC-3D6D-4D06-80CB-323B1DA5C40C}"/>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487530" y="1971153"/>
            <a:ext cx="487466" cy="487466"/>
          </a:xfrm>
          <a:prstGeom prst="rect">
            <a:avLst/>
          </a:prstGeom>
        </p:spPr>
      </p:pic>
      <p:pic>
        <p:nvPicPr>
          <p:cNvPr id="122" name="Graphic 121" descr="Tablet">
            <a:extLst>
              <a:ext uri="{FF2B5EF4-FFF2-40B4-BE49-F238E27FC236}">
                <a16:creationId xmlns:a16="http://schemas.microsoft.com/office/drawing/2014/main" id="{B99FA95F-AF3C-4BCC-A8D6-F39004D1F533}"/>
              </a:ext>
            </a:extLst>
          </p:cNvPr>
          <p:cNvPicPr>
            <a:picLocks noChangeAspect="1"/>
          </p:cNvPicPr>
          <p:nvPr/>
        </p:nvPicPr>
        <p:blipFill>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8931025" y="1709546"/>
            <a:ext cx="593245" cy="593245"/>
          </a:xfrm>
          <a:prstGeom prst="rect">
            <a:avLst/>
          </a:prstGeom>
        </p:spPr>
      </p:pic>
      <p:pic>
        <p:nvPicPr>
          <p:cNvPr id="124" name="Graphic 123" descr="Meeting">
            <a:extLst>
              <a:ext uri="{FF2B5EF4-FFF2-40B4-BE49-F238E27FC236}">
                <a16:creationId xmlns:a16="http://schemas.microsoft.com/office/drawing/2014/main" id="{43756C6F-B4E4-464F-958A-19377E8F7ABF}"/>
              </a:ext>
            </a:extLst>
          </p:cNvPr>
          <p:cNvPicPr>
            <a:picLocks noChangeAspect="1"/>
          </p:cNvPicPr>
          <p:nvPr/>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273131" y="3346709"/>
            <a:ext cx="747626" cy="747626"/>
          </a:xfrm>
          <a:prstGeom prst="rect">
            <a:avLst/>
          </a:prstGeom>
        </p:spPr>
      </p:pic>
      <p:sp>
        <p:nvSpPr>
          <p:cNvPr id="150" name="TextBox 149">
            <a:extLst>
              <a:ext uri="{FF2B5EF4-FFF2-40B4-BE49-F238E27FC236}">
                <a16:creationId xmlns:a16="http://schemas.microsoft.com/office/drawing/2014/main" id="{8018EE77-47CE-4D2C-8462-89CC9F2A8C34}"/>
              </a:ext>
            </a:extLst>
          </p:cNvPr>
          <p:cNvSpPr txBox="1"/>
          <p:nvPr/>
        </p:nvSpPr>
        <p:spPr>
          <a:xfrm rot="5400000">
            <a:off x="10271611" y="2993187"/>
            <a:ext cx="2317483" cy="400110"/>
          </a:xfrm>
          <a:prstGeom prst="rect">
            <a:avLst/>
          </a:prstGeom>
          <a:noFill/>
        </p:spPr>
        <p:txBody>
          <a:bodyPr wrap="square" rtlCol="0">
            <a:spAutoFit/>
          </a:bodyPr>
          <a:lstStyle/>
          <a:p>
            <a:pPr algn="ctr"/>
            <a:r>
              <a:rPr lang="en-US" sz="2000" b="1" dirty="0"/>
              <a:t>Content Consumers</a:t>
            </a:r>
          </a:p>
        </p:txBody>
      </p:sp>
      <p:sp>
        <p:nvSpPr>
          <p:cNvPr id="151" name="TextBox 150">
            <a:extLst>
              <a:ext uri="{FF2B5EF4-FFF2-40B4-BE49-F238E27FC236}">
                <a16:creationId xmlns:a16="http://schemas.microsoft.com/office/drawing/2014/main" id="{88875F1C-9AF3-4CD2-AEB0-025B2FE9BC85}"/>
              </a:ext>
            </a:extLst>
          </p:cNvPr>
          <p:cNvSpPr txBox="1"/>
          <p:nvPr/>
        </p:nvSpPr>
        <p:spPr>
          <a:xfrm>
            <a:off x="8708709" y="2188150"/>
            <a:ext cx="947741" cy="253916"/>
          </a:xfrm>
          <a:prstGeom prst="rect">
            <a:avLst/>
          </a:prstGeom>
          <a:noFill/>
        </p:spPr>
        <p:txBody>
          <a:bodyPr wrap="square" rtlCol="0">
            <a:spAutoFit/>
          </a:bodyPr>
          <a:lstStyle/>
          <a:p>
            <a:pPr algn="ctr"/>
            <a:r>
              <a:rPr lang="en-US" sz="1050" dirty="0"/>
              <a:t>Mobile Web</a:t>
            </a:r>
          </a:p>
        </p:txBody>
      </p:sp>
      <p:sp>
        <p:nvSpPr>
          <p:cNvPr id="152" name="TextBox 151">
            <a:extLst>
              <a:ext uri="{FF2B5EF4-FFF2-40B4-BE49-F238E27FC236}">
                <a16:creationId xmlns:a16="http://schemas.microsoft.com/office/drawing/2014/main" id="{B267D39F-D218-41EF-BBB2-9F0754B1C649}"/>
              </a:ext>
            </a:extLst>
          </p:cNvPr>
          <p:cNvSpPr txBox="1"/>
          <p:nvPr/>
        </p:nvSpPr>
        <p:spPr>
          <a:xfrm>
            <a:off x="8738947" y="3324252"/>
            <a:ext cx="947741" cy="415498"/>
          </a:xfrm>
          <a:prstGeom prst="rect">
            <a:avLst/>
          </a:prstGeom>
          <a:noFill/>
        </p:spPr>
        <p:txBody>
          <a:bodyPr wrap="square" rtlCol="0">
            <a:spAutoFit/>
          </a:bodyPr>
          <a:lstStyle/>
          <a:p>
            <a:pPr algn="ctr"/>
            <a:r>
              <a:rPr lang="en-US" sz="1050" dirty="0"/>
              <a:t>Polls &amp; Quizzes</a:t>
            </a:r>
          </a:p>
        </p:txBody>
      </p:sp>
      <p:sp>
        <p:nvSpPr>
          <p:cNvPr id="153" name="TextBox 152">
            <a:extLst>
              <a:ext uri="{FF2B5EF4-FFF2-40B4-BE49-F238E27FC236}">
                <a16:creationId xmlns:a16="http://schemas.microsoft.com/office/drawing/2014/main" id="{36BBF1A9-364F-409E-BCCD-43EC48781D5F}"/>
              </a:ext>
            </a:extLst>
          </p:cNvPr>
          <p:cNvSpPr txBox="1"/>
          <p:nvPr/>
        </p:nvSpPr>
        <p:spPr>
          <a:xfrm>
            <a:off x="8773872" y="4460354"/>
            <a:ext cx="947741" cy="415498"/>
          </a:xfrm>
          <a:prstGeom prst="rect">
            <a:avLst/>
          </a:prstGeom>
          <a:noFill/>
        </p:spPr>
        <p:txBody>
          <a:bodyPr wrap="square" rtlCol="0">
            <a:spAutoFit/>
          </a:bodyPr>
          <a:lstStyle/>
          <a:p>
            <a:pPr algn="ctr"/>
            <a:r>
              <a:rPr lang="en-US" sz="1050" dirty="0"/>
              <a:t>Push Notification</a:t>
            </a:r>
          </a:p>
        </p:txBody>
      </p:sp>
      <p:pic>
        <p:nvPicPr>
          <p:cNvPr id="155" name="Graphic 154" descr="Chat">
            <a:extLst>
              <a:ext uri="{FF2B5EF4-FFF2-40B4-BE49-F238E27FC236}">
                <a16:creationId xmlns:a16="http://schemas.microsoft.com/office/drawing/2014/main" id="{9D070C8E-FC47-4D65-9601-39FF967983EA}"/>
              </a:ext>
            </a:extLst>
          </p:cNvPr>
          <p:cNvPicPr>
            <a:picLocks noChangeAspect="1"/>
          </p:cNvPicPr>
          <p:nvPr/>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8952555" y="3978039"/>
            <a:ext cx="611618" cy="611618"/>
          </a:xfrm>
          <a:prstGeom prst="rect">
            <a:avLst/>
          </a:prstGeom>
        </p:spPr>
      </p:pic>
      <p:pic>
        <p:nvPicPr>
          <p:cNvPr id="157" name="Graphic 156" descr="Checklist">
            <a:extLst>
              <a:ext uri="{FF2B5EF4-FFF2-40B4-BE49-F238E27FC236}">
                <a16:creationId xmlns:a16="http://schemas.microsoft.com/office/drawing/2014/main" id="{52B26FD8-AD34-4513-84CB-56A80FD167D7}"/>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901745" y="2782588"/>
            <a:ext cx="580296" cy="580296"/>
          </a:xfrm>
          <a:prstGeom prst="rect">
            <a:avLst/>
          </a:prstGeom>
        </p:spPr>
      </p:pic>
      <p:pic>
        <p:nvPicPr>
          <p:cNvPr id="161" name="Graphic 160" descr="Shooting star">
            <a:extLst>
              <a:ext uri="{FF2B5EF4-FFF2-40B4-BE49-F238E27FC236}">
                <a16:creationId xmlns:a16="http://schemas.microsoft.com/office/drawing/2014/main" id="{4BD681CB-F991-4085-B4B1-F5C058E5D793}"/>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9550340" y="4088669"/>
            <a:ext cx="440834" cy="440834"/>
          </a:xfrm>
          <a:prstGeom prst="rect">
            <a:avLst/>
          </a:prstGeom>
        </p:spPr>
      </p:pic>
      <p:pic>
        <p:nvPicPr>
          <p:cNvPr id="163" name="Graphic 162" descr="Podium">
            <a:extLst>
              <a:ext uri="{FF2B5EF4-FFF2-40B4-BE49-F238E27FC236}">
                <a16:creationId xmlns:a16="http://schemas.microsoft.com/office/drawing/2014/main" id="{89F75CCD-E6AC-4805-86E6-2CF11BD565EB}"/>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9568205" y="3070226"/>
            <a:ext cx="551289" cy="551289"/>
          </a:xfrm>
          <a:prstGeom prst="rect">
            <a:avLst/>
          </a:prstGeom>
        </p:spPr>
      </p:pic>
      <p:pic>
        <p:nvPicPr>
          <p:cNvPr id="165" name="Graphic 164" descr="Medal">
            <a:extLst>
              <a:ext uri="{FF2B5EF4-FFF2-40B4-BE49-F238E27FC236}">
                <a16:creationId xmlns:a16="http://schemas.microsoft.com/office/drawing/2014/main" id="{6C8BC156-3CDA-4AC2-8285-68F77BD2E1F2}"/>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9377272" y="2752460"/>
            <a:ext cx="425573" cy="425573"/>
          </a:xfrm>
          <a:prstGeom prst="rect">
            <a:avLst/>
          </a:prstGeom>
        </p:spPr>
      </p:pic>
      <p:sp>
        <p:nvSpPr>
          <p:cNvPr id="99" name="TextBox 98">
            <a:extLst>
              <a:ext uri="{FF2B5EF4-FFF2-40B4-BE49-F238E27FC236}">
                <a16:creationId xmlns:a16="http://schemas.microsoft.com/office/drawing/2014/main" id="{55684144-4792-4CB9-BB3F-E15BA416B45F}"/>
              </a:ext>
            </a:extLst>
          </p:cNvPr>
          <p:cNvSpPr txBox="1"/>
          <p:nvPr/>
        </p:nvSpPr>
        <p:spPr>
          <a:xfrm>
            <a:off x="10073016" y="2891157"/>
            <a:ext cx="947741" cy="415498"/>
          </a:xfrm>
          <a:prstGeom prst="rect">
            <a:avLst/>
          </a:prstGeom>
          <a:noFill/>
        </p:spPr>
        <p:txBody>
          <a:bodyPr wrap="square" rtlCol="0">
            <a:spAutoFit/>
          </a:bodyPr>
          <a:lstStyle/>
          <a:p>
            <a:pPr algn="ctr"/>
            <a:r>
              <a:rPr lang="en-US" sz="1050" dirty="0"/>
              <a:t>Any Site Visitor</a:t>
            </a:r>
          </a:p>
        </p:txBody>
      </p:sp>
      <p:sp>
        <p:nvSpPr>
          <p:cNvPr id="100" name="TextBox 99">
            <a:extLst>
              <a:ext uri="{FF2B5EF4-FFF2-40B4-BE49-F238E27FC236}">
                <a16:creationId xmlns:a16="http://schemas.microsoft.com/office/drawing/2014/main" id="{F2E5BFA4-82C0-4E3A-8333-354B5E317165}"/>
              </a:ext>
            </a:extLst>
          </p:cNvPr>
          <p:cNvSpPr txBox="1"/>
          <p:nvPr/>
        </p:nvSpPr>
        <p:spPr>
          <a:xfrm>
            <a:off x="10162057" y="3947452"/>
            <a:ext cx="947741" cy="415498"/>
          </a:xfrm>
          <a:prstGeom prst="rect">
            <a:avLst/>
          </a:prstGeom>
          <a:noFill/>
        </p:spPr>
        <p:txBody>
          <a:bodyPr wrap="square" rtlCol="0">
            <a:spAutoFit/>
          </a:bodyPr>
          <a:lstStyle/>
          <a:p>
            <a:pPr algn="ctr"/>
            <a:r>
              <a:rPr lang="en-US" sz="1050" dirty="0"/>
              <a:t>Associations and Schools</a:t>
            </a:r>
          </a:p>
        </p:txBody>
      </p:sp>
      <p:pic>
        <p:nvPicPr>
          <p:cNvPr id="1026" name="Picture 2" descr="Image result for images of robot icon">
            <a:extLst>
              <a:ext uri="{FF2B5EF4-FFF2-40B4-BE49-F238E27FC236}">
                <a16:creationId xmlns:a16="http://schemas.microsoft.com/office/drawing/2014/main" id="{0EB818F2-F2EF-4AD0-B141-E9847355AE78}"/>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2372056" y="1523222"/>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7952BE1D-DD9F-49EF-B751-20C3996622D8}"/>
              </a:ext>
            </a:extLst>
          </p:cNvPr>
          <p:cNvSpPr txBox="1"/>
          <p:nvPr/>
        </p:nvSpPr>
        <p:spPr>
          <a:xfrm>
            <a:off x="2672595" y="1605573"/>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2" y="757460"/>
            <a:ext cx="7405288"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Core Business Model</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Arrow Connector 114">
            <a:extLst>
              <a:ext uri="{FF2B5EF4-FFF2-40B4-BE49-F238E27FC236}">
                <a16:creationId xmlns:a16="http://schemas.microsoft.com/office/drawing/2014/main" id="{DD757AAD-AC1E-4BB3-AD38-31C059A731A9}"/>
              </a:ext>
            </a:extLst>
          </p:cNvPr>
          <p:cNvCxnSpPr>
            <a:cxnSpLocks/>
          </p:cNvCxnSpPr>
          <p:nvPr/>
        </p:nvCxnSpPr>
        <p:spPr>
          <a:xfrm>
            <a:off x="1592222" y="1815993"/>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966C1BF-DE0A-4EA8-B7C6-CB6FF2A35837}"/>
              </a:ext>
            </a:extLst>
          </p:cNvPr>
          <p:cNvCxnSpPr>
            <a:cxnSpLocks/>
          </p:cNvCxnSpPr>
          <p:nvPr/>
        </p:nvCxnSpPr>
        <p:spPr>
          <a:xfrm flipV="1">
            <a:off x="2749670" y="1826653"/>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631E01-32EA-4427-B6A0-FD0F66FCBBAA}"/>
              </a:ext>
            </a:extLst>
          </p:cNvPr>
          <p:cNvGrpSpPr/>
          <p:nvPr/>
        </p:nvGrpSpPr>
        <p:grpSpPr>
          <a:xfrm>
            <a:off x="950010" y="1505439"/>
            <a:ext cx="544359" cy="544359"/>
            <a:chOff x="205918" y="1349332"/>
            <a:chExt cx="796925" cy="796925"/>
          </a:xfrm>
        </p:grpSpPr>
        <p:sp>
          <p:nvSpPr>
            <p:cNvPr id="119" name="Oval 5">
              <a:extLst>
                <a:ext uri="{FF2B5EF4-FFF2-40B4-BE49-F238E27FC236}">
                  <a16:creationId xmlns:a16="http://schemas.microsoft.com/office/drawing/2014/main" id="{50911D5B-6DF2-4157-AABF-F064CA2C870A}"/>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C413A1F0-2C68-4390-998B-2BAA4CD827BF}"/>
                </a:ext>
              </a:extLst>
            </p:cNvPr>
            <p:cNvGrpSpPr/>
            <p:nvPr/>
          </p:nvGrpSpPr>
          <p:grpSpPr>
            <a:xfrm>
              <a:off x="398799" y="1576478"/>
              <a:ext cx="411162" cy="342634"/>
              <a:chOff x="11601450" y="1943100"/>
              <a:chExt cx="285750" cy="238125"/>
            </a:xfrm>
            <a:solidFill>
              <a:schemeClr val="bg1"/>
            </a:solidFill>
          </p:grpSpPr>
          <p:sp>
            <p:nvSpPr>
              <p:cNvPr id="123" name="Freeform 300">
                <a:extLst>
                  <a:ext uri="{FF2B5EF4-FFF2-40B4-BE49-F238E27FC236}">
                    <a16:creationId xmlns:a16="http://schemas.microsoft.com/office/drawing/2014/main" id="{1FC99CC4-021C-4A64-9744-CB47499787E3}"/>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1">
                <a:extLst>
                  <a:ext uri="{FF2B5EF4-FFF2-40B4-BE49-F238E27FC236}">
                    <a16:creationId xmlns:a16="http://schemas.microsoft.com/office/drawing/2014/main" id="{502AB9D4-77DC-4110-B00E-2F80FF69325A}"/>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02">
                <a:extLst>
                  <a:ext uri="{FF2B5EF4-FFF2-40B4-BE49-F238E27FC236}">
                    <a16:creationId xmlns:a16="http://schemas.microsoft.com/office/drawing/2014/main" id="{BB70B1AB-54F1-4D24-AA00-FC1579F8EAD8}"/>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03">
                <a:extLst>
                  <a:ext uri="{FF2B5EF4-FFF2-40B4-BE49-F238E27FC236}">
                    <a16:creationId xmlns:a16="http://schemas.microsoft.com/office/drawing/2014/main" id="{71094AE1-4DAB-42FB-AEC8-BAA3D473BAB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1" name="TextBox 130">
            <a:extLst>
              <a:ext uri="{FF2B5EF4-FFF2-40B4-BE49-F238E27FC236}">
                <a16:creationId xmlns:a16="http://schemas.microsoft.com/office/drawing/2014/main" id="{C6967338-E310-445E-8A5D-04345DA0D112}"/>
              </a:ext>
            </a:extLst>
          </p:cNvPr>
          <p:cNvSpPr txBox="1"/>
          <p:nvPr/>
        </p:nvSpPr>
        <p:spPr>
          <a:xfrm>
            <a:off x="705158" y="2067768"/>
            <a:ext cx="947741" cy="261610"/>
          </a:xfrm>
          <a:prstGeom prst="rect">
            <a:avLst/>
          </a:prstGeom>
          <a:noFill/>
        </p:spPr>
        <p:txBody>
          <a:bodyPr wrap="square" rtlCol="0">
            <a:spAutoFit/>
          </a:bodyPr>
          <a:lstStyle/>
          <a:p>
            <a:pPr algn="ctr"/>
            <a:r>
              <a:rPr lang="en-US" sz="1050" dirty="0"/>
              <a:t>Digital Griots</a:t>
            </a:r>
          </a:p>
        </p:txBody>
      </p:sp>
      <p:grpSp>
        <p:nvGrpSpPr>
          <p:cNvPr id="133" name="Group 132">
            <a:extLst>
              <a:ext uri="{FF2B5EF4-FFF2-40B4-BE49-F238E27FC236}">
                <a16:creationId xmlns:a16="http://schemas.microsoft.com/office/drawing/2014/main" id="{FE4C9352-B2D2-4886-BDCA-1011D856E590}"/>
              </a:ext>
            </a:extLst>
          </p:cNvPr>
          <p:cNvGrpSpPr/>
          <p:nvPr/>
        </p:nvGrpSpPr>
        <p:grpSpPr>
          <a:xfrm>
            <a:off x="9658169" y="2161293"/>
            <a:ext cx="146187" cy="146187"/>
            <a:chOff x="205918" y="1349332"/>
            <a:chExt cx="796925" cy="796925"/>
          </a:xfrm>
        </p:grpSpPr>
        <p:sp>
          <p:nvSpPr>
            <p:cNvPr id="134" name="Oval 5">
              <a:extLst>
                <a:ext uri="{FF2B5EF4-FFF2-40B4-BE49-F238E27FC236}">
                  <a16:creationId xmlns:a16="http://schemas.microsoft.com/office/drawing/2014/main" id="{EBABF2AD-393E-4377-9689-616F1C1FBD8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35" name="Group 134">
              <a:extLst>
                <a:ext uri="{FF2B5EF4-FFF2-40B4-BE49-F238E27FC236}">
                  <a16:creationId xmlns:a16="http://schemas.microsoft.com/office/drawing/2014/main" id="{273733F9-BAE4-4532-B1A2-D8D81B8D1986}"/>
                </a:ext>
              </a:extLst>
            </p:cNvPr>
            <p:cNvGrpSpPr/>
            <p:nvPr/>
          </p:nvGrpSpPr>
          <p:grpSpPr>
            <a:xfrm>
              <a:off x="398799" y="1576478"/>
              <a:ext cx="411162" cy="342634"/>
              <a:chOff x="11601450" y="1943100"/>
              <a:chExt cx="285750" cy="238125"/>
            </a:xfrm>
            <a:solidFill>
              <a:schemeClr val="bg1"/>
            </a:solidFill>
          </p:grpSpPr>
          <p:sp>
            <p:nvSpPr>
              <p:cNvPr id="137" name="Freeform 300">
                <a:extLst>
                  <a:ext uri="{FF2B5EF4-FFF2-40B4-BE49-F238E27FC236}">
                    <a16:creationId xmlns:a16="http://schemas.microsoft.com/office/drawing/2014/main" id="{51DDB000-E240-4F29-B612-296833DD9C2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01">
                <a:extLst>
                  <a:ext uri="{FF2B5EF4-FFF2-40B4-BE49-F238E27FC236}">
                    <a16:creationId xmlns:a16="http://schemas.microsoft.com/office/drawing/2014/main" id="{6F041C27-6B4E-4506-AC03-AEAD45C9A0F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2">
                <a:extLst>
                  <a:ext uri="{FF2B5EF4-FFF2-40B4-BE49-F238E27FC236}">
                    <a16:creationId xmlns:a16="http://schemas.microsoft.com/office/drawing/2014/main" id="{CA0BD583-F55B-4F0A-9D0D-FEC7A74E9E05}"/>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3">
                <a:extLst>
                  <a:ext uri="{FF2B5EF4-FFF2-40B4-BE49-F238E27FC236}">
                    <a16:creationId xmlns:a16="http://schemas.microsoft.com/office/drawing/2014/main" id="{557D3C71-C51A-49E9-AF81-278C9D6843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4" name="Group 143">
            <a:extLst>
              <a:ext uri="{FF2B5EF4-FFF2-40B4-BE49-F238E27FC236}">
                <a16:creationId xmlns:a16="http://schemas.microsoft.com/office/drawing/2014/main" id="{7F826E42-F072-464A-B5DB-DAB0D1C055BB}"/>
              </a:ext>
            </a:extLst>
          </p:cNvPr>
          <p:cNvGrpSpPr/>
          <p:nvPr/>
        </p:nvGrpSpPr>
        <p:grpSpPr>
          <a:xfrm>
            <a:off x="9163480" y="1928292"/>
            <a:ext cx="146187" cy="146187"/>
            <a:chOff x="205918" y="1349332"/>
            <a:chExt cx="796925" cy="796925"/>
          </a:xfrm>
        </p:grpSpPr>
        <p:sp>
          <p:nvSpPr>
            <p:cNvPr id="145" name="Oval 5">
              <a:extLst>
                <a:ext uri="{FF2B5EF4-FFF2-40B4-BE49-F238E27FC236}">
                  <a16:creationId xmlns:a16="http://schemas.microsoft.com/office/drawing/2014/main" id="{F514B95E-6E33-4E41-8C37-9B17335E9D77}"/>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6" name="Group 145">
              <a:extLst>
                <a:ext uri="{FF2B5EF4-FFF2-40B4-BE49-F238E27FC236}">
                  <a16:creationId xmlns:a16="http://schemas.microsoft.com/office/drawing/2014/main" id="{0AA49D4C-41A5-4B29-8861-FE9A9BD64FD6}"/>
                </a:ext>
              </a:extLst>
            </p:cNvPr>
            <p:cNvGrpSpPr/>
            <p:nvPr/>
          </p:nvGrpSpPr>
          <p:grpSpPr>
            <a:xfrm>
              <a:off x="398799" y="1576478"/>
              <a:ext cx="411162" cy="342634"/>
              <a:chOff x="11601450" y="1943100"/>
              <a:chExt cx="285750" cy="238125"/>
            </a:xfrm>
            <a:solidFill>
              <a:schemeClr val="bg1"/>
            </a:solidFill>
          </p:grpSpPr>
          <p:sp>
            <p:nvSpPr>
              <p:cNvPr id="147" name="Freeform 300">
                <a:extLst>
                  <a:ext uri="{FF2B5EF4-FFF2-40B4-BE49-F238E27FC236}">
                    <a16:creationId xmlns:a16="http://schemas.microsoft.com/office/drawing/2014/main" id="{9A13CADC-48F8-4705-BA74-9C6C508C952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01">
                <a:extLst>
                  <a:ext uri="{FF2B5EF4-FFF2-40B4-BE49-F238E27FC236}">
                    <a16:creationId xmlns:a16="http://schemas.microsoft.com/office/drawing/2014/main" id="{A0179C95-E7A8-46F5-B12C-A905A4105239}"/>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02">
                <a:extLst>
                  <a:ext uri="{FF2B5EF4-FFF2-40B4-BE49-F238E27FC236}">
                    <a16:creationId xmlns:a16="http://schemas.microsoft.com/office/drawing/2014/main" id="{68391886-C0DC-4050-AF35-B7694C8FB3C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3">
                <a:extLst>
                  <a:ext uri="{FF2B5EF4-FFF2-40B4-BE49-F238E27FC236}">
                    <a16:creationId xmlns:a16="http://schemas.microsoft.com/office/drawing/2014/main" id="{F9F84205-BA1B-41BF-B4E4-310567DB2D1C}"/>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6" name="Group 155">
            <a:extLst>
              <a:ext uri="{FF2B5EF4-FFF2-40B4-BE49-F238E27FC236}">
                <a16:creationId xmlns:a16="http://schemas.microsoft.com/office/drawing/2014/main" id="{AFE81F17-AFC4-47CB-B4FF-6B8228508563}"/>
              </a:ext>
            </a:extLst>
          </p:cNvPr>
          <p:cNvGrpSpPr/>
          <p:nvPr/>
        </p:nvGrpSpPr>
        <p:grpSpPr>
          <a:xfrm>
            <a:off x="10635927" y="2549448"/>
            <a:ext cx="146187" cy="146187"/>
            <a:chOff x="205918" y="1349332"/>
            <a:chExt cx="796925" cy="796925"/>
          </a:xfrm>
        </p:grpSpPr>
        <p:sp>
          <p:nvSpPr>
            <p:cNvPr id="158" name="Oval 5">
              <a:extLst>
                <a:ext uri="{FF2B5EF4-FFF2-40B4-BE49-F238E27FC236}">
                  <a16:creationId xmlns:a16="http://schemas.microsoft.com/office/drawing/2014/main" id="{673CA033-89DF-4E1D-8946-B77ED85B981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9" name="Group 158">
              <a:extLst>
                <a:ext uri="{FF2B5EF4-FFF2-40B4-BE49-F238E27FC236}">
                  <a16:creationId xmlns:a16="http://schemas.microsoft.com/office/drawing/2014/main" id="{E54DB481-A61B-4E43-8A79-BC497B92E08D}"/>
                </a:ext>
              </a:extLst>
            </p:cNvPr>
            <p:cNvGrpSpPr/>
            <p:nvPr/>
          </p:nvGrpSpPr>
          <p:grpSpPr>
            <a:xfrm>
              <a:off x="398799" y="1576478"/>
              <a:ext cx="411162" cy="342634"/>
              <a:chOff x="11601450" y="1943100"/>
              <a:chExt cx="285750" cy="238125"/>
            </a:xfrm>
            <a:solidFill>
              <a:schemeClr val="bg1"/>
            </a:solidFill>
          </p:grpSpPr>
          <p:sp>
            <p:nvSpPr>
              <p:cNvPr id="160" name="Freeform 300">
                <a:extLst>
                  <a:ext uri="{FF2B5EF4-FFF2-40B4-BE49-F238E27FC236}">
                    <a16:creationId xmlns:a16="http://schemas.microsoft.com/office/drawing/2014/main" id="{F6EF76F4-8074-4491-B75F-9EC3D1406F39}"/>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01">
                <a:extLst>
                  <a:ext uri="{FF2B5EF4-FFF2-40B4-BE49-F238E27FC236}">
                    <a16:creationId xmlns:a16="http://schemas.microsoft.com/office/drawing/2014/main" id="{272065CE-2F34-448A-8881-EA7DF2BDC8E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02">
                <a:extLst>
                  <a:ext uri="{FF2B5EF4-FFF2-40B4-BE49-F238E27FC236}">
                    <a16:creationId xmlns:a16="http://schemas.microsoft.com/office/drawing/2014/main" id="{428CCE56-49B5-40ED-A2B3-4D7341D4187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03">
                <a:extLst>
                  <a:ext uri="{FF2B5EF4-FFF2-40B4-BE49-F238E27FC236}">
                    <a16:creationId xmlns:a16="http://schemas.microsoft.com/office/drawing/2014/main" id="{0A361970-02C6-44F3-AA03-2737DC698D8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166">
            <a:extLst>
              <a:ext uri="{FF2B5EF4-FFF2-40B4-BE49-F238E27FC236}">
                <a16:creationId xmlns:a16="http://schemas.microsoft.com/office/drawing/2014/main" id="{72106BFB-D1FE-49C6-B82F-06227A412CDF}"/>
              </a:ext>
            </a:extLst>
          </p:cNvPr>
          <p:cNvGrpSpPr/>
          <p:nvPr/>
        </p:nvGrpSpPr>
        <p:grpSpPr>
          <a:xfrm>
            <a:off x="10947663" y="3635878"/>
            <a:ext cx="146187" cy="146187"/>
            <a:chOff x="205918" y="1349332"/>
            <a:chExt cx="796925" cy="796925"/>
          </a:xfrm>
        </p:grpSpPr>
        <p:sp>
          <p:nvSpPr>
            <p:cNvPr id="168" name="Oval 5">
              <a:extLst>
                <a:ext uri="{FF2B5EF4-FFF2-40B4-BE49-F238E27FC236}">
                  <a16:creationId xmlns:a16="http://schemas.microsoft.com/office/drawing/2014/main" id="{8990CAB8-7CEE-4883-B54A-FB6D4972CBB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69" name="Group 168">
              <a:extLst>
                <a:ext uri="{FF2B5EF4-FFF2-40B4-BE49-F238E27FC236}">
                  <a16:creationId xmlns:a16="http://schemas.microsoft.com/office/drawing/2014/main" id="{4B81CB78-5B5A-4F6A-8F85-36D579CE9803}"/>
                </a:ext>
              </a:extLst>
            </p:cNvPr>
            <p:cNvGrpSpPr/>
            <p:nvPr/>
          </p:nvGrpSpPr>
          <p:grpSpPr>
            <a:xfrm>
              <a:off x="398799" y="1576478"/>
              <a:ext cx="411162" cy="342634"/>
              <a:chOff x="11601450" y="1943100"/>
              <a:chExt cx="285750" cy="238125"/>
            </a:xfrm>
            <a:solidFill>
              <a:schemeClr val="bg1"/>
            </a:solidFill>
          </p:grpSpPr>
          <p:sp>
            <p:nvSpPr>
              <p:cNvPr id="170" name="Freeform 300">
                <a:extLst>
                  <a:ext uri="{FF2B5EF4-FFF2-40B4-BE49-F238E27FC236}">
                    <a16:creationId xmlns:a16="http://schemas.microsoft.com/office/drawing/2014/main" id="{C40CCF57-304C-4E56-BC7B-0BA988985317}"/>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01">
                <a:extLst>
                  <a:ext uri="{FF2B5EF4-FFF2-40B4-BE49-F238E27FC236}">
                    <a16:creationId xmlns:a16="http://schemas.microsoft.com/office/drawing/2014/main" id="{BD5B71D1-C536-4252-AE40-EDD6B7F6B85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02">
                <a:extLst>
                  <a:ext uri="{FF2B5EF4-FFF2-40B4-BE49-F238E27FC236}">
                    <a16:creationId xmlns:a16="http://schemas.microsoft.com/office/drawing/2014/main" id="{9E184D52-8ACC-4D08-8E8A-0DF13DA8C57B}"/>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3">
                <a:extLst>
                  <a:ext uri="{FF2B5EF4-FFF2-40B4-BE49-F238E27FC236}">
                    <a16:creationId xmlns:a16="http://schemas.microsoft.com/office/drawing/2014/main" id="{57428014-29ED-4141-B457-C088EB811CF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73">
            <a:extLst>
              <a:ext uri="{FF2B5EF4-FFF2-40B4-BE49-F238E27FC236}">
                <a16:creationId xmlns:a16="http://schemas.microsoft.com/office/drawing/2014/main" id="{CA014729-2177-4177-A317-88AFAA4C9A77}"/>
              </a:ext>
            </a:extLst>
          </p:cNvPr>
          <p:cNvGrpSpPr/>
          <p:nvPr/>
        </p:nvGrpSpPr>
        <p:grpSpPr>
          <a:xfrm>
            <a:off x="9118799" y="3005959"/>
            <a:ext cx="146187" cy="146187"/>
            <a:chOff x="205918" y="1349332"/>
            <a:chExt cx="796925" cy="796925"/>
          </a:xfrm>
        </p:grpSpPr>
        <p:sp>
          <p:nvSpPr>
            <p:cNvPr id="175" name="Oval 5">
              <a:extLst>
                <a:ext uri="{FF2B5EF4-FFF2-40B4-BE49-F238E27FC236}">
                  <a16:creationId xmlns:a16="http://schemas.microsoft.com/office/drawing/2014/main" id="{E49F5300-396F-481A-A8A8-F7125613C29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EE646314-63F8-47C8-9E87-3CEC3BA25FC9}"/>
                </a:ext>
              </a:extLst>
            </p:cNvPr>
            <p:cNvGrpSpPr/>
            <p:nvPr/>
          </p:nvGrpSpPr>
          <p:grpSpPr>
            <a:xfrm>
              <a:off x="398799" y="1576478"/>
              <a:ext cx="411162" cy="342634"/>
              <a:chOff x="11601450" y="1943100"/>
              <a:chExt cx="285750" cy="238125"/>
            </a:xfrm>
            <a:solidFill>
              <a:schemeClr val="bg1"/>
            </a:solidFill>
          </p:grpSpPr>
          <p:sp>
            <p:nvSpPr>
              <p:cNvPr id="177" name="Freeform 300">
                <a:extLst>
                  <a:ext uri="{FF2B5EF4-FFF2-40B4-BE49-F238E27FC236}">
                    <a16:creationId xmlns:a16="http://schemas.microsoft.com/office/drawing/2014/main" id="{4B788DF5-C0AF-42B3-9925-75342789645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01">
                <a:extLst>
                  <a:ext uri="{FF2B5EF4-FFF2-40B4-BE49-F238E27FC236}">
                    <a16:creationId xmlns:a16="http://schemas.microsoft.com/office/drawing/2014/main" id="{8431EF7C-82FA-405A-BAF6-9510FDBD3411}"/>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02">
                <a:extLst>
                  <a:ext uri="{FF2B5EF4-FFF2-40B4-BE49-F238E27FC236}">
                    <a16:creationId xmlns:a16="http://schemas.microsoft.com/office/drawing/2014/main" id="{A44332A5-F458-4E9D-AEF2-572930F0FB9F}"/>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03">
                <a:extLst>
                  <a:ext uri="{FF2B5EF4-FFF2-40B4-BE49-F238E27FC236}">
                    <a16:creationId xmlns:a16="http://schemas.microsoft.com/office/drawing/2014/main" id="{3BFCDFD5-16A2-41D4-BC22-58BDB92C8D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1" name="Group 180">
            <a:extLst>
              <a:ext uri="{FF2B5EF4-FFF2-40B4-BE49-F238E27FC236}">
                <a16:creationId xmlns:a16="http://schemas.microsoft.com/office/drawing/2014/main" id="{F11BBCFB-3CC1-4CCE-A00F-61760334AFF4}"/>
              </a:ext>
            </a:extLst>
          </p:cNvPr>
          <p:cNvGrpSpPr/>
          <p:nvPr/>
        </p:nvGrpSpPr>
        <p:grpSpPr>
          <a:xfrm>
            <a:off x="9258413" y="4199273"/>
            <a:ext cx="146187" cy="146187"/>
            <a:chOff x="205918" y="1349332"/>
            <a:chExt cx="796925" cy="796925"/>
          </a:xfrm>
        </p:grpSpPr>
        <p:sp>
          <p:nvSpPr>
            <p:cNvPr id="182" name="Oval 5">
              <a:extLst>
                <a:ext uri="{FF2B5EF4-FFF2-40B4-BE49-F238E27FC236}">
                  <a16:creationId xmlns:a16="http://schemas.microsoft.com/office/drawing/2014/main" id="{3AF40AFA-53E9-4A2B-815D-8FDFA95F7C8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83" name="Group 182">
              <a:extLst>
                <a:ext uri="{FF2B5EF4-FFF2-40B4-BE49-F238E27FC236}">
                  <a16:creationId xmlns:a16="http://schemas.microsoft.com/office/drawing/2014/main" id="{6858BF04-F26C-4997-AD1D-7CCB77E0E9B2}"/>
                </a:ext>
              </a:extLst>
            </p:cNvPr>
            <p:cNvGrpSpPr/>
            <p:nvPr/>
          </p:nvGrpSpPr>
          <p:grpSpPr>
            <a:xfrm>
              <a:off x="398799" y="1576478"/>
              <a:ext cx="411162" cy="342634"/>
              <a:chOff x="11601450" y="1943100"/>
              <a:chExt cx="285750" cy="238125"/>
            </a:xfrm>
            <a:solidFill>
              <a:schemeClr val="bg1"/>
            </a:solidFill>
          </p:grpSpPr>
          <p:sp>
            <p:nvSpPr>
              <p:cNvPr id="184" name="Freeform 300">
                <a:extLst>
                  <a:ext uri="{FF2B5EF4-FFF2-40B4-BE49-F238E27FC236}">
                    <a16:creationId xmlns:a16="http://schemas.microsoft.com/office/drawing/2014/main" id="{5BCB3C27-2E71-4B69-A754-0C9F9BC0BC8C}"/>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01">
                <a:extLst>
                  <a:ext uri="{FF2B5EF4-FFF2-40B4-BE49-F238E27FC236}">
                    <a16:creationId xmlns:a16="http://schemas.microsoft.com/office/drawing/2014/main" id="{D41EB77E-0463-4FD1-A094-9225F50D803F}"/>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02">
                <a:extLst>
                  <a:ext uri="{FF2B5EF4-FFF2-40B4-BE49-F238E27FC236}">
                    <a16:creationId xmlns:a16="http://schemas.microsoft.com/office/drawing/2014/main" id="{EB4AC3BB-B8B9-44BC-B003-CA7D1BF1CACD}"/>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3">
                <a:extLst>
                  <a:ext uri="{FF2B5EF4-FFF2-40B4-BE49-F238E27FC236}">
                    <a16:creationId xmlns:a16="http://schemas.microsoft.com/office/drawing/2014/main" id="{017BC6F9-D1AA-4017-A4BA-25D225591768}"/>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8" name="Picture 57">
            <a:extLst>
              <a:ext uri="{FF2B5EF4-FFF2-40B4-BE49-F238E27FC236}">
                <a16:creationId xmlns:a16="http://schemas.microsoft.com/office/drawing/2014/main" id="{6CAB38F0-A412-4E16-ACBE-38610C3DA4B3}"/>
              </a:ext>
            </a:extLst>
          </p:cNvPr>
          <p:cNvPicPr>
            <a:picLocks noChangeAspect="1"/>
          </p:cNvPicPr>
          <p:nvPr/>
        </p:nvPicPr>
        <p:blipFill>
          <a:blip r:embed="rId46"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3954779"/>
            <a:ext cx="285550" cy="380702"/>
          </a:xfrm>
          <a:prstGeom prst="rect">
            <a:avLst/>
          </a:prstGeom>
        </p:spPr>
      </p:pic>
      <p:pic>
        <p:nvPicPr>
          <p:cNvPr id="59" name="Picture 58">
            <a:extLst>
              <a:ext uri="{FF2B5EF4-FFF2-40B4-BE49-F238E27FC236}">
                <a16:creationId xmlns:a16="http://schemas.microsoft.com/office/drawing/2014/main" id="{B9370483-FE57-4637-AAA8-190AC83D7DF6}"/>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2875246" y="3475243"/>
            <a:ext cx="397807" cy="332011"/>
          </a:xfrm>
          <a:prstGeom prst="rect">
            <a:avLst/>
          </a:prstGeom>
        </p:spPr>
      </p:pic>
      <p:pic>
        <p:nvPicPr>
          <p:cNvPr id="60" name="Picture 59">
            <a:extLst>
              <a:ext uri="{FF2B5EF4-FFF2-40B4-BE49-F238E27FC236}">
                <a16:creationId xmlns:a16="http://schemas.microsoft.com/office/drawing/2014/main" id="{B052A5C7-A6FF-44B0-B874-3A0BE9237D9C}"/>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828967" y="4516804"/>
            <a:ext cx="435922" cy="240642"/>
          </a:xfrm>
          <a:prstGeom prst="rect">
            <a:avLst/>
          </a:prstGeom>
        </p:spPr>
      </p:pic>
      <p:pic>
        <p:nvPicPr>
          <p:cNvPr id="61" name="Picture 60">
            <a:extLst>
              <a:ext uri="{FF2B5EF4-FFF2-40B4-BE49-F238E27FC236}">
                <a16:creationId xmlns:a16="http://schemas.microsoft.com/office/drawing/2014/main" id="{C5A312D8-E79F-4CCB-9561-F723EA84343C}"/>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2872123" y="2888584"/>
            <a:ext cx="330034" cy="416875"/>
          </a:xfrm>
          <a:prstGeom prst="rect">
            <a:avLst/>
          </a:prstGeom>
        </p:spPr>
      </p:pic>
      <p:pic>
        <p:nvPicPr>
          <p:cNvPr id="62" name="Picture 61">
            <a:extLst>
              <a:ext uri="{FF2B5EF4-FFF2-40B4-BE49-F238E27FC236}">
                <a16:creationId xmlns:a16="http://schemas.microsoft.com/office/drawing/2014/main" id="{0B41A740-B38F-4E87-8912-6945AEACB1E7}"/>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2859444" y="2374134"/>
            <a:ext cx="352734" cy="358033"/>
          </a:xfrm>
          <a:prstGeom prst="rect">
            <a:avLst/>
          </a:prstGeom>
        </p:spPr>
      </p:pic>
      <p:cxnSp>
        <p:nvCxnSpPr>
          <p:cNvPr id="190" name="Straight Arrow Connector 189">
            <a:extLst>
              <a:ext uri="{FF2B5EF4-FFF2-40B4-BE49-F238E27FC236}">
                <a16:creationId xmlns:a16="http://schemas.microsoft.com/office/drawing/2014/main" id="{4C7A6326-DDDC-4319-8DB4-B346F9F26EE4}"/>
              </a:ext>
            </a:extLst>
          </p:cNvPr>
          <p:cNvCxnSpPr>
            <a:cxnSpLocks/>
          </p:cNvCxnSpPr>
          <p:nvPr/>
        </p:nvCxnSpPr>
        <p:spPr>
          <a:xfrm>
            <a:off x="3246468" y="2546042"/>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B556D12-93F7-42F8-8A49-0D9C55E705BA}"/>
              </a:ext>
            </a:extLst>
          </p:cNvPr>
          <p:cNvCxnSpPr>
            <a:cxnSpLocks/>
          </p:cNvCxnSpPr>
          <p:nvPr/>
        </p:nvCxnSpPr>
        <p:spPr>
          <a:xfrm>
            <a:off x="1960089" y="2543175"/>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904FD4CC-BBD1-4596-A442-98B3ED203D3E}"/>
              </a:ext>
            </a:extLst>
          </p:cNvPr>
          <p:cNvCxnSpPr>
            <a:cxnSpLocks/>
          </p:cNvCxnSpPr>
          <p:nvPr/>
        </p:nvCxnSpPr>
        <p:spPr>
          <a:xfrm>
            <a:off x="3243269" y="308201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74ED4436-A677-4C70-852D-02E919141CFA}"/>
              </a:ext>
            </a:extLst>
          </p:cNvPr>
          <p:cNvCxnSpPr>
            <a:cxnSpLocks/>
          </p:cNvCxnSpPr>
          <p:nvPr/>
        </p:nvCxnSpPr>
        <p:spPr>
          <a:xfrm>
            <a:off x="1956890" y="307914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5C0EB73-A913-4026-BF0F-F8324660535C}"/>
              </a:ext>
            </a:extLst>
          </p:cNvPr>
          <p:cNvCxnSpPr>
            <a:cxnSpLocks/>
          </p:cNvCxnSpPr>
          <p:nvPr/>
        </p:nvCxnSpPr>
        <p:spPr>
          <a:xfrm>
            <a:off x="3258332" y="3676598"/>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0CE3E74-76AF-4EA2-A729-B39F558E733D}"/>
              </a:ext>
            </a:extLst>
          </p:cNvPr>
          <p:cNvCxnSpPr>
            <a:cxnSpLocks/>
          </p:cNvCxnSpPr>
          <p:nvPr/>
        </p:nvCxnSpPr>
        <p:spPr>
          <a:xfrm>
            <a:off x="1971953" y="3673731"/>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904A546C-10D8-49D6-902A-F7A536A58DA8}"/>
              </a:ext>
            </a:extLst>
          </p:cNvPr>
          <p:cNvCxnSpPr>
            <a:cxnSpLocks/>
          </p:cNvCxnSpPr>
          <p:nvPr/>
        </p:nvCxnSpPr>
        <p:spPr>
          <a:xfrm>
            <a:off x="3257239" y="413219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69AB138-B442-4880-A5C8-55E2E01A6775}"/>
              </a:ext>
            </a:extLst>
          </p:cNvPr>
          <p:cNvCxnSpPr>
            <a:cxnSpLocks/>
          </p:cNvCxnSpPr>
          <p:nvPr/>
        </p:nvCxnSpPr>
        <p:spPr>
          <a:xfrm>
            <a:off x="1970860" y="412933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C8F7AD16-68ED-4914-9DFC-13A6AA73F0E9}"/>
              </a:ext>
            </a:extLst>
          </p:cNvPr>
          <p:cNvCxnSpPr>
            <a:cxnSpLocks/>
          </p:cNvCxnSpPr>
          <p:nvPr/>
        </p:nvCxnSpPr>
        <p:spPr>
          <a:xfrm>
            <a:off x="3246468" y="45935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675ECCDD-C476-49F7-A9F7-8D056E2E38F6}"/>
              </a:ext>
            </a:extLst>
          </p:cNvPr>
          <p:cNvCxnSpPr>
            <a:cxnSpLocks/>
          </p:cNvCxnSpPr>
          <p:nvPr/>
        </p:nvCxnSpPr>
        <p:spPr>
          <a:xfrm>
            <a:off x="1960089" y="45906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8" name="Picture 187">
            <a:extLst>
              <a:ext uri="{FF2B5EF4-FFF2-40B4-BE49-F238E27FC236}">
                <a16:creationId xmlns:a16="http://schemas.microsoft.com/office/drawing/2014/main" id="{93C30D96-CC51-4DFE-BB78-3754BE9F8A65}"/>
              </a:ext>
            </a:extLst>
          </p:cNvPr>
          <p:cNvPicPr>
            <a:picLocks noChangeAspect="1"/>
          </p:cNvPicPr>
          <p:nvPr/>
        </p:nvPicPr>
        <p:blipFill>
          <a:blip r:embed="rId51"/>
          <a:stretch>
            <a:fillRect/>
          </a:stretch>
        </p:blipFill>
        <p:spPr>
          <a:xfrm>
            <a:off x="10263900" y="251214"/>
            <a:ext cx="1239984" cy="916963"/>
          </a:xfrm>
          <a:prstGeom prst="rect">
            <a:avLst/>
          </a:prstGeom>
        </p:spPr>
      </p:pic>
      <p:grpSp>
        <p:nvGrpSpPr>
          <p:cNvPr id="189" name="Group 188">
            <a:extLst>
              <a:ext uri="{FF2B5EF4-FFF2-40B4-BE49-F238E27FC236}">
                <a16:creationId xmlns:a16="http://schemas.microsoft.com/office/drawing/2014/main" id="{02C3B3F9-3937-4E1B-A1F9-C424A2C2C7EE}"/>
              </a:ext>
            </a:extLst>
          </p:cNvPr>
          <p:cNvGrpSpPr/>
          <p:nvPr/>
        </p:nvGrpSpPr>
        <p:grpSpPr>
          <a:xfrm>
            <a:off x="3966770" y="1793445"/>
            <a:ext cx="4157944" cy="2800000"/>
            <a:chOff x="3966770" y="1968549"/>
            <a:chExt cx="4157944" cy="2800000"/>
          </a:xfrm>
        </p:grpSpPr>
        <p:pic>
          <p:nvPicPr>
            <p:cNvPr id="200" name="Picture 199">
              <a:extLst>
                <a:ext uri="{FF2B5EF4-FFF2-40B4-BE49-F238E27FC236}">
                  <a16:creationId xmlns:a16="http://schemas.microsoft.com/office/drawing/2014/main" id="{9F2E45BA-49FF-4094-8556-F653C88B3332}"/>
                </a:ext>
              </a:extLst>
            </p:cNvPr>
            <p:cNvPicPr>
              <a:picLocks noChangeAspect="1"/>
            </p:cNvPicPr>
            <p:nvPr/>
          </p:nvPicPr>
          <p:blipFill>
            <a:blip r:embed="rId52"/>
            <a:stretch>
              <a:fillRect/>
            </a:stretch>
          </p:blipFill>
          <p:spPr>
            <a:xfrm>
              <a:off x="3966770" y="1968549"/>
              <a:ext cx="4157944" cy="2800000"/>
            </a:xfrm>
            <a:prstGeom prst="rect">
              <a:avLst/>
            </a:prstGeom>
            <a:ln>
              <a:solidFill>
                <a:schemeClr val="tx1"/>
              </a:solidFill>
            </a:ln>
          </p:spPr>
        </p:pic>
        <p:sp>
          <p:nvSpPr>
            <p:cNvPr id="201" name="TextBox 200">
              <a:extLst>
                <a:ext uri="{FF2B5EF4-FFF2-40B4-BE49-F238E27FC236}">
                  <a16:creationId xmlns:a16="http://schemas.microsoft.com/office/drawing/2014/main" id="{4907443B-CAD6-42CF-922F-D93D6540B3E4}"/>
                </a:ext>
              </a:extLst>
            </p:cNvPr>
            <p:cNvSpPr txBox="1"/>
            <p:nvPr/>
          </p:nvSpPr>
          <p:spPr>
            <a:xfrm>
              <a:off x="4229482" y="2022054"/>
              <a:ext cx="3729161" cy="2585323"/>
            </a:xfrm>
            <a:prstGeom prst="rect">
              <a:avLst/>
            </a:prstGeom>
            <a:noFill/>
          </p:spPr>
          <p:txBody>
            <a:bodyPr wrap="square" rtlCol="0">
              <a:spAutoFit/>
            </a:bodyPr>
            <a:lstStyle/>
            <a:p>
              <a:r>
                <a:rPr lang="en-US" b="1" dirty="0"/>
                <a:t>Revenue Streams</a:t>
              </a:r>
            </a:p>
            <a:p>
              <a:pPr marL="457200" indent="-457200">
                <a:buFont typeface="+mj-lt"/>
                <a:buAutoNum type="arabicPeriod"/>
              </a:pPr>
              <a:r>
                <a:rPr lang="en-US" b="1" dirty="0"/>
                <a:t>Premium Membership</a:t>
              </a:r>
            </a:p>
            <a:p>
              <a:pPr marL="457200" indent="-457200">
                <a:buFont typeface="+mj-lt"/>
                <a:buAutoNum type="arabicPeriod"/>
              </a:pPr>
              <a:r>
                <a:rPr lang="en-US" b="1" dirty="0"/>
                <a:t>Premium Virtual Sites</a:t>
              </a:r>
            </a:p>
            <a:p>
              <a:pPr marL="457200" indent="-457200">
                <a:buFont typeface="+mj-lt"/>
                <a:buAutoNum type="arabicPeriod"/>
              </a:pPr>
              <a:r>
                <a:rPr lang="en-US" b="1" dirty="0"/>
                <a:t>Fact Widgets</a:t>
              </a:r>
            </a:p>
            <a:p>
              <a:pPr marL="457200" indent="-457200">
                <a:buFont typeface="+mj-lt"/>
                <a:buAutoNum type="arabicPeriod"/>
              </a:pPr>
              <a:r>
                <a:rPr lang="en-US" b="1" dirty="0"/>
                <a:t>School/Diversity Sites</a:t>
              </a:r>
            </a:p>
            <a:p>
              <a:pPr marL="457200" indent="-457200">
                <a:buFont typeface="+mj-lt"/>
                <a:buAutoNum type="arabicPeriod"/>
              </a:pPr>
              <a:r>
                <a:rPr lang="en-US" b="1" dirty="0"/>
                <a:t>BlackFacts Legacy Sites</a:t>
              </a:r>
            </a:p>
            <a:p>
              <a:pPr marL="457200" indent="-457200">
                <a:buFont typeface="+mj-lt"/>
                <a:buAutoNum type="arabicPeriod"/>
              </a:pPr>
              <a:r>
                <a:rPr lang="en-US" b="1" dirty="0"/>
                <a:t>Corporate Sponsorship</a:t>
              </a:r>
            </a:p>
            <a:p>
              <a:pPr marL="457200" indent="-457200">
                <a:buFont typeface="+mj-lt"/>
                <a:buAutoNum type="arabicPeriod"/>
              </a:pPr>
              <a:r>
                <a:rPr lang="en-US" b="1" dirty="0"/>
                <a:t>Banner/Email/Social Advertising</a:t>
              </a:r>
            </a:p>
            <a:p>
              <a:pPr marL="457200" indent="-457200">
                <a:buFont typeface="+mj-lt"/>
                <a:buAutoNum type="arabicPeriod"/>
              </a:pPr>
              <a:r>
                <a:rPr lang="en-US" b="1" dirty="0"/>
                <a:t>Marketplace Affiliate Sales</a:t>
              </a:r>
            </a:p>
          </p:txBody>
        </p:sp>
      </p:grpSp>
      <p:pic>
        <p:nvPicPr>
          <p:cNvPr id="202" name="Picture 201">
            <a:extLst>
              <a:ext uri="{FF2B5EF4-FFF2-40B4-BE49-F238E27FC236}">
                <a16:creationId xmlns:a16="http://schemas.microsoft.com/office/drawing/2014/main" id="{B7AA461F-74CB-4429-9F32-1F6F9DE4EF36}"/>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203" name="Rectangle: Rounded Corners 202">
            <a:extLst>
              <a:ext uri="{FF2B5EF4-FFF2-40B4-BE49-F238E27FC236}">
                <a16:creationId xmlns:a16="http://schemas.microsoft.com/office/drawing/2014/main" id="{8BD50CE4-3530-410C-98FE-D7FDDE120F1D}"/>
              </a:ext>
            </a:extLst>
          </p:cNvPr>
          <p:cNvSpPr/>
          <p:nvPr/>
        </p:nvSpPr>
        <p:spPr>
          <a:xfrm>
            <a:off x="3949844" y="5656888"/>
            <a:ext cx="4157944" cy="640661"/>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While access is free to all, Premium Memberships, the Wakanda Marketplace, Corporate/School Sponsorships and Advertising generate BlackFacts’ Revenue </a:t>
            </a:r>
          </a:p>
        </p:txBody>
      </p:sp>
      <p:sp>
        <p:nvSpPr>
          <p:cNvPr id="205" name="Slide Number Placeholder 1">
            <a:extLst>
              <a:ext uri="{FF2B5EF4-FFF2-40B4-BE49-F238E27FC236}">
                <a16:creationId xmlns:a16="http://schemas.microsoft.com/office/drawing/2014/main" id="{D0672731-D2C7-4F19-994A-EF2209544A52}"/>
              </a:ext>
            </a:extLst>
          </p:cNvPr>
          <p:cNvSpPr>
            <a:spLocks noGrp="1"/>
          </p:cNvSpPr>
          <p:nvPr>
            <p:ph type="sldNum" sz="quarter" idx="12"/>
          </p:nvPr>
        </p:nvSpPr>
        <p:spPr>
          <a:xfrm>
            <a:off x="220622" y="6297549"/>
            <a:ext cx="2743200" cy="365125"/>
          </a:xfrm>
        </p:spPr>
        <p:txBody>
          <a:bodyPr/>
          <a:lstStyle/>
          <a:p>
            <a:pPr algn="l"/>
            <a:fld id="{43E1C79E-4906-42D7-9799-8BE0AC9297B3}" type="slidenum">
              <a:rPr lang="en-US" smtClean="0"/>
              <a:pPr algn="l"/>
              <a:t>6</a:t>
            </a:fld>
            <a:endParaRPr lang="en-US"/>
          </a:p>
        </p:txBody>
      </p:sp>
    </p:spTree>
    <p:extLst>
      <p:ext uri="{BB962C8B-B14F-4D97-AF65-F5344CB8AC3E}">
        <p14:creationId xmlns:p14="http://schemas.microsoft.com/office/powerpoint/2010/main" val="1264411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0898" y="2550823"/>
            <a:ext cx="1519876" cy="369332"/>
          </a:xfrm>
          <a:prstGeom prst="rect">
            <a:avLst/>
          </a:prstGeom>
          <a:noFill/>
        </p:spPr>
        <p:txBody>
          <a:bodyPr wrap="square" lIns="0" tIns="0" rIns="0" bIns="0" rtlCol="0" anchor="ctr" anchorCtr="0">
            <a:spAutoFit/>
          </a:bodyPr>
          <a:lstStyle/>
          <a:p>
            <a:r>
              <a:rPr lang="en-US" sz="2400" b="1" dirty="0">
                <a:solidFill>
                  <a:schemeClr val="bg1"/>
                </a:solidFill>
              </a:rPr>
              <a:t>DATA</a:t>
            </a:r>
          </a:p>
        </p:txBody>
      </p:sp>
      <p:sp>
        <p:nvSpPr>
          <p:cNvPr id="8" name="Rounded Rectangle 7"/>
          <p:cNvSpPr/>
          <p:nvPr/>
        </p:nvSpPr>
        <p:spPr>
          <a:xfrm>
            <a:off x="580981" y="2608109"/>
            <a:ext cx="4150055" cy="423862"/>
          </a:xfrm>
          <a:prstGeom prst="roundRect">
            <a:avLst>
              <a:gd name="adj" fmla="val 2697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0981" y="747494"/>
            <a:ext cx="4053976" cy="1107996"/>
          </a:xfrm>
          <a:prstGeom prst="rect">
            <a:avLst/>
          </a:prstGeom>
          <a:solidFill>
            <a:schemeClr val="bg1"/>
          </a:solidFill>
        </p:spPr>
        <p:txBody>
          <a:bodyPr wrap="square" lIns="0" tIns="0" rIns="0" bIns="0" rtlCol="0" anchor="ctr" anchorCtr="0">
            <a:spAutoFit/>
          </a:bodyPr>
          <a:lstStyle/>
          <a:p>
            <a:r>
              <a:rPr lang="en-US" sz="3600" b="1" dirty="0">
                <a:solidFill>
                  <a:schemeClr val="accent6">
                    <a:lumMod val="75000"/>
                  </a:schemeClr>
                </a:solidFill>
                <a:latin typeface="Segoe UI" panose="020B0502040204020203" pitchFamily="34" charset="0"/>
                <a:cs typeface="Segoe UI" panose="020B0502040204020203" pitchFamily="34" charset="0"/>
              </a:rPr>
              <a:t>MARKETING </a:t>
            </a:r>
          </a:p>
          <a:p>
            <a:r>
              <a:rPr lang="en-US" sz="3600" dirty="0">
                <a:solidFill>
                  <a:schemeClr val="accent6">
                    <a:lumMod val="75000"/>
                  </a:schemeClr>
                </a:solidFill>
                <a:latin typeface="Segoe UI" panose="020B0502040204020203" pitchFamily="34" charset="0"/>
                <a:cs typeface="Segoe UI" panose="020B0502040204020203" pitchFamily="34" charset="0"/>
              </a:rPr>
              <a:t>Strategy</a:t>
            </a:r>
          </a:p>
        </p:txBody>
      </p:sp>
      <p:sp>
        <p:nvSpPr>
          <p:cNvPr id="16" name="TextBox 15"/>
          <p:cNvSpPr txBox="1"/>
          <p:nvPr/>
        </p:nvSpPr>
        <p:spPr>
          <a:xfrm>
            <a:off x="868842" y="2618556"/>
            <a:ext cx="3418032" cy="369332"/>
          </a:xfrm>
          <a:prstGeom prst="rect">
            <a:avLst/>
          </a:prstGeom>
          <a:noFill/>
        </p:spPr>
        <p:txBody>
          <a:bodyPr wrap="square" lIns="0" tIns="0" rIns="0" bIns="0" rtlCol="0" anchor="ctr" anchorCtr="0">
            <a:spAutoFit/>
          </a:bodyPr>
          <a:lstStyle/>
          <a:p>
            <a:r>
              <a:rPr lang="en-US" sz="2400" b="1" dirty="0">
                <a:solidFill>
                  <a:schemeClr val="bg1"/>
                </a:solidFill>
              </a:rPr>
              <a:t>LEVERAGING OUR BASE</a:t>
            </a:r>
          </a:p>
        </p:txBody>
      </p:sp>
      <p:sp>
        <p:nvSpPr>
          <p:cNvPr id="111" name="Slide Number Placeholder 5">
            <a:extLst>
              <a:ext uri="{FF2B5EF4-FFF2-40B4-BE49-F238E27FC236}">
                <a16:creationId xmlns:a16="http://schemas.microsoft.com/office/drawing/2014/main" id="{8875B2D3-3AEA-4AED-B509-2505CCEBBE87}"/>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7</a:t>
            </a:fld>
            <a:endParaRPr lang="en-US" dirty="0"/>
          </a:p>
        </p:txBody>
      </p:sp>
      <p:graphicFrame>
        <p:nvGraphicFramePr>
          <p:cNvPr id="105" name="Chart 104">
            <a:extLst>
              <a:ext uri="{FF2B5EF4-FFF2-40B4-BE49-F238E27FC236}">
                <a16:creationId xmlns:a16="http://schemas.microsoft.com/office/drawing/2014/main" id="{5487E5D2-0530-4926-8C44-8328199BC6F5}"/>
              </a:ext>
            </a:extLst>
          </p:cNvPr>
          <p:cNvGraphicFramePr/>
          <p:nvPr/>
        </p:nvGraphicFramePr>
        <p:xfrm>
          <a:off x="6101474" y="1167620"/>
          <a:ext cx="4519964" cy="4371420"/>
        </p:xfrm>
        <a:graphic>
          <a:graphicData uri="http://schemas.openxmlformats.org/drawingml/2006/chart">
            <c:chart xmlns:c="http://schemas.openxmlformats.org/drawingml/2006/chart" xmlns:r="http://schemas.openxmlformats.org/officeDocument/2006/relationships" r:id="rId3"/>
          </a:graphicData>
        </a:graphic>
      </p:graphicFrame>
      <p:sp>
        <p:nvSpPr>
          <p:cNvPr id="106" name="Oval 105">
            <a:extLst>
              <a:ext uri="{FF2B5EF4-FFF2-40B4-BE49-F238E27FC236}">
                <a16:creationId xmlns:a16="http://schemas.microsoft.com/office/drawing/2014/main" id="{A8C2DE5C-F385-438B-8B63-5E49BB59741F}"/>
              </a:ext>
            </a:extLst>
          </p:cNvPr>
          <p:cNvSpPr/>
          <p:nvPr/>
        </p:nvSpPr>
        <p:spPr>
          <a:xfrm>
            <a:off x="6344290" y="1336164"/>
            <a:ext cx="4034332" cy="4034332"/>
          </a:xfrm>
          <a:prstGeom prst="ellipse">
            <a:avLst/>
          </a:prstGeom>
          <a:noFill/>
          <a:ln w="41275" cap="rnd">
            <a:solidFill>
              <a:srgbClr val="00A7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itle 1">
            <a:extLst>
              <a:ext uri="{FF2B5EF4-FFF2-40B4-BE49-F238E27FC236}">
                <a16:creationId xmlns:a16="http://schemas.microsoft.com/office/drawing/2014/main" id="{69C61602-5544-4C0E-8CD8-A8A199A5E564}"/>
              </a:ext>
            </a:extLst>
          </p:cNvPr>
          <p:cNvSpPr txBox="1">
            <a:spLocks/>
          </p:cNvSpPr>
          <p:nvPr/>
        </p:nvSpPr>
        <p:spPr>
          <a:xfrm>
            <a:off x="9697931" y="5473423"/>
            <a:ext cx="1881044" cy="77745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800" b="1" dirty="0">
                <a:solidFill>
                  <a:schemeClr val="tx2">
                    <a:lumMod val="50000"/>
                  </a:schemeClr>
                </a:solidFill>
                <a:latin typeface="Century Gothic" panose="020B0502020202020204" pitchFamily="34" charset="0"/>
              </a:rPr>
              <a:t>Urban/Ethnic Advertisers</a:t>
            </a:r>
          </a:p>
        </p:txBody>
      </p:sp>
      <p:sp>
        <p:nvSpPr>
          <p:cNvPr id="109" name="Oval 108">
            <a:extLst>
              <a:ext uri="{FF2B5EF4-FFF2-40B4-BE49-F238E27FC236}">
                <a16:creationId xmlns:a16="http://schemas.microsoft.com/office/drawing/2014/main" id="{FE0850B8-3F70-4D9A-A773-FDCEFF36A8AE}"/>
              </a:ext>
            </a:extLst>
          </p:cNvPr>
          <p:cNvSpPr/>
          <p:nvPr/>
        </p:nvSpPr>
        <p:spPr>
          <a:xfrm>
            <a:off x="5350098" y="2043772"/>
            <a:ext cx="912698" cy="912698"/>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FB80E4F-8515-4D85-A827-24313BD25A20}"/>
              </a:ext>
            </a:extLst>
          </p:cNvPr>
          <p:cNvSpPr/>
          <p:nvPr/>
        </p:nvSpPr>
        <p:spPr>
          <a:xfrm>
            <a:off x="9830674" y="942792"/>
            <a:ext cx="912698" cy="912698"/>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6FF15707-08BD-44DA-80E9-2EBF760DE534}"/>
              </a:ext>
            </a:extLst>
          </p:cNvPr>
          <p:cNvSpPr/>
          <p:nvPr/>
        </p:nvSpPr>
        <p:spPr>
          <a:xfrm>
            <a:off x="5431592" y="4664208"/>
            <a:ext cx="912698" cy="912698"/>
          </a:xfrm>
          <a:prstGeom prst="ellipse">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1FB5422-B56D-44D8-BD77-AC1242C1DF06}"/>
              </a:ext>
            </a:extLst>
          </p:cNvPr>
          <p:cNvSpPr/>
          <p:nvPr/>
        </p:nvSpPr>
        <p:spPr>
          <a:xfrm>
            <a:off x="10190628" y="4686416"/>
            <a:ext cx="912698" cy="912698"/>
          </a:xfrm>
          <a:prstGeom prst="ellipse">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BC07FB32-0CA8-48D1-A31B-28A70BD5CDB3}"/>
              </a:ext>
            </a:extLst>
          </p:cNvPr>
          <p:cNvSpPr txBox="1">
            <a:spLocks/>
          </p:cNvSpPr>
          <p:nvPr/>
        </p:nvSpPr>
        <p:spPr>
          <a:xfrm>
            <a:off x="9345427" y="464595"/>
            <a:ext cx="1692117" cy="36195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800" b="1" dirty="0">
                <a:solidFill>
                  <a:schemeClr val="tx2">
                    <a:lumMod val="50000"/>
                  </a:schemeClr>
                </a:solidFill>
                <a:latin typeface="Century Gothic" panose="020B0502020202020204" pitchFamily="34" charset="0"/>
              </a:rPr>
              <a:t>Social Media</a:t>
            </a:r>
          </a:p>
        </p:txBody>
      </p:sp>
      <p:sp>
        <p:nvSpPr>
          <p:cNvPr id="180" name="Title 1">
            <a:extLst>
              <a:ext uri="{FF2B5EF4-FFF2-40B4-BE49-F238E27FC236}">
                <a16:creationId xmlns:a16="http://schemas.microsoft.com/office/drawing/2014/main" id="{BA5EB061-6604-4B5B-B0EE-8DE88BCBCD5F}"/>
              </a:ext>
            </a:extLst>
          </p:cNvPr>
          <p:cNvSpPr txBox="1">
            <a:spLocks/>
          </p:cNvSpPr>
          <p:nvPr/>
        </p:nvSpPr>
        <p:spPr>
          <a:xfrm>
            <a:off x="4941269" y="5643464"/>
            <a:ext cx="1973240" cy="36195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800" b="1" dirty="0">
                <a:solidFill>
                  <a:schemeClr val="tx2">
                    <a:lumMod val="50000"/>
                  </a:schemeClr>
                </a:solidFill>
                <a:latin typeface="Century Gothic" panose="020B0502020202020204" pitchFamily="34" charset="0"/>
              </a:rPr>
              <a:t>Activists</a:t>
            </a:r>
          </a:p>
        </p:txBody>
      </p:sp>
      <p:sp>
        <p:nvSpPr>
          <p:cNvPr id="182" name="Title 1">
            <a:extLst>
              <a:ext uri="{FF2B5EF4-FFF2-40B4-BE49-F238E27FC236}">
                <a16:creationId xmlns:a16="http://schemas.microsoft.com/office/drawing/2014/main" id="{5FB93E37-B00A-415A-B116-8E2F19BED875}"/>
              </a:ext>
            </a:extLst>
          </p:cNvPr>
          <p:cNvSpPr txBox="1">
            <a:spLocks/>
          </p:cNvSpPr>
          <p:nvPr/>
        </p:nvSpPr>
        <p:spPr>
          <a:xfrm>
            <a:off x="4777583" y="1593613"/>
            <a:ext cx="1993088" cy="36195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1800" b="1" dirty="0">
                <a:solidFill>
                  <a:schemeClr val="tx2">
                    <a:lumMod val="50000"/>
                  </a:schemeClr>
                </a:solidFill>
                <a:latin typeface="Century Gothic" panose="020B0502020202020204" pitchFamily="34" charset="0"/>
              </a:rPr>
              <a:t>Personal Network</a:t>
            </a:r>
          </a:p>
        </p:txBody>
      </p:sp>
      <p:grpSp>
        <p:nvGrpSpPr>
          <p:cNvPr id="183" name="Group 182">
            <a:extLst>
              <a:ext uri="{FF2B5EF4-FFF2-40B4-BE49-F238E27FC236}">
                <a16:creationId xmlns:a16="http://schemas.microsoft.com/office/drawing/2014/main" id="{3C5BC874-D976-44E4-8B0A-91FF6F6E2457}"/>
              </a:ext>
            </a:extLst>
          </p:cNvPr>
          <p:cNvGrpSpPr/>
          <p:nvPr/>
        </p:nvGrpSpPr>
        <p:grpSpPr>
          <a:xfrm>
            <a:off x="570538" y="454257"/>
            <a:ext cx="1019175" cy="181379"/>
            <a:chOff x="4127500" y="876491"/>
            <a:chExt cx="1019175" cy="181379"/>
          </a:xfrm>
        </p:grpSpPr>
        <p:sp>
          <p:nvSpPr>
            <p:cNvPr id="184" name="Oval 183">
              <a:extLst>
                <a:ext uri="{FF2B5EF4-FFF2-40B4-BE49-F238E27FC236}">
                  <a16:creationId xmlns:a16="http://schemas.microsoft.com/office/drawing/2014/main" id="{C2F5D9FC-D02C-4FF6-A268-9525792EF3D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66A80B79-746F-461C-A44E-8BBEC091BBF8}"/>
                </a:ext>
              </a:extLst>
            </p:cNvPr>
            <p:cNvSpPr/>
            <p:nvPr/>
          </p:nvSpPr>
          <p:spPr>
            <a:xfrm>
              <a:off x="4965295" y="876491"/>
              <a:ext cx="181380" cy="181379"/>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48458315-3289-4CA4-AC55-025C8951766D}"/>
                </a:ext>
              </a:extLst>
            </p:cNvPr>
            <p:cNvSpPr/>
            <p:nvPr/>
          </p:nvSpPr>
          <p:spPr>
            <a:xfrm>
              <a:off x="4686030" y="876491"/>
              <a:ext cx="181380" cy="181379"/>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9A80859F-9ADE-4D23-A2B3-4AB96F370442}"/>
                </a:ext>
              </a:extLst>
            </p:cNvPr>
            <p:cNvSpPr/>
            <p:nvPr/>
          </p:nvSpPr>
          <p:spPr>
            <a:xfrm>
              <a:off x="4406765" y="876491"/>
              <a:ext cx="181380" cy="181379"/>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A0F34088-879F-4E19-B9D4-243B10FBC0F0}"/>
              </a:ext>
            </a:extLst>
          </p:cNvPr>
          <p:cNvGrpSpPr/>
          <p:nvPr/>
        </p:nvGrpSpPr>
        <p:grpSpPr>
          <a:xfrm>
            <a:off x="10104691" y="1189933"/>
            <a:ext cx="384627" cy="342904"/>
            <a:chOff x="2997200" y="2659509"/>
            <a:chExt cx="206375" cy="204788"/>
          </a:xfrm>
          <a:solidFill>
            <a:schemeClr val="bg1"/>
          </a:solidFill>
        </p:grpSpPr>
        <p:sp>
          <p:nvSpPr>
            <p:cNvPr id="190" name="Freeform 30">
              <a:extLst>
                <a:ext uri="{FF2B5EF4-FFF2-40B4-BE49-F238E27FC236}">
                  <a16:creationId xmlns:a16="http://schemas.microsoft.com/office/drawing/2014/main" id="{0E7A5635-607D-4FCD-8E71-CCB0F367437A}"/>
                </a:ext>
              </a:extLst>
            </p:cNvPr>
            <p:cNvSpPr>
              <a:spLocks/>
            </p:cNvSpPr>
            <p:nvPr/>
          </p:nvSpPr>
          <p:spPr bwMode="auto">
            <a:xfrm>
              <a:off x="3048000" y="2659509"/>
              <a:ext cx="155575" cy="204788"/>
            </a:xfrm>
            <a:custGeom>
              <a:avLst/>
              <a:gdLst>
                <a:gd name="T0" fmla="*/ 44 w 49"/>
                <a:gd name="T1" fmla="*/ 27 h 64"/>
                <a:gd name="T2" fmla="*/ 24 w 49"/>
                <a:gd name="T3" fmla="*/ 25 h 64"/>
                <a:gd name="T4" fmla="*/ 24 w 49"/>
                <a:gd name="T5" fmla="*/ 8 h 64"/>
                <a:gd name="T6" fmla="*/ 15 w 49"/>
                <a:gd name="T7" fmla="*/ 4 h 64"/>
                <a:gd name="T8" fmla="*/ 2 w 49"/>
                <a:gd name="T9" fmla="*/ 26 h 64"/>
                <a:gd name="T10" fmla="*/ 0 w 49"/>
                <a:gd name="T11" fmla="*/ 27 h 64"/>
                <a:gd name="T12" fmla="*/ 0 w 49"/>
                <a:gd name="T13" fmla="*/ 55 h 64"/>
                <a:gd name="T14" fmla="*/ 19 w 49"/>
                <a:gd name="T15" fmla="*/ 63 h 64"/>
                <a:gd name="T16" fmla="*/ 39 w 49"/>
                <a:gd name="T17" fmla="*/ 56 h 64"/>
                <a:gd name="T18" fmla="*/ 44 w 49"/>
                <a:gd name="T19"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44" y="27"/>
                  </a:moveTo>
                  <a:cubicBezTo>
                    <a:pt x="39" y="25"/>
                    <a:pt x="30" y="25"/>
                    <a:pt x="24" y="25"/>
                  </a:cubicBezTo>
                  <a:cubicBezTo>
                    <a:pt x="25" y="19"/>
                    <a:pt x="26" y="13"/>
                    <a:pt x="24" y="8"/>
                  </a:cubicBezTo>
                  <a:cubicBezTo>
                    <a:pt x="22" y="5"/>
                    <a:pt x="15" y="0"/>
                    <a:pt x="15" y="4"/>
                  </a:cubicBezTo>
                  <a:cubicBezTo>
                    <a:pt x="15" y="8"/>
                    <a:pt x="12" y="24"/>
                    <a:pt x="2" y="26"/>
                  </a:cubicBezTo>
                  <a:cubicBezTo>
                    <a:pt x="0" y="27"/>
                    <a:pt x="0" y="27"/>
                    <a:pt x="0" y="27"/>
                  </a:cubicBezTo>
                  <a:cubicBezTo>
                    <a:pt x="0" y="55"/>
                    <a:pt x="0" y="55"/>
                    <a:pt x="0" y="55"/>
                  </a:cubicBezTo>
                  <a:cubicBezTo>
                    <a:pt x="0" y="55"/>
                    <a:pt x="5" y="63"/>
                    <a:pt x="19" y="63"/>
                  </a:cubicBezTo>
                  <a:cubicBezTo>
                    <a:pt x="32" y="63"/>
                    <a:pt x="34" y="64"/>
                    <a:pt x="39" y="56"/>
                  </a:cubicBezTo>
                  <a:cubicBezTo>
                    <a:pt x="43" y="48"/>
                    <a:pt x="49" y="30"/>
                    <a:pt x="4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1" name="Freeform 31">
              <a:extLst>
                <a:ext uri="{FF2B5EF4-FFF2-40B4-BE49-F238E27FC236}">
                  <a16:creationId xmlns:a16="http://schemas.microsoft.com/office/drawing/2014/main" id="{9623E846-B4B4-44FE-9F64-0701CF6D8559}"/>
                </a:ext>
              </a:extLst>
            </p:cNvPr>
            <p:cNvSpPr>
              <a:spLocks noEditPoints="1"/>
            </p:cNvSpPr>
            <p:nvPr/>
          </p:nvSpPr>
          <p:spPr bwMode="auto">
            <a:xfrm>
              <a:off x="2997200" y="2745234"/>
              <a:ext cx="38100" cy="115888"/>
            </a:xfrm>
            <a:custGeom>
              <a:avLst/>
              <a:gdLst>
                <a:gd name="T0" fmla="*/ 8 w 12"/>
                <a:gd name="T1" fmla="*/ 0 h 36"/>
                <a:gd name="T2" fmla="*/ 0 w 12"/>
                <a:gd name="T3" fmla="*/ 0 h 36"/>
                <a:gd name="T4" fmla="*/ 0 w 12"/>
                <a:gd name="T5" fmla="*/ 36 h 36"/>
                <a:gd name="T6" fmla="*/ 8 w 12"/>
                <a:gd name="T7" fmla="*/ 36 h 36"/>
                <a:gd name="T8" fmla="*/ 12 w 12"/>
                <a:gd name="T9" fmla="*/ 32 h 36"/>
                <a:gd name="T10" fmla="*/ 12 w 12"/>
                <a:gd name="T11" fmla="*/ 4 h 36"/>
                <a:gd name="T12" fmla="*/ 8 w 12"/>
                <a:gd name="T13" fmla="*/ 0 h 36"/>
                <a:gd name="T14" fmla="*/ 8 w 12"/>
                <a:gd name="T15" fmla="*/ 32 h 36"/>
                <a:gd name="T16" fmla="*/ 4 w 12"/>
                <a:gd name="T17" fmla="*/ 32 h 36"/>
                <a:gd name="T18" fmla="*/ 4 w 12"/>
                <a:gd name="T19" fmla="*/ 28 h 36"/>
                <a:gd name="T20" fmla="*/ 8 w 12"/>
                <a:gd name="T21" fmla="*/ 28 h 36"/>
                <a:gd name="T22" fmla="*/ 8 w 12"/>
                <a:gd name="T23"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6">
                  <a:moveTo>
                    <a:pt x="8" y="0"/>
                  </a:moveTo>
                  <a:cubicBezTo>
                    <a:pt x="0" y="0"/>
                    <a:pt x="0" y="0"/>
                    <a:pt x="0" y="0"/>
                  </a:cubicBezTo>
                  <a:cubicBezTo>
                    <a:pt x="0" y="36"/>
                    <a:pt x="0" y="36"/>
                    <a:pt x="0" y="36"/>
                  </a:cubicBezTo>
                  <a:cubicBezTo>
                    <a:pt x="8" y="36"/>
                    <a:pt x="8" y="36"/>
                    <a:pt x="8" y="36"/>
                  </a:cubicBezTo>
                  <a:cubicBezTo>
                    <a:pt x="10" y="36"/>
                    <a:pt x="12" y="34"/>
                    <a:pt x="12" y="32"/>
                  </a:cubicBezTo>
                  <a:cubicBezTo>
                    <a:pt x="12" y="4"/>
                    <a:pt x="12" y="4"/>
                    <a:pt x="12" y="4"/>
                  </a:cubicBezTo>
                  <a:cubicBezTo>
                    <a:pt x="12" y="1"/>
                    <a:pt x="10" y="0"/>
                    <a:pt x="8" y="0"/>
                  </a:cubicBezTo>
                  <a:close/>
                  <a:moveTo>
                    <a:pt x="8" y="32"/>
                  </a:moveTo>
                  <a:cubicBezTo>
                    <a:pt x="4" y="32"/>
                    <a:pt x="4" y="32"/>
                    <a:pt x="4" y="32"/>
                  </a:cubicBezTo>
                  <a:cubicBezTo>
                    <a:pt x="4" y="28"/>
                    <a:pt x="4" y="28"/>
                    <a:pt x="4" y="28"/>
                  </a:cubicBezTo>
                  <a:cubicBezTo>
                    <a:pt x="8" y="28"/>
                    <a:pt x="8" y="28"/>
                    <a:pt x="8" y="28"/>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92" name="Group 191">
            <a:extLst>
              <a:ext uri="{FF2B5EF4-FFF2-40B4-BE49-F238E27FC236}">
                <a16:creationId xmlns:a16="http://schemas.microsoft.com/office/drawing/2014/main" id="{1582B037-DF7A-4D63-B8DB-A6A8592A55EE}"/>
              </a:ext>
            </a:extLst>
          </p:cNvPr>
          <p:cNvGrpSpPr/>
          <p:nvPr/>
        </p:nvGrpSpPr>
        <p:grpSpPr>
          <a:xfrm>
            <a:off x="5578197" y="2255596"/>
            <a:ext cx="467224" cy="472177"/>
            <a:chOff x="2176463" y="754931"/>
            <a:chExt cx="203200" cy="203200"/>
          </a:xfrm>
          <a:solidFill>
            <a:schemeClr val="bg1"/>
          </a:solidFill>
        </p:grpSpPr>
        <p:sp>
          <p:nvSpPr>
            <p:cNvPr id="193" name="Oval 384">
              <a:extLst>
                <a:ext uri="{FF2B5EF4-FFF2-40B4-BE49-F238E27FC236}">
                  <a16:creationId xmlns:a16="http://schemas.microsoft.com/office/drawing/2014/main" id="{0022B3AD-84EC-4857-917D-86641BFA3A3D}"/>
                </a:ext>
              </a:extLst>
            </p:cNvPr>
            <p:cNvSpPr>
              <a:spLocks noChangeArrowheads="1"/>
            </p:cNvSpPr>
            <p:nvPr/>
          </p:nvSpPr>
          <p:spPr bwMode="auto">
            <a:xfrm>
              <a:off x="2189163" y="754931"/>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4" name="Oval 385">
              <a:extLst>
                <a:ext uri="{FF2B5EF4-FFF2-40B4-BE49-F238E27FC236}">
                  <a16:creationId xmlns:a16="http://schemas.microsoft.com/office/drawing/2014/main" id="{C08A252E-F3BF-4656-A6E3-4F1B7044D1F9}"/>
                </a:ext>
              </a:extLst>
            </p:cNvPr>
            <p:cNvSpPr>
              <a:spLocks noChangeArrowheads="1"/>
            </p:cNvSpPr>
            <p:nvPr/>
          </p:nvSpPr>
          <p:spPr bwMode="auto">
            <a:xfrm>
              <a:off x="2316163" y="754931"/>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5" name="Oval 386">
              <a:extLst>
                <a:ext uri="{FF2B5EF4-FFF2-40B4-BE49-F238E27FC236}">
                  <a16:creationId xmlns:a16="http://schemas.microsoft.com/office/drawing/2014/main" id="{DDF75C52-58AC-4E3E-9A5A-7EE30C9D5F28}"/>
                </a:ext>
              </a:extLst>
            </p:cNvPr>
            <p:cNvSpPr>
              <a:spLocks noChangeArrowheads="1"/>
            </p:cNvSpPr>
            <p:nvPr/>
          </p:nvSpPr>
          <p:spPr bwMode="auto">
            <a:xfrm>
              <a:off x="2252663" y="881931"/>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6" name="Freeform 387">
              <a:extLst>
                <a:ext uri="{FF2B5EF4-FFF2-40B4-BE49-F238E27FC236}">
                  <a16:creationId xmlns:a16="http://schemas.microsoft.com/office/drawing/2014/main" id="{5BEBB724-B30C-4F06-82BF-05FB6D6E451B}"/>
                </a:ext>
              </a:extLst>
            </p:cNvPr>
            <p:cNvSpPr>
              <a:spLocks/>
            </p:cNvSpPr>
            <p:nvPr/>
          </p:nvSpPr>
          <p:spPr bwMode="auto">
            <a:xfrm>
              <a:off x="2201863" y="843831"/>
              <a:ext cx="44450" cy="44450"/>
            </a:xfrm>
            <a:custGeom>
              <a:avLst/>
              <a:gdLst>
                <a:gd name="T0" fmla="*/ 6 w 28"/>
                <a:gd name="T1" fmla="*/ 0 h 28"/>
                <a:gd name="T2" fmla="*/ 0 w 28"/>
                <a:gd name="T3" fmla="*/ 6 h 28"/>
                <a:gd name="T4" fmla="*/ 22 w 28"/>
                <a:gd name="T5" fmla="*/ 28 h 28"/>
                <a:gd name="T6" fmla="*/ 28 w 28"/>
                <a:gd name="T7" fmla="*/ 22 h 28"/>
                <a:gd name="T8" fmla="*/ 6 w 28"/>
                <a:gd name="T9" fmla="*/ 0 h 28"/>
              </a:gdLst>
              <a:ahLst/>
              <a:cxnLst>
                <a:cxn ang="0">
                  <a:pos x="T0" y="T1"/>
                </a:cxn>
                <a:cxn ang="0">
                  <a:pos x="T2" y="T3"/>
                </a:cxn>
                <a:cxn ang="0">
                  <a:pos x="T4" y="T5"/>
                </a:cxn>
                <a:cxn ang="0">
                  <a:pos x="T6" y="T7"/>
                </a:cxn>
                <a:cxn ang="0">
                  <a:pos x="T8" y="T9"/>
                </a:cxn>
              </a:cxnLst>
              <a:rect l="0" t="0" r="r" b="b"/>
              <a:pathLst>
                <a:path w="28" h="28">
                  <a:moveTo>
                    <a:pt x="6" y="0"/>
                  </a:moveTo>
                  <a:lnTo>
                    <a:pt x="0" y="6"/>
                  </a:lnTo>
                  <a:lnTo>
                    <a:pt x="22" y="28"/>
                  </a:lnTo>
                  <a:lnTo>
                    <a:pt x="28" y="2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7" name="Freeform 388">
              <a:extLst>
                <a:ext uri="{FF2B5EF4-FFF2-40B4-BE49-F238E27FC236}">
                  <a16:creationId xmlns:a16="http://schemas.microsoft.com/office/drawing/2014/main" id="{6898C0D6-785A-4A22-ABA7-0E03310C7B00}"/>
                </a:ext>
              </a:extLst>
            </p:cNvPr>
            <p:cNvSpPr>
              <a:spLocks/>
            </p:cNvSpPr>
            <p:nvPr/>
          </p:nvSpPr>
          <p:spPr bwMode="auto">
            <a:xfrm>
              <a:off x="2309813" y="843831"/>
              <a:ext cx="44450" cy="44450"/>
            </a:xfrm>
            <a:custGeom>
              <a:avLst/>
              <a:gdLst>
                <a:gd name="T0" fmla="*/ 0 w 28"/>
                <a:gd name="T1" fmla="*/ 22 h 28"/>
                <a:gd name="T2" fmla="*/ 6 w 28"/>
                <a:gd name="T3" fmla="*/ 28 h 28"/>
                <a:gd name="T4" fmla="*/ 28 w 28"/>
                <a:gd name="T5" fmla="*/ 6 h 28"/>
                <a:gd name="T6" fmla="*/ 22 w 28"/>
                <a:gd name="T7" fmla="*/ 0 h 28"/>
                <a:gd name="T8" fmla="*/ 0 w 28"/>
                <a:gd name="T9" fmla="*/ 22 h 28"/>
              </a:gdLst>
              <a:ahLst/>
              <a:cxnLst>
                <a:cxn ang="0">
                  <a:pos x="T0" y="T1"/>
                </a:cxn>
                <a:cxn ang="0">
                  <a:pos x="T2" y="T3"/>
                </a:cxn>
                <a:cxn ang="0">
                  <a:pos x="T4" y="T5"/>
                </a:cxn>
                <a:cxn ang="0">
                  <a:pos x="T6" y="T7"/>
                </a:cxn>
                <a:cxn ang="0">
                  <a:pos x="T8" y="T9"/>
                </a:cxn>
              </a:cxnLst>
              <a:rect l="0" t="0" r="r" b="b"/>
              <a:pathLst>
                <a:path w="28" h="28">
                  <a:moveTo>
                    <a:pt x="0" y="22"/>
                  </a:moveTo>
                  <a:lnTo>
                    <a:pt x="6" y="28"/>
                  </a:lnTo>
                  <a:lnTo>
                    <a:pt x="28" y="6"/>
                  </a:lnTo>
                  <a:lnTo>
                    <a:pt x="22"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8" name="Freeform 389">
              <a:extLst>
                <a:ext uri="{FF2B5EF4-FFF2-40B4-BE49-F238E27FC236}">
                  <a16:creationId xmlns:a16="http://schemas.microsoft.com/office/drawing/2014/main" id="{FC75F684-1F82-4209-B2AA-FA539FC8A80B}"/>
                </a:ext>
              </a:extLst>
            </p:cNvPr>
            <p:cNvSpPr>
              <a:spLocks/>
            </p:cNvSpPr>
            <p:nvPr/>
          </p:nvSpPr>
          <p:spPr bwMode="auto">
            <a:xfrm>
              <a:off x="2176463" y="805731"/>
              <a:ext cx="76200" cy="25400"/>
            </a:xfrm>
            <a:custGeom>
              <a:avLst/>
              <a:gdLst>
                <a:gd name="T0" fmla="*/ 24 w 24"/>
                <a:gd name="T1" fmla="*/ 8 h 8"/>
                <a:gd name="T2" fmla="*/ 12 w 24"/>
                <a:gd name="T3" fmla="*/ 0 h 8"/>
                <a:gd name="T4" fmla="*/ 0 w 24"/>
                <a:gd name="T5" fmla="*/ 8 h 8"/>
                <a:gd name="T6" fmla="*/ 0 w 24"/>
                <a:gd name="T7" fmla="*/ 8 h 8"/>
                <a:gd name="T8" fmla="*/ 24 w 24"/>
                <a:gd name="T9" fmla="*/ 8 h 8"/>
              </a:gdLst>
              <a:ahLst/>
              <a:cxnLst>
                <a:cxn ang="0">
                  <a:pos x="T0" y="T1"/>
                </a:cxn>
                <a:cxn ang="0">
                  <a:pos x="T2" y="T3"/>
                </a:cxn>
                <a:cxn ang="0">
                  <a:pos x="T4" y="T5"/>
                </a:cxn>
                <a:cxn ang="0">
                  <a:pos x="T6" y="T7"/>
                </a:cxn>
                <a:cxn ang="0">
                  <a:pos x="T8" y="T9"/>
                </a:cxn>
              </a:cxnLst>
              <a:rect l="0" t="0" r="r" b="b"/>
              <a:pathLst>
                <a:path w="24" h="8">
                  <a:moveTo>
                    <a:pt x="24" y="8"/>
                  </a:moveTo>
                  <a:cubicBezTo>
                    <a:pt x="24" y="4"/>
                    <a:pt x="19" y="0"/>
                    <a:pt x="12" y="0"/>
                  </a:cubicBezTo>
                  <a:cubicBezTo>
                    <a:pt x="5" y="0"/>
                    <a:pt x="0" y="4"/>
                    <a:pt x="0" y="8"/>
                  </a:cubicBezTo>
                  <a:cubicBezTo>
                    <a:pt x="0" y="8"/>
                    <a:pt x="0" y="8"/>
                    <a:pt x="0" y="8"/>
                  </a:cubicBezTo>
                  <a:cubicBezTo>
                    <a:pt x="24" y="8"/>
                    <a:pt x="24"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9" name="Freeform 390">
              <a:extLst>
                <a:ext uri="{FF2B5EF4-FFF2-40B4-BE49-F238E27FC236}">
                  <a16:creationId xmlns:a16="http://schemas.microsoft.com/office/drawing/2014/main" id="{77B15CD5-9D05-46EE-915F-8DD355E20C1A}"/>
                </a:ext>
              </a:extLst>
            </p:cNvPr>
            <p:cNvSpPr>
              <a:spLocks/>
            </p:cNvSpPr>
            <p:nvPr/>
          </p:nvSpPr>
          <p:spPr bwMode="auto">
            <a:xfrm>
              <a:off x="2303463" y="805731"/>
              <a:ext cx="76200" cy="25400"/>
            </a:xfrm>
            <a:custGeom>
              <a:avLst/>
              <a:gdLst>
                <a:gd name="T0" fmla="*/ 12 w 24"/>
                <a:gd name="T1" fmla="*/ 0 h 8"/>
                <a:gd name="T2" fmla="*/ 0 w 24"/>
                <a:gd name="T3" fmla="*/ 8 h 8"/>
                <a:gd name="T4" fmla="*/ 0 w 24"/>
                <a:gd name="T5" fmla="*/ 8 h 8"/>
                <a:gd name="T6" fmla="*/ 24 w 24"/>
                <a:gd name="T7" fmla="*/ 8 h 8"/>
                <a:gd name="T8" fmla="*/ 24 w 24"/>
                <a:gd name="T9" fmla="*/ 8 h 8"/>
                <a:gd name="T10" fmla="*/ 12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12" y="0"/>
                  </a:moveTo>
                  <a:cubicBezTo>
                    <a:pt x="5" y="0"/>
                    <a:pt x="0" y="4"/>
                    <a:pt x="0" y="8"/>
                  </a:cubicBezTo>
                  <a:cubicBezTo>
                    <a:pt x="0" y="8"/>
                    <a:pt x="0" y="8"/>
                    <a:pt x="0" y="8"/>
                  </a:cubicBezTo>
                  <a:cubicBezTo>
                    <a:pt x="24" y="8"/>
                    <a:pt x="24" y="8"/>
                    <a:pt x="24" y="8"/>
                  </a:cubicBezTo>
                  <a:cubicBezTo>
                    <a:pt x="24" y="8"/>
                    <a:pt x="24" y="8"/>
                    <a:pt x="24" y="8"/>
                  </a:cubicBezTo>
                  <a:cubicBezTo>
                    <a:pt x="24" y="4"/>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0" name="Freeform 391">
              <a:extLst>
                <a:ext uri="{FF2B5EF4-FFF2-40B4-BE49-F238E27FC236}">
                  <a16:creationId xmlns:a16="http://schemas.microsoft.com/office/drawing/2014/main" id="{3BDBEF73-2D6A-40F3-B83B-FE5EF799E115}"/>
                </a:ext>
              </a:extLst>
            </p:cNvPr>
            <p:cNvSpPr>
              <a:spLocks/>
            </p:cNvSpPr>
            <p:nvPr/>
          </p:nvSpPr>
          <p:spPr bwMode="auto">
            <a:xfrm>
              <a:off x="2239963" y="932731"/>
              <a:ext cx="76200" cy="25400"/>
            </a:xfrm>
            <a:custGeom>
              <a:avLst/>
              <a:gdLst>
                <a:gd name="T0" fmla="*/ 12 w 24"/>
                <a:gd name="T1" fmla="*/ 0 h 8"/>
                <a:gd name="T2" fmla="*/ 0 w 24"/>
                <a:gd name="T3" fmla="*/ 8 h 8"/>
                <a:gd name="T4" fmla="*/ 0 w 24"/>
                <a:gd name="T5" fmla="*/ 8 h 8"/>
                <a:gd name="T6" fmla="*/ 24 w 24"/>
                <a:gd name="T7" fmla="*/ 8 h 8"/>
                <a:gd name="T8" fmla="*/ 24 w 24"/>
                <a:gd name="T9" fmla="*/ 8 h 8"/>
                <a:gd name="T10" fmla="*/ 12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12" y="0"/>
                  </a:moveTo>
                  <a:cubicBezTo>
                    <a:pt x="5" y="0"/>
                    <a:pt x="0" y="4"/>
                    <a:pt x="0" y="8"/>
                  </a:cubicBezTo>
                  <a:cubicBezTo>
                    <a:pt x="0" y="8"/>
                    <a:pt x="0" y="8"/>
                    <a:pt x="0" y="8"/>
                  </a:cubicBezTo>
                  <a:cubicBezTo>
                    <a:pt x="24" y="8"/>
                    <a:pt x="24" y="8"/>
                    <a:pt x="24" y="8"/>
                  </a:cubicBezTo>
                  <a:cubicBezTo>
                    <a:pt x="24" y="8"/>
                    <a:pt x="24" y="8"/>
                    <a:pt x="24" y="8"/>
                  </a:cubicBezTo>
                  <a:cubicBezTo>
                    <a:pt x="24" y="4"/>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01" name="Oval 200">
            <a:extLst>
              <a:ext uri="{FF2B5EF4-FFF2-40B4-BE49-F238E27FC236}">
                <a16:creationId xmlns:a16="http://schemas.microsoft.com/office/drawing/2014/main" id="{6EAA6B76-60E8-4641-BFCE-C40313D9DC2E}"/>
              </a:ext>
            </a:extLst>
          </p:cNvPr>
          <p:cNvSpPr/>
          <p:nvPr/>
        </p:nvSpPr>
        <p:spPr>
          <a:xfrm>
            <a:off x="580981" y="3315405"/>
            <a:ext cx="318018" cy="318016"/>
          </a:xfrm>
          <a:prstGeom prst="ellipse">
            <a:avLst/>
          </a:prstGeom>
          <a:solidFill>
            <a:schemeClr val="tx2"/>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74430F8E-A141-4958-A71E-F9F4B0BBBBAA}"/>
              </a:ext>
            </a:extLst>
          </p:cNvPr>
          <p:cNvSpPr txBox="1"/>
          <p:nvPr/>
        </p:nvSpPr>
        <p:spPr>
          <a:xfrm>
            <a:off x="991110" y="3216633"/>
            <a:ext cx="4561402"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Contacts in our Network with Influence</a:t>
            </a:r>
            <a:endParaRPr lang="en-US" sz="2000" dirty="0">
              <a:solidFill>
                <a:schemeClr val="tx1">
                  <a:lumMod val="65000"/>
                  <a:lumOff val="35000"/>
                </a:schemeClr>
              </a:solidFill>
            </a:endParaRPr>
          </a:p>
        </p:txBody>
      </p:sp>
      <p:sp>
        <p:nvSpPr>
          <p:cNvPr id="203" name="Oval 202">
            <a:extLst>
              <a:ext uri="{FF2B5EF4-FFF2-40B4-BE49-F238E27FC236}">
                <a16:creationId xmlns:a16="http://schemas.microsoft.com/office/drawing/2014/main" id="{3C71A81D-473C-4CC7-86DF-F423983C6E9B}"/>
              </a:ext>
            </a:extLst>
          </p:cNvPr>
          <p:cNvSpPr/>
          <p:nvPr/>
        </p:nvSpPr>
        <p:spPr>
          <a:xfrm>
            <a:off x="580981" y="3888103"/>
            <a:ext cx="318018" cy="318016"/>
          </a:xfrm>
          <a:prstGeom prst="ellipse">
            <a:avLst/>
          </a:prstGeom>
          <a:solidFill>
            <a:schemeClr val="accent6"/>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50192D10-028B-4665-9042-5F6ACC7BDE2C}"/>
              </a:ext>
            </a:extLst>
          </p:cNvPr>
          <p:cNvSpPr txBox="1"/>
          <p:nvPr/>
        </p:nvSpPr>
        <p:spPr>
          <a:xfrm>
            <a:off x="991110" y="3779172"/>
            <a:ext cx="4541524"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Leverage our Social Media Reach</a:t>
            </a:r>
            <a:endParaRPr lang="en-US" sz="2000" dirty="0">
              <a:solidFill>
                <a:schemeClr val="tx1">
                  <a:lumMod val="65000"/>
                  <a:lumOff val="35000"/>
                </a:schemeClr>
              </a:solidFill>
            </a:endParaRPr>
          </a:p>
        </p:txBody>
      </p:sp>
      <p:sp>
        <p:nvSpPr>
          <p:cNvPr id="205" name="Oval 204">
            <a:extLst>
              <a:ext uri="{FF2B5EF4-FFF2-40B4-BE49-F238E27FC236}">
                <a16:creationId xmlns:a16="http://schemas.microsoft.com/office/drawing/2014/main" id="{50E138B2-C145-4309-B9DD-96017F0497BD}"/>
              </a:ext>
            </a:extLst>
          </p:cNvPr>
          <p:cNvSpPr/>
          <p:nvPr/>
        </p:nvSpPr>
        <p:spPr>
          <a:xfrm>
            <a:off x="580981" y="4954040"/>
            <a:ext cx="318018" cy="318016"/>
          </a:xfrm>
          <a:prstGeom prst="ellipse">
            <a:avLst/>
          </a:prstGeom>
          <a:solidFill>
            <a:schemeClr val="accent5">
              <a:lumMod val="40000"/>
              <a:lumOff val="6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7587F2A7-2AA0-41CB-A4B5-1CF015BE2545}"/>
              </a:ext>
            </a:extLst>
          </p:cNvPr>
          <p:cNvSpPr txBox="1"/>
          <p:nvPr/>
        </p:nvSpPr>
        <p:spPr>
          <a:xfrm>
            <a:off x="991110" y="4850189"/>
            <a:ext cx="4075638"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Schools/Students &amp; History Activists</a:t>
            </a:r>
            <a:endParaRPr lang="en-US" sz="2000" dirty="0">
              <a:solidFill>
                <a:schemeClr val="tx1">
                  <a:lumMod val="65000"/>
                  <a:lumOff val="35000"/>
                </a:schemeClr>
              </a:solidFill>
            </a:endParaRPr>
          </a:p>
        </p:txBody>
      </p:sp>
      <p:sp>
        <p:nvSpPr>
          <p:cNvPr id="207" name="Oval 206">
            <a:extLst>
              <a:ext uri="{FF2B5EF4-FFF2-40B4-BE49-F238E27FC236}">
                <a16:creationId xmlns:a16="http://schemas.microsoft.com/office/drawing/2014/main" id="{64DE3AE9-C5F4-43D4-82AD-8F4CB81F89C0}"/>
              </a:ext>
            </a:extLst>
          </p:cNvPr>
          <p:cNvSpPr/>
          <p:nvPr/>
        </p:nvSpPr>
        <p:spPr>
          <a:xfrm>
            <a:off x="580981" y="5466426"/>
            <a:ext cx="318018" cy="318016"/>
          </a:xfrm>
          <a:prstGeom prst="ellipse">
            <a:avLst/>
          </a:prstGeom>
          <a:solidFill>
            <a:schemeClr val="tx2">
              <a:lumMod val="20000"/>
              <a:lumOff val="80000"/>
            </a:schemeClr>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B30295C2-7AE5-4F8F-BC79-31BAE717812B}"/>
              </a:ext>
            </a:extLst>
          </p:cNvPr>
          <p:cNvSpPr txBox="1"/>
          <p:nvPr/>
        </p:nvSpPr>
        <p:spPr>
          <a:xfrm>
            <a:off x="991110" y="5418455"/>
            <a:ext cx="4075638"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Past Black History Month Advertisers</a:t>
            </a:r>
            <a:endParaRPr lang="en-US" sz="2000" dirty="0">
              <a:solidFill>
                <a:schemeClr val="tx1">
                  <a:lumMod val="65000"/>
                  <a:lumOff val="35000"/>
                </a:schemeClr>
              </a:solidFill>
            </a:endParaRPr>
          </a:p>
        </p:txBody>
      </p:sp>
      <p:grpSp>
        <p:nvGrpSpPr>
          <p:cNvPr id="146" name="Group 145">
            <a:extLst>
              <a:ext uri="{FF2B5EF4-FFF2-40B4-BE49-F238E27FC236}">
                <a16:creationId xmlns:a16="http://schemas.microsoft.com/office/drawing/2014/main" id="{89B0D337-ED17-4F82-9CE7-735E068F75AF}"/>
              </a:ext>
            </a:extLst>
          </p:cNvPr>
          <p:cNvGrpSpPr/>
          <p:nvPr/>
        </p:nvGrpSpPr>
        <p:grpSpPr>
          <a:xfrm>
            <a:off x="10471435" y="4959755"/>
            <a:ext cx="388778" cy="388778"/>
            <a:chOff x="4081463" y="2659063"/>
            <a:chExt cx="315912" cy="315913"/>
          </a:xfrm>
          <a:solidFill>
            <a:schemeClr val="bg1"/>
          </a:solidFill>
          <a:effectLst>
            <a:outerShdw blurRad="38100" dist="25400" dir="5400000" algn="t" rotWithShape="0">
              <a:prstClr val="black">
                <a:alpha val="48000"/>
              </a:prstClr>
            </a:outerShdw>
          </a:effectLst>
        </p:grpSpPr>
        <p:sp>
          <p:nvSpPr>
            <p:cNvPr id="147" name="Freeform 16">
              <a:extLst>
                <a:ext uri="{FF2B5EF4-FFF2-40B4-BE49-F238E27FC236}">
                  <a16:creationId xmlns:a16="http://schemas.microsoft.com/office/drawing/2014/main" id="{D53CAF99-40C7-4154-9E31-9A04135403BA}"/>
                </a:ext>
              </a:extLst>
            </p:cNvPr>
            <p:cNvSpPr>
              <a:spLocks noEditPoints="1"/>
            </p:cNvSpPr>
            <p:nvPr/>
          </p:nvSpPr>
          <p:spPr bwMode="auto">
            <a:xfrm>
              <a:off x="4081463" y="2659063"/>
              <a:ext cx="242887" cy="315913"/>
            </a:xfrm>
            <a:custGeom>
              <a:avLst/>
              <a:gdLst>
                <a:gd name="T0" fmla="*/ 648 w 703"/>
                <a:gd name="T1" fmla="*/ 38 h 915"/>
                <a:gd name="T2" fmla="*/ 19 w 703"/>
                <a:gd name="T3" fmla="*/ 0 h 915"/>
                <a:gd name="T4" fmla="*/ 0 w 703"/>
                <a:gd name="T5" fmla="*/ 781 h 915"/>
                <a:gd name="T6" fmla="*/ 703 w 703"/>
                <a:gd name="T7" fmla="*/ 915 h 915"/>
                <a:gd name="T8" fmla="*/ 648 w 703"/>
                <a:gd name="T9" fmla="*/ 76 h 915"/>
                <a:gd name="T10" fmla="*/ 134 w 703"/>
                <a:gd name="T11" fmla="*/ 229 h 915"/>
                <a:gd name="T12" fmla="*/ 343 w 703"/>
                <a:gd name="T13" fmla="*/ 248 h 915"/>
                <a:gd name="T14" fmla="*/ 324 w 703"/>
                <a:gd name="T15" fmla="*/ 495 h 915"/>
                <a:gd name="T16" fmla="*/ 115 w 703"/>
                <a:gd name="T17" fmla="*/ 476 h 915"/>
                <a:gd name="T18" fmla="*/ 553 w 703"/>
                <a:gd name="T19" fmla="*/ 724 h 915"/>
                <a:gd name="T20" fmla="*/ 115 w 703"/>
                <a:gd name="T21" fmla="*/ 705 h 915"/>
                <a:gd name="T22" fmla="*/ 553 w 703"/>
                <a:gd name="T23" fmla="*/ 686 h 915"/>
                <a:gd name="T24" fmla="*/ 553 w 703"/>
                <a:gd name="T25" fmla="*/ 724 h 915"/>
                <a:gd name="T26" fmla="*/ 134 w 703"/>
                <a:gd name="T27" fmla="*/ 648 h 915"/>
                <a:gd name="T28" fmla="*/ 134 w 703"/>
                <a:gd name="T29" fmla="*/ 610 h 915"/>
                <a:gd name="T30" fmla="*/ 572 w 703"/>
                <a:gd name="T31" fmla="*/ 629 h 915"/>
                <a:gd name="T32" fmla="*/ 553 w 703"/>
                <a:gd name="T33" fmla="*/ 572 h 915"/>
                <a:gd name="T34" fmla="*/ 115 w 703"/>
                <a:gd name="T35" fmla="*/ 553 h 915"/>
                <a:gd name="T36" fmla="*/ 553 w 703"/>
                <a:gd name="T37" fmla="*/ 534 h 915"/>
                <a:gd name="T38" fmla="*/ 553 w 703"/>
                <a:gd name="T39" fmla="*/ 572 h 915"/>
                <a:gd name="T40" fmla="*/ 400 w 703"/>
                <a:gd name="T41" fmla="*/ 495 h 915"/>
                <a:gd name="T42" fmla="*/ 400 w 703"/>
                <a:gd name="T43" fmla="*/ 457 h 915"/>
                <a:gd name="T44" fmla="*/ 572 w 703"/>
                <a:gd name="T45" fmla="*/ 476 h 915"/>
                <a:gd name="T46" fmla="*/ 553 w 703"/>
                <a:gd name="T47" fmla="*/ 419 h 915"/>
                <a:gd name="T48" fmla="*/ 381 w 703"/>
                <a:gd name="T49" fmla="*/ 400 h 915"/>
                <a:gd name="T50" fmla="*/ 553 w 703"/>
                <a:gd name="T51" fmla="*/ 381 h 915"/>
                <a:gd name="T52" fmla="*/ 553 w 703"/>
                <a:gd name="T53" fmla="*/ 419 h 915"/>
                <a:gd name="T54" fmla="*/ 439 w 703"/>
                <a:gd name="T55" fmla="*/ 343 h 915"/>
                <a:gd name="T56" fmla="*/ 439 w 703"/>
                <a:gd name="T57" fmla="*/ 305 h 915"/>
                <a:gd name="T58" fmla="*/ 572 w 703"/>
                <a:gd name="T59" fmla="*/ 324 h 915"/>
                <a:gd name="T60" fmla="*/ 553 w 703"/>
                <a:gd name="T61" fmla="*/ 152 h 915"/>
                <a:gd name="T62" fmla="*/ 115 w 703"/>
                <a:gd name="T63" fmla="*/ 133 h 915"/>
                <a:gd name="T64" fmla="*/ 553 w 703"/>
                <a:gd name="T65" fmla="*/ 114 h 915"/>
                <a:gd name="T66" fmla="*/ 553 w 703"/>
                <a:gd name="T67" fmla="*/ 15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3" h="915">
                  <a:moveTo>
                    <a:pt x="648" y="76"/>
                  </a:moveTo>
                  <a:cubicBezTo>
                    <a:pt x="648" y="38"/>
                    <a:pt x="648" y="38"/>
                    <a:pt x="648" y="38"/>
                  </a:cubicBezTo>
                  <a:cubicBezTo>
                    <a:pt x="648" y="0"/>
                    <a:pt x="648" y="0"/>
                    <a:pt x="648" y="0"/>
                  </a:cubicBezTo>
                  <a:cubicBezTo>
                    <a:pt x="19" y="0"/>
                    <a:pt x="19" y="0"/>
                    <a:pt x="19" y="0"/>
                  </a:cubicBezTo>
                  <a:cubicBezTo>
                    <a:pt x="9" y="0"/>
                    <a:pt x="0" y="9"/>
                    <a:pt x="0" y="19"/>
                  </a:cubicBezTo>
                  <a:cubicBezTo>
                    <a:pt x="0" y="781"/>
                    <a:pt x="0" y="781"/>
                    <a:pt x="0" y="781"/>
                  </a:cubicBezTo>
                  <a:cubicBezTo>
                    <a:pt x="0" y="855"/>
                    <a:pt x="60" y="915"/>
                    <a:pt x="134" y="915"/>
                  </a:cubicBezTo>
                  <a:cubicBezTo>
                    <a:pt x="703" y="915"/>
                    <a:pt x="703" y="915"/>
                    <a:pt x="703" y="915"/>
                  </a:cubicBezTo>
                  <a:cubicBezTo>
                    <a:pt x="671" y="882"/>
                    <a:pt x="648" y="832"/>
                    <a:pt x="648" y="781"/>
                  </a:cubicBezTo>
                  <a:lnTo>
                    <a:pt x="648" y="76"/>
                  </a:lnTo>
                  <a:close/>
                  <a:moveTo>
                    <a:pt x="115" y="248"/>
                  </a:moveTo>
                  <a:cubicBezTo>
                    <a:pt x="115" y="237"/>
                    <a:pt x="123" y="229"/>
                    <a:pt x="134" y="229"/>
                  </a:cubicBezTo>
                  <a:cubicBezTo>
                    <a:pt x="324" y="229"/>
                    <a:pt x="324" y="229"/>
                    <a:pt x="324" y="229"/>
                  </a:cubicBezTo>
                  <a:cubicBezTo>
                    <a:pt x="335" y="229"/>
                    <a:pt x="343" y="237"/>
                    <a:pt x="343" y="248"/>
                  </a:cubicBezTo>
                  <a:cubicBezTo>
                    <a:pt x="343" y="476"/>
                    <a:pt x="343" y="476"/>
                    <a:pt x="343" y="476"/>
                  </a:cubicBezTo>
                  <a:cubicBezTo>
                    <a:pt x="343" y="487"/>
                    <a:pt x="335" y="495"/>
                    <a:pt x="324" y="495"/>
                  </a:cubicBezTo>
                  <a:cubicBezTo>
                    <a:pt x="134" y="495"/>
                    <a:pt x="134" y="495"/>
                    <a:pt x="134" y="495"/>
                  </a:cubicBezTo>
                  <a:cubicBezTo>
                    <a:pt x="123" y="495"/>
                    <a:pt x="115" y="487"/>
                    <a:pt x="115" y="476"/>
                  </a:cubicBezTo>
                  <a:lnTo>
                    <a:pt x="115" y="248"/>
                  </a:lnTo>
                  <a:close/>
                  <a:moveTo>
                    <a:pt x="553" y="724"/>
                  </a:moveTo>
                  <a:cubicBezTo>
                    <a:pt x="134" y="724"/>
                    <a:pt x="134" y="724"/>
                    <a:pt x="134" y="724"/>
                  </a:cubicBezTo>
                  <a:cubicBezTo>
                    <a:pt x="123" y="724"/>
                    <a:pt x="115" y="716"/>
                    <a:pt x="115" y="705"/>
                  </a:cubicBezTo>
                  <a:cubicBezTo>
                    <a:pt x="115" y="695"/>
                    <a:pt x="123" y="686"/>
                    <a:pt x="134" y="686"/>
                  </a:cubicBezTo>
                  <a:cubicBezTo>
                    <a:pt x="553" y="686"/>
                    <a:pt x="553" y="686"/>
                    <a:pt x="553" y="686"/>
                  </a:cubicBezTo>
                  <a:cubicBezTo>
                    <a:pt x="563" y="686"/>
                    <a:pt x="572" y="695"/>
                    <a:pt x="572" y="705"/>
                  </a:cubicBezTo>
                  <a:cubicBezTo>
                    <a:pt x="572" y="716"/>
                    <a:pt x="563" y="724"/>
                    <a:pt x="553" y="724"/>
                  </a:cubicBezTo>
                  <a:close/>
                  <a:moveTo>
                    <a:pt x="553" y="648"/>
                  </a:moveTo>
                  <a:cubicBezTo>
                    <a:pt x="134" y="648"/>
                    <a:pt x="134" y="648"/>
                    <a:pt x="134" y="648"/>
                  </a:cubicBezTo>
                  <a:cubicBezTo>
                    <a:pt x="123" y="648"/>
                    <a:pt x="115" y="639"/>
                    <a:pt x="115" y="629"/>
                  </a:cubicBezTo>
                  <a:cubicBezTo>
                    <a:pt x="115" y="618"/>
                    <a:pt x="123" y="610"/>
                    <a:pt x="134" y="610"/>
                  </a:cubicBezTo>
                  <a:cubicBezTo>
                    <a:pt x="553" y="610"/>
                    <a:pt x="553" y="610"/>
                    <a:pt x="553" y="610"/>
                  </a:cubicBezTo>
                  <a:cubicBezTo>
                    <a:pt x="563" y="610"/>
                    <a:pt x="572" y="618"/>
                    <a:pt x="572" y="629"/>
                  </a:cubicBezTo>
                  <a:cubicBezTo>
                    <a:pt x="572" y="639"/>
                    <a:pt x="563" y="648"/>
                    <a:pt x="553" y="648"/>
                  </a:cubicBezTo>
                  <a:close/>
                  <a:moveTo>
                    <a:pt x="553" y="572"/>
                  </a:moveTo>
                  <a:cubicBezTo>
                    <a:pt x="134" y="572"/>
                    <a:pt x="134" y="572"/>
                    <a:pt x="134" y="572"/>
                  </a:cubicBezTo>
                  <a:cubicBezTo>
                    <a:pt x="123" y="572"/>
                    <a:pt x="115" y="563"/>
                    <a:pt x="115" y="553"/>
                  </a:cubicBezTo>
                  <a:cubicBezTo>
                    <a:pt x="115" y="542"/>
                    <a:pt x="123" y="534"/>
                    <a:pt x="134" y="534"/>
                  </a:cubicBezTo>
                  <a:cubicBezTo>
                    <a:pt x="553" y="534"/>
                    <a:pt x="553" y="534"/>
                    <a:pt x="553" y="534"/>
                  </a:cubicBezTo>
                  <a:cubicBezTo>
                    <a:pt x="563" y="534"/>
                    <a:pt x="572" y="542"/>
                    <a:pt x="572" y="553"/>
                  </a:cubicBezTo>
                  <a:cubicBezTo>
                    <a:pt x="572" y="563"/>
                    <a:pt x="563" y="572"/>
                    <a:pt x="553" y="572"/>
                  </a:cubicBezTo>
                  <a:close/>
                  <a:moveTo>
                    <a:pt x="553" y="495"/>
                  </a:moveTo>
                  <a:cubicBezTo>
                    <a:pt x="400" y="495"/>
                    <a:pt x="400" y="495"/>
                    <a:pt x="400" y="495"/>
                  </a:cubicBezTo>
                  <a:cubicBezTo>
                    <a:pt x="390" y="495"/>
                    <a:pt x="381" y="487"/>
                    <a:pt x="381" y="476"/>
                  </a:cubicBezTo>
                  <a:cubicBezTo>
                    <a:pt x="381" y="466"/>
                    <a:pt x="390" y="457"/>
                    <a:pt x="400" y="457"/>
                  </a:cubicBezTo>
                  <a:cubicBezTo>
                    <a:pt x="553" y="457"/>
                    <a:pt x="553" y="457"/>
                    <a:pt x="553" y="457"/>
                  </a:cubicBezTo>
                  <a:cubicBezTo>
                    <a:pt x="563" y="457"/>
                    <a:pt x="572" y="466"/>
                    <a:pt x="572" y="476"/>
                  </a:cubicBezTo>
                  <a:cubicBezTo>
                    <a:pt x="572" y="487"/>
                    <a:pt x="563" y="495"/>
                    <a:pt x="553" y="495"/>
                  </a:cubicBezTo>
                  <a:close/>
                  <a:moveTo>
                    <a:pt x="553" y="419"/>
                  </a:moveTo>
                  <a:cubicBezTo>
                    <a:pt x="400" y="419"/>
                    <a:pt x="400" y="419"/>
                    <a:pt x="400" y="419"/>
                  </a:cubicBezTo>
                  <a:cubicBezTo>
                    <a:pt x="390" y="419"/>
                    <a:pt x="381" y="411"/>
                    <a:pt x="381" y="400"/>
                  </a:cubicBezTo>
                  <a:cubicBezTo>
                    <a:pt x="381" y="390"/>
                    <a:pt x="390" y="381"/>
                    <a:pt x="400" y="381"/>
                  </a:cubicBezTo>
                  <a:cubicBezTo>
                    <a:pt x="553" y="381"/>
                    <a:pt x="553" y="381"/>
                    <a:pt x="553" y="381"/>
                  </a:cubicBezTo>
                  <a:cubicBezTo>
                    <a:pt x="563" y="381"/>
                    <a:pt x="572" y="390"/>
                    <a:pt x="572" y="400"/>
                  </a:cubicBezTo>
                  <a:cubicBezTo>
                    <a:pt x="572" y="411"/>
                    <a:pt x="563" y="419"/>
                    <a:pt x="553" y="419"/>
                  </a:cubicBezTo>
                  <a:close/>
                  <a:moveTo>
                    <a:pt x="553" y="343"/>
                  </a:moveTo>
                  <a:cubicBezTo>
                    <a:pt x="439" y="343"/>
                    <a:pt x="439" y="343"/>
                    <a:pt x="439" y="343"/>
                  </a:cubicBezTo>
                  <a:cubicBezTo>
                    <a:pt x="428" y="343"/>
                    <a:pt x="419" y="335"/>
                    <a:pt x="419" y="324"/>
                  </a:cubicBezTo>
                  <a:cubicBezTo>
                    <a:pt x="419" y="313"/>
                    <a:pt x="428" y="305"/>
                    <a:pt x="439" y="305"/>
                  </a:cubicBezTo>
                  <a:cubicBezTo>
                    <a:pt x="553" y="305"/>
                    <a:pt x="553" y="305"/>
                    <a:pt x="553" y="305"/>
                  </a:cubicBezTo>
                  <a:cubicBezTo>
                    <a:pt x="563" y="305"/>
                    <a:pt x="572" y="313"/>
                    <a:pt x="572" y="324"/>
                  </a:cubicBezTo>
                  <a:cubicBezTo>
                    <a:pt x="572" y="335"/>
                    <a:pt x="563" y="343"/>
                    <a:pt x="553" y="343"/>
                  </a:cubicBezTo>
                  <a:close/>
                  <a:moveTo>
                    <a:pt x="553" y="152"/>
                  </a:moveTo>
                  <a:cubicBezTo>
                    <a:pt x="134" y="152"/>
                    <a:pt x="134" y="152"/>
                    <a:pt x="134" y="152"/>
                  </a:cubicBezTo>
                  <a:cubicBezTo>
                    <a:pt x="123" y="152"/>
                    <a:pt x="115" y="144"/>
                    <a:pt x="115" y="133"/>
                  </a:cubicBezTo>
                  <a:cubicBezTo>
                    <a:pt x="115" y="123"/>
                    <a:pt x="123" y="114"/>
                    <a:pt x="134" y="114"/>
                  </a:cubicBezTo>
                  <a:cubicBezTo>
                    <a:pt x="553" y="114"/>
                    <a:pt x="553" y="114"/>
                    <a:pt x="553" y="114"/>
                  </a:cubicBezTo>
                  <a:cubicBezTo>
                    <a:pt x="563" y="114"/>
                    <a:pt x="572" y="123"/>
                    <a:pt x="572" y="133"/>
                  </a:cubicBezTo>
                  <a:cubicBezTo>
                    <a:pt x="572" y="144"/>
                    <a:pt x="563" y="152"/>
                    <a:pt x="553"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7">
              <a:extLst>
                <a:ext uri="{FF2B5EF4-FFF2-40B4-BE49-F238E27FC236}">
                  <a16:creationId xmlns:a16="http://schemas.microsoft.com/office/drawing/2014/main" id="{5F34707C-CAD7-49AF-9F8C-8D19A9749290}"/>
                </a:ext>
              </a:extLst>
            </p:cNvPr>
            <p:cNvSpPr>
              <a:spLocks noEditPoints="1"/>
            </p:cNvSpPr>
            <p:nvPr/>
          </p:nvSpPr>
          <p:spPr bwMode="auto">
            <a:xfrm>
              <a:off x="4318000" y="2678113"/>
              <a:ext cx="79375" cy="296863"/>
            </a:xfrm>
            <a:custGeom>
              <a:avLst/>
              <a:gdLst>
                <a:gd name="T0" fmla="*/ 210 w 229"/>
                <a:gd name="T1" fmla="*/ 57 h 858"/>
                <a:gd name="T2" fmla="*/ 76 w 229"/>
                <a:gd name="T3" fmla="*/ 57 h 858"/>
                <a:gd name="T4" fmla="*/ 76 w 229"/>
                <a:gd name="T5" fmla="*/ 19 h 858"/>
                <a:gd name="T6" fmla="*/ 57 w 229"/>
                <a:gd name="T7" fmla="*/ 0 h 858"/>
                <a:gd name="T8" fmla="*/ 0 w 229"/>
                <a:gd name="T9" fmla="*/ 0 h 858"/>
                <a:gd name="T10" fmla="*/ 0 w 229"/>
                <a:gd name="T11" fmla="*/ 19 h 858"/>
                <a:gd name="T12" fmla="*/ 0 w 229"/>
                <a:gd name="T13" fmla="*/ 38 h 858"/>
                <a:gd name="T14" fmla="*/ 0 w 229"/>
                <a:gd name="T15" fmla="*/ 724 h 858"/>
                <a:gd name="T16" fmla="*/ 96 w 229"/>
                <a:gd name="T17" fmla="*/ 858 h 858"/>
                <a:gd name="T18" fmla="*/ 229 w 229"/>
                <a:gd name="T19" fmla="*/ 724 h 858"/>
                <a:gd name="T20" fmla="*/ 229 w 229"/>
                <a:gd name="T21" fmla="*/ 76 h 858"/>
                <a:gd name="T22" fmla="*/ 210 w 229"/>
                <a:gd name="T23" fmla="*/ 57 h 858"/>
                <a:gd name="T24" fmla="*/ 115 w 229"/>
                <a:gd name="T25" fmla="*/ 724 h 858"/>
                <a:gd name="T26" fmla="*/ 96 w 229"/>
                <a:gd name="T27" fmla="*/ 743 h 858"/>
                <a:gd name="T28" fmla="*/ 76 w 229"/>
                <a:gd name="T29" fmla="*/ 724 h 858"/>
                <a:gd name="T30" fmla="*/ 76 w 229"/>
                <a:gd name="T31" fmla="*/ 172 h 858"/>
                <a:gd name="T32" fmla="*/ 115 w 229"/>
                <a:gd name="T33" fmla="*/ 172 h 858"/>
                <a:gd name="T34" fmla="*/ 115 w 229"/>
                <a:gd name="T35" fmla="*/ 72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858">
                  <a:moveTo>
                    <a:pt x="210" y="57"/>
                  </a:moveTo>
                  <a:cubicBezTo>
                    <a:pt x="76" y="57"/>
                    <a:pt x="76" y="57"/>
                    <a:pt x="76" y="57"/>
                  </a:cubicBezTo>
                  <a:cubicBezTo>
                    <a:pt x="76" y="19"/>
                    <a:pt x="76" y="19"/>
                    <a:pt x="76" y="19"/>
                  </a:cubicBezTo>
                  <a:cubicBezTo>
                    <a:pt x="76" y="9"/>
                    <a:pt x="68" y="0"/>
                    <a:pt x="57" y="0"/>
                  </a:cubicBezTo>
                  <a:cubicBezTo>
                    <a:pt x="0" y="0"/>
                    <a:pt x="0" y="0"/>
                    <a:pt x="0" y="0"/>
                  </a:cubicBezTo>
                  <a:cubicBezTo>
                    <a:pt x="0" y="19"/>
                    <a:pt x="0" y="19"/>
                    <a:pt x="0" y="19"/>
                  </a:cubicBezTo>
                  <a:cubicBezTo>
                    <a:pt x="0" y="38"/>
                    <a:pt x="0" y="38"/>
                    <a:pt x="0" y="38"/>
                  </a:cubicBezTo>
                  <a:cubicBezTo>
                    <a:pt x="0" y="724"/>
                    <a:pt x="0" y="724"/>
                    <a:pt x="0" y="724"/>
                  </a:cubicBezTo>
                  <a:cubicBezTo>
                    <a:pt x="0" y="789"/>
                    <a:pt x="49" y="858"/>
                    <a:pt x="96" y="858"/>
                  </a:cubicBezTo>
                  <a:cubicBezTo>
                    <a:pt x="169" y="858"/>
                    <a:pt x="229" y="798"/>
                    <a:pt x="229" y="724"/>
                  </a:cubicBezTo>
                  <a:cubicBezTo>
                    <a:pt x="229" y="76"/>
                    <a:pt x="229" y="76"/>
                    <a:pt x="229" y="76"/>
                  </a:cubicBezTo>
                  <a:cubicBezTo>
                    <a:pt x="229" y="66"/>
                    <a:pt x="220" y="57"/>
                    <a:pt x="210" y="57"/>
                  </a:cubicBezTo>
                  <a:close/>
                  <a:moveTo>
                    <a:pt x="115" y="724"/>
                  </a:moveTo>
                  <a:cubicBezTo>
                    <a:pt x="115" y="735"/>
                    <a:pt x="106" y="743"/>
                    <a:pt x="96" y="743"/>
                  </a:cubicBezTo>
                  <a:cubicBezTo>
                    <a:pt x="85" y="743"/>
                    <a:pt x="76" y="735"/>
                    <a:pt x="76" y="724"/>
                  </a:cubicBezTo>
                  <a:cubicBezTo>
                    <a:pt x="76" y="172"/>
                    <a:pt x="76" y="172"/>
                    <a:pt x="76" y="172"/>
                  </a:cubicBezTo>
                  <a:cubicBezTo>
                    <a:pt x="115" y="172"/>
                    <a:pt x="115" y="172"/>
                    <a:pt x="115" y="172"/>
                  </a:cubicBezTo>
                  <a:lnTo>
                    <a:pt x="115"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a:extLst>
              <a:ext uri="{FF2B5EF4-FFF2-40B4-BE49-F238E27FC236}">
                <a16:creationId xmlns:a16="http://schemas.microsoft.com/office/drawing/2014/main" id="{D9A382AD-AB05-498F-A826-F54D4105B06A}"/>
              </a:ext>
            </a:extLst>
          </p:cNvPr>
          <p:cNvPicPr>
            <a:picLocks noChangeAspect="1"/>
          </p:cNvPicPr>
          <p:nvPr/>
        </p:nvPicPr>
        <p:blipFill>
          <a:blip r:embed="rId4"/>
          <a:stretch>
            <a:fillRect/>
          </a:stretch>
        </p:blipFill>
        <p:spPr>
          <a:xfrm>
            <a:off x="7584951" y="2608109"/>
            <a:ext cx="1435732" cy="1373579"/>
          </a:xfrm>
          <a:prstGeom prst="rect">
            <a:avLst/>
          </a:prstGeom>
        </p:spPr>
      </p:pic>
      <p:sp>
        <p:nvSpPr>
          <p:cNvPr id="18" name="TextBox 17">
            <a:extLst>
              <a:ext uri="{FF2B5EF4-FFF2-40B4-BE49-F238E27FC236}">
                <a16:creationId xmlns:a16="http://schemas.microsoft.com/office/drawing/2014/main" id="{82BDC04A-1132-4239-B916-403E0B0DB0BB}"/>
              </a:ext>
            </a:extLst>
          </p:cNvPr>
          <p:cNvSpPr txBox="1"/>
          <p:nvPr/>
        </p:nvSpPr>
        <p:spPr>
          <a:xfrm>
            <a:off x="7716753" y="2378621"/>
            <a:ext cx="1289406" cy="369332"/>
          </a:xfrm>
          <a:prstGeom prst="rect">
            <a:avLst/>
          </a:prstGeom>
          <a:noFill/>
        </p:spPr>
        <p:txBody>
          <a:bodyPr wrap="square" rtlCol="0">
            <a:prstTxWarp prst="textArchUp">
              <a:avLst/>
            </a:prstTxWarp>
            <a:spAutoFit/>
          </a:bodyPr>
          <a:lstStyle/>
          <a:p>
            <a:pPr algn="ctr"/>
            <a:r>
              <a:rPr lang="en-US" dirty="0"/>
              <a:t>Introduce!</a:t>
            </a:r>
          </a:p>
        </p:txBody>
      </p:sp>
      <p:sp>
        <p:nvSpPr>
          <p:cNvPr id="209" name="TextBox 208">
            <a:extLst>
              <a:ext uri="{FF2B5EF4-FFF2-40B4-BE49-F238E27FC236}">
                <a16:creationId xmlns:a16="http://schemas.microsoft.com/office/drawing/2014/main" id="{255980DC-402F-4581-98FF-9EDD3BE0FB22}"/>
              </a:ext>
            </a:extLst>
          </p:cNvPr>
          <p:cNvSpPr txBox="1"/>
          <p:nvPr/>
        </p:nvSpPr>
        <p:spPr>
          <a:xfrm rot="4012613">
            <a:off x="6937737" y="3525797"/>
            <a:ext cx="1289406" cy="369332"/>
          </a:xfrm>
          <a:prstGeom prst="rect">
            <a:avLst/>
          </a:prstGeom>
          <a:noFill/>
        </p:spPr>
        <p:txBody>
          <a:bodyPr wrap="square" rtlCol="0">
            <a:prstTxWarp prst="textArchDown">
              <a:avLst/>
            </a:prstTxWarp>
            <a:spAutoFit/>
          </a:bodyPr>
          <a:lstStyle/>
          <a:p>
            <a:pPr algn="ctr"/>
            <a:r>
              <a:rPr lang="en-US" dirty="0"/>
              <a:t>Inform!</a:t>
            </a:r>
          </a:p>
        </p:txBody>
      </p:sp>
      <p:grpSp>
        <p:nvGrpSpPr>
          <p:cNvPr id="210" name="Group 209">
            <a:extLst>
              <a:ext uri="{FF2B5EF4-FFF2-40B4-BE49-F238E27FC236}">
                <a16:creationId xmlns:a16="http://schemas.microsoft.com/office/drawing/2014/main" id="{F0932598-7D89-4306-9467-C46D23F1AED8}"/>
              </a:ext>
            </a:extLst>
          </p:cNvPr>
          <p:cNvGrpSpPr/>
          <p:nvPr/>
        </p:nvGrpSpPr>
        <p:grpSpPr>
          <a:xfrm>
            <a:off x="5605889" y="4877729"/>
            <a:ext cx="535680" cy="494071"/>
            <a:chOff x="1363663" y="754931"/>
            <a:chExt cx="203200" cy="203200"/>
          </a:xfrm>
          <a:solidFill>
            <a:schemeClr val="bg1"/>
          </a:solidFill>
        </p:grpSpPr>
        <p:sp>
          <p:nvSpPr>
            <p:cNvPr id="211" name="Freeform 348">
              <a:extLst>
                <a:ext uri="{FF2B5EF4-FFF2-40B4-BE49-F238E27FC236}">
                  <a16:creationId xmlns:a16="http://schemas.microsoft.com/office/drawing/2014/main" id="{AA420EC8-A60A-4AE5-920F-654A7147CE01}"/>
                </a:ext>
              </a:extLst>
            </p:cNvPr>
            <p:cNvSpPr>
              <a:spLocks/>
            </p:cNvSpPr>
            <p:nvPr/>
          </p:nvSpPr>
          <p:spPr bwMode="auto">
            <a:xfrm>
              <a:off x="1427163" y="805731"/>
              <a:ext cx="76200" cy="152400"/>
            </a:xfrm>
            <a:custGeom>
              <a:avLst/>
              <a:gdLst>
                <a:gd name="T0" fmla="*/ 16 w 24"/>
                <a:gd name="T1" fmla="*/ 0 h 48"/>
                <a:gd name="T2" fmla="*/ 8 w 24"/>
                <a:gd name="T3" fmla="*/ 0 h 48"/>
                <a:gd name="T4" fmla="*/ 0 w 24"/>
                <a:gd name="T5" fmla="*/ 8 h 48"/>
                <a:gd name="T6" fmla="*/ 0 w 24"/>
                <a:gd name="T7" fmla="*/ 24 h 48"/>
                <a:gd name="T8" fmla="*/ 4 w 24"/>
                <a:gd name="T9" fmla="*/ 24 h 48"/>
                <a:gd name="T10" fmla="*/ 4 w 24"/>
                <a:gd name="T11" fmla="*/ 48 h 48"/>
                <a:gd name="T12" fmla="*/ 20 w 24"/>
                <a:gd name="T13" fmla="*/ 48 h 48"/>
                <a:gd name="T14" fmla="*/ 20 w 24"/>
                <a:gd name="T15" fmla="*/ 24 h 48"/>
                <a:gd name="T16" fmla="*/ 24 w 24"/>
                <a:gd name="T17" fmla="*/ 24 h 48"/>
                <a:gd name="T18" fmla="*/ 24 w 24"/>
                <a:gd name="T19" fmla="*/ 8 h 48"/>
                <a:gd name="T20" fmla="*/ 16 w 2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8">
                  <a:moveTo>
                    <a:pt x="16" y="0"/>
                  </a:moveTo>
                  <a:cubicBezTo>
                    <a:pt x="8" y="0"/>
                    <a:pt x="8" y="0"/>
                    <a:pt x="8" y="0"/>
                  </a:cubicBezTo>
                  <a:cubicBezTo>
                    <a:pt x="4" y="0"/>
                    <a:pt x="0" y="4"/>
                    <a:pt x="0" y="8"/>
                  </a:cubicBezTo>
                  <a:cubicBezTo>
                    <a:pt x="0" y="24"/>
                    <a:pt x="0" y="24"/>
                    <a:pt x="0" y="24"/>
                  </a:cubicBezTo>
                  <a:cubicBezTo>
                    <a:pt x="4" y="24"/>
                    <a:pt x="4" y="24"/>
                    <a:pt x="4" y="24"/>
                  </a:cubicBezTo>
                  <a:cubicBezTo>
                    <a:pt x="4" y="48"/>
                    <a:pt x="4" y="48"/>
                    <a:pt x="4" y="48"/>
                  </a:cubicBezTo>
                  <a:cubicBezTo>
                    <a:pt x="20" y="48"/>
                    <a:pt x="20" y="48"/>
                    <a:pt x="20" y="48"/>
                  </a:cubicBezTo>
                  <a:cubicBezTo>
                    <a:pt x="20" y="24"/>
                    <a:pt x="20" y="24"/>
                    <a:pt x="20" y="24"/>
                  </a:cubicBezTo>
                  <a:cubicBezTo>
                    <a:pt x="24" y="24"/>
                    <a:pt x="24" y="24"/>
                    <a:pt x="24" y="24"/>
                  </a:cubicBezTo>
                  <a:cubicBezTo>
                    <a:pt x="24" y="8"/>
                    <a:pt x="24" y="8"/>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2" name="Oval 349">
              <a:extLst>
                <a:ext uri="{FF2B5EF4-FFF2-40B4-BE49-F238E27FC236}">
                  <a16:creationId xmlns:a16="http://schemas.microsoft.com/office/drawing/2014/main" id="{1B730185-02D1-4E7B-994E-7CA9941EBE4B}"/>
                </a:ext>
              </a:extLst>
            </p:cNvPr>
            <p:cNvSpPr>
              <a:spLocks noChangeArrowheads="1"/>
            </p:cNvSpPr>
            <p:nvPr/>
          </p:nvSpPr>
          <p:spPr bwMode="auto">
            <a:xfrm>
              <a:off x="1446213" y="7549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3" name="Oval 350">
              <a:extLst>
                <a:ext uri="{FF2B5EF4-FFF2-40B4-BE49-F238E27FC236}">
                  <a16:creationId xmlns:a16="http://schemas.microsoft.com/office/drawing/2014/main" id="{5CDE3FF7-10A2-409A-A640-7BEB8E95E43E}"/>
                </a:ext>
              </a:extLst>
            </p:cNvPr>
            <p:cNvSpPr>
              <a:spLocks noChangeArrowheads="1"/>
            </p:cNvSpPr>
            <p:nvPr/>
          </p:nvSpPr>
          <p:spPr bwMode="auto">
            <a:xfrm>
              <a:off x="1528763" y="78033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4" name="Freeform 351">
              <a:extLst>
                <a:ext uri="{FF2B5EF4-FFF2-40B4-BE49-F238E27FC236}">
                  <a16:creationId xmlns:a16="http://schemas.microsoft.com/office/drawing/2014/main" id="{996EBE7E-132C-4E48-BCAB-3327A0C76867}"/>
                </a:ext>
              </a:extLst>
            </p:cNvPr>
            <p:cNvSpPr>
              <a:spLocks/>
            </p:cNvSpPr>
            <p:nvPr/>
          </p:nvSpPr>
          <p:spPr bwMode="auto">
            <a:xfrm>
              <a:off x="1516063" y="818431"/>
              <a:ext cx="50800" cy="114300"/>
            </a:xfrm>
            <a:custGeom>
              <a:avLst/>
              <a:gdLst>
                <a:gd name="T0" fmla="*/ 12 w 16"/>
                <a:gd name="T1" fmla="*/ 0 h 36"/>
                <a:gd name="T2" fmla="*/ 4 w 16"/>
                <a:gd name="T3" fmla="*/ 0 h 36"/>
                <a:gd name="T4" fmla="*/ 0 w 16"/>
                <a:gd name="T5" fmla="*/ 4 h 36"/>
                <a:gd name="T6" fmla="*/ 0 w 16"/>
                <a:gd name="T7" fmla="*/ 20 h 36"/>
                <a:gd name="T8" fmla="*/ 4 w 16"/>
                <a:gd name="T9" fmla="*/ 20 h 36"/>
                <a:gd name="T10" fmla="*/ 4 w 16"/>
                <a:gd name="T11" fmla="*/ 36 h 36"/>
                <a:gd name="T12" fmla="*/ 12 w 16"/>
                <a:gd name="T13" fmla="*/ 36 h 36"/>
                <a:gd name="T14" fmla="*/ 12 w 16"/>
                <a:gd name="T15" fmla="*/ 20 h 36"/>
                <a:gd name="T16" fmla="*/ 16 w 16"/>
                <a:gd name="T17" fmla="*/ 20 h 36"/>
                <a:gd name="T18" fmla="*/ 16 w 16"/>
                <a:gd name="T19" fmla="*/ 4 h 36"/>
                <a:gd name="T20" fmla="*/ 12 w 1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2" y="0"/>
                  </a:moveTo>
                  <a:cubicBezTo>
                    <a:pt x="4" y="0"/>
                    <a:pt x="4" y="0"/>
                    <a:pt x="4" y="0"/>
                  </a:cubicBezTo>
                  <a:cubicBezTo>
                    <a:pt x="2" y="0"/>
                    <a:pt x="0" y="2"/>
                    <a:pt x="0" y="4"/>
                  </a:cubicBezTo>
                  <a:cubicBezTo>
                    <a:pt x="0" y="20"/>
                    <a:pt x="0" y="20"/>
                    <a:pt x="0" y="20"/>
                  </a:cubicBezTo>
                  <a:cubicBezTo>
                    <a:pt x="4" y="20"/>
                    <a:pt x="4" y="20"/>
                    <a:pt x="4" y="20"/>
                  </a:cubicBezTo>
                  <a:cubicBezTo>
                    <a:pt x="4" y="36"/>
                    <a:pt x="4" y="36"/>
                    <a:pt x="4" y="36"/>
                  </a:cubicBezTo>
                  <a:cubicBezTo>
                    <a:pt x="12" y="36"/>
                    <a:pt x="12" y="36"/>
                    <a:pt x="12" y="36"/>
                  </a:cubicBezTo>
                  <a:cubicBezTo>
                    <a:pt x="12" y="20"/>
                    <a:pt x="12" y="20"/>
                    <a:pt x="12" y="20"/>
                  </a:cubicBezTo>
                  <a:cubicBezTo>
                    <a:pt x="16" y="20"/>
                    <a:pt x="16" y="20"/>
                    <a:pt x="16" y="20"/>
                  </a:cubicBezTo>
                  <a:cubicBezTo>
                    <a:pt x="16" y="4"/>
                    <a:pt x="16" y="4"/>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5" name="Oval 352">
              <a:extLst>
                <a:ext uri="{FF2B5EF4-FFF2-40B4-BE49-F238E27FC236}">
                  <a16:creationId xmlns:a16="http://schemas.microsoft.com/office/drawing/2014/main" id="{A259B0C3-FD49-4083-BFE6-EB57F2BFD4B4}"/>
                </a:ext>
              </a:extLst>
            </p:cNvPr>
            <p:cNvSpPr>
              <a:spLocks noChangeArrowheads="1"/>
            </p:cNvSpPr>
            <p:nvPr/>
          </p:nvSpPr>
          <p:spPr bwMode="auto">
            <a:xfrm>
              <a:off x="1376363" y="780331"/>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6" name="Freeform 353">
              <a:extLst>
                <a:ext uri="{FF2B5EF4-FFF2-40B4-BE49-F238E27FC236}">
                  <a16:creationId xmlns:a16="http://schemas.microsoft.com/office/drawing/2014/main" id="{3856479D-F417-46CD-BC15-391AA6B681E9}"/>
                </a:ext>
              </a:extLst>
            </p:cNvPr>
            <p:cNvSpPr>
              <a:spLocks/>
            </p:cNvSpPr>
            <p:nvPr/>
          </p:nvSpPr>
          <p:spPr bwMode="auto">
            <a:xfrm>
              <a:off x="1363663" y="818431"/>
              <a:ext cx="50800" cy="114300"/>
            </a:xfrm>
            <a:custGeom>
              <a:avLst/>
              <a:gdLst>
                <a:gd name="T0" fmla="*/ 12 w 16"/>
                <a:gd name="T1" fmla="*/ 0 h 36"/>
                <a:gd name="T2" fmla="*/ 4 w 16"/>
                <a:gd name="T3" fmla="*/ 0 h 36"/>
                <a:gd name="T4" fmla="*/ 0 w 16"/>
                <a:gd name="T5" fmla="*/ 4 h 36"/>
                <a:gd name="T6" fmla="*/ 0 w 16"/>
                <a:gd name="T7" fmla="*/ 20 h 36"/>
                <a:gd name="T8" fmla="*/ 4 w 16"/>
                <a:gd name="T9" fmla="*/ 20 h 36"/>
                <a:gd name="T10" fmla="*/ 4 w 16"/>
                <a:gd name="T11" fmla="*/ 36 h 36"/>
                <a:gd name="T12" fmla="*/ 12 w 16"/>
                <a:gd name="T13" fmla="*/ 36 h 36"/>
                <a:gd name="T14" fmla="*/ 12 w 16"/>
                <a:gd name="T15" fmla="*/ 20 h 36"/>
                <a:gd name="T16" fmla="*/ 16 w 16"/>
                <a:gd name="T17" fmla="*/ 20 h 36"/>
                <a:gd name="T18" fmla="*/ 16 w 16"/>
                <a:gd name="T19" fmla="*/ 4 h 36"/>
                <a:gd name="T20" fmla="*/ 12 w 1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2" y="0"/>
                  </a:moveTo>
                  <a:cubicBezTo>
                    <a:pt x="4" y="0"/>
                    <a:pt x="4" y="0"/>
                    <a:pt x="4" y="0"/>
                  </a:cubicBezTo>
                  <a:cubicBezTo>
                    <a:pt x="2" y="0"/>
                    <a:pt x="0" y="2"/>
                    <a:pt x="0" y="4"/>
                  </a:cubicBezTo>
                  <a:cubicBezTo>
                    <a:pt x="0" y="20"/>
                    <a:pt x="0" y="20"/>
                    <a:pt x="0" y="20"/>
                  </a:cubicBezTo>
                  <a:cubicBezTo>
                    <a:pt x="4" y="20"/>
                    <a:pt x="4" y="20"/>
                    <a:pt x="4" y="20"/>
                  </a:cubicBezTo>
                  <a:cubicBezTo>
                    <a:pt x="4" y="36"/>
                    <a:pt x="4" y="36"/>
                    <a:pt x="4" y="36"/>
                  </a:cubicBezTo>
                  <a:cubicBezTo>
                    <a:pt x="12" y="36"/>
                    <a:pt x="12" y="36"/>
                    <a:pt x="12" y="36"/>
                  </a:cubicBezTo>
                  <a:cubicBezTo>
                    <a:pt x="12" y="20"/>
                    <a:pt x="12" y="20"/>
                    <a:pt x="12" y="20"/>
                  </a:cubicBezTo>
                  <a:cubicBezTo>
                    <a:pt x="16" y="20"/>
                    <a:pt x="16" y="20"/>
                    <a:pt x="16" y="20"/>
                  </a:cubicBezTo>
                  <a:cubicBezTo>
                    <a:pt x="16" y="4"/>
                    <a:pt x="16" y="4"/>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217" name="TextBox 216">
            <a:extLst>
              <a:ext uri="{FF2B5EF4-FFF2-40B4-BE49-F238E27FC236}">
                <a16:creationId xmlns:a16="http://schemas.microsoft.com/office/drawing/2014/main" id="{4C33291F-F674-4456-9F4E-A83D2091DCA6}"/>
              </a:ext>
            </a:extLst>
          </p:cNvPr>
          <p:cNvSpPr txBox="1"/>
          <p:nvPr/>
        </p:nvSpPr>
        <p:spPr>
          <a:xfrm rot="17121916">
            <a:off x="8443738" y="3448755"/>
            <a:ext cx="1289406" cy="369332"/>
          </a:xfrm>
          <a:prstGeom prst="rect">
            <a:avLst/>
          </a:prstGeom>
          <a:noFill/>
        </p:spPr>
        <p:txBody>
          <a:bodyPr wrap="square" rtlCol="0">
            <a:prstTxWarp prst="textArchDown">
              <a:avLst/>
            </a:prstTxWarp>
            <a:spAutoFit/>
          </a:bodyPr>
          <a:lstStyle/>
          <a:p>
            <a:pPr algn="ctr"/>
            <a:r>
              <a:rPr lang="en-US" dirty="0"/>
              <a:t>Engage!</a:t>
            </a:r>
          </a:p>
        </p:txBody>
      </p:sp>
      <p:sp>
        <p:nvSpPr>
          <p:cNvPr id="61" name="Oval 60">
            <a:extLst>
              <a:ext uri="{FF2B5EF4-FFF2-40B4-BE49-F238E27FC236}">
                <a16:creationId xmlns:a16="http://schemas.microsoft.com/office/drawing/2014/main" id="{BE1DE191-C0DD-4E23-88D4-50EE40E21CD7}"/>
              </a:ext>
            </a:extLst>
          </p:cNvPr>
          <p:cNvSpPr/>
          <p:nvPr/>
        </p:nvSpPr>
        <p:spPr>
          <a:xfrm>
            <a:off x="10666277" y="2911471"/>
            <a:ext cx="912698" cy="912698"/>
          </a:xfrm>
          <a:prstGeom prst="ellipse">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05B2ED48-C778-4A7C-BF3A-81A8531ABA07}"/>
              </a:ext>
            </a:extLst>
          </p:cNvPr>
          <p:cNvGrpSpPr/>
          <p:nvPr/>
        </p:nvGrpSpPr>
        <p:grpSpPr>
          <a:xfrm>
            <a:off x="11024392" y="3366205"/>
            <a:ext cx="301629" cy="316795"/>
            <a:chOff x="942975" y="1567731"/>
            <a:chExt cx="203200" cy="203200"/>
          </a:xfrm>
          <a:solidFill>
            <a:schemeClr val="bg1"/>
          </a:solidFill>
        </p:grpSpPr>
        <p:sp>
          <p:nvSpPr>
            <p:cNvPr id="63" name="Freeform 419">
              <a:extLst>
                <a:ext uri="{FF2B5EF4-FFF2-40B4-BE49-F238E27FC236}">
                  <a16:creationId xmlns:a16="http://schemas.microsoft.com/office/drawing/2014/main" id="{C6B8E587-166F-4BBA-A742-DBF1D277D844}"/>
                </a:ext>
              </a:extLst>
            </p:cNvPr>
            <p:cNvSpPr>
              <a:spLocks noEditPoints="1"/>
            </p:cNvSpPr>
            <p:nvPr/>
          </p:nvSpPr>
          <p:spPr bwMode="auto">
            <a:xfrm>
              <a:off x="942975" y="1567731"/>
              <a:ext cx="203200" cy="203200"/>
            </a:xfrm>
            <a:custGeom>
              <a:avLst/>
              <a:gdLst>
                <a:gd name="T0" fmla="*/ 52 w 64"/>
                <a:gd name="T1" fmla="*/ 40 h 64"/>
                <a:gd name="T2" fmla="*/ 44 w 64"/>
                <a:gd name="T3" fmla="*/ 40 h 64"/>
                <a:gd name="T4" fmla="*/ 48 w 64"/>
                <a:gd name="T5" fmla="*/ 28 h 64"/>
                <a:gd name="T6" fmla="*/ 48 w 64"/>
                <a:gd name="T7" fmla="*/ 17 h 64"/>
                <a:gd name="T8" fmla="*/ 60 w 64"/>
                <a:gd name="T9" fmla="*/ 12 h 64"/>
                <a:gd name="T10" fmla="*/ 32 w 64"/>
                <a:gd name="T11" fmla="*/ 0 h 64"/>
                <a:gd name="T12" fmla="*/ 4 w 64"/>
                <a:gd name="T13" fmla="*/ 12 h 64"/>
                <a:gd name="T14" fmla="*/ 4 w 64"/>
                <a:gd name="T15" fmla="*/ 24 h 64"/>
                <a:gd name="T16" fmla="*/ 8 w 64"/>
                <a:gd name="T17" fmla="*/ 24 h 64"/>
                <a:gd name="T18" fmla="*/ 8 w 64"/>
                <a:gd name="T19" fmla="*/ 14 h 64"/>
                <a:gd name="T20" fmla="*/ 16 w 64"/>
                <a:gd name="T21" fmla="*/ 17 h 64"/>
                <a:gd name="T22" fmla="*/ 16 w 64"/>
                <a:gd name="T23" fmla="*/ 28 h 64"/>
                <a:gd name="T24" fmla="*/ 20 w 64"/>
                <a:gd name="T25" fmla="*/ 40 h 64"/>
                <a:gd name="T26" fmla="*/ 12 w 64"/>
                <a:gd name="T27" fmla="*/ 40 h 64"/>
                <a:gd name="T28" fmla="*/ 0 w 64"/>
                <a:gd name="T29" fmla="*/ 52 h 64"/>
                <a:gd name="T30" fmla="*/ 0 w 64"/>
                <a:gd name="T31" fmla="*/ 64 h 64"/>
                <a:gd name="T32" fmla="*/ 64 w 64"/>
                <a:gd name="T33" fmla="*/ 64 h 64"/>
                <a:gd name="T34" fmla="*/ 64 w 64"/>
                <a:gd name="T35" fmla="*/ 52 h 64"/>
                <a:gd name="T36" fmla="*/ 52 w 64"/>
                <a:gd name="T37" fmla="*/ 40 h 64"/>
                <a:gd name="T38" fmla="*/ 32 w 64"/>
                <a:gd name="T39" fmla="*/ 60 h 64"/>
                <a:gd name="T40" fmla="*/ 28 w 64"/>
                <a:gd name="T41" fmla="*/ 60 h 64"/>
                <a:gd name="T42" fmla="*/ 28 w 64"/>
                <a:gd name="T43" fmla="*/ 56 h 64"/>
                <a:gd name="T44" fmla="*/ 32 w 64"/>
                <a:gd name="T45" fmla="*/ 56 h 64"/>
                <a:gd name="T46" fmla="*/ 32 w 64"/>
                <a:gd name="T47" fmla="*/ 60 h 64"/>
                <a:gd name="T48" fmla="*/ 32 w 64"/>
                <a:gd name="T49" fmla="*/ 52 h 64"/>
                <a:gd name="T50" fmla="*/ 28 w 64"/>
                <a:gd name="T51" fmla="*/ 52 h 64"/>
                <a:gd name="T52" fmla="*/ 28 w 64"/>
                <a:gd name="T53" fmla="*/ 48 h 64"/>
                <a:gd name="T54" fmla="*/ 32 w 64"/>
                <a:gd name="T55" fmla="*/ 48 h 64"/>
                <a:gd name="T56" fmla="*/ 32 w 64"/>
                <a:gd name="T57" fmla="*/ 52 h 64"/>
                <a:gd name="T58" fmla="*/ 32 w 64"/>
                <a:gd name="T59" fmla="*/ 44 h 64"/>
                <a:gd name="T60" fmla="*/ 20 w 64"/>
                <a:gd name="T61" fmla="*/ 28 h 64"/>
                <a:gd name="T62" fmla="*/ 20 w 64"/>
                <a:gd name="T63" fmla="*/ 24 h 64"/>
                <a:gd name="T64" fmla="*/ 44 w 64"/>
                <a:gd name="T65" fmla="*/ 24 h 64"/>
                <a:gd name="T66" fmla="*/ 44 w 64"/>
                <a:gd name="T67" fmla="*/ 28 h 64"/>
                <a:gd name="T68" fmla="*/ 32 w 64"/>
                <a:gd name="T69"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64">
                  <a:moveTo>
                    <a:pt x="52" y="40"/>
                  </a:moveTo>
                  <a:cubicBezTo>
                    <a:pt x="44" y="40"/>
                    <a:pt x="44" y="40"/>
                    <a:pt x="44" y="40"/>
                  </a:cubicBezTo>
                  <a:cubicBezTo>
                    <a:pt x="46" y="37"/>
                    <a:pt x="48" y="32"/>
                    <a:pt x="48" y="28"/>
                  </a:cubicBezTo>
                  <a:cubicBezTo>
                    <a:pt x="48" y="17"/>
                    <a:pt x="48" y="17"/>
                    <a:pt x="48" y="17"/>
                  </a:cubicBezTo>
                  <a:cubicBezTo>
                    <a:pt x="60" y="12"/>
                    <a:pt x="60" y="12"/>
                    <a:pt x="60" y="12"/>
                  </a:cubicBezTo>
                  <a:cubicBezTo>
                    <a:pt x="32" y="0"/>
                    <a:pt x="32" y="0"/>
                    <a:pt x="32" y="0"/>
                  </a:cubicBezTo>
                  <a:cubicBezTo>
                    <a:pt x="4" y="12"/>
                    <a:pt x="4" y="12"/>
                    <a:pt x="4" y="12"/>
                  </a:cubicBezTo>
                  <a:cubicBezTo>
                    <a:pt x="4" y="24"/>
                    <a:pt x="4" y="24"/>
                    <a:pt x="4" y="24"/>
                  </a:cubicBezTo>
                  <a:cubicBezTo>
                    <a:pt x="8" y="24"/>
                    <a:pt x="8" y="24"/>
                    <a:pt x="8" y="24"/>
                  </a:cubicBezTo>
                  <a:cubicBezTo>
                    <a:pt x="8" y="14"/>
                    <a:pt x="8" y="14"/>
                    <a:pt x="8" y="14"/>
                  </a:cubicBezTo>
                  <a:cubicBezTo>
                    <a:pt x="16" y="17"/>
                    <a:pt x="16" y="17"/>
                    <a:pt x="16" y="17"/>
                  </a:cubicBezTo>
                  <a:cubicBezTo>
                    <a:pt x="16" y="28"/>
                    <a:pt x="16" y="28"/>
                    <a:pt x="16" y="28"/>
                  </a:cubicBezTo>
                  <a:cubicBezTo>
                    <a:pt x="16" y="32"/>
                    <a:pt x="18" y="37"/>
                    <a:pt x="20" y="40"/>
                  </a:cubicBezTo>
                  <a:cubicBezTo>
                    <a:pt x="12" y="40"/>
                    <a:pt x="12" y="40"/>
                    <a:pt x="12" y="40"/>
                  </a:cubicBezTo>
                  <a:cubicBezTo>
                    <a:pt x="5" y="40"/>
                    <a:pt x="0" y="45"/>
                    <a:pt x="0" y="52"/>
                  </a:cubicBezTo>
                  <a:cubicBezTo>
                    <a:pt x="0" y="64"/>
                    <a:pt x="0" y="64"/>
                    <a:pt x="0" y="64"/>
                  </a:cubicBezTo>
                  <a:cubicBezTo>
                    <a:pt x="64" y="64"/>
                    <a:pt x="64" y="64"/>
                    <a:pt x="64" y="64"/>
                  </a:cubicBezTo>
                  <a:cubicBezTo>
                    <a:pt x="64" y="52"/>
                    <a:pt x="64" y="52"/>
                    <a:pt x="64" y="52"/>
                  </a:cubicBezTo>
                  <a:cubicBezTo>
                    <a:pt x="64" y="45"/>
                    <a:pt x="59" y="40"/>
                    <a:pt x="52" y="40"/>
                  </a:cubicBezTo>
                  <a:close/>
                  <a:moveTo>
                    <a:pt x="32" y="60"/>
                  </a:moveTo>
                  <a:cubicBezTo>
                    <a:pt x="28" y="60"/>
                    <a:pt x="28" y="60"/>
                    <a:pt x="28" y="60"/>
                  </a:cubicBezTo>
                  <a:cubicBezTo>
                    <a:pt x="28" y="56"/>
                    <a:pt x="28" y="56"/>
                    <a:pt x="28" y="56"/>
                  </a:cubicBezTo>
                  <a:cubicBezTo>
                    <a:pt x="32" y="56"/>
                    <a:pt x="32" y="56"/>
                    <a:pt x="32" y="56"/>
                  </a:cubicBezTo>
                  <a:lnTo>
                    <a:pt x="32" y="60"/>
                  </a:lnTo>
                  <a:close/>
                  <a:moveTo>
                    <a:pt x="32" y="52"/>
                  </a:moveTo>
                  <a:cubicBezTo>
                    <a:pt x="28" y="52"/>
                    <a:pt x="28" y="52"/>
                    <a:pt x="28" y="52"/>
                  </a:cubicBezTo>
                  <a:cubicBezTo>
                    <a:pt x="28" y="48"/>
                    <a:pt x="28" y="48"/>
                    <a:pt x="28" y="48"/>
                  </a:cubicBezTo>
                  <a:cubicBezTo>
                    <a:pt x="32" y="48"/>
                    <a:pt x="32" y="48"/>
                    <a:pt x="32" y="48"/>
                  </a:cubicBezTo>
                  <a:lnTo>
                    <a:pt x="32" y="52"/>
                  </a:lnTo>
                  <a:close/>
                  <a:moveTo>
                    <a:pt x="32" y="44"/>
                  </a:moveTo>
                  <a:cubicBezTo>
                    <a:pt x="27" y="44"/>
                    <a:pt x="20" y="37"/>
                    <a:pt x="20" y="28"/>
                  </a:cubicBezTo>
                  <a:cubicBezTo>
                    <a:pt x="20" y="27"/>
                    <a:pt x="20" y="25"/>
                    <a:pt x="20" y="24"/>
                  </a:cubicBezTo>
                  <a:cubicBezTo>
                    <a:pt x="44" y="24"/>
                    <a:pt x="44" y="24"/>
                    <a:pt x="44" y="24"/>
                  </a:cubicBezTo>
                  <a:cubicBezTo>
                    <a:pt x="44" y="25"/>
                    <a:pt x="44" y="27"/>
                    <a:pt x="44" y="28"/>
                  </a:cubicBezTo>
                  <a:cubicBezTo>
                    <a:pt x="44" y="37"/>
                    <a:pt x="37" y="44"/>
                    <a:pt x="3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Oval 420">
              <a:extLst>
                <a:ext uri="{FF2B5EF4-FFF2-40B4-BE49-F238E27FC236}">
                  <a16:creationId xmlns:a16="http://schemas.microsoft.com/office/drawing/2014/main" id="{65F05B88-A79D-41C9-9964-C53DFFD52F95}"/>
                </a:ext>
              </a:extLst>
            </p:cNvPr>
            <p:cNvSpPr>
              <a:spLocks noChangeArrowheads="1"/>
            </p:cNvSpPr>
            <p:nvPr/>
          </p:nvSpPr>
          <p:spPr bwMode="auto">
            <a:xfrm>
              <a:off x="1016000" y="1653456"/>
              <a:ext cx="12700"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Oval 421">
              <a:extLst>
                <a:ext uri="{FF2B5EF4-FFF2-40B4-BE49-F238E27FC236}">
                  <a16:creationId xmlns:a16="http://schemas.microsoft.com/office/drawing/2014/main" id="{C0A20ED0-A913-4D78-9563-F2C455C99F2C}"/>
                </a:ext>
              </a:extLst>
            </p:cNvPr>
            <p:cNvSpPr>
              <a:spLocks noChangeArrowheads="1"/>
            </p:cNvSpPr>
            <p:nvPr/>
          </p:nvSpPr>
          <p:spPr bwMode="auto">
            <a:xfrm>
              <a:off x="1054100" y="1653456"/>
              <a:ext cx="12700"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Rectangle 422">
              <a:extLst>
                <a:ext uri="{FF2B5EF4-FFF2-40B4-BE49-F238E27FC236}">
                  <a16:creationId xmlns:a16="http://schemas.microsoft.com/office/drawing/2014/main" id="{6791A291-BFF9-4D7D-9B60-CE0254C7C354}"/>
                </a:ext>
              </a:extLst>
            </p:cNvPr>
            <p:cNvSpPr>
              <a:spLocks noChangeArrowheads="1"/>
            </p:cNvSpPr>
            <p:nvPr/>
          </p:nvSpPr>
          <p:spPr bwMode="auto">
            <a:xfrm>
              <a:off x="955675" y="1656631"/>
              <a:ext cx="127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67" name="Group 66">
            <a:extLst>
              <a:ext uri="{FF2B5EF4-FFF2-40B4-BE49-F238E27FC236}">
                <a16:creationId xmlns:a16="http://schemas.microsoft.com/office/drawing/2014/main" id="{99E0EF44-E477-45E4-8854-8BB1A42FB20D}"/>
              </a:ext>
            </a:extLst>
          </p:cNvPr>
          <p:cNvGrpSpPr/>
          <p:nvPr/>
        </p:nvGrpSpPr>
        <p:grpSpPr>
          <a:xfrm>
            <a:off x="10878385" y="3044438"/>
            <a:ext cx="310960" cy="296994"/>
            <a:chOff x="2176463" y="4440337"/>
            <a:chExt cx="203200" cy="192088"/>
          </a:xfrm>
          <a:solidFill>
            <a:schemeClr val="bg1"/>
          </a:solidFill>
        </p:grpSpPr>
        <p:sp>
          <p:nvSpPr>
            <p:cNvPr id="68" name="Freeform 626">
              <a:extLst>
                <a:ext uri="{FF2B5EF4-FFF2-40B4-BE49-F238E27FC236}">
                  <a16:creationId xmlns:a16="http://schemas.microsoft.com/office/drawing/2014/main" id="{871932F1-821C-455B-95A8-4F0F1343D511}"/>
                </a:ext>
              </a:extLst>
            </p:cNvPr>
            <p:cNvSpPr>
              <a:spLocks noEditPoints="1"/>
            </p:cNvSpPr>
            <p:nvPr/>
          </p:nvSpPr>
          <p:spPr bwMode="auto">
            <a:xfrm>
              <a:off x="2176463" y="4440337"/>
              <a:ext cx="203200" cy="192088"/>
            </a:xfrm>
            <a:custGeom>
              <a:avLst/>
              <a:gdLst>
                <a:gd name="T0" fmla="*/ 112 w 128"/>
                <a:gd name="T1" fmla="*/ 24 h 121"/>
                <a:gd name="T2" fmla="*/ 64 w 128"/>
                <a:gd name="T3" fmla="*/ 0 h 121"/>
                <a:gd name="T4" fmla="*/ 16 w 128"/>
                <a:gd name="T5" fmla="*/ 24 h 121"/>
                <a:gd name="T6" fmla="*/ 0 w 128"/>
                <a:gd name="T7" fmla="*/ 24 h 121"/>
                <a:gd name="T8" fmla="*/ 0 w 128"/>
                <a:gd name="T9" fmla="*/ 48 h 121"/>
                <a:gd name="T10" fmla="*/ 8 w 128"/>
                <a:gd name="T11" fmla="*/ 48 h 121"/>
                <a:gd name="T12" fmla="*/ 8 w 128"/>
                <a:gd name="T13" fmla="*/ 105 h 121"/>
                <a:gd name="T14" fmla="*/ 0 w 128"/>
                <a:gd name="T15" fmla="*/ 105 h 121"/>
                <a:gd name="T16" fmla="*/ 0 w 128"/>
                <a:gd name="T17" fmla="*/ 121 h 121"/>
                <a:gd name="T18" fmla="*/ 128 w 128"/>
                <a:gd name="T19" fmla="*/ 121 h 121"/>
                <a:gd name="T20" fmla="*/ 128 w 128"/>
                <a:gd name="T21" fmla="*/ 105 h 121"/>
                <a:gd name="T22" fmla="*/ 120 w 128"/>
                <a:gd name="T23" fmla="*/ 105 h 121"/>
                <a:gd name="T24" fmla="*/ 120 w 128"/>
                <a:gd name="T25" fmla="*/ 48 h 121"/>
                <a:gd name="T26" fmla="*/ 128 w 128"/>
                <a:gd name="T27" fmla="*/ 48 h 121"/>
                <a:gd name="T28" fmla="*/ 128 w 128"/>
                <a:gd name="T29" fmla="*/ 24 h 121"/>
                <a:gd name="T30" fmla="*/ 112 w 128"/>
                <a:gd name="T31" fmla="*/ 24 h 121"/>
                <a:gd name="T32" fmla="*/ 104 w 128"/>
                <a:gd name="T33" fmla="*/ 105 h 121"/>
                <a:gd name="T34" fmla="*/ 24 w 128"/>
                <a:gd name="T35" fmla="*/ 105 h 121"/>
                <a:gd name="T36" fmla="*/ 24 w 128"/>
                <a:gd name="T37" fmla="*/ 48 h 121"/>
                <a:gd name="T38" fmla="*/ 104 w 128"/>
                <a:gd name="T39" fmla="*/ 48 h 121"/>
                <a:gd name="T40" fmla="*/ 104 w 128"/>
                <a:gd name="T41" fmla="*/ 10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1">
                  <a:moveTo>
                    <a:pt x="112" y="24"/>
                  </a:moveTo>
                  <a:lnTo>
                    <a:pt x="64" y="0"/>
                  </a:lnTo>
                  <a:lnTo>
                    <a:pt x="16" y="24"/>
                  </a:lnTo>
                  <a:lnTo>
                    <a:pt x="0" y="24"/>
                  </a:lnTo>
                  <a:lnTo>
                    <a:pt x="0" y="48"/>
                  </a:lnTo>
                  <a:lnTo>
                    <a:pt x="8" y="48"/>
                  </a:lnTo>
                  <a:lnTo>
                    <a:pt x="8" y="105"/>
                  </a:lnTo>
                  <a:lnTo>
                    <a:pt x="0" y="105"/>
                  </a:lnTo>
                  <a:lnTo>
                    <a:pt x="0" y="121"/>
                  </a:lnTo>
                  <a:lnTo>
                    <a:pt x="128" y="121"/>
                  </a:lnTo>
                  <a:lnTo>
                    <a:pt x="128" y="105"/>
                  </a:lnTo>
                  <a:lnTo>
                    <a:pt x="120" y="105"/>
                  </a:lnTo>
                  <a:lnTo>
                    <a:pt x="120" y="48"/>
                  </a:lnTo>
                  <a:lnTo>
                    <a:pt x="128" y="48"/>
                  </a:lnTo>
                  <a:lnTo>
                    <a:pt x="128" y="24"/>
                  </a:lnTo>
                  <a:lnTo>
                    <a:pt x="112" y="24"/>
                  </a:lnTo>
                  <a:close/>
                  <a:moveTo>
                    <a:pt x="104" y="105"/>
                  </a:moveTo>
                  <a:lnTo>
                    <a:pt x="24" y="105"/>
                  </a:lnTo>
                  <a:lnTo>
                    <a:pt x="24" y="48"/>
                  </a:lnTo>
                  <a:lnTo>
                    <a:pt x="104" y="48"/>
                  </a:lnTo>
                  <a:lnTo>
                    <a:pt x="104"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Rectangle 627">
              <a:extLst>
                <a:ext uri="{FF2B5EF4-FFF2-40B4-BE49-F238E27FC236}">
                  <a16:creationId xmlns:a16="http://schemas.microsoft.com/office/drawing/2014/main" id="{1320A19A-43B4-42C1-9F13-9B33935997A5}"/>
                </a:ext>
              </a:extLst>
            </p:cNvPr>
            <p:cNvSpPr>
              <a:spLocks noChangeArrowheads="1"/>
            </p:cNvSpPr>
            <p:nvPr/>
          </p:nvSpPr>
          <p:spPr bwMode="auto">
            <a:xfrm>
              <a:off x="2227263" y="4529237"/>
              <a:ext cx="1016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Rectangle 628">
              <a:extLst>
                <a:ext uri="{FF2B5EF4-FFF2-40B4-BE49-F238E27FC236}">
                  <a16:creationId xmlns:a16="http://schemas.microsoft.com/office/drawing/2014/main" id="{95D2D43E-B036-4471-8E9E-71699E799BE2}"/>
                </a:ext>
              </a:extLst>
            </p:cNvPr>
            <p:cNvSpPr>
              <a:spLocks noChangeArrowheads="1"/>
            </p:cNvSpPr>
            <p:nvPr/>
          </p:nvSpPr>
          <p:spPr bwMode="auto">
            <a:xfrm>
              <a:off x="2227263" y="4554637"/>
              <a:ext cx="1016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Rectangle 629">
              <a:extLst>
                <a:ext uri="{FF2B5EF4-FFF2-40B4-BE49-F238E27FC236}">
                  <a16:creationId xmlns:a16="http://schemas.microsoft.com/office/drawing/2014/main" id="{BB107DC8-8B0C-4A9F-BAA9-250DC18624FA}"/>
                </a:ext>
              </a:extLst>
            </p:cNvPr>
            <p:cNvSpPr>
              <a:spLocks noChangeArrowheads="1"/>
            </p:cNvSpPr>
            <p:nvPr/>
          </p:nvSpPr>
          <p:spPr bwMode="auto">
            <a:xfrm>
              <a:off x="2227263" y="4581624"/>
              <a:ext cx="1016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72" name="Title 1">
            <a:extLst>
              <a:ext uri="{FF2B5EF4-FFF2-40B4-BE49-F238E27FC236}">
                <a16:creationId xmlns:a16="http://schemas.microsoft.com/office/drawing/2014/main" id="{91B07CA2-8B5C-4588-AF95-E5689917F621}"/>
              </a:ext>
            </a:extLst>
          </p:cNvPr>
          <p:cNvSpPr txBox="1">
            <a:spLocks/>
          </p:cNvSpPr>
          <p:nvPr/>
        </p:nvSpPr>
        <p:spPr>
          <a:xfrm>
            <a:off x="10297864" y="2338506"/>
            <a:ext cx="1692117"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tx2">
                    <a:lumMod val="50000"/>
                  </a:schemeClr>
                </a:solidFill>
                <a:latin typeface="Century Gothic" panose="020B0502020202020204" pitchFamily="34" charset="0"/>
              </a:rPr>
              <a:t>Students/</a:t>
            </a:r>
          </a:p>
          <a:p>
            <a:pPr algn="ctr">
              <a:lnSpc>
                <a:spcPct val="100000"/>
              </a:lnSpc>
            </a:pPr>
            <a:r>
              <a:rPr lang="en-US" sz="1800" b="1" dirty="0">
                <a:solidFill>
                  <a:schemeClr val="tx2">
                    <a:lumMod val="50000"/>
                  </a:schemeClr>
                </a:solidFill>
                <a:latin typeface="Century Gothic" panose="020B0502020202020204" pitchFamily="34" charset="0"/>
              </a:rPr>
              <a:t>Schools</a:t>
            </a:r>
          </a:p>
        </p:txBody>
      </p:sp>
      <p:sp>
        <p:nvSpPr>
          <p:cNvPr id="73" name="Oval 72">
            <a:extLst>
              <a:ext uri="{FF2B5EF4-FFF2-40B4-BE49-F238E27FC236}">
                <a16:creationId xmlns:a16="http://schemas.microsoft.com/office/drawing/2014/main" id="{83ADEC8C-7B3D-44AB-9E75-057F76183ADF}"/>
              </a:ext>
            </a:extLst>
          </p:cNvPr>
          <p:cNvSpPr/>
          <p:nvPr/>
        </p:nvSpPr>
        <p:spPr>
          <a:xfrm>
            <a:off x="580981" y="4451483"/>
            <a:ext cx="318018" cy="318016"/>
          </a:xfrm>
          <a:prstGeom prst="ellipse">
            <a:avLst/>
          </a:prstGeom>
          <a:solidFill>
            <a:schemeClr val="accent5"/>
          </a:solidFill>
          <a:ln>
            <a:noFill/>
          </a:ln>
          <a:effectLst>
            <a:outerShdw blurRad="381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EC43C898-69B7-4614-88B1-4C993A28E7C6}"/>
              </a:ext>
            </a:extLst>
          </p:cNvPr>
          <p:cNvSpPr txBox="1"/>
          <p:nvPr/>
        </p:nvSpPr>
        <p:spPr>
          <a:xfrm>
            <a:off x="991110" y="4342552"/>
            <a:ext cx="4541524" cy="413959"/>
          </a:xfrm>
          <a:prstGeom prst="rect">
            <a:avLst/>
          </a:prstGeom>
          <a:noFill/>
        </p:spPr>
        <p:txBody>
          <a:bodyPr wrap="square" lIns="0" tIns="0" rIns="0" bIns="0" rtlCol="0" anchor="ctr" anchorCtr="0">
            <a:spAutoFit/>
          </a:bodyPr>
          <a:lstStyle/>
          <a:p>
            <a:pPr algn="just">
              <a:lnSpc>
                <a:spcPct val="150000"/>
              </a:lnSpc>
            </a:pPr>
            <a:r>
              <a:rPr lang="en-US" sz="2000" b="1" dirty="0">
                <a:solidFill>
                  <a:schemeClr val="tx1">
                    <a:lumMod val="65000"/>
                    <a:lumOff val="35000"/>
                  </a:schemeClr>
                </a:solidFill>
              </a:rPr>
              <a:t>Black Celebrities and Influencers</a:t>
            </a:r>
            <a:endParaRPr lang="en-US" sz="2000" dirty="0">
              <a:solidFill>
                <a:schemeClr val="tx1">
                  <a:lumMod val="65000"/>
                  <a:lumOff val="35000"/>
                </a:schemeClr>
              </a:solidFill>
            </a:endParaRPr>
          </a:p>
        </p:txBody>
      </p:sp>
      <p:sp>
        <p:nvSpPr>
          <p:cNvPr id="75" name="Oval 74">
            <a:extLst>
              <a:ext uri="{FF2B5EF4-FFF2-40B4-BE49-F238E27FC236}">
                <a16:creationId xmlns:a16="http://schemas.microsoft.com/office/drawing/2014/main" id="{240EF522-5C12-4CDB-B354-3C99645C54A6}"/>
              </a:ext>
            </a:extLst>
          </p:cNvPr>
          <p:cNvSpPr/>
          <p:nvPr/>
        </p:nvSpPr>
        <p:spPr>
          <a:xfrm>
            <a:off x="7415476" y="321096"/>
            <a:ext cx="912698" cy="91269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90C5F4C-E088-4856-9519-4FC3C381C9D4}"/>
              </a:ext>
            </a:extLst>
          </p:cNvPr>
          <p:cNvGrpSpPr/>
          <p:nvPr/>
        </p:nvGrpSpPr>
        <p:grpSpPr>
          <a:xfrm>
            <a:off x="7634719" y="559244"/>
            <a:ext cx="295804" cy="200052"/>
            <a:chOff x="1789943" y="4720356"/>
            <a:chExt cx="203200" cy="139700"/>
          </a:xfrm>
          <a:solidFill>
            <a:schemeClr val="bg1"/>
          </a:solidFill>
        </p:grpSpPr>
        <p:sp>
          <p:nvSpPr>
            <p:cNvPr id="77" name="Freeform 266">
              <a:extLst>
                <a:ext uri="{FF2B5EF4-FFF2-40B4-BE49-F238E27FC236}">
                  <a16:creationId xmlns:a16="http://schemas.microsoft.com/office/drawing/2014/main" id="{FD3FE735-C69F-4D66-962D-9D19F46C4BD9}"/>
                </a:ext>
              </a:extLst>
            </p:cNvPr>
            <p:cNvSpPr>
              <a:spLocks/>
            </p:cNvSpPr>
            <p:nvPr/>
          </p:nvSpPr>
          <p:spPr bwMode="auto">
            <a:xfrm>
              <a:off x="1789943" y="4720356"/>
              <a:ext cx="139700" cy="139700"/>
            </a:xfrm>
            <a:custGeom>
              <a:avLst/>
              <a:gdLst>
                <a:gd name="T0" fmla="*/ 40 w 44"/>
                <a:gd name="T1" fmla="*/ 0 h 44"/>
                <a:gd name="T2" fmla="*/ 4 w 44"/>
                <a:gd name="T3" fmla="*/ 0 h 44"/>
                <a:gd name="T4" fmla="*/ 0 w 44"/>
                <a:gd name="T5" fmla="*/ 4 h 44"/>
                <a:gd name="T6" fmla="*/ 0 w 44"/>
                <a:gd name="T7" fmla="*/ 40 h 44"/>
                <a:gd name="T8" fmla="*/ 4 w 44"/>
                <a:gd name="T9" fmla="*/ 44 h 44"/>
                <a:gd name="T10" fmla="*/ 40 w 44"/>
                <a:gd name="T11" fmla="*/ 44 h 44"/>
                <a:gd name="T12" fmla="*/ 44 w 44"/>
                <a:gd name="T13" fmla="*/ 40 h 44"/>
                <a:gd name="T14" fmla="*/ 44 w 44"/>
                <a:gd name="T15" fmla="*/ 4 h 44"/>
                <a:gd name="T16" fmla="*/ 40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0" y="0"/>
                  </a:moveTo>
                  <a:cubicBezTo>
                    <a:pt x="4" y="0"/>
                    <a:pt x="4" y="0"/>
                    <a:pt x="4" y="0"/>
                  </a:cubicBezTo>
                  <a:cubicBezTo>
                    <a:pt x="2" y="0"/>
                    <a:pt x="0" y="2"/>
                    <a:pt x="0" y="4"/>
                  </a:cubicBezTo>
                  <a:cubicBezTo>
                    <a:pt x="0" y="40"/>
                    <a:pt x="0" y="40"/>
                    <a:pt x="0" y="40"/>
                  </a:cubicBezTo>
                  <a:cubicBezTo>
                    <a:pt x="0" y="43"/>
                    <a:pt x="2" y="44"/>
                    <a:pt x="4" y="44"/>
                  </a:cubicBezTo>
                  <a:cubicBezTo>
                    <a:pt x="40" y="44"/>
                    <a:pt x="40" y="44"/>
                    <a:pt x="40" y="44"/>
                  </a:cubicBezTo>
                  <a:cubicBezTo>
                    <a:pt x="42" y="44"/>
                    <a:pt x="44" y="43"/>
                    <a:pt x="44" y="40"/>
                  </a:cubicBezTo>
                  <a:cubicBezTo>
                    <a:pt x="44" y="4"/>
                    <a:pt x="44" y="4"/>
                    <a:pt x="44" y="4"/>
                  </a:cubicBezTo>
                  <a:cubicBezTo>
                    <a:pt x="44" y="2"/>
                    <a:pt x="42"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267">
              <a:extLst>
                <a:ext uri="{FF2B5EF4-FFF2-40B4-BE49-F238E27FC236}">
                  <a16:creationId xmlns:a16="http://schemas.microsoft.com/office/drawing/2014/main" id="{ECD0DE2C-5D10-481E-B36F-FDFCA413456D}"/>
                </a:ext>
              </a:extLst>
            </p:cNvPr>
            <p:cNvSpPr>
              <a:spLocks/>
            </p:cNvSpPr>
            <p:nvPr/>
          </p:nvSpPr>
          <p:spPr bwMode="auto">
            <a:xfrm>
              <a:off x="1942343" y="4739406"/>
              <a:ext cx="50800" cy="104775"/>
            </a:xfrm>
            <a:custGeom>
              <a:avLst/>
              <a:gdLst>
                <a:gd name="T0" fmla="*/ 13 w 16"/>
                <a:gd name="T1" fmla="*/ 1 h 33"/>
                <a:gd name="T2" fmla="*/ 5 w 16"/>
                <a:gd name="T3" fmla="*/ 6 h 33"/>
                <a:gd name="T4" fmla="*/ 0 w 16"/>
                <a:gd name="T5" fmla="*/ 9 h 33"/>
                <a:gd name="T6" fmla="*/ 0 w 16"/>
                <a:gd name="T7" fmla="*/ 24 h 33"/>
                <a:gd name="T8" fmla="*/ 5 w 16"/>
                <a:gd name="T9" fmla="*/ 27 h 33"/>
                <a:gd name="T10" fmla="*/ 13 w 16"/>
                <a:gd name="T11" fmla="*/ 31 h 33"/>
                <a:gd name="T12" fmla="*/ 16 w 16"/>
                <a:gd name="T13" fmla="*/ 29 h 33"/>
                <a:gd name="T14" fmla="*/ 16 w 16"/>
                <a:gd name="T15" fmla="*/ 3 h 33"/>
                <a:gd name="T16" fmla="*/ 13 w 1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3">
                  <a:moveTo>
                    <a:pt x="13" y="1"/>
                  </a:moveTo>
                  <a:cubicBezTo>
                    <a:pt x="5" y="6"/>
                    <a:pt x="5" y="6"/>
                    <a:pt x="5" y="6"/>
                  </a:cubicBezTo>
                  <a:cubicBezTo>
                    <a:pt x="4" y="7"/>
                    <a:pt x="2" y="8"/>
                    <a:pt x="0" y="9"/>
                  </a:cubicBezTo>
                  <a:cubicBezTo>
                    <a:pt x="0" y="24"/>
                    <a:pt x="0" y="24"/>
                    <a:pt x="0" y="24"/>
                  </a:cubicBezTo>
                  <a:cubicBezTo>
                    <a:pt x="2" y="25"/>
                    <a:pt x="4" y="26"/>
                    <a:pt x="5" y="27"/>
                  </a:cubicBezTo>
                  <a:cubicBezTo>
                    <a:pt x="13" y="31"/>
                    <a:pt x="13" y="31"/>
                    <a:pt x="13" y="31"/>
                  </a:cubicBezTo>
                  <a:cubicBezTo>
                    <a:pt x="14" y="33"/>
                    <a:pt x="16" y="32"/>
                    <a:pt x="16" y="29"/>
                  </a:cubicBezTo>
                  <a:cubicBezTo>
                    <a:pt x="16" y="3"/>
                    <a:pt x="16" y="3"/>
                    <a:pt x="16" y="3"/>
                  </a:cubicBezTo>
                  <a:cubicBezTo>
                    <a:pt x="16" y="1"/>
                    <a:pt x="14"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79" name="Freeform 189">
            <a:extLst>
              <a:ext uri="{FF2B5EF4-FFF2-40B4-BE49-F238E27FC236}">
                <a16:creationId xmlns:a16="http://schemas.microsoft.com/office/drawing/2014/main" id="{650A51FB-B68C-443E-B218-2ADCA03716FC}"/>
              </a:ext>
            </a:extLst>
          </p:cNvPr>
          <p:cNvSpPr>
            <a:spLocks noEditPoints="1"/>
          </p:cNvSpPr>
          <p:nvPr/>
        </p:nvSpPr>
        <p:spPr bwMode="auto">
          <a:xfrm>
            <a:off x="7846105" y="802594"/>
            <a:ext cx="321563" cy="299532"/>
          </a:xfrm>
          <a:custGeom>
            <a:avLst/>
            <a:gdLst>
              <a:gd name="T0" fmla="*/ 52 w 64"/>
              <a:gd name="T1" fmla="*/ 8 h 60"/>
              <a:gd name="T2" fmla="*/ 56 w 64"/>
              <a:gd name="T3" fmla="*/ 0 h 60"/>
              <a:gd name="T4" fmla="*/ 52 w 64"/>
              <a:gd name="T5" fmla="*/ 0 h 60"/>
              <a:gd name="T6" fmla="*/ 12 w 64"/>
              <a:gd name="T7" fmla="*/ 0 h 60"/>
              <a:gd name="T8" fmla="*/ 8 w 64"/>
              <a:gd name="T9" fmla="*/ 0 h 60"/>
              <a:gd name="T10" fmla="*/ 12 w 64"/>
              <a:gd name="T11" fmla="*/ 8 h 60"/>
              <a:gd name="T12" fmla="*/ 0 w 64"/>
              <a:gd name="T13" fmla="*/ 8 h 60"/>
              <a:gd name="T14" fmla="*/ 0 w 64"/>
              <a:gd name="T15" fmla="*/ 18 h 60"/>
              <a:gd name="T16" fmla="*/ 13 w 64"/>
              <a:gd name="T17" fmla="*/ 32 h 60"/>
              <a:gd name="T18" fmla="*/ 28 w 64"/>
              <a:gd name="T19" fmla="*/ 43 h 60"/>
              <a:gd name="T20" fmla="*/ 28 w 64"/>
              <a:gd name="T21" fmla="*/ 48 h 60"/>
              <a:gd name="T22" fmla="*/ 8 w 64"/>
              <a:gd name="T23" fmla="*/ 56 h 60"/>
              <a:gd name="T24" fmla="*/ 8 w 64"/>
              <a:gd name="T25" fmla="*/ 60 h 60"/>
              <a:gd name="T26" fmla="*/ 32 w 64"/>
              <a:gd name="T27" fmla="*/ 60 h 60"/>
              <a:gd name="T28" fmla="*/ 56 w 64"/>
              <a:gd name="T29" fmla="*/ 60 h 60"/>
              <a:gd name="T30" fmla="*/ 56 w 64"/>
              <a:gd name="T31" fmla="*/ 56 h 60"/>
              <a:gd name="T32" fmla="*/ 36 w 64"/>
              <a:gd name="T33" fmla="*/ 48 h 60"/>
              <a:gd name="T34" fmla="*/ 36 w 64"/>
              <a:gd name="T35" fmla="*/ 43 h 60"/>
              <a:gd name="T36" fmla="*/ 50 w 64"/>
              <a:gd name="T37" fmla="*/ 32 h 60"/>
              <a:gd name="T38" fmla="*/ 64 w 64"/>
              <a:gd name="T39" fmla="*/ 18 h 60"/>
              <a:gd name="T40" fmla="*/ 64 w 64"/>
              <a:gd name="T41" fmla="*/ 8 h 60"/>
              <a:gd name="T42" fmla="*/ 52 w 64"/>
              <a:gd name="T43" fmla="*/ 8 h 60"/>
              <a:gd name="T44" fmla="*/ 12 w 64"/>
              <a:gd name="T45" fmla="*/ 27 h 60"/>
              <a:gd name="T46" fmla="*/ 4 w 64"/>
              <a:gd name="T47" fmla="*/ 18 h 60"/>
              <a:gd name="T48" fmla="*/ 4 w 64"/>
              <a:gd name="T49" fmla="*/ 12 h 60"/>
              <a:gd name="T50" fmla="*/ 12 w 64"/>
              <a:gd name="T51" fmla="*/ 12 h 60"/>
              <a:gd name="T52" fmla="*/ 12 w 64"/>
              <a:gd name="T53" fmla="*/ 27 h 60"/>
              <a:gd name="T54" fmla="*/ 37 w 64"/>
              <a:gd name="T55" fmla="*/ 23 h 60"/>
              <a:gd name="T56" fmla="*/ 41 w 64"/>
              <a:gd name="T57" fmla="*/ 34 h 60"/>
              <a:gd name="T58" fmla="*/ 31 w 64"/>
              <a:gd name="T59" fmla="*/ 28 h 60"/>
              <a:gd name="T60" fmla="*/ 22 w 64"/>
              <a:gd name="T61" fmla="*/ 34 h 60"/>
              <a:gd name="T62" fmla="*/ 26 w 64"/>
              <a:gd name="T63" fmla="*/ 23 h 60"/>
              <a:gd name="T64" fmla="*/ 17 w 64"/>
              <a:gd name="T65" fmla="*/ 16 h 60"/>
              <a:gd name="T66" fmla="*/ 28 w 64"/>
              <a:gd name="T67" fmla="*/ 16 h 60"/>
              <a:gd name="T68" fmla="*/ 31 w 64"/>
              <a:gd name="T69" fmla="*/ 6 h 60"/>
              <a:gd name="T70" fmla="*/ 35 w 64"/>
              <a:gd name="T71" fmla="*/ 16 h 60"/>
              <a:gd name="T72" fmla="*/ 46 w 64"/>
              <a:gd name="T73" fmla="*/ 16 h 60"/>
              <a:gd name="T74" fmla="*/ 37 w 64"/>
              <a:gd name="T75" fmla="*/ 23 h 60"/>
              <a:gd name="T76" fmla="*/ 60 w 64"/>
              <a:gd name="T77" fmla="*/ 18 h 60"/>
              <a:gd name="T78" fmla="*/ 52 w 64"/>
              <a:gd name="T79" fmla="*/ 27 h 60"/>
              <a:gd name="T80" fmla="*/ 52 w 64"/>
              <a:gd name="T81" fmla="*/ 12 h 60"/>
              <a:gd name="T82" fmla="*/ 60 w 64"/>
              <a:gd name="T83" fmla="*/ 12 h 60"/>
              <a:gd name="T84" fmla="*/ 60 w 64"/>
              <a:gd name="T8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0">
                <a:moveTo>
                  <a:pt x="52" y="8"/>
                </a:moveTo>
                <a:cubicBezTo>
                  <a:pt x="56" y="0"/>
                  <a:pt x="56" y="0"/>
                  <a:pt x="56" y="0"/>
                </a:cubicBezTo>
                <a:cubicBezTo>
                  <a:pt x="52" y="0"/>
                  <a:pt x="52" y="0"/>
                  <a:pt x="52" y="0"/>
                </a:cubicBezTo>
                <a:cubicBezTo>
                  <a:pt x="12" y="0"/>
                  <a:pt x="12" y="0"/>
                  <a:pt x="12" y="0"/>
                </a:cubicBezTo>
                <a:cubicBezTo>
                  <a:pt x="8" y="0"/>
                  <a:pt x="8" y="0"/>
                  <a:pt x="8" y="0"/>
                </a:cubicBezTo>
                <a:cubicBezTo>
                  <a:pt x="12" y="8"/>
                  <a:pt x="12" y="8"/>
                  <a:pt x="12" y="8"/>
                </a:cubicBezTo>
                <a:cubicBezTo>
                  <a:pt x="0" y="8"/>
                  <a:pt x="0" y="8"/>
                  <a:pt x="0" y="8"/>
                </a:cubicBezTo>
                <a:cubicBezTo>
                  <a:pt x="0" y="18"/>
                  <a:pt x="0" y="18"/>
                  <a:pt x="0" y="18"/>
                </a:cubicBezTo>
                <a:cubicBezTo>
                  <a:pt x="0" y="22"/>
                  <a:pt x="0" y="30"/>
                  <a:pt x="13" y="32"/>
                </a:cubicBezTo>
                <a:cubicBezTo>
                  <a:pt x="16" y="38"/>
                  <a:pt x="21" y="42"/>
                  <a:pt x="28" y="43"/>
                </a:cubicBezTo>
                <a:cubicBezTo>
                  <a:pt x="28" y="45"/>
                  <a:pt x="28" y="46"/>
                  <a:pt x="28" y="48"/>
                </a:cubicBezTo>
                <a:cubicBezTo>
                  <a:pt x="28" y="56"/>
                  <a:pt x="12" y="56"/>
                  <a:pt x="8" y="56"/>
                </a:cubicBezTo>
                <a:cubicBezTo>
                  <a:pt x="8" y="60"/>
                  <a:pt x="8" y="60"/>
                  <a:pt x="8" y="60"/>
                </a:cubicBezTo>
                <a:cubicBezTo>
                  <a:pt x="32" y="60"/>
                  <a:pt x="32" y="60"/>
                  <a:pt x="32" y="60"/>
                </a:cubicBezTo>
                <a:cubicBezTo>
                  <a:pt x="56" y="60"/>
                  <a:pt x="56" y="60"/>
                  <a:pt x="56" y="60"/>
                </a:cubicBezTo>
                <a:cubicBezTo>
                  <a:pt x="56" y="60"/>
                  <a:pt x="56" y="60"/>
                  <a:pt x="56" y="56"/>
                </a:cubicBezTo>
                <a:cubicBezTo>
                  <a:pt x="52" y="56"/>
                  <a:pt x="36" y="56"/>
                  <a:pt x="36" y="48"/>
                </a:cubicBezTo>
                <a:cubicBezTo>
                  <a:pt x="36" y="46"/>
                  <a:pt x="36" y="45"/>
                  <a:pt x="36" y="43"/>
                </a:cubicBezTo>
                <a:cubicBezTo>
                  <a:pt x="42" y="42"/>
                  <a:pt x="47" y="38"/>
                  <a:pt x="50" y="32"/>
                </a:cubicBezTo>
                <a:cubicBezTo>
                  <a:pt x="64" y="30"/>
                  <a:pt x="64" y="22"/>
                  <a:pt x="64" y="18"/>
                </a:cubicBezTo>
                <a:cubicBezTo>
                  <a:pt x="64" y="8"/>
                  <a:pt x="64" y="8"/>
                  <a:pt x="64" y="8"/>
                </a:cubicBezTo>
                <a:lnTo>
                  <a:pt x="52" y="8"/>
                </a:lnTo>
                <a:close/>
                <a:moveTo>
                  <a:pt x="12" y="27"/>
                </a:moveTo>
                <a:cubicBezTo>
                  <a:pt x="4" y="26"/>
                  <a:pt x="4" y="21"/>
                  <a:pt x="4" y="18"/>
                </a:cubicBezTo>
                <a:cubicBezTo>
                  <a:pt x="4" y="12"/>
                  <a:pt x="4" y="12"/>
                  <a:pt x="4" y="12"/>
                </a:cubicBezTo>
                <a:cubicBezTo>
                  <a:pt x="12" y="12"/>
                  <a:pt x="12" y="12"/>
                  <a:pt x="12" y="12"/>
                </a:cubicBezTo>
                <a:lnTo>
                  <a:pt x="12" y="27"/>
                </a:lnTo>
                <a:close/>
                <a:moveTo>
                  <a:pt x="37" y="23"/>
                </a:moveTo>
                <a:cubicBezTo>
                  <a:pt x="41" y="34"/>
                  <a:pt x="41" y="34"/>
                  <a:pt x="41" y="34"/>
                </a:cubicBezTo>
                <a:cubicBezTo>
                  <a:pt x="31" y="28"/>
                  <a:pt x="31" y="28"/>
                  <a:pt x="31" y="28"/>
                </a:cubicBezTo>
                <a:cubicBezTo>
                  <a:pt x="22" y="34"/>
                  <a:pt x="22" y="34"/>
                  <a:pt x="22" y="34"/>
                </a:cubicBezTo>
                <a:cubicBezTo>
                  <a:pt x="26" y="23"/>
                  <a:pt x="26" y="23"/>
                  <a:pt x="26" y="23"/>
                </a:cubicBezTo>
                <a:cubicBezTo>
                  <a:pt x="17" y="16"/>
                  <a:pt x="17" y="16"/>
                  <a:pt x="17" y="16"/>
                </a:cubicBezTo>
                <a:cubicBezTo>
                  <a:pt x="28" y="16"/>
                  <a:pt x="28" y="16"/>
                  <a:pt x="28" y="16"/>
                </a:cubicBezTo>
                <a:cubicBezTo>
                  <a:pt x="31" y="6"/>
                  <a:pt x="31" y="6"/>
                  <a:pt x="31" y="6"/>
                </a:cubicBezTo>
                <a:cubicBezTo>
                  <a:pt x="35" y="16"/>
                  <a:pt x="35" y="16"/>
                  <a:pt x="35" y="16"/>
                </a:cubicBezTo>
                <a:cubicBezTo>
                  <a:pt x="46" y="16"/>
                  <a:pt x="46" y="16"/>
                  <a:pt x="46" y="16"/>
                </a:cubicBezTo>
                <a:lnTo>
                  <a:pt x="37" y="23"/>
                </a:lnTo>
                <a:close/>
                <a:moveTo>
                  <a:pt x="60" y="18"/>
                </a:moveTo>
                <a:cubicBezTo>
                  <a:pt x="60" y="21"/>
                  <a:pt x="60" y="26"/>
                  <a:pt x="52" y="27"/>
                </a:cubicBezTo>
                <a:cubicBezTo>
                  <a:pt x="52" y="12"/>
                  <a:pt x="52" y="12"/>
                  <a:pt x="52" y="12"/>
                </a:cubicBezTo>
                <a:cubicBezTo>
                  <a:pt x="60" y="12"/>
                  <a:pt x="60" y="12"/>
                  <a:pt x="60" y="12"/>
                </a:cubicBezTo>
                <a:lnTo>
                  <a:pt x="6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sp>
        <p:nvSpPr>
          <p:cNvPr id="80" name="Title 1">
            <a:extLst>
              <a:ext uri="{FF2B5EF4-FFF2-40B4-BE49-F238E27FC236}">
                <a16:creationId xmlns:a16="http://schemas.microsoft.com/office/drawing/2014/main" id="{8D2691C5-3F09-4677-B1C9-9D7503241ED7}"/>
              </a:ext>
            </a:extLst>
          </p:cNvPr>
          <p:cNvSpPr txBox="1">
            <a:spLocks/>
          </p:cNvSpPr>
          <p:nvPr/>
        </p:nvSpPr>
        <p:spPr>
          <a:xfrm>
            <a:off x="5773288" y="472443"/>
            <a:ext cx="1426873"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1800" b="1" dirty="0">
                <a:solidFill>
                  <a:schemeClr val="tx2">
                    <a:lumMod val="50000"/>
                  </a:schemeClr>
                </a:solidFill>
                <a:latin typeface="Century Gothic" panose="020B0502020202020204" pitchFamily="34" charset="0"/>
              </a:rPr>
              <a:t>Black</a:t>
            </a:r>
          </a:p>
          <a:p>
            <a:pPr algn="r">
              <a:lnSpc>
                <a:spcPct val="100000"/>
              </a:lnSpc>
            </a:pPr>
            <a:r>
              <a:rPr lang="en-US" sz="1800" b="1" dirty="0">
                <a:solidFill>
                  <a:schemeClr val="tx2">
                    <a:lumMod val="50000"/>
                  </a:schemeClr>
                </a:solidFill>
                <a:latin typeface="Century Gothic" panose="020B0502020202020204" pitchFamily="34" charset="0"/>
              </a:rPr>
              <a:t>Influencers</a:t>
            </a:r>
          </a:p>
        </p:txBody>
      </p:sp>
      <p:pic>
        <p:nvPicPr>
          <p:cNvPr id="81" name="Picture 80">
            <a:extLst>
              <a:ext uri="{FF2B5EF4-FFF2-40B4-BE49-F238E27FC236}">
                <a16:creationId xmlns:a16="http://schemas.microsoft.com/office/drawing/2014/main" id="{E5C3FD80-C87E-4612-BC33-0785F71F3E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06953" y="89795"/>
            <a:ext cx="1008180" cy="916964"/>
          </a:xfrm>
          <a:prstGeom prst="rect">
            <a:avLst/>
          </a:prstGeom>
        </p:spPr>
      </p:pic>
    </p:spTree>
    <p:extLst>
      <p:ext uri="{BB962C8B-B14F-4D97-AF65-F5344CB8AC3E}">
        <p14:creationId xmlns:p14="http://schemas.microsoft.com/office/powerpoint/2010/main" val="1584609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F8D3A-5281-4687-B1EF-D969D7FBF2A9}"/>
              </a:ext>
            </a:extLst>
          </p:cNvPr>
          <p:cNvSpPr>
            <a:spLocks noGrp="1"/>
          </p:cNvSpPr>
          <p:nvPr>
            <p:ph type="sldNum" sz="quarter" idx="12"/>
          </p:nvPr>
        </p:nvSpPr>
        <p:spPr/>
        <p:txBody>
          <a:bodyPr/>
          <a:lstStyle/>
          <a:p>
            <a:fld id="{B254D353-2FF2-4BF8-963F-613D94FDEE94}" type="slidenum">
              <a:rPr lang="en-US" smtClean="0"/>
              <a:t>8</a:t>
            </a:fld>
            <a:endParaRPr lang="en-US"/>
          </a:p>
        </p:txBody>
      </p:sp>
      <p:grpSp>
        <p:nvGrpSpPr>
          <p:cNvPr id="54" name="Group 53">
            <a:extLst>
              <a:ext uri="{FF2B5EF4-FFF2-40B4-BE49-F238E27FC236}">
                <a16:creationId xmlns:a16="http://schemas.microsoft.com/office/drawing/2014/main" id="{A18C2A37-64D7-4C91-93EA-213145871D72}"/>
              </a:ext>
            </a:extLst>
          </p:cNvPr>
          <p:cNvGrpSpPr/>
          <p:nvPr/>
        </p:nvGrpSpPr>
        <p:grpSpPr>
          <a:xfrm>
            <a:off x="1303421" y="757460"/>
            <a:ext cx="7419339" cy="810371"/>
            <a:chOff x="1303421" y="931556"/>
            <a:chExt cx="6434037" cy="1236063"/>
          </a:xfrm>
          <a:solidFill>
            <a:schemeClr val="accent2">
              <a:lumMod val="40000"/>
              <a:lumOff val="60000"/>
            </a:schemeClr>
          </a:solidFill>
        </p:grpSpPr>
        <p:sp>
          <p:nvSpPr>
            <p:cNvPr id="55" name="Title 1">
              <a:extLst>
                <a:ext uri="{FF2B5EF4-FFF2-40B4-BE49-F238E27FC236}">
                  <a16:creationId xmlns:a16="http://schemas.microsoft.com/office/drawing/2014/main" id="{5778060A-6DDE-4E37-82A3-D35D448DBBED}"/>
                </a:ext>
              </a:extLst>
            </p:cNvPr>
            <p:cNvSpPr txBox="1">
              <a:spLocks/>
            </p:cNvSpPr>
            <p:nvPr/>
          </p:nvSpPr>
          <p:spPr>
            <a:xfrm>
              <a:off x="1303421" y="931556"/>
              <a:ext cx="6434037" cy="760514"/>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 Core Platform &amp; Services</a:t>
              </a:r>
            </a:p>
          </p:txBody>
        </p:sp>
        <p:sp>
          <p:nvSpPr>
            <p:cNvPr id="56" name="Title 1">
              <a:extLst>
                <a:ext uri="{FF2B5EF4-FFF2-40B4-BE49-F238E27FC236}">
                  <a16:creationId xmlns:a16="http://schemas.microsoft.com/office/drawing/2014/main" id="{52FB6269-D7F8-41C3-AE11-2557F4B4A2E2}"/>
                </a:ext>
              </a:extLst>
            </p:cNvPr>
            <p:cNvSpPr txBox="1">
              <a:spLocks/>
            </p:cNvSpPr>
            <p:nvPr/>
          </p:nvSpPr>
          <p:spPr>
            <a:xfrm>
              <a:off x="1303421" y="1792057"/>
              <a:ext cx="6434037" cy="375562"/>
            </a:xfrm>
            <a:prstGeom prst="rect">
              <a:avLst/>
            </a:prstGeom>
            <a:solidFill>
              <a:schemeClr val="bg1"/>
            </a:solid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1600" dirty="0">
                  <a:latin typeface="+mn-lt"/>
                </a:rPr>
                <a:t>Key revenue streams and service offerings to be rolled out on BlackFacts.com</a:t>
              </a:r>
            </a:p>
          </p:txBody>
        </p:sp>
      </p:grpSp>
      <p:grpSp>
        <p:nvGrpSpPr>
          <p:cNvPr id="57" name="Group 56">
            <a:extLst>
              <a:ext uri="{FF2B5EF4-FFF2-40B4-BE49-F238E27FC236}">
                <a16:creationId xmlns:a16="http://schemas.microsoft.com/office/drawing/2014/main" id="{B016769D-FA01-4985-8EA4-DB6B42269AAD}"/>
              </a:ext>
            </a:extLst>
          </p:cNvPr>
          <p:cNvGrpSpPr/>
          <p:nvPr/>
        </p:nvGrpSpPr>
        <p:grpSpPr>
          <a:xfrm>
            <a:off x="1305134" y="454257"/>
            <a:ext cx="1019175" cy="181379"/>
            <a:chOff x="4127500" y="876491"/>
            <a:chExt cx="1019175" cy="181379"/>
          </a:xfrm>
        </p:grpSpPr>
        <p:sp>
          <p:nvSpPr>
            <p:cNvPr id="58" name="Oval 57">
              <a:extLst>
                <a:ext uri="{FF2B5EF4-FFF2-40B4-BE49-F238E27FC236}">
                  <a16:creationId xmlns:a16="http://schemas.microsoft.com/office/drawing/2014/main" id="{B67DFF63-6355-45A2-9A73-6C87D3E946C9}"/>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57C90AE-D612-4B9D-AADE-5C2FB9D5D472}"/>
                </a:ext>
              </a:extLst>
            </p:cNvPr>
            <p:cNvSpPr/>
            <p:nvPr/>
          </p:nvSpPr>
          <p:spPr>
            <a:xfrm>
              <a:off x="4965295" y="876491"/>
              <a:ext cx="181380" cy="18137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985F819-9D27-4430-867F-B4BD5FD6C601}"/>
                </a:ext>
              </a:extLst>
            </p:cNvPr>
            <p:cNvSpPr/>
            <p:nvPr/>
          </p:nvSpPr>
          <p:spPr>
            <a:xfrm>
              <a:off x="4686030" y="876491"/>
              <a:ext cx="181380" cy="181379"/>
            </a:xfrm>
            <a:prstGeom prst="ellips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CDE23AE-4EFE-4348-84EA-784254E79D05}"/>
                </a:ext>
              </a:extLst>
            </p:cNvPr>
            <p:cNvSpPr/>
            <p:nvPr/>
          </p:nvSpPr>
          <p:spPr>
            <a:xfrm>
              <a:off x="4406765" y="876491"/>
              <a:ext cx="181380" cy="181379"/>
            </a:xfrm>
            <a:prstGeom prst="ellipse">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 name="Picture 61">
            <a:extLst>
              <a:ext uri="{FF2B5EF4-FFF2-40B4-BE49-F238E27FC236}">
                <a16:creationId xmlns:a16="http://schemas.microsoft.com/office/drawing/2014/main" id="{290C6054-CACB-4241-AEA5-1A93FAA4B7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96" name="Freeform: Shape 111">
            <a:extLst>
              <a:ext uri="{FF2B5EF4-FFF2-40B4-BE49-F238E27FC236}">
                <a16:creationId xmlns:a16="http://schemas.microsoft.com/office/drawing/2014/main" id="{22A9B3EF-E1D8-4D8B-91D4-778EE7B8ED85}"/>
              </a:ext>
            </a:extLst>
          </p:cNvPr>
          <p:cNvSpPr/>
          <p:nvPr/>
        </p:nvSpPr>
        <p:spPr>
          <a:xfrm>
            <a:off x="4413934" y="1949552"/>
            <a:ext cx="645500" cy="644639"/>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lumMod val="65000"/>
                  <a:lumOff val="35000"/>
                </a:schemeClr>
              </a:solidFill>
            </a:endParaRPr>
          </a:p>
        </p:txBody>
      </p:sp>
      <p:sp>
        <p:nvSpPr>
          <p:cNvPr id="97" name="TextBox 96">
            <a:extLst>
              <a:ext uri="{FF2B5EF4-FFF2-40B4-BE49-F238E27FC236}">
                <a16:creationId xmlns:a16="http://schemas.microsoft.com/office/drawing/2014/main" id="{ACE537FE-BF6E-4369-BE92-880C7969680E}"/>
              </a:ext>
            </a:extLst>
          </p:cNvPr>
          <p:cNvSpPr txBox="1"/>
          <p:nvPr/>
        </p:nvSpPr>
        <p:spPr>
          <a:xfrm>
            <a:off x="5187958" y="2156918"/>
            <a:ext cx="2928020" cy="1015663"/>
          </a:xfrm>
          <a:prstGeom prst="rect">
            <a:avLst/>
          </a:prstGeom>
          <a:noFill/>
        </p:spPr>
        <p:txBody>
          <a:bodyPr wrap="square" rtlCol="0">
            <a:spAutoFit/>
          </a:bodyPr>
          <a:lstStyle/>
          <a:p>
            <a:pPr defTabSz="239976"/>
            <a:r>
              <a:rPr lang="en-US" sz="1200" dirty="0">
                <a:solidFill>
                  <a:schemeClr val="tx1">
                    <a:lumMod val="65000"/>
                    <a:lumOff val="35000"/>
                  </a:schemeClr>
                </a:solidFill>
                <a:ea typeface="Open Sans Light" panose="020B0306030504020204" pitchFamily="34" charset="0"/>
                <a:cs typeface="Open Sans Light" panose="020B0306030504020204" pitchFamily="34" charset="0"/>
              </a:rPr>
              <a:t>Leveraging BlackFacts.com Website, Membership Emails and Social Media platforms, as well as our growing network of partners (and space on their websites) to offer Ad Space to our Advertisers</a:t>
            </a:r>
            <a:endParaRPr lang="ru-RU" sz="1200" spc="-100" dirty="0">
              <a:solidFill>
                <a:schemeClr val="tx1">
                  <a:lumMod val="65000"/>
                  <a:lumOff val="35000"/>
                </a:schemeClr>
              </a:solidFill>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352ABC9A-E692-42D1-B518-C241E6CE1A17}"/>
              </a:ext>
            </a:extLst>
          </p:cNvPr>
          <p:cNvSpPr txBox="1"/>
          <p:nvPr/>
        </p:nvSpPr>
        <p:spPr>
          <a:xfrm>
            <a:off x="5187957" y="1889075"/>
            <a:ext cx="2235573" cy="318100"/>
          </a:xfrm>
          <a:prstGeom prst="rect">
            <a:avLst/>
          </a:prstGeom>
          <a:noFill/>
        </p:spPr>
        <p:txBody>
          <a:bodyPr wrap="square" rtlCol="0">
            <a:spAutoFit/>
          </a:bodyPr>
          <a:lstStyle/>
          <a:p>
            <a:r>
              <a:rPr lang="en-US" sz="1467" b="1" dirty="0">
                <a:solidFill>
                  <a:schemeClr val="tx1">
                    <a:lumMod val="65000"/>
                    <a:lumOff val="35000"/>
                  </a:schemeClr>
                </a:solidFill>
                <a:ea typeface="Open Sans" panose="020B0606030504020204" pitchFamily="34" charset="0"/>
                <a:cs typeface="Open Sans" panose="020B0606030504020204" pitchFamily="34" charset="0"/>
              </a:rPr>
              <a:t>Advertising Offerings</a:t>
            </a:r>
            <a:endParaRPr lang="ru-RU" sz="1467" b="1"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100" name="Freeform: Shape 111">
            <a:extLst>
              <a:ext uri="{FF2B5EF4-FFF2-40B4-BE49-F238E27FC236}">
                <a16:creationId xmlns:a16="http://schemas.microsoft.com/office/drawing/2014/main" id="{606B7CF8-6C64-4DAA-A800-0DCF7C887323}"/>
              </a:ext>
            </a:extLst>
          </p:cNvPr>
          <p:cNvSpPr/>
          <p:nvPr/>
        </p:nvSpPr>
        <p:spPr>
          <a:xfrm>
            <a:off x="4413934" y="3499390"/>
            <a:ext cx="645500" cy="644639"/>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lumMod val="65000"/>
                  <a:lumOff val="35000"/>
                </a:schemeClr>
              </a:solidFill>
            </a:endParaRPr>
          </a:p>
        </p:txBody>
      </p:sp>
      <p:sp>
        <p:nvSpPr>
          <p:cNvPr id="101" name="TextBox 100">
            <a:extLst>
              <a:ext uri="{FF2B5EF4-FFF2-40B4-BE49-F238E27FC236}">
                <a16:creationId xmlns:a16="http://schemas.microsoft.com/office/drawing/2014/main" id="{41CF7C84-1BC5-4FE3-A4AD-659874B6E891}"/>
              </a:ext>
            </a:extLst>
          </p:cNvPr>
          <p:cNvSpPr txBox="1"/>
          <p:nvPr/>
        </p:nvSpPr>
        <p:spPr>
          <a:xfrm>
            <a:off x="5187956" y="3706756"/>
            <a:ext cx="2928021" cy="830997"/>
          </a:xfrm>
          <a:prstGeom prst="rect">
            <a:avLst/>
          </a:prstGeom>
          <a:noFill/>
        </p:spPr>
        <p:txBody>
          <a:bodyPr wrap="square" rtlCol="0">
            <a:spAutoFit/>
          </a:bodyPr>
          <a:lstStyle>
            <a:defPPr>
              <a:defRPr lang="en-US"/>
            </a:defPPr>
            <a:lvl1pPr defTabSz="239976">
              <a:defRPr sz="1100">
                <a:solidFill>
                  <a:schemeClr val="tx1">
                    <a:lumMod val="65000"/>
                    <a:lumOff val="35000"/>
                  </a:schemeClr>
                </a:solidFill>
                <a:ea typeface="Open Sans Light" panose="020B0306030504020204" pitchFamily="34" charset="0"/>
                <a:cs typeface="Open Sans Light" panose="020B0306030504020204" pitchFamily="34" charset="0"/>
              </a:defRPr>
            </a:lvl1pPr>
          </a:lstStyle>
          <a:p>
            <a:r>
              <a:rPr lang="en-US" sz="1200" dirty="0"/>
              <a:t>BlackFacts offers special advertising packages, showcase Pages, promotional links to Facts and News Stories and much more to Sponsors, Educators and Partners</a:t>
            </a:r>
            <a:endParaRPr lang="ru-RU" sz="1200" dirty="0"/>
          </a:p>
        </p:txBody>
      </p:sp>
      <p:sp>
        <p:nvSpPr>
          <p:cNvPr id="102" name="TextBox 101">
            <a:extLst>
              <a:ext uri="{FF2B5EF4-FFF2-40B4-BE49-F238E27FC236}">
                <a16:creationId xmlns:a16="http://schemas.microsoft.com/office/drawing/2014/main" id="{744773DA-74F8-4317-B14B-78CDCFC648B2}"/>
              </a:ext>
            </a:extLst>
          </p:cNvPr>
          <p:cNvSpPr txBox="1"/>
          <p:nvPr/>
        </p:nvSpPr>
        <p:spPr>
          <a:xfrm>
            <a:off x="5187957" y="3438914"/>
            <a:ext cx="2823088" cy="318100"/>
          </a:xfrm>
          <a:prstGeom prst="rect">
            <a:avLst/>
          </a:prstGeom>
          <a:noFill/>
        </p:spPr>
        <p:txBody>
          <a:bodyPr wrap="square" rtlCol="0">
            <a:spAutoFit/>
          </a:bodyPr>
          <a:lstStyle/>
          <a:p>
            <a:r>
              <a:rPr lang="en-US" sz="1467" b="1" dirty="0">
                <a:solidFill>
                  <a:schemeClr val="tx1">
                    <a:lumMod val="65000"/>
                    <a:lumOff val="35000"/>
                  </a:schemeClr>
                </a:solidFill>
                <a:ea typeface="Open Sans" panose="020B0606030504020204" pitchFamily="34" charset="0"/>
                <a:cs typeface="Open Sans" panose="020B0606030504020204" pitchFamily="34" charset="0"/>
              </a:rPr>
              <a:t>Sponsorships, Schools &amp; Partners</a:t>
            </a:r>
            <a:endParaRPr lang="ru-RU" sz="1467" b="1"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104" name="Freeform: Shape 111">
            <a:extLst>
              <a:ext uri="{FF2B5EF4-FFF2-40B4-BE49-F238E27FC236}">
                <a16:creationId xmlns:a16="http://schemas.microsoft.com/office/drawing/2014/main" id="{199B95B0-D6F9-4FA3-8789-5BCC9FFBF710}"/>
              </a:ext>
            </a:extLst>
          </p:cNvPr>
          <p:cNvSpPr/>
          <p:nvPr/>
        </p:nvSpPr>
        <p:spPr>
          <a:xfrm>
            <a:off x="8266367" y="2482328"/>
            <a:ext cx="645500" cy="644639"/>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lumMod val="65000"/>
                  <a:lumOff val="35000"/>
                </a:schemeClr>
              </a:solidFill>
            </a:endParaRPr>
          </a:p>
        </p:txBody>
      </p:sp>
      <p:sp>
        <p:nvSpPr>
          <p:cNvPr id="105" name="TextBox 104">
            <a:extLst>
              <a:ext uri="{FF2B5EF4-FFF2-40B4-BE49-F238E27FC236}">
                <a16:creationId xmlns:a16="http://schemas.microsoft.com/office/drawing/2014/main" id="{C529C8D2-BFB5-4615-87D6-5ADF56787C23}"/>
              </a:ext>
            </a:extLst>
          </p:cNvPr>
          <p:cNvSpPr txBox="1"/>
          <p:nvPr/>
        </p:nvSpPr>
        <p:spPr>
          <a:xfrm>
            <a:off x="9040391" y="2689694"/>
            <a:ext cx="2723928" cy="1384995"/>
          </a:xfrm>
          <a:prstGeom prst="rect">
            <a:avLst/>
          </a:prstGeom>
          <a:noFill/>
        </p:spPr>
        <p:txBody>
          <a:bodyPr wrap="square" rtlCol="0">
            <a:spAutoFit/>
          </a:bodyPr>
          <a:lstStyle>
            <a:defPPr>
              <a:defRPr lang="en-US"/>
            </a:defPPr>
            <a:lvl1pPr defTabSz="239976">
              <a:defRPr sz="1200">
                <a:solidFill>
                  <a:schemeClr val="tx1">
                    <a:lumMod val="65000"/>
                    <a:lumOff val="35000"/>
                  </a:schemeClr>
                </a:solidFill>
                <a:ea typeface="Open Sans Light" panose="020B0306030504020204" pitchFamily="34" charset="0"/>
                <a:cs typeface="Open Sans Light" panose="020B0306030504020204" pitchFamily="34" charset="0"/>
              </a:defRPr>
            </a:lvl1pPr>
          </a:lstStyle>
          <a:p>
            <a:r>
              <a:rPr lang="en-US" dirty="0"/>
              <a:t>BlackFacts will offer a marketplace where vendors can showcase and sell their products/Services to our members and visitors.  Included in the marketplace will be a FREE directory of businesses with links to their websites (but no product sales)</a:t>
            </a:r>
            <a:endParaRPr lang="ru-RU" dirty="0"/>
          </a:p>
        </p:txBody>
      </p:sp>
      <p:sp>
        <p:nvSpPr>
          <p:cNvPr id="106" name="TextBox 105">
            <a:extLst>
              <a:ext uri="{FF2B5EF4-FFF2-40B4-BE49-F238E27FC236}">
                <a16:creationId xmlns:a16="http://schemas.microsoft.com/office/drawing/2014/main" id="{7B7DE173-FF5A-40C1-BA53-657EC792D5FC}"/>
              </a:ext>
            </a:extLst>
          </p:cNvPr>
          <p:cNvSpPr txBox="1"/>
          <p:nvPr/>
        </p:nvSpPr>
        <p:spPr>
          <a:xfrm>
            <a:off x="9040390" y="2421851"/>
            <a:ext cx="2595406" cy="318100"/>
          </a:xfrm>
          <a:prstGeom prst="rect">
            <a:avLst/>
          </a:prstGeom>
          <a:noFill/>
        </p:spPr>
        <p:txBody>
          <a:bodyPr wrap="square" rtlCol="0">
            <a:spAutoFit/>
          </a:bodyPr>
          <a:lstStyle/>
          <a:p>
            <a:r>
              <a:rPr lang="en-US" sz="1467" b="1" dirty="0">
                <a:solidFill>
                  <a:schemeClr val="tx1">
                    <a:lumMod val="65000"/>
                    <a:lumOff val="35000"/>
                  </a:schemeClr>
                </a:solidFill>
                <a:ea typeface="Open Sans" panose="020B0606030504020204" pitchFamily="34" charset="0"/>
                <a:cs typeface="Open Sans" panose="020B0606030504020204" pitchFamily="34" charset="0"/>
              </a:rPr>
              <a:t>Wakanda Marketplace</a:t>
            </a:r>
            <a:endParaRPr lang="ru-RU" sz="1467" b="1"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108" name="Freeform: Shape 111">
            <a:extLst>
              <a:ext uri="{FF2B5EF4-FFF2-40B4-BE49-F238E27FC236}">
                <a16:creationId xmlns:a16="http://schemas.microsoft.com/office/drawing/2014/main" id="{03F67FFB-AAAB-4D61-8DA1-74DAF28C5D58}"/>
              </a:ext>
            </a:extLst>
          </p:cNvPr>
          <p:cNvSpPr/>
          <p:nvPr/>
        </p:nvSpPr>
        <p:spPr>
          <a:xfrm>
            <a:off x="8266367" y="4439835"/>
            <a:ext cx="645500" cy="644639"/>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lumMod val="65000"/>
                  <a:lumOff val="35000"/>
                </a:schemeClr>
              </a:solidFill>
            </a:endParaRPr>
          </a:p>
        </p:txBody>
      </p:sp>
      <p:sp>
        <p:nvSpPr>
          <p:cNvPr id="109" name="TextBox 108">
            <a:extLst>
              <a:ext uri="{FF2B5EF4-FFF2-40B4-BE49-F238E27FC236}">
                <a16:creationId xmlns:a16="http://schemas.microsoft.com/office/drawing/2014/main" id="{62FCBF48-8D06-4887-85FF-80D847FB6156}"/>
              </a:ext>
            </a:extLst>
          </p:cNvPr>
          <p:cNvSpPr txBox="1"/>
          <p:nvPr/>
        </p:nvSpPr>
        <p:spPr>
          <a:xfrm>
            <a:off x="9040390" y="4647201"/>
            <a:ext cx="2900336" cy="1200329"/>
          </a:xfrm>
          <a:prstGeom prst="rect">
            <a:avLst/>
          </a:prstGeom>
          <a:noFill/>
        </p:spPr>
        <p:txBody>
          <a:bodyPr wrap="square" rtlCol="0">
            <a:spAutoFit/>
          </a:bodyPr>
          <a:lstStyle>
            <a:defPPr>
              <a:defRPr lang="en-US"/>
            </a:defPPr>
            <a:lvl1pPr defTabSz="239976">
              <a:defRPr sz="1200">
                <a:solidFill>
                  <a:schemeClr val="tx1">
                    <a:lumMod val="65000"/>
                    <a:lumOff val="35000"/>
                  </a:schemeClr>
                </a:solidFill>
                <a:ea typeface="Open Sans Light" panose="020B0306030504020204" pitchFamily="34" charset="0"/>
                <a:cs typeface="Open Sans Light" panose="020B0306030504020204" pitchFamily="34" charset="0"/>
              </a:defRPr>
            </a:lvl1pPr>
          </a:lstStyle>
          <a:p>
            <a:r>
              <a:rPr lang="en-US" dirty="0"/>
              <a:t>BlackFacts will offer different tiers of subscriber services for members where they can have preferred content (Products, Services, News, Facts, Blogs) delivered to their email inbox and on their profile page on the website.</a:t>
            </a:r>
            <a:endParaRPr lang="ru-RU" dirty="0"/>
          </a:p>
        </p:txBody>
      </p:sp>
      <p:sp>
        <p:nvSpPr>
          <p:cNvPr id="110" name="TextBox 109">
            <a:extLst>
              <a:ext uri="{FF2B5EF4-FFF2-40B4-BE49-F238E27FC236}">
                <a16:creationId xmlns:a16="http://schemas.microsoft.com/office/drawing/2014/main" id="{E2CDEF0C-E18C-4C8E-8A70-15E4533E90D9}"/>
              </a:ext>
            </a:extLst>
          </p:cNvPr>
          <p:cNvSpPr txBox="1"/>
          <p:nvPr/>
        </p:nvSpPr>
        <p:spPr>
          <a:xfrm>
            <a:off x="9062694" y="4379358"/>
            <a:ext cx="2851384" cy="318100"/>
          </a:xfrm>
          <a:prstGeom prst="rect">
            <a:avLst/>
          </a:prstGeom>
          <a:noFill/>
        </p:spPr>
        <p:txBody>
          <a:bodyPr wrap="square" rtlCol="0">
            <a:spAutoFit/>
          </a:bodyPr>
          <a:lstStyle/>
          <a:p>
            <a:r>
              <a:rPr lang="en-US" sz="1467" b="1" dirty="0">
                <a:solidFill>
                  <a:schemeClr val="tx1">
                    <a:lumMod val="65000"/>
                    <a:lumOff val="35000"/>
                  </a:schemeClr>
                </a:solidFill>
                <a:ea typeface="Open Sans" panose="020B0606030504020204" pitchFamily="34" charset="0"/>
                <a:cs typeface="Open Sans" panose="020B0606030504020204" pitchFamily="34" charset="0"/>
              </a:rPr>
              <a:t>Subscription Services</a:t>
            </a:r>
            <a:endParaRPr lang="ru-RU" sz="1467" b="1" dirty="0">
              <a:solidFill>
                <a:schemeClr val="tx1">
                  <a:lumMod val="65000"/>
                  <a:lumOff val="35000"/>
                </a:schemeClr>
              </a:solidFill>
              <a:ea typeface="Open Sans" panose="020B0606030504020204" pitchFamily="34" charset="0"/>
              <a:cs typeface="Open Sans" panose="020B0606030504020204" pitchFamily="34" charset="0"/>
            </a:endParaRPr>
          </a:p>
        </p:txBody>
      </p:sp>
      <p:pic>
        <p:nvPicPr>
          <p:cNvPr id="35" name="Picture 34">
            <a:extLst>
              <a:ext uri="{FF2B5EF4-FFF2-40B4-BE49-F238E27FC236}">
                <a16:creationId xmlns:a16="http://schemas.microsoft.com/office/drawing/2014/main" id="{28885BAD-E4A6-4DF3-803C-2FF72C765362}"/>
              </a:ext>
            </a:extLst>
          </p:cNvPr>
          <p:cNvPicPr>
            <a:picLocks noChangeAspect="1"/>
          </p:cNvPicPr>
          <p:nvPr/>
        </p:nvPicPr>
        <p:blipFill>
          <a:blip r:embed="rId4"/>
          <a:stretch>
            <a:fillRect/>
          </a:stretch>
        </p:blipFill>
        <p:spPr>
          <a:xfrm>
            <a:off x="10556470" y="354273"/>
            <a:ext cx="1089517" cy="901785"/>
          </a:xfrm>
          <a:prstGeom prst="rect">
            <a:avLst/>
          </a:prstGeom>
        </p:spPr>
      </p:pic>
      <p:sp>
        <p:nvSpPr>
          <p:cNvPr id="112" name="Freeform 10">
            <a:extLst>
              <a:ext uri="{FF2B5EF4-FFF2-40B4-BE49-F238E27FC236}">
                <a16:creationId xmlns:a16="http://schemas.microsoft.com/office/drawing/2014/main" id="{6BE667CE-8C2C-4E43-A5D8-330C69810308}"/>
              </a:ext>
            </a:extLst>
          </p:cNvPr>
          <p:cNvSpPr>
            <a:spLocks/>
          </p:cNvSpPr>
          <p:nvPr/>
        </p:nvSpPr>
        <p:spPr bwMode="auto">
          <a:xfrm>
            <a:off x="68823" y="2368809"/>
            <a:ext cx="2274861" cy="1867974"/>
          </a:xfrm>
          <a:custGeom>
            <a:avLst/>
            <a:gdLst/>
            <a:ahLst/>
            <a:cxnLst>
              <a:cxn ang="0">
                <a:pos x="126" y="396"/>
              </a:cxn>
              <a:cxn ang="0">
                <a:pos x="76" y="153"/>
              </a:cxn>
              <a:cxn ang="0">
                <a:pos x="475" y="73"/>
              </a:cxn>
              <a:cxn ang="0">
                <a:pos x="225" y="182"/>
              </a:cxn>
              <a:cxn ang="0">
                <a:pos x="126" y="396"/>
              </a:cxn>
            </a:cxnLst>
            <a:rect l="0" t="0" r="r" b="b"/>
            <a:pathLst>
              <a:path w="475" h="396">
                <a:moveTo>
                  <a:pt x="126" y="396"/>
                </a:moveTo>
                <a:cubicBezTo>
                  <a:pt x="126" y="396"/>
                  <a:pt x="0" y="278"/>
                  <a:pt x="76" y="153"/>
                </a:cubicBezTo>
                <a:cubicBezTo>
                  <a:pt x="168" y="0"/>
                  <a:pt x="475" y="73"/>
                  <a:pt x="475" y="73"/>
                </a:cubicBezTo>
                <a:cubicBezTo>
                  <a:pt x="475" y="73"/>
                  <a:pt x="318" y="70"/>
                  <a:pt x="225" y="182"/>
                </a:cubicBezTo>
                <a:cubicBezTo>
                  <a:pt x="160" y="261"/>
                  <a:pt x="126" y="396"/>
                  <a:pt x="126" y="39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1">
            <a:extLst>
              <a:ext uri="{FF2B5EF4-FFF2-40B4-BE49-F238E27FC236}">
                <a16:creationId xmlns:a16="http://schemas.microsoft.com/office/drawing/2014/main" id="{4E66E637-4822-46B4-8175-800D64074618}"/>
              </a:ext>
            </a:extLst>
          </p:cNvPr>
          <p:cNvSpPr>
            <a:spLocks/>
          </p:cNvSpPr>
          <p:nvPr/>
        </p:nvSpPr>
        <p:spPr bwMode="auto">
          <a:xfrm>
            <a:off x="1402985" y="1780331"/>
            <a:ext cx="1980893" cy="1832308"/>
          </a:xfrm>
          <a:custGeom>
            <a:avLst/>
            <a:gdLst/>
            <a:ahLst/>
            <a:cxnLst>
              <a:cxn ang="0">
                <a:pos x="0" y="157"/>
              </a:cxn>
              <a:cxn ang="0">
                <a:pos x="215" y="33"/>
              </a:cxn>
              <a:cxn ang="0">
                <a:pos x="414" y="388"/>
              </a:cxn>
              <a:cxn ang="0">
                <a:pos x="234" y="184"/>
              </a:cxn>
              <a:cxn ang="0">
                <a:pos x="0" y="157"/>
              </a:cxn>
            </a:cxnLst>
            <a:rect l="0" t="0" r="r" b="b"/>
            <a:pathLst>
              <a:path w="414" h="388">
                <a:moveTo>
                  <a:pt x="0" y="157"/>
                </a:moveTo>
                <a:cubicBezTo>
                  <a:pt x="0" y="157"/>
                  <a:pt x="73" y="0"/>
                  <a:pt x="215" y="33"/>
                </a:cubicBezTo>
                <a:cubicBezTo>
                  <a:pt x="389" y="74"/>
                  <a:pt x="414" y="388"/>
                  <a:pt x="414" y="388"/>
                </a:cubicBezTo>
                <a:cubicBezTo>
                  <a:pt x="414" y="388"/>
                  <a:pt x="370" y="238"/>
                  <a:pt x="234" y="184"/>
                </a:cubicBezTo>
                <a:cubicBezTo>
                  <a:pt x="139" y="146"/>
                  <a:pt x="0" y="157"/>
                  <a:pt x="0" y="157"/>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2">
            <a:extLst>
              <a:ext uri="{FF2B5EF4-FFF2-40B4-BE49-F238E27FC236}">
                <a16:creationId xmlns:a16="http://schemas.microsoft.com/office/drawing/2014/main" id="{1A81AFA3-1A0B-4A8D-972E-2110623A529C}"/>
              </a:ext>
            </a:extLst>
          </p:cNvPr>
          <p:cNvSpPr>
            <a:spLocks/>
          </p:cNvSpPr>
          <p:nvPr/>
        </p:nvSpPr>
        <p:spPr bwMode="auto">
          <a:xfrm>
            <a:off x="2845690" y="2676421"/>
            <a:ext cx="1392956" cy="2197877"/>
          </a:xfrm>
          <a:custGeom>
            <a:avLst/>
            <a:gdLst/>
            <a:ahLst/>
            <a:cxnLst>
              <a:cxn ang="0">
                <a:pos x="92" y="0"/>
              </a:cxn>
              <a:cxn ang="0">
                <a:pos x="276" y="167"/>
              </a:cxn>
              <a:cxn ang="0">
                <a:pos x="0" y="466"/>
              </a:cxn>
              <a:cxn ang="0">
                <a:pos x="138" y="231"/>
              </a:cxn>
              <a:cxn ang="0">
                <a:pos x="92" y="0"/>
              </a:cxn>
            </a:cxnLst>
            <a:rect l="0" t="0" r="r" b="b"/>
            <a:pathLst>
              <a:path w="291" h="466">
                <a:moveTo>
                  <a:pt x="92" y="0"/>
                </a:moveTo>
                <a:cubicBezTo>
                  <a:pt x="92" y="0"/>
                  <a:pt x="264" y="21"/>
                  <a:pt x="276" y="167"/>
                </a:cubicBezTo>
                <a:cubicBezTo>
                  <a:pt x="291" y="345"/>
                  <a:pt x="0" y="466"/>
                  <a:pt x="0" y="466"/>
                </a:cubicBezTo>
                <a:cubicBezTo>
                  <a:pt x="0" y="466"/>
                  <a:pt x="129" y="377"/>
                  <a:pt x="138" y="231"/>
                </a:cubicBezTo>
                <a:cubicBezTo>
                  <a:pt x="144" y="129"/>
                  <a:pt x="92" y="0"/>
                  <a:pt x="9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3">
            <a:extLst>
              <a:ext uri="{FF2B5EF4-FFF2-40B4-BE49-F238E27FC236}">
                <a16:creationId xmlns:a16="http://schemas.microsoft.com/office/drawing/2014/main" id="{08B2F98E-0417-4D4B-849D-6A739290AA14}"/>
              </a:ext>
            </a:extLst>
          </p:cNvPr>
          <p:cNvSpPr>
            <a:spLocks/>
          </p:cNvSpPr>
          <p:nvPr/>
        </p:nvSpPr>
        <p:spPr bwMode="auto">
          <a:xfrm>
            <a:off x="1461779" y="4486438"/>
            <a:ext cx="2410539" cy="1399864"/>
          </a:xfrm>
          <a:custGeom>
            <a:avLst/>
            <a:gdLst/>
            <a:ahLst/>
            <a:cxnLst>
              <a:cxn ang="0">
                <a:pos x="471" y="0"/>
              </a:cxn>
              <a:cxn ang="0">
                <a:pos x="370" y="226"/>
              </a:cxn>
              <a:cxn ang="0">
                <a:pos x="0" y="56"/>
              </a:cxn>
              <a:cxn ang="0">
                <a:pos x="266" y="115"/>
              </a:cxn>
              <a:cxn ang="0">
                <a:pos x="471" y="0"/>
              </a:cxn>
            </a:cxnLst>
            <a:rect l="0" t="0" r="r" b="b"/>
            <a:pathLst>
              <a:path w="504" h="296">
                <a:moveTo>
                  <a:pt x="471" y="0"/>
                </a:moveTo>
                <a:cubicBezTo>
                  <a:pt x="471" y="0"/>
                  <a:pt x="504" y="170"/>
                  <a:pt x="370" y="226"/>
                </a:cubicBezTo>
                <a:cubicBezTo>
                  <a:pt x="205" y="296"/>
                  <a:pt x="0" y="56"/>
                  <a:pt x="0" y="56"/>
                </a:cubicBezTo>
                <a:cubicBezTo>
                  <a:pt x="0" y="56"/>
                  <a:pt x="124" y="151"/>
                  <a:pt x="266" y="115"/>
                </a:cubicBezTo>
                <a:cubicBezTo>
                  <a:pt x="365" y="89"/>
                  <a:pt x="471" y="0"/>
                  <a:pt x="471"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14">
            <a:extLst>
              <a:ext uri="{FF2B5EF4-FFF2-40B4-BE49-F238E27FC236}">
                <a16:creationId xmlns:a16="http://schemas.microsoft.com/office/drawing/2014/main" id="{CB88A7CD-CD92-4F34-A0D0-D8F5F6E7C532}"/>
              </a:ext>
            </a:extLst>
          </p:cNvPr>
          <p:cNvSpPr>
            <a:spLocks/>
          </p:cNvSpPr>
          <p:nvPr/>
        </p:nvSpPr>
        <p:spPr bwMode="auto">
          <a:xfrm>
            <a:off x="362791" y="3420937"/>
            <a:ext cx="1741196" cy="2425242"/>
          </a:xfrm>
          <a:custGeom>
            <a:avLst/>
            <a:gdLst/>
            <a:ahLst/>
            <a:cxnLst>
              <a:cxn ang="0">
                <a:pos x="363" y="431"/>
              </a:cxn>
              <a:cxn ang="0">
                <a:pos x="116" y="404"/>
              </a:cxn>
              <a:cxn ang="0">
                <a:pos x="164" y="0"/>
              </a:cxn>
              <a:cxn ang="0">
                <a:pos x="190" y="271"/>
              </a:cxn>
              <a:cxn ang="0">
                <a:pos x="363" y="431"/>
              </a:cxn>
            </a:cxnLst>
            <a:rect l="0" t="0" r="r" b="b"/>
            <a:pathLst>
              <a:path w="363" h="514">
                <a:moveTo>
                  <a:pt x="363" y="431"/>
                </a:moveTo>
                <a:cubicBezTo>
                  <a:pt x="363" y="431"/>
                  <a:pt x="212" y="514"/>
                  <a:pt x="116" y="404"/>
                </a:cubicBezTo>
                <a:cubicBezTo>
                  <a:pt x="0" y="269"/>
                  <a:pt x="164" y="0"/>
                  <a:pt x="164" y="0"/>
                </a:cubicBezTo>
                <a:cubicBezTo>
                  <a:pt x="164" y="0"/>
                  <a:pt x="112" y="147"/>
                  <a:pt x="190" y="271"/>
                </a:cubicBezTo>
                <a:cubicBezTo>
                  <a:pt x="245" y="357"/>
                  <a:pt x="363" y="431"/>
                  <a:pt x="363" y="431"/>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7" name="Group 27">
            <a:extLst>
              <a:ext uri="{FF2B5EF4-FFF2-40B4-BE49-F238E27FC236}">
                <a16:creationId xmlns:a16="http://schemas.microsoft.com/office/drawing/2014/main" id="{19B360AA-C5E1-4C43-810B-C0504B0573FB}"/>
              </a:ext>
            </a:extLst>
          </p:cNvPr>
          <p:cNvGrpSpPr/>
          <p:nvPr/>
        </p:nvGrpSpPr>
        <p:grpSpPr>
          <a:xfrm>
            <a:off x="561975" y="2990905"/>
            <a:ext cx="309334" cy="469115"/>
            <a:chOff x="4235451" y="4579938"/>
            <a:chExt cx="123825" cy="190499"/>
          </a:xfrm>
          <a:solidFill>
            <a:schemeClr val="bg1"/>
          </a:solidFill>
        </p:grpSpPr>
        <p:sp>
          <p:nvSpPr>
            <p:cNvPr id="118" name="Freeform 63">
              <a:extLst>
                <a:ext uri="{FF2B5EF4-FFF2-40B4-BE49-F238E27FC236}">
                  <a16:creationId xmlns:a16="http://schemas.microsoft.com/office/drawing/2014/main" id="{C59AC4F0-FE2F-4541-ABCD-E21DBA8E697D}"/>
                </a:ext>
              </a:extLst>
            </p:cNvPr>
            <p:cNvSpPr>
              <a:spLocks/>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64">
              <a:extLst>
                <a:ext uri="{FF2B5EF4-FFF2-40B4-BE49-F238E27FC236}">
                  <a16:creationId xmlns:a16="http://schemas.microsoft.com/office/drawing/2014/main" id="{B2CE53DF-0B56-446E-A473-0B535053CB2B}"/>
                </a:ext>
              </a:extLst>
            </p:cNvPr>
            <p:cNvSpPr>
              <a:spLocks/>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65">
              <a:extLst>
                <a:ext uri="{FF2B5EF4-FFF2-40B4-BE49-F238E27FC236}">
                  <a16:creationId xmlns:a16="http://schemas.microsoft.com/office/drawing/2014/main" id="{F96C72EE-384A-4F02-BAA6-FB7B4DF163A2}"/>
                </a:ext>
              </a:extLst>
            </p:cNvPr>
            <p:cNvSpPr>
              <a:spLocks noEditPoints="1"/>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6">
              <a:extLst>
                <a:ext uri="{FF2B5EF4-FFF2-40B4-BE49-F238E27FC236}">
                  <a16:creationId xmlns:a16="http://schemas.microsoft.com/office/drawing/2014/main" id="{D917CB4F-3F00-48E4-93AE-05E3919F82E1}"/>
                </a:ext>
              </a:extLst>
            </p:cNvPr>
            <p:cNvSpPr>
              <a:spLocks/>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39">
            <a:extLst>
              <a:ext uri="{FF2B5EF4-FFF2-40B4-BE49-F238E27FC236}">
                <a16:creationId xmlns:a16="http://schemas.microsoft.com/office/drawing/2014/main" id="{492C7279-5A48-429D-AF1F-CEE65AD9B8B9}"/>
              </a:ext>
            </a:extLst>
          </p:cNvPr>
          <p:cNvGrpSpPr/>
          <p:nvPr/>
        </p:nvGrpSpPr>
        <p:grpSpPr>
          <a:xfrm>
            <a:off x="1943932" y="2046754"/>
            <a:ext cx="495742" cy="401052"/>
            <a:chOff x="2551113" y="4586288"/>
            <a:chExt cx="230188" cy="188912"/>
          </a:xfrm>
          <a:solidFill>
            <a:schemeClr val="bg1"/>
          </a:solidFill>
        </p:grpSpPr>
        <p:sp>
          <p:nvSpPr>
            <p:cNvPr id="123" name="Oval 88">
              <a:extLst>
                <a:ext uri="{FF2B5EF4-FFF2-40B4-BE49-F238E27FC236}">
                  <a16:creationId xmlns:a16="http://schemas.microsoft.com/office/drawing/2014/main" id="{62A0F528-9E10-469D-9BD4-B33A48E27BA6}"/>
                </a:ext>
              </a:extLst>
            </p:cNvPr>
            <p:cNvSpPr>
              <a:spLocks noChangeArrowheads="1"/>
            </p:cNvSpPr>
            <p:nvPr/>
          </p:nvSpPr>
          <p:spPr bwMode="auto">
            <a:xfrm>
              <a:off x="2732088" y="4678363"/>
              <a:ext cx="20638" cy="1905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89">
              <a:extLst>
                <a:ext uri="{FF2B5EF4-FFF2-40B4-BE49-F238E27FC236}">
                  <a16:creationId xmlns:a16="http://schemas.microsoft.com/office/drawing/2014/main" id="{A3F3F685-559B-46E7-843F-6628836D9FCC}"/>
                </a:ext>
              </a:extLst>
            </p:cNvPr>
            <p:cNvSpPr>
              <a:spLocks/>
            </p:cNvSpPr>
            <p:nvPr/>
          </p:nvSpPr>
          <p:spPr bwMode="auto">
            <a:xfrm>
              <a:off x="2697163" y="4679950"/>
              <a:ext cx="49213" cy="95250"/>
            </a:xfrm>
            <a:custGeom>
              <a:avLst/>
              <a:gdLst/>
              <a:ahLst/>
              <a:cxnLst>
                <a:cxn ang="0">
                  <a:pos x="17" y="29"/>
                </a:cxn>
                <a:cxn ang="0">
                  <a:pos x="12" y="20"/>
                </a:cxn>
                <a:cxn ang="0">
                  <a:pos x="13" y="18"/>
                </a:cxn>
                <a:cxn ang="0">
                  <a:pos x="15" y="11"/>
                </a:cxn>
                <a:cxn ang="0">
                  <a:pos x="14" y="8"/>
                </a:cxn>
                <a:cxn ang="0">
                  <a:pos x="7" y="1"/>
                </a:cxn>
                <a:cxn ang="0">
                  <a:pos x="4" y="1"/>
                </a:cxn>
                <a:cxn ang="0">
                  <a:pos x="4" y="4"/>
                </a:cxn>
                <a:cxn ang="0">
                  <a:pos x="8" y="9"/>
                </a:cxn>
                <a:cxn ang="0">
                  <a:pos x="4" y="6"/>
                </a:cxn>
                <a:cxn ang="0">
                  <a:pos x="1" y="7"/>
                </a:cxn>
                <a:cxn ang="0">
                  <a:pos x="2" y="10"/>
                </a:cxn>
                <a:cxn ang="0">
                  <a:pos x="6" y="13"/>
                </a:cxn>
                <a:cxn ang="0">
                  <a:pos x="7" y="13"/>
                </a:cxn>
                <a:cxn ang="0">
                  <a:pos x="5" y="22"/>
                </a:cxn>
                <a:cxn ang="0">
                  <a:pos x="4" y="29"/>
                </a:cxn>
                <a:cxn ang="0">
                  <a:pos x="3" y="30"/>
                </a:cxn>
                <a:cxn ang="0">
                  <a:pos x="5" y="33"/>
                </a:cxn>
                <a:cxn ang="0">
                  <a:pos x="5" y="33"/>
                </a:cxn>
                <a:cxn ang="0">
                  <a:pos x="8" y="31"/>
                </a:cxn>
                <a:cxn ang="0">
                  <a:pos x="9" y="25"/>
                </a:cxn>
                <a:cxn ang="0">
                  <a:pos x="13" y="31"/>
                </a:cxn>
                <a:cxn ang="0">
                  <a:pos x="16" y="32"/>
                </a:cxn>
                <a:cxn ang="0">
                  <a:pos x="17" y="29"/>
                </a:cxn>
              </a:cxnLst>
              <a:rect l="0" t="0" r="r" b="b"/>
              <a:pathLst>
                <a:path w="17" h="33">
                  <a:moveTo>
                    <a:pt x="17" y="29"/>
                  </a:moveTo>
                  <a:cubicBezTo>
                    <a:pt x="12" y="20"/>
                    <a:pt x="12" y="20"/>
                    <a:pt x="12" y="20"/>
                  </a:cubicBezTo>
                  <a:cubicBezTo>
                    <a:pt x="13" y="20"/>
                    <a:pt x="13" y="19"/>
                    <a:pt x="13" y="18"/>
                  </a:cubicBezTo>
                  <a:cubicBezTo>
                    <a:pt x="15" y="11"/>
                    <a:pt x="15" y="11"/>
                    <a:pt x="15" y="11"/>
                  </a:cubicBezTo>
                  <a:cubicBezTo>
                    <a:pt x="15" y="10"/>
                    <a:pt x="15" y="9"/>
                    <a:pt x="14" y="8"/>
                  </a:cubicBezTo>
                  <a:cubicBezTo>
                    <a:pt x="7" y="1"/>
                    <a:pt x="7" y="1"/>
                    <a:pt x="7" y="1"/>
                  </a:cubicBezTo>
                  <a:cubicBezTo>
                    <a:pt x="6" y="0"/>
                    <a:pt x="5" y="0"/>
                    <a:pt x="4" y="1"/>
                  </a:cubicBezTo>
                  <a:cubicBezTo>
                    <a:pt x="3" y="2"/>
                    <a:pt x="3" y="3"/>
                    <a:pt x="4" y="4"/>
                  </a:cubicBezTo>
                  <a:cubicBezTo>
                    <a:pt x="8" y="9"/>
                    <a:pt x="8" y="9"/>
                    <a:pt x="8" y="9"/>
                  </a:cubicBezTo>
                  <a:cubicBezTo>
                    <a:pt x="4" y="6"/>
                    <a:pt x="4" y="6"/>
                    <a:pt x="4" y="6"/>
                  </a:cubicBezTo>
                  <a:cubicBezTo>
                    <a:pt x="3" y="6"/>
                    <a:pt x="1" y="6"/>
                    <a:pt x="1" y="7"/>
                  </a:cubicBezTo>
                  <a:cubicBezTo>
                    <a:pt x="0" y="9"/>
                    <a:pt x="1" y="10"/>
                    <a:pt x="2" y="10"/>
                  </a:cubicBezTo>
                  <a:cubicBezTo>
                    <a:pt x="6" y="13"/>
                    <a:pt x="6" y="13"/>
                    <a:pt x="6" y="13"/>
                  </a:cubicBezTo>
                  <a:cubicBezTo>
                    <a:pt x="7" y="13"/>
                    <a:pt x="7" y="13"/>
                    <a:pt x="7" y="13"/>
                  </a:cubicBezTo>
                  <a:cubicBezTo>
                    <a:pt x="7" y="16"/>
                    <a:pt x="6" y="19"/>
                    <a:pt x="5" y="22"/>
                  </a:cubicBezTo>
                  <a:cubicBezTo>
                    <a:pt x="5" y="24"/>
                    <a:pt x="4" y="26"/>
                    <a:pt x="4" y="29"/>
                  </a:cubicBezTo>
                  <a:cubicBezTo>
                    <a:pt x="4" y="29"/>
                    <a:pt x="3" y="30"/>
                    <a:pt x="3" y="30"/>
                  </a:cubicBezTo>
                  <a:cubicBezTo>
                    <a:pt x="3" y="31"/>
                    <a:pt x="4" y="33"/>
                    <a:pt x="5" y="33"/>
                  </a:cubicBezTo>
                  <a:cubicBezTo>
                    <a:pt x="5" y="33"/>
                    <a:pt x="5" y="33"/>
                    <a:pt x="5" y="33"/>
                  </a:cubicBezTo>
                  <a:cubicBezTo>
                    <a:pt x="6" y="33"/>
                    <a:pt x="7" y="32"/>
                    <a:pt x="8" y="31"/>
                  </a:cubicBezTo>
                  <a:cubicBezTo>
                    <a:pt x="9" y="25"/>
                    <a:pt x="9" y="25"/>
                    <a:pt x="9" y="25"/>
                  </a:cubicBezTo>
                  <a:cubicBezTo>
                    <a:pt x="13" y="31"/>
                    <a:pt x="13" y="31"/>
                    <a:pt x="13" y="31"/>
                  </a:cubicBezTo>
                  <a:cubicBezTo>
                    <a:pt x="13" y="32"/>
                    <a:pt x="14" y="33"/>
                    <a:pt x="16" y="32"/>
                  </a:cubicBezTo>
                  <a:cubicBezTo>
                    <a:pt x="17" y="32"/>
                    <a:pt x="17" y="31"/>
                    <a:pt x="17"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Oval 90">
              <a:extLst>
                <a:ext uri="{FF2B5EF4-FFF2-40B4-BE49-F238E27FC236}">
                  <a16:creationId xmlns:a16="http://schemas.microsoft.com/office/drawing/2014/main" id="{BA8D4022-3234-417E-BA8C-931A55A53055}"/>
                </a:ext>
              </a:extLst>
            </p:cNvPr>
            <p:cNvSpPr>
              <a:spLocks noChangeArrowheads="1"/>
            </p:cNvSpPr>
            <p:nvPr/>
          </p:nvSpPr>
          <p:spPr bwMode="auto">
            <a:xfrm>
              <a:off x="2565401" y="4678363"/>
              <a:ext cx="20638" cy="1905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91">
              <a:extLst>
                <a:ext uri="{FF2B5EF4-FFF2-40B4-BE49-F238E27FC236}">
                  <a16:creationId xmlns:a16="http://schemas.microsoft.com/office/drawing/2014/main" id="{949AD589-788B-47B4-8A1D-FDCFCCDE3F13}"/>
                </a:ext>
              </a:extLst>
            </p:cNvPr>
            <p:cNvSpPr>
              <a:spLocks/>
            </p:cNvSpPr>
            <p:nvPr/>
          </p:nvSpPr>
          <p:spPr bwMode="auto">
            <a:xfrm>
              <a:off x="2571751" y="4679950"/>
              <a:ext cx="49213" cy="95250"/>
            </a:xfrm>
            <a:custGeom>
              <a:avLst/>
              <a:gdLst/>
              <a:ahLst/>
              <a:cxnLst>
                <a:cxn ang="0">
                  <a:pos x="0" y="29"/>
                </a:cxn>
                <a:cxn ang="0">
                  <a:pos x="5" y="20"/>
                </a:cxn>
                <a:cxn ang="0">
                  <a:pos x="3" y="18"/>
                </a:cxn>
                <a:cxn ang="0">
                  <a:pos x="2" y="11"/>
                </a:cxn>
                <a:cxn ang="0">
                  <a:pos x="3" y="8"/>
                </a:cxn>
                <a:cxn ang="0">
                  <a:pos x="10" y="1"/>
                </a:cxn>
                <a:cxn ang="0">
                  <a:pos x="13" y="1"/>
                </a:cxn>
                <a:cxn ang="0">
                  <a:pos x="13" y="4"/>
                </a:cxn>
                <a:cxn ang="0">
                  <a:pos x="9" y="9"/>
                </a:cxn>
                <a:cxn ang="0">
                  <a:pos x="13" y="6"/>
                </a:cxn>
                <a:cxn ang="0">
                  <a:pos x="16" y="7"/>
                </a:cxn>
                <a:cxn ang="0">
                  <a:pos x="15" y="10"/>
                </a:cxn>
                <a:cxn ang="0">
                  <a:pos x="10" y="13"/>
                </a:cxn>
                <a:cxn ang="0">
                  <a:pos x="10" y="13"/>
                </a:cxn>
                <a:cxn ang="0">
                  <a:pos x="11" y="22"/>
                </a:cxn>
                <a:cxn ang="0">
                  <a:pos x="13" y="29"/>
                </a:cxn>
                <a:cxn ang="0">
                  <a:pos x="14" y="30"/>
                </a:cxn>
                <a:cxn ang="0">
                  <a:pos x="12" y="33"/>
                </a:cxn>
                <a:cxn ang="0">
                  <a:pos x="11" y="33"/>
                </a:cxn>
                <a:cxn ang="0">
                  <a:pos x="9" y="31"/>
                </a:cxn>
                <a:cxn ang="0">
                  <a:pos x="8" y="25"/>
                </a:cxn>
                <a:cxn ang="0">
                  <a:pos x="4" y="31"/>
                </a:cxn>
                <a:cxn ang="0">
                  <a:pos x="1" y="32"/>
                </a:cxn>
                <a:cxn ang="0">
                  <a:pos x="0" y="29"/>
                </a:cxn>
              </a:cxnLst>
              <a:rect l="0" t="0" r="r" b="b"/>
              <a:pathLst>
                <a:path w="17" h="33">
                  <a:moveTo>
                    <a:pt x="0" y="29"/>
                  </a:moveTo>
                  <a:cubicBezTo>
                    <a:pt x="5" y="20"/>
                    <a:pt x="5" y="20"/>
                    <a:pt x="5" y="20"/>
                  </a:cubicBezTo>
                  <a:cubicBezTo>
                    <a:pt x="4" y="20"/>
                    <a:pt x="4" y="19"/>
                    <a:pt x="3" y="18"/>
                  </a:cubicBezTo>
                  <a:cubicBezTo>
                    <a:pt x="2" y="11"/>
                    <a:pt x="2" y="11"/>
                    <a:pt x="2" y="11"/>
                  </a:cubicBezTo>
                  <a:cubicBezTo>
                    <a:pt x="2" y="10"/>
                    <a:pt x="2" y="9"/>
                    <a:pt x="3" y="8"/>
                  </a:cubicBezTo>
                  <a:cubicBezTo>
                    <a:pt x="10" y="1"/>
                    <a:pt x="10" y="1"/>
                    <a:pt x="10" y="1"/>
                  </a:cubicBezTo>
                  <a:cubicBezTo>
                    <a:pt x="11" y="0"/>
                    <a:pt x="12" y="0"/>
                    <a:pt x="13" y="1"/>
                  </a:cubicBezTo>
                  <a:cubicBezTo>
                    <a:pt x="14" y="2"/>
                    <a:pt x="14" y="3"/>
                    <a:pt x="13" y="4"/>
                  </a:cubicBezTo>
                  <a:cubicBezTo>
                    <a:pt x="9" y="9"/>
                    <a:pt x="9" y="9"/>
                    <a:pt x="9" y="9"/>
                  </a:cubicBezTo>
                  <a:cubicBezTo>
                    <a:pt x="13" y="6"/>
                    <a:pt x="13" y="6"/>
                    <a:pt x="13" y="6"/>
                  </a:cubicBezTo>
                  <a:cubicBezTo>
                    <a:pt x="14" y="6"/>
                    <a:pt x="16" y="6"/>
                    <a:pt x="16" y="7"/>
                  </a:cubicBezTo>
                  <a:cubicBezTo>
                    <a:pt x="17" y="9"/>
                    <a:pt x="16" y="10"/>
                    <a:pt x="15" y="10"/>
                  </a:cubicBezTo>
                  <a:cubicBezTo>
                    <a:pt x="10" y="13"/>
                    <a:pt x="10" y="13"/>
                    <a:pt x="10" y="13"/>
                  </a:cubicBezTo>
                  <a:cubicBezTo>
                    <a:pt x="10" y="13"/>
                    <a:pt x="10" y="13"/>
                    <a:pt x="10" y="13"/>
                  </a:cubicBezTo>
                  <a:cubicBezTo>
                    <a:pt x="10" y="16"/>
                    <a:pt x="11" y="19"/>
                    <a:pt x="11" y="22"/>
                  </a:cubicBezTo>
                  <a:cubicBezTo>
                    <a:pt x="12" y="24"/>
                    <a:pt x="13" y="26"/>
                    <a:pt x="13" y="29"/>
                  </a:cubicBezTo>
                  <a:cubicBezTo>
                    <a:pt x="13" y="29"/>
                    <a:pt x="13" y="30"/>
                    <a:pt x="14" y="30"/>
                  </a:cubicBezTo>
                  <a:cubicBezTo>
                    <a:pt x="14" y="31"/>
                    <a:pt x="13" y="33"/>
                    <a:pt x="12" y="33"/>
                  </a:cubicBezTo>
                  <a:cubicBezTo>
                    <a:pt x="12" y="33"/>
                    <a:pt x="12" y="33"/>
                    <a:pt x="11" y="33"/>
                  </a:cubicBezTo>
                  <a:cubicBezTo>
                    <a:pt x="10" y="33"/>
                    <a:pt x="10" y="32"/>
                    <a:pt x="9" y="31"/>
                  </a:cubicBezTo>
                  <a:cubicBezTo>
                    <a:pt x="8" y="25"/>
                    <a:pt x="8" y="25"/>
                    <a:pt x="8" y="25"/>
                  </a:cubicBezTo>
                  <a:cubicBezTo>
                    <a:pt x="4" y="31"/>
                    <a:pt x="4" y="31"/>
                    <a:pt x="4" y="31"/>
                  </a:cubicBezTo>
                  <a:cubicBezTo>
                    <a:pt x="4" y="32"/>
                    <a:pt x="2" y="33"/>
                    <a:pt x="1" y="32"/>
                  </a:cubicBezTo>
                  <a:cubicBezTo>
                    <a:pt x="0" y="32"/>
                    <a:pt x="0" y="31"/>
                    <a:pt x="0"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Oval 92">
              <a:extLst>
                <a:ext uri="{FF2B5EF4-FFF2-40B4-BE49-F238E27FC236}">
                  <a16:creationId xmlns:a16="http://schemas.microsoft.com/office/drawing/2014/main" id="{77684585-3097-400A-9A8C-87478F6A7BAC}"/>
                </a:ext>
              </a:extLst>
            </p:cNvPr>
            <p:cNvSpPr>
              <a:spLocks noChangeArrowheads="1"/>
            </p:cNvSpPr>
            <p:nvPr/>
          </p:nvSpPr>
          <p:spPr bwMode="auto">
            <a:xfrm>
              <a:off x="2649538" y="4692650"/>
              <a:ext cx="19050" cy="222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93">
              <a:extLst>
                <a:ext uri="{FF2B5EF4-FFF2-40B4-BE49-F238E27FC236}">
                  <a16:creationId xmlns:a16="http://schemas.microsoft.com/office/drawing/2014/main" id="{267280D3-178D-43F6-A120-621DCEE0E3AB}"/>
                </a:ext>
              </a:extLst>
            </p:cNvPr>
            <p:cNvSpPr>
              <a:spLocks/>
            </p:cNvSpPr>
            <p:nvPr/>
          </p:nvSpPr>
          <p:spPr bwMode="auto">
            <a:xfrm>
              <a:off x="2625726" y="4689475"/>
              <a:ext cx="63500" cy="85725"/>
            </a:xfrm>
            <a:custGeom>
              <a:avLst/>
              <a:gdLst/>
              <a:ahLst/>
              <a:cxnLst>
                <a:cxn ang="0">
                  <a:pos x="19" y="18"/>
                </a:cxn>
                <a:cxn ang="0">
                  <a:pos x="17" y="18"/>
                </a:cxn>
                <a:cxn ang="0">
                  <a:pos x="17" y="14"/>
                </a:cxn>
                <a:cxn ang="0">
                  <a:pos x="21" y="11"/>
                </a:cxn>
                <a:cxn ang="0">
                  <a:pos x="22" y="9"/>
                </a:cxn>
                <a:cxn ang="0">
                  <a:pos x="22" y="3"/>
                </a:cxn>
                <a:cxn ang="0">
                  <a:pos x="20" y="0"/>
                </a:cxn>
                <a:cxn ang="0">
                  <a:pos x="17" y="3"/>
                </a:cxn>
                <a:cxn ang="0">
                  <a:pos x="17" y="8"/>
                </a:cxn>
                <a:cxn ang="0">
                  <a:pos x="12" y="12"/>
                </a:cxn>
                <a:cxn ang="0">
                  <a:pos x="7" y="9"/>
                </a:cxn>
                <a:cxn ang="0">
                  <a:pos x="5" y="5"/>
                </a:cxn>
                <a:cxn ang="0">
                  <a:pos x="2" y="4"/>
                </a:cxn>
                <a:cxn ang="0">
                  <a:pos x="1" y="7"/>
                </a:cxn>
                <a:cxn ang="0">
                  <a:pos x="3" y="12"/>
                </a:cxn>
                <a:cxn ang="0">
                  <a:pos x="4" y="13"/>
                </a:cxn>
                <a:cxn ang="0">
                  <a:pos x="8" y="15"/>
                </a:cxn>
                <a:cxn ang="0">
                  <a:pos x="8" y="23"/>
                </a:cxn>
                <a:cxn ang="0">
                  <a:pos x="8" y="23"/>
                </a:cxn>
                <a:cxn ang="0">
                  <a:pos x="8" y="26"/>
                </a:cxn>
                <a:cxn ang="0">
                  <a:pos x="2" y="26"/>
                </a:cxn>
                <a:cxn ang="0">
                  <a:pos x="0" y="28"/>
                </a:cxn>
                <a:cxn ang="0">
                  <a:pos x="2" y="30"/>
                </a:cxn>
                <a:cxn ang="0">
                  <a:pos x="11" y="30"/>
                </a:cxn>
                <a:cxn ang="0">
                  <a:pos x="13" y="28"/>
                </a:cxn>
                <a:cxn ang="0">
                  <a:pos x="13" y="23"/>
                </a:cxn>
                <a:cxn ang="0">
                  <a:pos x="17" y="23"/>
                </a:cxn>
                <a:cxn ang="0">
                  <a:pos x="17" y="28"/>
                </a:cxn>
                <a:cxn ang="0">
                  <a:pos x="19" y="30"/>
                </a:cxn>
                <a:cxn ang="0">
                  <a:pos x="22" y="28"/>
                </a:cxn>
                <a:cxn ang="0">
                  <a:pos x="22" y="20"/>
                </a:cxn>
                <a:cxn ang="0">
                  <a:pos x="19" y="18"/>
                </a:cxn>
              </a:cxnLst>
              <a:rect l="0" t="0" r="r" b="b"/>
              <a:pathLst>
                <a:path w="22" h="30">
                  <a:moveTo>
                    <a:pt x="19" y="18"/>
                  </a:moveTo>
                  <a:cubicBezTo>
                    <a:pt x="17" y="18"/>
                    <a:pt x="17" y="18"/>
                    <a:pt x="17" y="18"/>
                  </a:cubicBezTo>
                  <a:cubicBezTo>
                    <a:pt x="17" y="14"/>
                    <a:pt x="17" y="14"/>
                    <a:pt x="17" y="14"/>
                  </a:cubicBezTo>
                  <a:cubicBezTo>
                    <a:pt x="21" y="11"/>
                    <a:pt x="21" y="11"/>
                    <a:pt x="21" y="11"/>
                  </a:cubicBezTo>
                  <a:cubicBezTo>
                    <a:pt x="22" y="10"/>
                    <a:pt x="22" y="10"/>
                    <a:pt x="22" y="9"/>
                  </a:cubicBezTo>
                  <a:cubicBezTo>
                    <a:pt x="22" y="3"/>
                    <a:pt x="22" y="3"/>
                    <a:pt x="22" y="3"/>
                  </a:cubicBezTo>
                  <a:cubicBezTo>
                    <a:pt x="22" y="1"/>
                    <a:pt x="21" y="0"/>
                    <a:pt x="20" y="0"/>
                  </a:cubicBezTo>
                  <a:cubicBezTo>
                    <a:pt x="18" y="0"/>
                    <a:pt x="17" y="1"/>
                    <a:pt x="17" y="3"/>
                  </a:cubicBezTo>
                  <a:cubicBezTo>
                    <a:pt x="17" y="8"/>
                    <a:pt x="17" y="8"/>
                    <a:pt x="17" y="8"/>
                  </a:cubicBezTo>
                  <a:cubicBezTo>
                    <a:pt x="12" y="12"/>
                    <a:pt x="12" y="12"/>
                    <a:pt x="12" y="12"/>
                  </a:cubicBezTo>
                  <a:cubicBezTo>
                    <a:pt x="7" y="9"/>
                    <a:pt x="7" y="9"/>
                    <a:pt x="7" y="9"/>
                  </a:cubicBezTo>
                  <a:cubicBezTo>
                    <a:pt x="5" y="5"/>
                    <a:pt x="5" y="5"/>
                    <a:pt x="5" y="5"/>
                  </a:cubicBezTo>
                  <a:cubicBezTo>
                    <a:pt x="5" y="4"/>
                    <a:pt x="3" y="3"/>
                    <a:pt x="2" y="4"/>
                  </a:cubicBezTo>
                  <a:cubicBezTo>
                    <a:pt x="1" y="4"/>
                    <a:pt x="1" y="5"/>
                    <a:pt x="1" y="7"/>
                  </a:cubicBezTo>
                  <a:cubicBezTo>
                    <a:pt x="3" y="12"/>
                    <a:pt x="3" y="12"/>
                    <a:pt x="3" y="12"/>
                  </a:cubicBezTo>
                  <a:cubicBezTo>
                    <a:pt x="3" y="13"/>
                    <a:pt x="4" y="13"/>
                    <a:pt x="4" y="13"/>
                  </a:cubicBezTo>
                  <a:cubicBezTo>
                    <a:pt x="8" y="15"/>
                    <a:pt x="8" y="15"/>
                    <a:pt x="8" y="15"/>
                  </a:cubicBezTo>
                  <a:cubicBezTo>
                    <a:pt x="8" y="23"/>
                    <a:pt x="8" y="23"/>
                    <a:pt x="8" y="23"/>
                  </a:cubicBezTo>
                  <a:cubicBezTo>
                    <a:pt x="8" y="23"/>
                    <a:pt x="8" y="23"/>
                    <a:pt x="8" y="23"/>
                  </a:cubicBezTo>
                  <a:cubicBezTo>
                    <a:pt x="8" y="26"/>
                    <a:pt x="8" y="26"/>
                    <a:pt x="8" y="26"/>
                  </a:cubicBezTo>
                  <a:cubicBezTo>
                    <a:pt x="2" y="26"/>
                    <a:pt x="2" y="26"/>
                    <a:pt x="2" y="26"/>
                  </a:cubicBezTo>
                  <a:cubicBezTo>
                    <a:pt x="1" y="26"/>
                    <a:pt x="0" y="27"/>
                    <a:pt x="0" y="28"/>
                  </a:cubicBezTo>
                  <a:cubicBezTo>
                    <a:pt x="0" y="29"/>
                    <a:pt x="1" y="30"/>
                    <a:pt x="2" y="30"/>
                  </a:cubicBezTo>
                  <a:cubicBezTo>
                    <a:pt x="11" y="30"/>
                    <a:pt x="11" y="30"/>
                    <a:pt x="11" y="30"/>
                  </a:cubicBezTo>
                  <a:cubicBezTo>
                    <a:pt x="12" y="30"/>
                    <a:pt x="13" y="29"/>
                    <a:pt x="13" y="28"/>
                  </a:cubicBezTo>
                  <a:cubicBezTo>
                    <a:pt x="13" y="23"/>
                    <a:pt x="13" y="23"/>
                    <a:pt x="13" y="23"/>
                  </a:cubicBezTo>
                  <a:cubicBezTo>
                    <a:pt x="17" y="23"/>
                    <a:pt x="17" y="23"/>
                    <a:pt x="17" y="23"/>
                  </a:cubicBezTo>
                  <a:cubicBezTo>
                    <a:pt x="17" y="28"/>
                    <a:pt x="17" y="28"/>
                    <a:pt x="17" y="28"/>
                  </a:cubicBezTo>
                  <a:cubicBezTo>
                    <a:pt x="17" y="29"/>
                    <a:pt x="18" y="30"/>
                    <a:pt x="19" y="30"/>
                  </a:cubicBezTo>
                  <a:cubicBezTo>
                    <a:pt x="21" y="30"/>
                    <a:pt x="22" y="29"/>
                    <a:pt x="22" y="28"/>
                  </a:cubicBezTo>
                  <a:cubicBezTo>
                    <a:pt x="22" y="20"/>
                    <a:pt x="22" y="20"/>
                    <a:pt x="22" y="20"/>
                  </a:cubicBezTo>
                  <a:cubicBezTo>
                    <a:pt x="22" y="19"/>
                    <a:pt x="21" y="18"/>
                    <a:pt x="19"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94">
              <a:extLst>
                <a:ext uri="{FF2B5EF4-FFF2-40B4-BE49-F238E27FC236}">
                  <a16:creationId xmlns:a16="http://schemas.microsoft.com/office/drawing/2014/main" id="{C337EAC5-EC2B-4DDD-BCB4-7636DB05904D}"/>
                </a:ext>
              </a:extLst>
            </p:cNvPr>
            <p:cNvSpPr>
              <a:spLocks/>
            </p:cNvSpPr>
            <p:nvPr/>
          </p:nvSpPr>
          <p:spPr bwMode="auto">
            <a:xfrm>
              <a:off x="2660651" y="4586288"/>
              <a:ext cx="120650" cy="77787"/>
            </a:xfrm>
            <a:custGeom>
              <a:avLst/>
              <a:gdLst/>
              <a:ahLst/>
              <a:cxnLst>
                <a:cxn ang="0">
                  <a:pos x="0" y="49"/>
                </a:cxn>
                <a:cxn ang="0">
                  <a:pos x="31" y="49"/>
                </a:cxn>
                <a:cxn ang="0">
                  <a:pos x="62" y="25"/>
                </a:cxn>
                <a:cxn ang="0">
                  <a:pos x="60" y="39"/>
                </a:cxn>
                <a:cxn ang="0">
                  <a:pos x="72" y="29"/>
                </a:cxn>
                <a:cxn ang="0">
                  <a:pos x="76" y="3"/>
                </a:cxn>
                <a:cxn ang="0">
                  <a:pos x="49" y="0"/>
                </a:cxn>
                <a:cxn ang="0">
                  <a:pos x="36" y="9"/>
                </a:cxn>
                <a:cxn ang="0">
                  <a:pos x="51" y="10"/>
                </a:cxn>
                <a:cxn ang="0">
                  <a:pos x="0" y="49"/>
                </a:cxn>
              </a:cxnLst>
              <a:rect l="0" t="0" r="r" b="b"/>
              <a:pathLst>
                <a:path w="76" h="49">
                  <a:moveTo>
                    <a:pt x="0" y="49"/>
                  </a:moveTo>
                  <a:lnTo>
                    <a:pt x="31" y="49"/>
                  </a:lnTo>
                  <a:lnTo>
                    <a:pt x="62" y="25"/>
                  </a:lnTo>
                  <a:lnTo>
                    <a:pt x="60" y="39"/>
                  </a:lnTo>
                  <a:lnTo>
                    <a:pt x="72" y="29"/>
                  </a:lnTo>
                  <a:lnTo>
                    <a:pt x="76" y="3"/>
                  </a:lnTo>
                  <a:lnTo>
                    <a:pt x="49" y="0"/>
                  </a:lnTo>
                  <a:lnTo>
                    <a:pt x="36" y="9"/>
                  </a:lnTo>
                  <a:lnTo>
                    <a:pt x="51" y="10"/>
                  </a:lnTo>
                  <a:lnTo>
                    <a:pt x="0"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95">
              <a:extLst>
                <a:ext uri="{FF2B5EF4-FFF2-40B4-BE49-F238E27FC236}">
                  <a16:creationId xmlns:a16="http://schemas.microsoft.com/office/drawing/2014/main" id="{B523AFC0-D16E-4BE5-8538-391126FF1514}"/>
                </a:ext>
              </a:extLst>
            </p:cNvPr>
            <p:cNvSpPr>
              <a:spLocks/>
            </p:cNvSpPr>
            <p:nvPr/>
          </p:nvSpPr>
          <p:spPr bwMode="auto">
            <a:xfrm>
              <a:off x="2551113" y="4625975"/>
              <a:ext cx="130175" cy="42862"/>
            </a:xfrm>
            <a:custGeom>
              <a:avLst/>
              <a:gdLst/>
              <a:ahLst/>
              <a:cxnLst>
                <a:cxn ang="0">
                  <a:pos x="58" y="20"/>
                </a:cxn>
                <a:cxn ang="0">
                  <a:pos x="63" y="22"/>
                </a:cxn>
                <a:cxn ang="0">
                  <a:pos x="82" y="7"/>
                </a:cxn>
                <a:cxn ang="0">
                  <a:pos x="56" y="0"/>
                </a:cxn>
                <a:cxn ang="0">
                  <a:pos x="0" y="27"/>
                </a:cxn>
                <a:cxn ang="0">
                  <a:pos x="42" y="27"/>
                </a:cxn>
                <a:cxn ang="0">
                  <a:pos x="58" y="20"/>
                </a:cxn>
              </a:cxnLst>
              <a:rect l="0" t="0" r="r" b="b"/>
              <a:pathLst>
                <a:path w="82" h="27">
                  <a:moveTo>
                    <a:pt x="58" y="20"/>
                  </a:moveTo>
                  <a:lnTo>
                    <a:pt x="63" y="22"/>
                  </a:lnTo>
                  <a:lnTo>
                    <a:pt x="82" y="7"/>
                  </a:lnTo>
                  <a:lnTo>
                    <a:pt x="56" y="0"/>
                  </a:lnTo>
                  <a:lnTo>
                    <a:pt x="0" y="27"/>
                  </a:lnTo>
                  <a:lnTo>
                    <a:pt x="42" y="27"/>
                  </a:lnTo>
                  <a:lnTo>
                    <a:pt x="58" y="2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
            <a:extLst>
              <a:ext uri="{FF2B5EF4-FFF2-40B4-BE49-F238E27FC236}">
                <a16:creationId xmlns:a16="http://schemas.microsoft.com/office/drawing/2014/main" id="{85C5A05C-575F-4FF5-8D34-85DBA5E12D2E}"/>
              </a:ext>
            </a:extLst>
          </p:cNvPr>
          <p:cNvGrpSpPr/>
          <p:nvPr/>
        </p:nvGrpSpPr>
        <p:grpSpPr>
          <a:xfrm>
            <a:off x="3594986" y="3251669"/>
            <a:ext cx="463999" cy="516020"/>
            <a:chOff x="5010151" y="4568825"/>
            <a:chExt cx="185737" cy="209550"/>
          </a:xfrm>
          <a:solidFill>
            <a:schemeClr val="bg1"/>
          </a:solidFill>
        </p:grpSpPr>
        <p:sp>
          <p:nvSpPr>
            <p:cNvPr id="132" name="Oval 45">
              <a:extLst>
                <a:ext uri="{FF2B5EF4-FFF2-40B4-BE49-F238E27FC236}">
                  <a16:creationId xmlns:a16="http://schemas.microsoft.com/office/drawing/2014/main" id="{6C1CEA32-FB6A-4609-B3B9-B5BE25A95D06}"/>
                </a:ext>
              </a:extLst>
            </p:cNvPr>
            <p:cNvSpPr>
              <a:spLocks noChangeArrowheads="1"/>
            </p:cNvSpPr>
            <p:nvPr/>
          </p:nvSpPr>
          <p:spPr bwMode="auto">
            <a:xfrm>
              <a:off x="5073651" y="4654550"/>
              <a:ext cx="2857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6">
              <a:extLst>
                <a:ext uri="{FF2B5EF4-FFF2-40B4-BE49-F238E27FC236}">
                  <a16:creationId xmlns:a16="http://schemas.microsoft.com/office/drawing/2014/main" id="{82453E6D-43DE-4CD9-B8E0-324288475733}"/>
                </a:ext>
              </a:extLst>
            </p:cNvPr>
            <p:cNvSpPr>
              <a:spLocks/>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7">
              <a:extLst>
                <a:ext uri="{FF2B5EF4-FFF2-40B4-BE49-F238E27FC236}">
                  <a16:creationId xmlns:a16="http://schemas.microsoft.com/office/drawing/2014/main" id="{0572C257-C179-40C7-A155-066E780733B3}"/>
                </a:ext>
              </a:extLst>
            </p:cNvPr>
            <p:cNvSpPr>
              <a:spLocks/>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8">
              <a:extLst>
                <a:ext uri="{FF2B5EF4-FFF2-40B4-BE49-F238E27FC236}">
                  <a16:creationId xmlns:a16="http://schemas.microsoft.com/office/drawing/2014/main" id="{860C6EE5-F96A-4EB3-A2B9-3B03B13D44F1}"/>
                </a:ext>
              </a:extLst>
            </p:cNvPr>
            <p:cNvSpPr>
              <a:spLocks/>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9">
              <a:extLst>
                <a:ext uri="{FF2B5EF4-FFF2-40B4-BE49-F238E27FC236}">
                  <a16:creationId xmlns:a16="http://schemas.microsoft.com/office/drawing/2014/main" id="{EBDCC163-B505-4970-B630-713901A26894}"/>
                </a:ext>
              </a:extLst>
            </p:cNvPr>
            <p:cNvSpPr>
              <a:spLocks/>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50">
              <a:extLst>
                <a:ext uri="{FF2B5EF4-FFF2-40B4-BE49-F238E27FC236}">
                  <a16:creationId xmlns:a16="http://schemas.microsoft.com/office/drawing/2014/main" id="{0F073FCA-7A9B-4BC8-B428-B56DF857F5C5}"/>
                </a:ext>
              </a:extLst>
            </p:cNvPr>
            <p:cNvSpPr>
              <a:spLocks/>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51">
              <a:extLst>
                <a:ext uri="{FF2B5EF4-FFF2-40B4-BE49-F238E27FC236}">
                  <a16:creationId xmlns:a16="http://schemas.microsoft.com/office/drawing/2014/main" id="{5287CCFB-9A0F-4CA3-929B-3768ACD26011}"/>
                </a:ext>
              </a:extLst>
            </p:cNvPr>
            <p:cNvSpPr>
              <a:spLocks noEditPoints="1"/>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52">
              <a:extLst>
                <a:ext uri="{FF2B5EF4-FFF2-40B4-BE49-F238E27FC236}">
                  <a16:creationId xmlns:a16="http://schemas.microsoft.com/office/drawing/2014/main" id="{D91A07FE-8540-44FE-927C-12BC7926EFAE}"/>
                </a:ext>
              </a:extLst>
            </p:cNvPr>
            <p:cNvSpPr>
              <a:spLocks/>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53">
              <a:extLst>
                <a:ext uri="{FF2B5EF4-FFF2-40B4-BE49-F238E27FC236}">
                  <a16:creationId xmlns:a16="http://schemas.microsoft.com/office/drawing/2014/main" id="{DA6AB9AC-5781-4C6C-826A-82B88274E89D}"/>
                </a:ext>
              </a:extLst>
            </p:cNvPr>
            <p:cNvSpPr>
              <a:spLocks/>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1" name="Group 140">
            <a:extLst>
              <a:ext uri="{FF2B5EF4-FFF2-40B4-BE49-F238E27FC236}">
                <a16:creationId xmlns:a16="http://schemas.microsoft.com/office/drawing/2014/main" id="{4388B722-44E5-4967-A459-C5784471760F}"/>
              </a:ext>
            </a:extLst>
          </p:cNvPr>
          <p:cNvGrpSpPr/>
          <p:nvPr/>
        </p:nvGrpSpPr>
        <p:grpSpPr>
          <a:xfrm>
            <a:off x="2901726" y="5023076"/>
            <a:ext cx="380714" cy="476934"/>
            <a:chOff x="3949701" y="4570413"/>
            <a:chExt cx="152400" cy="193675"/>
          </a:xfrm>
          <a:solidFill>
            <a:schemeClr val="bg1"/>
          </a:solidFill>
        </p:grpSpPr>
        <p:sp>
          <p:nvSpPr>
            <p:cNvPr id="142" name="Oval 67">
              <a:extLst>
                <a:ext uri="{FF2B5EF4-FFF2-40B4-BE49-F238E27FC236}">
                  <a16:creationId xmlns:a16="http://schemas.microsoft.com/office/drawing/2014/main" id="{2B57D103-B982-43A6-8BD0-317CE7E02DEF}"/>
                </a:ext>
              </a:extLst>
            </p:cNvPr>
            <p:cNvSpPr>
              <a:spLocks noChangeArrowheads="1"/>
            </p:cNvSpPr>
            <p:nvPr/>
          </p:nvSpPr>
          <p:spPr bwMode="auto">
            <a:xfrm>
              <a:off x="4079876" y="4657725"/>
              <a:ext cx="22225" cy="222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68">
              <a:extLst>
                <a:ext uri="{FF2B5EF4-FFF2-40B4-BE49-F238E27FC236}">
                  <a16:creationId xmlns:a16="http://schemas.microsoft.com/office/drawing/2014/main" id="{6BE696B9-3317-48F5-960B-F07F80A1F521}"/>
                </a:ext>
              </a:extLst>
            </p:cNvPr>
            <p:cNvSpPr>
              <a:spLocks/>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69">
              <a:extLst>
                <a:ext uri="{FF2B5EF4-FFF2-40B4-BE49-F238E27FC236}">
                  <a16:creationId xmlns:a16="http://schemas.microsoft.com/office/drawing/2014/main" id="{0B10D673-0C94-4B39-8989-2C024583A284}"/>
                </a:ext>
              </a:extLst>
            </p:cNvPr>
            <p:cNvSpPr>
              <a:spLocks noChangeArrowheads="1"/>
            </p:cNvSpPr>
            <p:nvPr/>
          </p:nvSpPr>
          <p:spPr bwMode="auto">
            <a:xfrm>
              <a:off x="3987801" y="4675188"/>
              <a:ext cx="25400" cy="222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0">
              <a:extLst>
                <a:ext uri="{FF2B5EF4-FFF2-40B4-BE49-F238E27FC236}">
                  <a16:creationId xmlns:a16="http://schemas.microsoft.com/office/drawing/2014/main" id="{49E1209C-C5F8-4A58-B771-DDF8A5DC03CB}"/>
                </a:ext>
              </a:extLst>
            </p:cNvPr>
            <p:cNvSpPr>
              <a:spLocks/>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1">
              <a:extLst>
                <a:ext uri="{FF2B5EF4-FFF2-40B4-BE49-F238E27FC236}">
                  <a16:creationId xmlns:a16="http://schemas.microsoft.com/office/drawing/2014/main" id="{DBC37F7C-2261-4918-838C-7C9FEBD6F924}"/>
                </a:ext>
              </a:extLst>
            </p:cNvPr>
            <p:cNvSpPr>
              <a:spLocks noEditPoints="1"/>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2">
              <a:extLst>
                <a:ext uri="{FF2B5EF4-FFF2-40B4-BE49-F238E27FC236}">
                  <a16:creationId xmlns:a16="http://schemas.microsoft.com/office/drawing/2014/main" id="{5C234EAA-758E-459A-89B7-1514B981B3E2}"/>
                </a:ext>
              </a:extLst>
            </p:cNvPr>
            <p:cNvSpPr>
              <a:spLocks noEditPoints="1"/>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8" name="Group 23">
            <a:extLst>
              <a:ext uri="{FF2B5EF4-FFF2-40B4-BE49-F238E27FC236}">
                <a16:creationId xmlns:a16="http://schemas.microsoft.com/office/drawing/2014/main" id="{62210DD6-38D5-47DF-8FBD-B5A4F35568DB}"/>
              </a:ext>
            </a:extLst>
          </p:cNvPr>
          <p:cNvGrpSpPr/>
          <p:nvPr/>
        </p:nvGrpSpPr>
        <p:grpSpPr>
          <a:xfrm>
            <a:off x="999822" y="4852232"/>
            <a:ext cx="296242" cy="560870"/>
            <a:chOff x="4486276" y="4586288"/>
            <a:chExt cx="100012" cy="192087"/>
          </a:xfrm>
          <a:solidFill>
            <a:schemeClr val="bg1"/>
          </a:solidFill>
        </p:grpSpPr>
        <p:sp>
          <p:nvSpPr>
            <p:cNvPr id="149" name="Freeform 60">
              <a:extLst>
                <a:ext uri="{FF2B5EF4-FFF2-40B4-BE49-F238E27FC236}">
                  <a16:creationId xmlns:a16="http://schemas.microsoft.com/office/drawing/2014/main" id="{BDDCF03B-E3BF-4BB1-97F1-2B87680EA5E5}"/>
                </a:ext>
              </a:extLst>
            </p:cNvPr>
            <p:cNvSpPr>
              <a:spLocks/>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61">
              <a:extLst>
                <a:ext uri="{FF2B5EF4-FFF2-40B4-BE49-F238E27FC236}">
                  <a16:creationId xmlns:a16="http://schemas.microsoft.com/office/drawing/2014/main" id="{EBA84DB0-8212-4D74-9C87-D12B6A386E48}"/>
                </a:ext>
              </a:extLst>
            </p:cNvPr>
            <p:cNvSpPr>
              <a:spLocks noEditPoints="1"/>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Freeform 62">
              <a:extLst>
                <a:ext uri="{FF2B5EF4-FFF2-40B4-BE49-F238E27FC236}">
                  <a16:creationId xmlns:a16="http://schemas.microsoft.com/office/drawing/2014/main" id="{7AC057BA-67C9-44DE-BD66-D4378EE6CB1B}"/>
                </a:ext>
              </a:extLst>
            </p:cNvPr>
            <p:cNvSpPr>
              <a:spLocks/>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2" name="Freeform: Shape 111">
            <a:extLst>
              <a:ext uri="{FF2B5EF4-FFF2-40B4-BE49-F238E27FC236}">
                <a16:creationId xmlns:a16="http://schemas.microsoft.com/office/drawing/2014/main" id="{130B74E2-6D94-4E28-B0DD-3152A55F3C32}"/>
              </a:ext>
            </a:extLst>
          </p:cNvPr>
          <p:cNvSpPr/>
          <p:nvPr/>
        </p:nvSpPr>
        <p:spPr>
          <a:xfrm>
            <a:off x="4413934" y="4963586"/>
            <a:ext cx="645500" cy="644639"/>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lumMod val="65000"/>
                  <a:lumOff val="35000"/>
                </a:schemeClr>
              </a:solidFill>
            </a:endParaRPr>
          </a:p>
        </p:txBody>
      </p:sp>
      <p:sp>
        <p:nvSpPr>
          <p:cNvPr id="153" name="TextBox 152">
            <a:extLst>
              <a:ext uri="{FF2B5EF4-FFF2-40B4-BE49-F238E27FC236}">
                <a16:creationId xmlns:a16="http://schemas.microsoft.com/office/drawing/2014/main" id="{F558755B-C4D5-4A67-BE38-7375C6849EE9}"/>
              </a:ext>
            </a:extLst>
          </p:cNvPr>
          <p:cNvSpPr txBox="1"/>
          <p:nvPr/>
        </p:nvSpPr>
        <p:spPr>
          <a:xfrm>
            <a:off x="5187956" y="5170952"/>
            <a:ext cx="3005969" cy="1015663"/>
          </a:xfrm>
          <a:prstGeom prst="rect">
            <a:avLst/>
          </a:prstGeom>
          <a:noFill/>
        </p:spPr>
        <p:txBody>
          <a:bodyPr wrap="square" rtlCol="0">
            <a:spAutoFit/>
          </a:bodyPr>
          <a:lstStyle>
            <a:defPPr>
              <a:defRPr lang="en-US"/>
            </a:defPPr>
            <a:lvl1pPr defTabSz="239976">
              <a:defRPr sz="1100">
                <a:solidFill>
                  <a:schemeClr val="tx1">
                    <a:lumMod val="65000"/>
                    <a:lumOff val="35000"/>
                  </a:schemeClr>
                </a:solidFill>
                <a:ea typeface="Open Sans Light" panose="020B0306030504020204" pitchFamily="34" charset="0"/>
                <a:cs typeface="Open Sans Light" panose="020B0306030504020204" pitchFamily="34" charset="0"/>
              </a:defRPr>
            </a:lvl1pPr>
          </a:lstStyle>
          <a:p>
            <a:r>
              <a:rPr lang="en-US" sz="1200" dirty="0"/>
              <a:t>BlackFacts Smart Widgets™ offer our Historical, Diversity and Demographic content/data in a simple structure that can easily be customized and plugged into any website, or online platform.</a:t>
            </a:r>
            <a:endParaRPr lang="ru-RU" sz="1200" dirty="0"/>
          </a:p>
        </p:txBody>
      </p:sp>
      <p:sp>
        <p:nvSpPr>
          <p:cNvPr id="154" name="TextBox 153">
            <a:extLst>
              <a:ext uri="{FF2B5EF4-FFF2-40B4-BE49-F238E27FC236}">
                <a16:creationId xmlns:a16="http://schemas.microsoft.com/office/drawing/2014/main" id="{DEA54009-DE83-4B89-B568-6EB6E154EB21}"/>
              </a:ext>
            </a:extLst>
          </p:cNvPr>
          <p:cNvSpPr txBox="1"/>
          <p:nvPr/>
        </p:nvSpPr>
        <p:spPr>
          <a:xfrm>
            <a:off x="5187957" y="4903110"/>
            <a:ext cx="2765273" cy="318100"/>
          </a:xfrm>
          <a:prstGeom prst="rect">
            <a:avLst/>
          </a:prstGeom>
          <a:noFill/>
        </p:spPr>
        <p:txBody>
          <a:bodyPr wrap="square" rtlCol="0">
            <a:spAutoFit/>
          </a:bodyPr>
          <a:lstStyle/>
          <a:p>
            <a:r>
              <a:rPr lang="en-US" sz="1467" b="1" dirty="0">
                <a:solidFill>
                  <a:schemeClr val="tx1">
                    <a:lumMod val="65000"/>
                    <a:lumOff val="35000"/>
                  </a:schemeClr>
                </a:solidFill>
                <a:ea typeface="Open Sans" panose="020B0606030504020204" pitchFamily="34" charset="0"/>
                <a:cs typeface="Open Sans" panose="020B0606030504020204" pitchFamily="34" charset="0"/>
              </a:rPr>
              <a:t>Diversity/Demographics Content</a:t>
            </a:r>
            <a:endParaRPr lang="ru-RU" sz="1467" b="1" dirty="0">
              <a:solidFill>
                <a:schemeClr val="tx1">
                  <a:lumMod val="65000"/>
                  <a:lumOff val="35000"/>
                </a:schemeClr>
              </a:solidFill>
              <a:ea typeface="Open Sans" panose="020B0606030504020204" pitchFamily="34" charset="0"/>
              <a:cs typeface="Open Sans" panose="020B0606030504020204" pitchFamily="34" charset="0"/>
            </a:endParaRPr>
          </a:p>
        </p:txBody>
      </p:sp>
      <p:pic>
        <p:nvPicPr>
          <p:cNvPr id="74" name="Picture 73">
            <a:extLst>
              <a:ext uri="{FF2B5EF4-FFF2-40B4-BE49-F238E27FC236}">
                <a16:creationId xmlns:a16="http://schemas.microsoft.com/office/drawing/2014/main" id="{5E2CEB49-0151-4694-AE5B-34C5380A42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4658" y="3473678"/>
            <a:ext cx="760319" cy="807164"/>
          </a:xfrm>
          <a:prstGeom prst="rect">
            <a:avLst/>
          </a:prstGeom>
        </p:spPr>
      </p:pic>
      <p:grpSp>
        <p:nvGrpSpPr>
          <p:cNvPr id="70" name="Group 27">
            <a:extLst>
              <a:ext uri="{FF2B5EF4-FFF2-40B4-BE49-F238E27FC236}">
                <a16:creationId xmlns:a16="http://schemas.microsoft.com/office/drawing/2014/main" id="{1F547E2A-4E23-4331-AAD2-CDC20E01D648}"/>
              </a:ext>
            </a:extLst>
          </p:cNvPr>
          <p:cNvGrpSpPr/>
          <p:nvPr/>
        </p:nvGrpSpPr>
        <p:grpSpPr>
          <a:xfrm>
            <a:off x="4608814" y="2085553"/>
            <a:ext cx="239735" cy="352418"/>
            <a:chOff x="4235451" y="4579938"/>
            <a:chExt cx="123825" cy="190499"/>
          </a:xfrm>
          <a:solidFill>
            <a:schemeClr val="bg1"/>
          </a:solidFill>
        </p:grpSpPr>
        <p:sp>
          <p:nvSpPr>
            <p:cNvPr id="71" name="Freeform 63">
              <a:extLst>
                <a:ext uri="{FF2B5EF4-FFF2-40B4-BE49-F238E27FC236}">
                  <a16:creationId xmlns:a16="http://schemas.microsoft.com/office/drawing/2014/main" id="{51EAA34C-6122-44C7-A9B4-D7FF52207419}"/>
                </a:ext>
              </a:extLst>
            </p:cNvPr>
            <p:cNvSpPr>
              <a:spLocks/>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4">
              <a:extLst>
                <a:ext uri="{FF2B5EF4-FFF2-40B4-BE49-F238E27FC236}">
                  <a16:creationId xmlns:a16="http://schemas.microsoft.com/office/drawing/2014/main" id="{9319411B-ACFA-42A5-8C7A-7F6049BE69EC}"/>
                </a:ext>
              </a:extLst>
            </p:cNvPr>
            <p:cNvSpPr>
              <a:spLocks/>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5">
              <a:extLst>
                <a:ext uri="{FF2B5EF4-FFF2-40B4-BE49-F238E27FC236}">
                  <a16:creationId xmlns:a16="http://schemas.microsoft.com/office/drawing/2014/main" id="{24A813CC-9BBB-453E-9943-62B4AB6B8BA3}"/>
                </a:ext>
              </a:extLst>
            </p:cNvPr>
            <p:cNvSpPr>
              <a:spLocks noEditPoints="1"/>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6">
              <a:extLst>
                <a:ext uri="{FF2B5EF4-FFF2-40B4-BE49-F238E27FC236}">
                  <a16:creationId xmlns:a16="http://schemas.microsoft.com/office/drawing/2014/main" id="{A5701D10-4B35-44D9-A672-20C3471AFD56}"/>
                </a:ext>
              </a:extLst>
            </p:cNvPr>
            <p:cNvSpPr>
              <a:spLocks/>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9">
            <a:extLst>
              <a:ext uri="{FF2B5EF4-FFF2-40B4-BE49-F238E27FC236}">
                <a16:creationId xmlns:a16="http://schemas.microsoft.com/office/drawing/2014/main" id="{8334155F-9C8A-4F5A-9AEA-78231D6A42C6}"/>
              </a:ext>
            </a:extLst>
          </p:cNvPr>
          <p:cNvGrpSpPr/>
          <p:nvPr/>
        </p:nvGrpSpPr>
        <p:grpSpPr>
          <a:xfrm>
            <a:off x="4549209" y="3648772"/>
            <a:ext cx="361784" cy="334937"/>
            <a:chOff x="2551113" y="4586288"/>
            <a:chExt cx="230188" cy="188912"/>
          </a:xfrm>
          <a:solidFill>
            <a:schemeClr val="bg1"/>
          </a:solidFill>
        </p:grpSpPr>
        <p:sp>
          <p:nvSpPr>
            <p:cNvPr id="77" name="Oval 88">
              <a:extLst>
                <a:ext uri="{FF2B5EF4-FFF2-40B4-BE49-F238E27FC236}">
                  <a16:creationId xmlns:a16="http://schemas.microsoft.com/office/drawing/2014/main" id="{6DCDB10A-DCE7-4C40-98B4-807819369A6A}"/>
                </a:ext>
              </a:extLst>
            </p:cNvPr>
            <p:cNvSpPr>
              <a:spLocks noChangeArrowheads="1"/>
            </p:cNvSpPr>
            <p:nvPr/>
          </p:nvSpPr>
          <p:spPr bwMode="auto">
            <a:xfrm>
              <a:off x="2732088" y="4678363"/>
              <a:ext cx="20638" cy="1905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9">
              <a:extLst>
                <a:ext uri="{FF2B5EF4-FFF2-40B4-BE49-F238E27FC236}">
                  <a16:creationId xmlns:a16="http://schemas.microsoft.com/office/drawing/2014/main" id="{351AAC44-8230-4F3F-A710-63E1ED0C0661}"/>
                </a:ext>
              </a:extLst>
            </p:cNvPr>
            <p:cNvSpPr>
              <a:spLocks/>
            </p:cNvSpPr>
            <p:nvPr/>
          </p:nvSpPr>
          <p:spPr bwMode="auto">
            <a:xfrm>
              <a:off x="2697163" y="4679950"/>
              <a:ext cx="49213" cy="95250"/>
            </a:xfrm>
            <a:custGeom>
              <a:avLst/>
              <a:gdLst/>
              <a:ahLst/>
              <a:cxnLst>
                <a:cxn ang="0">
                  <a:pos x="17" y="29"/>
                </a:cxn>
                <a:cxn ang="0">
                  <a:pos x="12" y="20"/>
                </a:cxn>
                <a:cxn ang="0">
                  <a:pos x="13" y="18"/>
                </a:cxn>
                <a:cxn ang="0">
                  <a:pos x="15" y="11"/>
                </a:cxn>
                <a:cxn ang="0">
                  <a:pos x="14" y="8"/>
                </a:cxn>
                <a:cxn ang="0">
                  <a:pos x="7" y="1"/>
                </a:cxn>
                <a:cxn ang="0">
                  <a:pos x="4" y="1"/>
                </a:cxn>
                <a:cxn ang="0">
                  <a:pos x="4" y="4"/>
                </a:cxn>
                <a:cxn ang="0">
                  <a:pos x="8" y="9"/>
                </a:cxn>
                <a:cxn ang="0">
                  <a:pos x="4" y="6"/>
                </a:cxn>
                <a:cxn ang="0">
                  <a:pos x="1" y="7"/>
                </a:cxn>
                <a:cxn ang="0">
                  <a:pos x="2" y="10"/>
                </a:cxn>
                <a:cxn ang="0">
                  <a:pos x="6" y="13"/>
                </a:cxn>
                <a:cxn ang="0">
                  <a:pos x="7" y="13"/>
                </a:cxn>
                <a:cxn ang="0">
                  <a:pos x="5" y="22"/>
                </a:cxn>
                <a:cxn ang="0">
                  <a:pos x="4" y="29"/>
                </a:cxn>
                <a:cxn ang="0">
                  <a:pos x="3" y="30"/>
                </a:cxn>
                <a:cxn ang="0">
                  <a:pos x="5" y="33"/>
                </a:cxn>
                <a:cxn ang="0">
                  <a:pos x="5" y="33"/>
                </a:cxn>
                <a:cxn ang="0">
                  <a:pos x="8" y="31"/>
                </a:cxn>
                <a:cxn ang="0">
                  <a:pos x="9" y="25"/>
                </a:cxn>
                <a:cxn ang="0">
                  <a:pos x="13" y="31"/>
                </a:cxn>
                <a:cxn ang="0">
                  <a:pos x="16" y="32"/>
                </a:cxn>
                <a:cxn ang="0">
                  <a:pos x="17" y="29"/>
                </a:cxn>
              </a:cxnLst>
              <a:rect l="0" t="0" r="r" b="b"/>
              <a:pathLst>
                <a:path w="17" h="33">
                  <a:moveTo>
                    <a:pt x="17" y="29"/>
                  </a:moveTo>
                  <a:cubicBezTo>
                    <a:pt x="12" y="20"/>
                    <a:pt x="12" y="20"/>
                    <a:pt x="12" y="20"/>
                  </a:cubicBezTo>
                  <a:cubicBezTo>
                    <a:pt x="13" y="20"/>
                    <a:pt x="13" y="19"/>
                    <a:pt x="13" y="18"/>
                  </a:cubicBezTo>
                  <a:cubicBezTo>
                    <a:pt x="15" y="11"/>
                    <a:pt x="15" y="11"/>
                    <a:pt x="15" y="11"/>
                  </a:cubicBezTo>
                  <a:cubicBezTo>
                    <a:pt x="15" y="10"/>
                    <a:pt x="15" y="9"/>
                    <a:pt x="14" y="8"/>
                  </a:cubicBezTo>
                  <a:cubicBezTo>
                    <a:pt x="7" y="1"/>
                    <a:pt x="7" y="1"/>
                    <a:pt x="7" y="1"/>
                  </a:cubicBezTo>
                  <a:cubicBezTo>
                    <a:pt x="6" y="0"/>
                    <a:pt x="5" y="0"/>
                    <a:pt x="4" y="1"/>
                  </a:cubicBezTo>
                  <a:cubicBezTo>
                    <a:pt x="3" y="2"/>
                    <a:pt x="3" y="3"/>
                    <a:pt x="4" y="4"/>
                  </a:cubicBezTo>
                  <a:cubicBezTo>
                    <a:pt x="8" y="9"/>
                    <a:pt x="8" y="9"/>
                    <a:pt x="8" y="9"/>
                  </a:cubicBezTo>
                  <a:cubicBezTo>
                    <a:pt x="4" y="6"/>
                    <a:pt x="4" y="6"/>
                    <a:pt x="4" y="6"/>
                  </a:cubicBezTo>
                  <a:cubicBezTo>
                    <a:pt x="3" y="6"/>
                    <a:pt x="1" y="6"/>
                    <a:pt x="1" y="7"/>
                  </a:cubicBezTo>
                  <a:cubicBezTo>
                    <a:pt x="0" y="9"/>
                    <a:pt x="1" y="10"/>
                    <a:pt x="2" y="10"/>
                  </a:cubicBezTo>
                  <a:cubicBezTo>
                    <a:pt x="6" y="13"/>
                    <a:pt x="6" y="13"/>
                    <a:pt x="6" y="13"/>
                  </a:cubicBezTo>
                  <a:cubicBezTo>
                    <a:pt x="7" y="13"/>
                    <a:pt x="7" y="13"/>
                    <a:pt x="7" y="13"/>
                  </a:cubicBezTo>
                  <a:cubicBezTo>
                    <a:pt x="7" y="16"/>
                    <a:pt x="6" y="19"/>
                    <a:pt x="5" y="22"/>
                  </a:cubicBezTo>
                  <a:cubicBezTo>
                    <a:pt x="5" y="24"/>
                    <a:pt x="4" y="26"/>
                    <a:pt x="4" y="29"/>
                  </a:cubicBezTo>
                  <a:cubicBezTo>
                    <a:pt x="4" y="29"/>
                    <a:pt x="3" y="30"/>
                    <a:pt x="3" y="30"/>
                  </a:cubicBezTo>
                  <a:cubicBezTo>
                    <a:pt x="3" y="31"/>
                    <a:pt x="4" y="33"/>
                    <a:pt x="5" y="33"/>
                  </a:cubicBezTo>
                  <a:cubicBezTo>
                    <a:pt x="5" y="33"/>
                    <a:pt x="5" y="33"/>
                    <a:pt x="5" y="33"/>
                  </a:cubicBezTo>
                  <a:cubicBezTo>
                    <a:pt x="6" y="33"/>
                    <a:pt x="7" y="32"/>
                    <a:pt x="8" y="31"/>
                  </a:cubicBezTo>
                  <a:cubicBezTo>
                    <a:pt x="9" y="25"/>
                    <a:pt x="9" y="25"/>
                    <a:pt x="9" y="25"/>
                  </a:cubicBezTo>
                  <a:cubicBezTo>
                    <a:pt x="13" y="31"/>
                    <a:pt x="13" y="31"/>
                    <a:pt x="13" y="31"/>
                  </a:cubicBezTo>
                  <a:cubicBezTo>
                    <a:pt x="13" y="32"/>
                    <a:pt x="14" y="33"/>
                    <a:pt x="16" y="32"/>
                  </a:cubicBezTo>
                  <a:cubicBezTo>
                    <a:pt x="17" y="32"/>
                    <a:pt x="17" y="31"/>
                    <a:pt x="17"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90">
              <a:extLst>
                <a:ext uri="{FF2B5EF4-FFF2-40B4-BE49-F238E27FC236}">
                  <a16:creationId xmlns:a16="http://schemas.microsoft.com/office/drawing/2014/main" id="{1D6D1205-F798-4F37-8956-156EB7EB5991}"/>
                </a:ext>
              </a:extLst>
            </p:cNvPr>
            <p:cNvSpPr>
              <a:spLocks noChangeArrowheads="1"/>
            </p:cNvSpPr>
            <p:nvPr/>
          </p:nvSpPr>
          <p:spPr bwMode="auto">
            <a:xfrm>
              <a:off x="2565401" y="4678363"/>
              <a:ext cx="20638" cy="1905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91">
              <a:extLst>
                <a:ext uri="{FF2B5EF4-FFF2-40B4-BE49-F238E27FC236}">
                  <a16:creationId xmlns:a16="http://schemas.microsoft.com/office/drawing/2014/main" id="{085C84B1-087E-4B5A-915C-CCF88FDC6FE2}"/>
                </a:ext>
              </a:extLst>
            </p:cNvPr>
            <p:cNvSpPr>
              <a:spLocks/>
            </p:cNvSpPr>
            <p:nvPr/>
          </p:nvSpPr>
          <p:spPr bwMode="auto">
            <a:xfrm>
              <a:off x="2571751" y="4679950"/>
              <a:ext cx="49213" cy="95250"/>
            </a:xfrm>
            <a:custGeom>
              <a:avLst/>
              <a:gdLst/>
              <a:ahLst/>
              <a:cxnLst>
                <a:cxn ang="0">
                  <a:pos x="0" y="29"/>
                </a:cxn>
                <a:cxn ang="0">
                  <a:pos x="5" y="20"/>
                </a:cxn>
                <a:cxn ang="0">
                  <a:pos x="3" y="18"/>
                </a:cxn>
                <a:cxn ang="0">
                  <a:pos x="2" y="11"/>
                </a:cxn>
                <a:cxn ang="0">
                  <a:pos x="3" y="8"/>
                </a:cxn>
                <a:cxn ang="0">
                  <a:pos x="10" y="1"/>
                </a:cxn>
                <a:cxn ang="0">
                  <a:pos x="13" y="1"/>
                </a:cxn>
                <a:cxn ang="0">
                  <a:pos x="13" y="4"/>
                </a:cxn>
                <a:cxn ang="0">
                  <a:pos x="9" y="9"/>
                </a:cxn>
                <a:cxn ang="0">
                  <a:pos x="13" y="6"/>
                </a:cxn>
                <a:cxn ang="0">
                  <a:pos x="16" y="7"/>
                </a:cxn>
                <a:cxn ang="0">
                  <a:pos x="15" y="10"/>
                </a:cxn>
                <a:cxn ang="0">
                  <a:pos x="10" y="13"/>
                </a:cxn>
                <a:cxn ang="0">
                  <a:pos x="10" y="13"/>
                </a:cxn>
                <a:cxn ang="0">
                  <a:pos x="11" y="22"/>
                </a:cxn>
                <a:cxn ang="0">
                  <a:pos x="13" y="29"/>
                </a:cxn>
                <a:cxn ang="0">
                  <a:pos x="14" y="30"/>
                </a:cxn>
                <a:cxn ang="0">
                  <a:pos x="12" y="33"/>
                </a:cxn>
                <a:cxn ang="0">
                  <a:pos x="11" y="33"/>
                </a:cxn>
                <a:cxn ang="0">
                  <a:pos x="9" y="31"/>
                </a:cxn>
                <a:cxn ang="0">
                  <a:pos x="8" y="25"/>
                </a:cxn>
                <a:cxn ang="0">
                  <a:pos x="4" y="31"/>
                </a:cxn>
                <a:cxn ang="0">
                  <a:pos x="1" y="32"/>
                </a:cxn>
                <a:cxn ang="0">
                  <a:pos x="0" y="29"/>
                </a:cxn>
              </a:cxnLst>
              <a:rect l="0" t="0" r="r" b="b"/>
              <a:pathLst>
                <a:path w="17" h="33">
                  <a:moveTo>
                    <a:pt x="0" y="29"/>
                  </a:moveTo>
                  <a:cubicBezTo>
                    <a:pt x="5" y="20"/>
                    <a:pt x="5" y="20"/>
                    <a:pt x="5" y="20"/>
                  </a:cubicBezTo>
                  <a:cubicBezTo>
                    <a:pt x="4" y="20"/>
                    <a:pt x="4" y="19"/>
                    <a:pt x="3" y="18"/>
                  </a:cubicBezTo>
                  <a:cubicBezTo>
                    <a:pt x="2" y="11"/>
                    <a:pt x="2" y="11"/>
                    <a:pt x="2" y="11"/>
                  </a:cubicBezTo>
                  <a:cubicBezTo>
                    <a:pt x="2" y="10"/>
                    <a:pt x="2" y="9"/>
                    <a:pt x="3" y="8"/>
                  </a:cubicBezTo>
                  <a:cubicBezTo>
                    <a:pt x="10" y="1"/>
                    <a:pt x="10" y="1"/>
                    <a:pt x="10" y="1"/>
                  </a:cubicBezTo>
                  <a:cubicBezTo>
                    <a:pt x="11" y="0"/>
                    <a:pt x="12" y="0"/>
                    <a:pt x="13" y="1"/>
                  </a:cubicBezTo>
                  <a:cubicBezTo>
                    <a:pt x="14" y="2"/>
                    <a:pt x="14" y="3"/>
                    <a:pt x="13" y="4"/>
                  </a:cubicBezTo>
                  <a:cubicBezTo>
                    <a:pt x="9" y="9"/>
                    <a:pt x="9" y="9"/>
                    <a:pt x="9" y="9"/>
                  </a:cubicBezTo>
                  <a:cubicBezTo>
                    <a:pt x="13" y="6"/>
                    <a:pt x="13" y="6"/>
                    <a:pt x="13" y="6"/>
                  </a:cubicBezTo>
                  <a:cubicBezTo>
                    <a:pt x="14" y="6"/>
                    <a:pt x="16" y="6"/>
                    <a:pt x="16" y="7"/>
                  </a:cubicBezTo>
                  <a:cubicBezTo>
                    <a:pt x="17" y="9"/>
                    <a:pt x="16" y="10"/>
                    <a:pt x="15" y="10"/>
                  </a:cubicBezTo>
                  <a:cubicBezTo>
                    <a:pt x="10" y="13"/>
                    <a:pt x="10" y="13"/>
                    <a:pt x="10" y="13"/>
                  </a:cubicBezTo>
                  <a:cubicBezTo>
                    <a:pt x="10" y="13"/>
                    <a:pt x="10" y="13"/>
                    <a:pt x="10" y="13"/>
                  </a:cubicBezTo>
                  <a:cubicBezTo>
                    <a:pt x="10" y="16"/>
                    <a:pt x="11" y="19"/>
                    <a:pt x="11" y="22"/>
                  </a:cubicBezTo>
                  <a:cubicBezTo>
                    <a:pt x="12" y="24"/>
                    <a:pt x="13" y="26"/>
                    <a:pt x="13" y="29"/>
                  </a:cubicBezTo>
                  <a:cubicBezTo>
                    <a:pt x="13" y="29"/>
                    <a:pt x="13" y="30"/>
                    <a:pt x="14" y="30"/>
                  </a:cubicBezTo>
                  <a:cubicBezTo>
                    <a:pt x="14" y="31"/>
                    <a:pt x="13" y="33"/>
                    <a:pt x="12" y="33"/>
                  </a:cubicBezTo>
                  <a:cubicBezTo>
                    <a:pt x="12" y="33"/>
                    <a:pt x="12" y="33"/>
                    <a:pt x="11" y="33"/>
                  </a:cubicBezTo>
                  <a:cubicBezTo>
                    <a:pt x="10" y="33"/>
                    <a:pt x="10" y="32"/>
                    <a:pt x="9" y="31"/>
                  </a:cubicBezTo>
                  <a:cubicBezTo>
                    <a:pt x="8" y="25"/>
                    <a:pt x="8" y="25"/>
                    <a:pt x="8" y="25"/>
                  </a:cubicBezTo>
                  <a:cubicBezTo>
                    <a:pt x="4" y="31"/>
                    <a:pt x="4" y="31"/>
                    <a:pt x="4" y="31"/>
                  </a:cubicBezTo>
                  <a:cubicBezTo>
                    <a:pt x="4" y="32"/>
                    <a:pt x="2" y="33"/>
                    <a:pt x="1" y="32"/>
                  </a:cubicBezTo>
                  <a:cubicBezTo>
                    <a:pt x="0" y="32"/>
                    <a:pt x="0" y="31"/>
                    <a:pt x="0"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92">
              <a:extLst>
                <a:ext uri="{FF2B5EF4-FFF2-40B4-BE49-F238E27FC236}">
                  <a16:creationId xmlns:a16="http://schemas.microsoft.com/office/drawing/2014/main" id="{CB042D35-6081-42C3-99AB-E8EE561F391A}"/>
                </a:ext>
              </a:extLst>
            </p:cNvPr>
            <p:cNvSpPr>
              <a:spLocks noChangeArrowheads="1"/>
            </p:cNvSpPr>
            <p:nvPr/>
          </p:nvSpPr>
          <p:spPr bwMode="auto">
            <a:xfrm>
              <a:off x="2649538" y="4692650"/>
              <a:ext cx="19050" cy="222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93">
              <a:extLst>
                <a:ext uri="{FF2B5EF4-FFF2-40B4-BE49-F238E27FC236}">
                  <a16:creationId xmlns:a16="http://schemas.microsoft.com/office/drawing/2014/main" id="{A7260D19-555E-4589-986E-CFA40CA13304}"/>
                </a:ext>
              </a:extLst>
            </p:cNvPr>
            <p:cNvSpPr>
              <a:spLocks/>
            </p:cNvSpPr>
            <p:nvPr/>
          </p:nvSpPr>
          <p:spPr bwMode="auto">
            <a:xfrm>
              <a:off x="2625726" y="4689475"/>
              <a:ext cx="63500" cy="85725"/>
            </a:xfrm>
            <a:custGeom>
              <a:avLst/>
              <a:gdLst/>
              <a:ahLst/>
              <a:cxnLst>
                <a:cxn ang="0">
                  <a:pos x="19" y="18"/>
                </a:cxn>
                <a:cxn ang="0">
                  <a:pos x="17" y="18"/>
                </a:cxn>
                <a:cxn ang="0">
                  <a:pos x="17" y="14"/>
                </a:cxn>
                <a:cxn ang="0">
                  <a:pos x="21" y="11"/>
                </a:cxn>
                <a:cxn ang="0">
                  <a:pos x="22" y="9"/>
                </a:cxn>
                <a:cxn ang="0">
                  <a:pos x="22" y="3"/>
                </a:cxn>
                <a:cxn ang="0">
                  <a:pos x="20" y="0"/>
                </a:cxn>
                <a:cxn ang="0">
                  <a:pos x="17" y="3"/>
                </a:cxn>
                <a:cxn ang="0">
                  <a:pos x="17" y="8"/>
                </a:cxn>
                <a:cxn ang="0">
                  <a:pos x="12" y="12"/>
                </a:cxn>
                <a:cxn ang="0">
                  <a:pos x="7" y="9"/>
                </a:cxn>
                <a:cxn ang="0">
                  <a:pos x="5" y="5"/>
                </a:cxn>
                <a:cxn ang="0">
                  <a:pos x="2" y="4"/>
                </a:cxn>
                <a:cxn ang="0">
                  <a:pos x="1" y="7"/>
                </a:cxn>
                <a:cxn ang="0">
                  <a:pos x="3" y="12"/>
                </a:cxn>
                <a:cxn ang="0">
                  <a:pos x="4" y="13"/>
                </a:cxn>
                <a:cxn ang="0">
                  <a:pos x="8" y="15"/>
                </a:cxn>
                <a:cxn ang="0">
                  <a:pos x="8" y="23"/>
                </a:cxn>
                <a:cxn ang="0">
                  <a:pos x="8" y="23"/>
                </a:cxn>
                <a:cxn ang="0">
                  <a:pos x="8" y="26"/>
                </a:cxn>
                <a:cxn ang="0">
                  <a:pos x="2" y="26"/>
                </a:cxn>
                <a:cxn ang="0">
                  <a:pos x="0" y="28"/>
                </a:cxn>
                <a:cxn ang="0">
                  <a:pos x="2" y="30"/>
                </a:cxn>
                <a:cxn ang="0">
                  <a:pos x="11" y="30"/>
                </a:cxn>
                <a:cxn ang="0">
                  <a:pos x="13" y="28"/>
                </a:cxn>
                <a:cxn ang="0">
                  <a:pos x="13" y="23"/>
                </a:cxn>
                <a:cxn ang="0">
                  <a:pos x="17" y="23"/>
                </a:cxn>
                <a:cxn ang="0">
                  <a:pos x="17" y="28"/>
                </a:cxn>
                <a:cxn ang="0">
                  <a:pos x="19" y="30"/>
                </a:cxn>
                <a:cxn ang="0">
                  <a:pos x="22" y="28"/>
                </a:cxn>
                <a:cxn ang="0">
                  <a:pos x="22" y="20"/>
                </a:cxn>
                <a:cxn ang="0">
                  <a:pos x="19" y="18"/>
                </a:cxn>
              </a:cxnLst>
              <a:rect l="0" t="0" r="r" b="b"/>
              <a:pathLst>
                <a:path w="22" h="30">
                  <a:moveTo>
                    <a:pt x="19" y="18"/>
                  </a:moveTo>
                  <a:cubicBezTo>
                    <a:pt x="17" y="18"/>
                    <a:pt x="17" y="18"/>
                    <a:pt x="17" y="18"/>
                  </a:cubicBezTo>
                  <a:cubicBezTo>
                    <a:pt x="17" y="14"/>
                    <a:pt x="17" y="14"/>
                    <a:pt x="17" y="14"/>
                  </a:cubicBezTo>
                  <a:cubicBezTo>
                    <a:pt x="21" y="11"/>
                    <a:pt x="21" y="11"/>
                    <a:pt x="21" y="11"/>
                  </a:cubicBezTo>
                  <a:cubicBezTo>
                    <a:pt x="22" y="10"/>
                    <a:pt x="22" y="10"/>
                    <a:pt x="22" y="9"/>
                  </a:cubicBezTo>
                  <a:cubicBezTo>
                    <a:pt x="22" y="3"/>
                    <a:pt x="22" y="3"/>
                    <a:pt x="22" y="3"/>
                  </a:cubicBezTo>
                  <a:cubicBezTo>
                    <a:pt x="22" y="1"/>
                    <a:pt x="21" y="0"/>
                    <a:pt x="20" y="0"/>
                  </a:cubicBezTo>
                  <a:cubicBezTo>
                    <a:pt x="18" y="0"/>
                    <a:pt x="17" y="1"/>
                    <a:pt x="17" y="3"/>
                  </a:cubicBezTo>
                  <a:cubicBezTo>
                    <a:pt x="17" y="8"/>
                    <a:pt x="17" y="8"/>
                    <a:pt x="17" y="8"/>
                  </a:cubicBezTo>
                  <a:cubicBezTo>
                    <a:pt x="12" y="12"/>
                    <a:pt x="12" y="12"/>
                    <a:pt x="12" y="12"/>
                  </a:cubicBezTo>
                  <a:cubicBezTo>
                    <a:pt x="7" y="9"/>
                    <a:pt x="7" y="9"/>
                    <a:pt x="7" y="9"/>
                  </a:cubicBezTo>
                  <a:cubicBezTo>
                    <a:pt x="5" y="5"/>
                    <a:pt x="5" y="5"/>
                    <a:pt x="5" y="5"/>
                  </a:cubicBezTo>
                  <a:cubicBezTo>
                    <a:pt x="5" y="4"/>
                    <a:pt x="3" y="3"/>
                    <a:pt x="2" y="4"/>
                  </a:cubicBezTo>
                  <a:cubicBezTo>
                    <a:pt x="1" y="4"/>
                    <a:pt x="1" y="5"/>
                    <a:pt x="1" y="7"/>
                  </a:cubicBezTo>
                  <a:cubicBezTo>
                    <a:pt x="3" y="12"/>
                    <a:pt x="3" y="12"/>
                    <a:pt x="3" y="12"/>
                  </a:cubicBezTo>
                  <a:cubicBezTo>
                    <a:pt x="3" y="13"/>
                    <a:pt x="4" y="13"/>
                    <a:pt x="4" y="13"/>
                  </a:cubicBezTo>
                  <a:cubicBezTo>
                    <a:pt x="8" y="15"/>
                    <a:pt x="8" y="15"/>
                    <a:pt x="8" y="15"/>
                  </a:cubicBezTo>
                  <a:cubicBezTo>
                    <a:pt x="8" y="23"/>
                    <a:pt x="8" y="23"/>
                    <a:pt x="8" y="23"/>
                  </a:cubicBezTo>
                  <a:cubicBezTo>
                    <a:pt x="8" y="23"/>
                    <a:pt x="8" y="23"/>
                    <a:pt x="8" y="23"/>
                  </a:cubicBezTo>
                  <a:cubicBezTo>
                    <a:pt x="8" y="26"/>
                    <a:pt x="8" y="26"/>
                    <a:pt x="8" y="26"/>
                  </a:cubicBezTo>
                  <a:cubicBezTo>
                    <a:pt x="2" y="26"/>
                    <a:pt x="2" y="26"/>
                    <a:pt x="2" y="26"/>
                  </a:cubicBezTo>
                  <a:cubicBezTo>
                    <a:pt x="1" y="26"/>
                    <a:pt x="0" y="27"/>
                    <a:pt x="0" y="28"/>
                  </a:cubicBezTo>
                  <a:cubicBezTo>
                    <a:pt x="0" y="29"/>
                    <a:pt x="1" y="30"/>
                    <a:pt x="2" y="30"/>
                  </a:cubicBezTo>
                  <a:cubicBezTo>
                    <a:pt x="11" y="30"/>
                    <a:pt x="11" y="30"/>
                    <a:pt x="11" y="30"/>
                  </a:cubicBezTo>
                  <a:cubicBezTo>
                    <a:pt x="12" y="30"/>
                    <a:pt x="13" y="29"/>
                    <a:pt x="13" y="28"/>
                  </a:cubicBezTo>
                  <a:cubicBezTo>
                    <a:pt x="13" y="23"/>
                    <a:pt x="13" y="23"/>
                    <a:pt x="13" y="23"/>
                  </a:cubicBezTo>
                  <a:cubicBezTo>
                    <a:pt x="17" y="23"/>
                    <a:pt x="17" y="23"/>
                    <a:pt x="17" y="23"/>
                  </a:cubicBezTo>
                  <a:cubicBezTo>
                    <a:pt x="17" y="28"/>
                    <a:pt x="17" y="28"/>
                    <a:pt x="17" y="28"/>
                  </a:cubicBezTo>
                  <a:cubicBezTo>
                    <a:pt x="17" y="29"/>
                    <a:pt x="18" y="30"/>
                    <a:pt x="19" y="30"/>
                  </a:cubicBezTo>
                  <a:cubicBezTo>
                    <a:pt x="21" y="30"/>
                    <a:pt x="22" y="29"/>
                    <a:pt x="22" y="28"/>
                  </a:cubicBezTo>
                  <a:cubicBezTo>
                    <a:pt x="22" y="20"/>
                    <a:pt x="22" y="20"/>
                    <a:pt x="22" y="20"/>
                  </a:cubicBezTo>
                  <a:cubicBezTo>
                    <a:pt x="22" y="19"/>
                    <a:pt x="21" y="18"/>
                    <a:pt x="19"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94">
              <a:extLst>
                <a:ext uri="{FF2B5EF4-FFF2-40B4-BE49-F238E27FC236}">
                  <a16:creationId xmlns:a16="http://schemas.microsoft.com/office/drawing/2014/main" id="{CAD4272B-E40C-4752-8C55-E340E72A285D}"/>
                </a:ext>
              </a:extLst>
            </p:cNvPr>
            <p:cNvSpPr>
              <a:spLocks/>
            </p:cNvSpPr>
            <p:nvPr/>
          </p:nvSpPr>
          <p:spPr bwMode="auto">
            <a:xfrm>
              <a:off x="2660651" y="4586288"/>
              <a:ext cx="120650" cy="77787"/>
            </a:xfrm>
            <a:custGeom>
              <a:avLst/>
              <a:gdLst/>
              <a:ahLst/>
              <a:cxnLst>
                <a:cxn ang="0">
                  <a:pos x="0" y="49"/>
                </a:cxn>
                <a:cxn ang="0">
                  <a:pos x="31" y="49"/>
                </a:cxn>
                <a:cxn ang="0">
                  <a:pos x="62" y="25"/>
                </a:cxn>
                <a:cxn ang="0">
                  <a:pos x="60" y="39"/>
                </a:cxn>
                <a:cxn ang="0">
                  <a:pos x="72" y="29"/>
                </a:cxn>
                <a:cxn ang="0">
                  <a:pos x="76" y="3"/>
                </a:cxn>
                <a:cxn ang="0">
                  <a:pos x="49" y="0"/>
                </a:cxn>
                <a:cxn ang="0">
                  <a:pos x="36" y="9"/>
                </a:cxn>
                <a:cxn ang="0">
                  <a:pos x="51" y="10"/>
                </a:cxn>
                <a:cxn ang="0">
                  <a:pos x="0" y="49"/>
                </a:cxn>
              </a:cxnLst>
              <a:rect l="0" t="0" r="r" b="b"/>
              <a:pathLst>
                <a:path w="76" h="49">
                  <a:moveTo>
                    <a:pt x="0" y="49"/>
                  </a:moveTo>
                  <a:lnTo>
                    <a:pt x="31" y="49"/>
                  </a:lnTo>
                  <a:lnTo>
                    <a:pt x="62" y="25"/>
                  </a:lnTo>
                  <a:lnTo>
                    <a:pt x="60" y="39"/>
                  </a:lnTo>
                  <a:lnTo>
                    <a:pt x="72" y="29"/>
                  </a:lnTo>
                  <a:lnTo>
                    <a:pt x="76" y="3"/>
                  </a:lnTo>
                  <a:lnTo>
                    <a:pt x="49" y="0"/>
                  </a:lnTo>
                  <a:lnTo>
                    <a:pt x="36" y="9"/>
                  </a:lnTo>
                  <a:lnTo>
                    <a:pt x="51" y="10"/>
                  </a:lnTo>
                  <a:lnTo>
                    <a:pt x="0"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95">
              <a:extLst>
                <a:ext uri="{FF2B5EF4-FFF2-40B4-BE49-F238E27FC236}">
                  <a16:creationId xmlns:a16="http://schemas.microsoft.com/office/drawing/2014/main" id="{F842D99F-2976-4FBC-BC40-B1D88B1ADB2D}"/>
                </a:ext>
              </a:extLst>
            </p:cNvPr>
            <p:cNvSpPr>
              <a:spLocks/>
            </p:cNvSpPr>
            <p:nvPr/>
          </p:nvSpPr>
          <p:spPr bwMode="auto">
            <a:xfrm>
              <a:off x="2551113" y="4625975"/>
              <a:ext cx="130175" cy="42862"/>
            </a:xfrm>
            <a:custGeom>
              <a:avLst/>
              <a:gdLst/>
              <a:ahLst/>
              <a:cxnLst>
                <a:cxn ang="0">
                  <a:pos x="58" y="20"/>
                </a:cxn>
                <a:cxn ang="0">
                  <a:pos x="63" y="22"/>
                </a:cxn>
                <a:cxn ang="0">
                  <a:pos x="82" y="7"/>
                </a:cxn>
                <a:cxn ang="0">
                  <a:pos x="56" y="0"/>
                </a:cxn>
                <a:cxn ang="0">
                  <a:pos x="0" y="27"/>
                </a:cxn>
                <a:cxn ang="0">
                  <a:pos x="42" y="27"/>
                </a:cxn>
                <a:cxn ang="0">
                  <a:pos x="58" y="20"/>
                </a:cxn>
              </a:cxnLst>
              <a:rect l="0" t="0" r="r" b="b"/>
              <a:pathLst>
                <a:path w="82" h="27">
                  <a:moveTo>
                    <a:pt x="58" y="20"/>
                  </a:moveTo>
                  <a:lnTo>
                    <a:pt x="63" y="22"/>
                  </a:lnTo>
                  <a:lnTo>
                    <a:pt x="82" y="7"/>
                  </a:lnTo>
                  <a:lnTo>
                    <a:pt x="56" y="0"/>
                  </a:lnTo>
                  <a:lnTo>
                    <a:pt x="0" y="27"/>
                  </a:lnTo>
                  <a:lnTo>
                    <a:pt x="42" y="27"/>
                  </a:lnTo>
                  <a:lnTo>
                    <a:pt x="58" y="2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13">
            <a:extLst>
              <a:ext uri="{FF2B5EF4-FFF2-40B4-BE49-F238E27FC236}">
                <a16:creationId xmlns:a16="http://schemas.microsoft.com/office/drawing/2014/main" id="{F6532D1D-9979-4B14-8B24-90D12B966F7F}"/>
              </a:ext>
            </a:extLst>
          </p:cNvPr>
          <p:cNvGrpSpPr/>
          <p:nvPr/>
        </p:nvGrpSpPr>
        <p:grpSpPr>
          <a:xfrm>
            <a:off x="4565500" y="5099584"/>
            <a:ext cx="314270" cy="368146"/>
            <a:chOff x="5010151" y="4568825"/>
            <a:chExt cx="185737" cy="209550"/>
          </a:xfrm>
          <a:solidFill>
            <a:schemeClr val="bg1"/>
          </a:solidFill>
        </p:grpSpPr>
        <p:sp>
          <p:nvSpPr>
            <p:cNvPr id="86" name="Oval 45">
              <a:extLst>
                <a:ext uri="{FF2B5EF4-FFF2-40B4-BE49-F238E27FC236}">
                  <a16:creationId xmlns:a16="http://schemas.microsoft.com/office/drawing/2014/main" id="{1A23231F-3BBE-455A-A984-8E8671FCA3B8}"/>
                </a:ext>
              </a:extLst>
            </p:cNvPr>
            <p:cNvSpPr>
              <a:spLocks noChangeArrowheads="1"/>
            </p:cNvSpPr>
            <p:nvPr/>
          </p:nvSpPr>
          <p:spPr bwMode="auto">
            <a:xfrm>
              <a:off x="5073651" y="4654550"/>
              <a:ext cx="2857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6">
              <a:extLst>
                <a:ext uri="{FF2B5EF4-FFF2-40B4-BE49-F238E27FC236}">
                  <a16:creationId xmlns:a16="http://schemas.microsoft.com/office/drawing/2014/main" id="{11D1A16D-1B57-4294-B1D0-95363948B63C}"/>
                </a:ext>
              </a:extLst>
            </p:cNvPr>
            <p:cNvSpPr>
              <a:spLocks/>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7">
              <a:extLst>
                <a:ext uri="{FF2B5EF4-FFF2-40B4-BE49-F238E27FC236}">
                  <a16:creationId xmlns:a16="http://schemas.microsoft.com/office/drawing/2014/main" id="{6CCBC56A-9D16-407D-AE64-55D53C739088}"/>
                </a:ext>
              </a:extLst>
            </p:cNvPr>
            <p:cNvSpPr>
              <a:spLocks/>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8">
              <a:extLst>
                <a:ext uri="{FF2B5EF4-FFF2-40B4-BE49-F238E27FC236}">
                  <a16:creationId xmlns:a16="http://schemas.microsoft.com/office/drawing/2014/main" id="{2EE1E197-7DD9-4634-8438-03AE8A4B3884}"/>
                </a:ext>
              </a:extLst>
            </p:cNvPr>
            <p:cNvSpPr>
              <a:spLocks/>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9">
              <a:extLst>
                <a:ext uri="{FF2B5EF4-FFF2-40B4-BE49-F238E27FC236}">
                  <a16:creationId xmlns:a16="http://schemas.microsoft.com/office/drawing/2014/main" id="{5E32EF70-1B43-4B1A-9C77-AC6867585E05}"/>
                </a:ext>
              </a:extLst>
            </p:cNvPr>
            <p:cNvSpPr>
              <a:spLocks/>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50">
              <a:extLst>
                <a:ext uri="{FF2B5EF4-FFF2-40B4-BE49-F238E27FC236}">
                  <a16:creationId xmlns:a16="http://schemas.microsoft.com/office/drawing/2014/main" id="{FC87D2AC-15CA-409F-B9BB-5E4419169107}"/>
                </a:ext>
              </a:extLst>
            </p:cNvPr>
            <p:cNvSpPr>
              <a:spLocks/>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51">
              <a:extLst>
                <a:ext uri="{FF2B5EF4-FFF2-40B4-BE49-F238E27FC236}">
                  <a16:creationId xmlns:a16="http://schemas.microsoft.com/office/drawing/2014/main" id="{3A2D3187-4570-4C2F-8FBE-8D577C179D88}"/>
                </a:ext>
              </a:extLst>
            </p:cNvPr>
            <p:cNvSpPr>
              <a:spLocks noEditPoints="1"/>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52">
              <a:extLst>
                <a:ext uri="{FF2B5EF4-FFF2-40B4-BE49-F238E27FC236}">
                  <a16:creationId xmlns:a16="http://schemas.microsoft.com/office/drawing/2014/main" id="{97CB49FF-D630-40ED-9FAA-0BD13F6E61E8}"/>
                </a:ext>
              </a:extLst>
            </p:cNvPr>
            <p:cNvSpPr>
              <a:spLocks/>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3">
              <a:extLst>
                <a:ext uri="{FF2B5EF4-FFF2-40B4-BE49-F238E27FC236}">
                  <a16:creationId xmlns:a16="http://schemas.microsoft.com/office/drawing/2014/main" id="{98EAE1F3-D781-4C27-9A1F-376DCDA0AB8B}"/>
                </a:ext>
              </a:extLst>
            </p:cNvPr>
            <p:cNvSpPr>
              <a:spLocks/>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a:extLst>
              <a:ext uri="{FF2B5EF4-FFF2-40B4-BE49-F238E27FC236}">
                <a16:creationId xmlns:a16="http://schemas.microsoft.com/office/drawing/2014/main" id="{091DC612-D645-49B7-98ED-8E5CCACDE4C2}"/>
              </a:ext>
            </a:extLst>
          </p:cNvPr>
          <p:cNvGrpSpPr/>
          <p:nvPr/>
        </p:nvGrpSpPr>
        <p:grpSpPr>
          <a:xfrm>
            <a:off x="8440741" y="4580301"/>
            <a:ext cx="283972" cy="353420"/>
            <a:chOff x="3949701" y="4570413"/>
            <a:chExt cx="152400" cy="193675"/>
          </a:xfrm>
          <a:solidFill>
            <a:schemeClr val="bg1"/>
          </a:solidFill>
        </p:grpSpPr>
        <p:sp>
          <p:nvSpPr>
            <p:cNvPr id="99" name="Oval 67">
              <a:extLst>
                <a:ext uri="{FF2B5EF4-FFF2-40B4-BE49-F238E27FC236}">
                  <a16:creationId xmlns:a16="http://schemas.microsoft.com/office/drawing/2014/main" id="{90FAC989-19BE-486F-976A-F5471FD6EE23}"/>
                </a:ext>
              </a:extLst>
            </p:cNvPr>
            <p:cNvSpPr>
              <a:spLocks noChangeArrowheads="1"/>
            </p:cNvSpPr>
            <p:nvPr/>
          </p:nvSpPr>
          <p:spPr bwMode="auto">
            <a:xfrm>
              <a:off x="4079876" y="4657725"/>
              <a:ext cx="22225" cy="222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68">
              <a:extLst>
                <a:ext uri="{FF2B5EF4-FFF2-40B4-BE49-F238E27FC236}">
                  <a16:creationId xmlns:a16="http://schemas.microsoft.com/office/drawing/2014/main" id="{46C05579-C2AE-4CCA-8F4C-DCAD05F0F27B}"/>
                </a:ext>
              </a:extLst>
            </p:cNvPr>
            <p:cNvSpPr>
              <a:spLocks/>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69">
              <a:extLst>
                <a:ext uri="{FF2B5EF4-FFF2-40B4-BE49-F238E27FC236}">
                  <a16:creationId xmlns:a16="http://schemas.microsoft.com/office/drawing/2014/main" id="{FE1DEBDE-3079-4524-B8B7-A97FFCF6BF80}"/>
                </a:ext>
              </a:extLst>
            </p:cNvPr>
            <p:cNvSpPr>
              <a:spLocks noChangeArrowheads="1"/>
            </p:cNvSpPr>
            <p:nvPr/>
          </p:nvSpPr>
          <p:spPr bwMode="auto">
            <a:xfrm>
              <a:off x="3987801" y="4675188"/>
              <a:ext cx="25400" cy="222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70">
              <a:extLst>
                <a:ext uri="{FF2B5EF4-FFF2-40B4-BE49-F238E27FC236}">
                  <a16:creationId xmlns:a16="http://schemas.microsoft.com/office/drawing/2014/main" id="{68B43794-8A51-4A75-9AA9-92F141ACFE34}"/>
                </a:ext>
              </a:extLst>
            </p:cNvPr>
            <p:cNvSpPr>
              <a:spLocks/>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71">
              <a:extLst>
                <a:ext uri="{FF2B5EF4-FFF2-40B4-BE49-F238E27FC236}">
                  <a16:creationId xmlns:a16="http://schemas.microsoft.com/office/drawing/2014/main" id="{8C441934-916D-4217-8378-24F5E289D267}"/>
                </a:ext>
              </a:extLst>
            </p:cNvPr>
            <p:cNvSpPr>
              <a:spLocks noEditPoints="1"/>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72">
              <a:extLst>
                <a:ext uri="{FF2B5EF4-FFF2-40B4-BE49-F238E27FC236}">
                  <a16:creationId xmlns:a16="http://schemas.microsoft.com/office/drawing/2014/main" id="{0F1F832E-03D9-4D63-971C-9909027B5BF2}"/>
                </a:ext>
              </a:extLst>
            </p:cNvPr>
            <p:cNvSpPr>
              <a:spLocks noEditPoints="1"/>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57" name="Group 23">
            <a:extLst>
              <a:ext uri="{FF2B5EF4-FFF2-40B4-BE49-F238E27FC236}">
                <a16:creationId xmlns:a16="http://schemas.microsoft.com/office/drawing/2014/main" id="{048B5591-B2EF-4235-A940-8C4C011D8DE7}"/>
              </a:ext>
            </a:extLst>
          </p:cNvPr>
          <p:cNvGrpSpPr/>
          <p:nvPr/>
        </p:nvGrpSpPr>
        <p:grpSpPr>
          <a:xfrm>
            <a:off x="8468658" y="2600489"/>
            <a:ext cx="224828" cy="395388"/>
            <a:chOff x="4486276" y="4586288"/>
            <a:chExt cx="100012" cy="192087"/>
          </a:xfrm>
          <a:solidFill>
            <a:schemeClr val="bg1"/>
          </a:solidFill>
        </p:grpSpPr>
        <p:sp>
          <p:nvSpPr>
            <p:cNvPr id="158" name="Freeform 60">
              <a:extLst>
                <a:ext uri="{FF2B5EF4-FFF2-40B4-BE49-F238E27FC236}">
                  <a16:creationId xmlns:a16="http://schemas.microsoft.com/office/drawing/2014/main" id="{B55C6FF2-F94B-4B81-BF43-70C0AFD3F189}"/>
                </a:ext>
              </a:extLst>
            </p:cNvPr>
            <p:cNvSpPr>
              <a:spLocks/>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61">
              <a:extLst>
                <a:ext uri="{FF2B5EF4-FFF2-40B4-BE49-F238E27FC236}">
                  <a16:creationId xmlns:a16="http://schemas.microsoft.com/office/drawing/2014/main" id="{6472DF02-8733-47A6-B4EB-10A91BD4FA9B}"/>
                </a:ext>
              </a:extLst>
            </p:cNvPr>
            <p:cNvSpPr>
              <a:spLocks noEditPoints="1"/>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62">
              <a:extLst>
                <a:ext uri="{FF2B5EF4-FFF2-40B4-BE49-F238E27FC236}">
                  <a16:creationId xmlns:a16="http://schemas.microsoft.com/office/drawing/2014/main" id="{14BBFA13-212B-4C7B-AFAF-9BD32A68E264}"/>
                </a:ext>
              </a:extLst>
            </p:cNvPr>
            <p:cNvSpPr>
              <a:spLocks/>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5685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048"/>
          <p:cNvSpPr/>
          <p:nvPr/>
        </p:nvSpPr>
        <p:spPr>
          <a:xfrm>
            <a:off x="0" y="2627436"/>
            <a:ext cx="12192000" cy="3811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86" name="Title 1"/>
          <p:cNvSpPr txBox="1">
            <a:spLocks/>
          </p:cNvSpPr>
          <p:nvPr/>
        </p:nvSpPr>
        <p:spPr>
          <a:xfrm>
            <a:off x="1303421" y="788399"/>
            <a:ext cx="6434037"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S.W.O.T. Analysis</a:t>
            </a:r>
          </a:p>
        </p:txBody>
      </p:sp>
      <p:sp>
        <p:nvSpPr>
          <p:cNvPr id="218" name="Slide Number Placeholder 5">
            <a:extLst>
              <a:ext uri="{FF2B5EF4-FFF2-40B4-BE49-F238E27FC236}">
                <a16:creationId xmlns:a16="http://schemas.microsoft.com/office/drawing/2014/main" id="{766960BA-4F7E-45DE-A1A4-ED7740B584CE}"/>
              </a:ext>
            </a:extLst>
          </p:cNvPr>
          <p:cNvSpPr txBox="1">
            <a:spLocks/>
          </p:cNvSpPr>
          <p:nvPr/>
        </p:nvSpPr>
        <p:spPr>
          <a:xfrm>
            <a:off x="9900458" y="6459785"/>
            <a:ext cx="131202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E1C79E-4906-42D7-9799-8BE0AC9297B3}" type="slidenum">
              <a:rPr lang="en-US" smtClean="0"/>
              <a:pPr algn="ctr"/>
              <a:t>9</a:t>
            </a:fld>
            <a:endParaRPr lang="en-US" dirty="0"/>
          </a:p>
        </p:txBody>
      </p:sp>
      <p:grpSp>
        <p:nvGrpSpPr>
          <p:cNvPr id="237" name="Group 236">
            <a:extLst>
              <a:ext uri="{FF2B5EF4-FFF2-40B4-BE49-F238E27FC236}">
                <a16:creationId xmlns:a16="http://schemas.microsoft.com/office/drawing/2014/main" id="{B43ACB3E-BACE-4722-B191-08BE4287C830}"/>
              </a:ext>
            </a:extLst>
          </p:cNvPr>
          <p:cNvGrpSpPr/>
          <p:nvPr/>
        </p:nvGrpSpPr>
        <p:grpSpPr>
          <a:xfrm>
            <a:off x="1305134" y="454257"/>
            <a:ext cx="1019175" cy="181379"/>
            <a:chOff x="4127500" y="876491"/>
            <a:chExt cx="1019175" cy="181379"/>
          </a:xfrm>
        </p:grpSpPr>
        <p:sp>
          <p:nvSpPr>
            <p:cNvPr id="238" name="Oval 237">
              <a:extLst>
                <a:ext uri="{FF2B5EF4-FFF2-40B4-BE49-F238E27FC236}">
                  <a16:creationId xmlns:a16="http://schemas.microsoft.com/office/drawing/2014/main" id="{39ED9E0A-D42D-4405-A892-6B5B072FA8ED}"/>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C7CCEAC-4126-42BB-B087-07FEA17A780C}"/>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B9BF7DF-BF82-49DA-A5D3-F6A6AD891E39}"/>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002B6BDB-609E-4F03-BF3E-576F300164F3}"/>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8">
            <a:extLst>
              <a:ext uri="{FF2B5EF4-FFF2-40B4-BE49-F238E27FC236}">
                <a16:creationId xmlns:a16="http://schemas.microsoft.com/office/drawing/2014/main" id="{77946E30-302B-4602-9859-34E4D7488CE0}"/>
              </a:ext>
            </a:extLst>
          </p:cNvPr>
          <p:cNvSpPr/>
          <p:nvPr/>
        </p:nvSpPr>
        <p:spPr>
          <a:xfrm>
            <a:off x="380999" y="1984871"/>
            <a:ext cx="2584870" cy="1214217"/>
          </a:xfrm>
          <a:prstGeom prst="roundRect">
            <a:avLst>
              <a:gd name="adj" fmla="val 50000"/>
            </a:avLst>
          </a:prstGeom>
          <a:noFill/>
          <a:ln w="76200">
            <a:solidFill>
              <a:schemeClr val="accent1"/>
            </a:solid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9">
            <a:extLst>
              <a:ext uri="{FF2B5EF4-FFF2-40B4-BE49-F238E27FC236}">
                <a16:creationId xmlns:a16="http://schemas.microsoft.com/office/drawing/2014/main" id="{4514AD84-CDED-4531-BD0F-A28C24F5848B}"/>
              </a:ext>
            </a:extLst>
          </p:cNvPr>
          <p:cNvSpPr/>
          <p:nvPr/>
        </p:nvSpPr>
        <p:spPr>
          <a:xfrm>
            <a:off x="3326421" y="1984871"/>
            <a:ext cx="2584870" cy="1214217"/>
          </a:xfrm>
          <a:prstGeom prst="roundRect">
            <a:avLst>
              <a:gd name="adj" fmla="val 50000"/>
            </a:avLst>
          </a:prstGeom>
          <a:noFill/>
          <a:ln w="76200">
            <a:solidFill>
              <a:schemeClr val="accent2"/>
            </a:solid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0">
            <a:extLst>
              <a:ext uri="{FF2B5EF4-FFF2-40B4-BE49-F238E27FC236}">
                <a16:creationId xmlns:a16="http://schemas.microsoft.com/office/drawing/2014/main" id="{67A2D621-8AF4-434E-BD7C-551674A65265}"/>
              </a:ext>
            </a:extLst>
          </p:cNvPr>
          <p:cNvSpPr/>
          <p:nvPr/>
        </p:nvSpPr>
        <p:spPr>
          <a:xfrm>
            <a:off x="6271844" y="1984871"/>
            <a:ext cx="2584870" cy="1214217"/>
          </a:xfrm>
          <a:prstGeom prst="roundRect">
            <a:avLst>
              <a:gd name="adj" fmla="val 50000"/>
            </a:avLst>
          </a:prstGeom>
          <a:noFill/>
          <a:ln w="76200">
            <a:solidFill>
              <a:schemeClr val="accent4"/>
            </a:solid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1">
            <a:extLst>
              <a:ext uri="{FF2B5EF4-FFF2-40B4-BE49-F238E27FC236}">
                <a16:creationId xmlns:a16="http://schemas.microsoft.com/office/drawing/2014/main" id="{033FD405-ECE6-4D93-A4E7-FB7EED77EB0B}"/>
              </a:ext>
            </a:extLst>
          </p:cNvPr>
          <p:cNvSpPr/>
          <p:nvPr/>
        </p:nvSpPr>
        <p:spPr>
          <a:xfrm>
            <a:off x="9217266" y="1984871"/>
            <a:ext cx="2584870" cy="1214217"/>
          </a:xfrm>
          <a:prstGeom prst="roundRect">
            <a:avLst>
              <a:gd name="adj" fmla="val 50000"/>
            </a:avLst>
          </a:prstGeom>
          <a:noFill/>
          <a:ln w="76200">
            <a:solidFill>
              <a:schemeClr val="accent3"/>
            </a:solid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23A2531-8574-4FF2-89B1-C9D5CC91029E}"/>
              </a:ext>
            </a:extLst>
          </p:cNvPr>
          <p:cNvSpPr/>
          <p:nvPr/>
        </p:nvSpPr>
        <p:spPr>
          <a:xfrm>
            <a:off x="2718291" y="2556522"/>
            <a:ext cx="855707" cy="70914"/>
          </a:xfrm>
          <a:prstGeom prst="rect">
            <a:avLst/>
          </a:prstGeom>
          <a:solidFill>
            <a:schemeClr val="bg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77A10CC-F6F3-4B44-8CAA-0B5F42ED5F52}"/>
              </a:ext>
            </a:extLst>
          </p:cNvPr>
          <p:cNvSpPr/>
          <p:nvPr/>
        </p:nvSpPr>
        <p:spPr>
          <a:xfrm>
            <a:off x="5663713" y="2547436"/>
            <a:ext cx="855707" cy="70914"/>
          </a:xfrm>
          <a:prstGeom prst="rect">
            <a:avLst/>
          </a:prstGeom>
          <a:solidFill>
            <a:schemeClr val="bg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7740DE6-679C-43F2-930C-53B54BDFC7E7}"/>
              </a:ext>
            </a:extLst>
          </p:cNvPr>
          <p:cNvSpPr/>
          <p:nvPr/>
        </p:nvSpPr>
        <p:spPr>
          <a:xfrm>
            <a:off x="8609135" y="2556522"/>
            <a:ext cx="855707" cy="70914"/>
          </a:xfrm>
          <a:prstGeom prst="rect">
            <a:avLst/>
          </a:prstGeom>
          <a:solidFill>
            <a:schemeClr val="bg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A311D677-20E5-4A1D-A03E-C14375C176DC}"/>
              </a:ext>
            </a:extLst>
          </p:cNvPr>
          <p:cNvGrpSpPr/>
          <p:nvPr/>
        </p:nvGrpSpPr>
        <p:grpSpPr>
          <a:xfrm>
            <a:off x="1287412" y="2135765"/>
            <a:ext cx="772043" cy="634941"/>
            <a:chOff x="5640388" y="3024188"/>
            <a:chExt cx="911226" cy="806451"/>
          </a:xfrm>
          <a:solidFill>
            <a:schemeClr val="accent1"/>
          </a:solidFill>
          <a:effectLst>
            <a:outerShdw blurRad="25400" dist="38100" dir="2400000" algn="ctr" rotWithShape="0">
              <a:srgbClr val="000000">
                <a:alpha val="10000"/>
              </a:srgbClr>
            </a:outerShdw>
          </a:effectLst>
        </p:grpSpPr>
        <p:sp>
          <p:nvSpPr>
            <p:cNvPr id="74" name="Freeform 9">
              <a:extLst>
                <a:ext uri="{FF2B5EF4-FFF2-40B4-BE49-F238E27FC236}">
                  <a16:creationId xmlns:a16="http://schemas.microsoft.com/office/drawing/2014/main" id="{D8672086-4B20-4765-BAA6-2397D8117627}"/>
                </a:ext>
              </a:extLst>
            </p:cNvPr>
            <p:cNvSpPr>
              <a:spLocks/>
            </p:cNvSpPr>
            <p:nvPr/>
          </p:nvSpPr>
          <p:spPr bwMode="auto">
            <a:xfrm>
              <a:off x="5883276" y="3024188"/>
              <a:ext cx="668338" cy="774700"/>
            </a:xfrm>
            <a:custGeom>
              <a:avLst/>
              <a:gdLst>
                <a:gd name="T0" fmla="*/ 176 w 176"/>
                <a:gd name="T1" fmla="*/ 96 h 204"/>
                <a:gd name="T2" fmla="*/ 156 w 176"/>
                <a:gd name="T3" fmla="*/ 76 h 204"/>
                <a:gd name="T4" fmla="*/ 82 w 176"/>
                <a:gd name="T5" fmla="*/ 76 h 204"/>
                <a:gd name="T6" fmla="*/ 90 w 176"/>
                <a:gd name="T7" fmla="*/ 23 h 204"/>
                <a:gd name="T8" fmla="*/ 68 w 176"/>
                <a:gd name="T9" fmla="*/ 0 h 204"/>
                <a:gd name="T10" fmla="*/ 52 w 176"/>
                <a:gd name="T11" fmla="*/ 17 h 204"/>
                <a:gd name="T12" fmla="*/ 0 w 176"/>
                <a:gd name="T13" fmla="*/ 97 h 204"/>
                <a:gd name="T14" fmla="*/ 0 w 176"/>
                <a:gd name="T15" fmla="*/ 194 h 204"/>
                <a:gd name="T16" fmla="*/ 20 w 176"/>
                <a:gd name="T17" fmla="*/ 199 h 204"/>
                <a:gd name="T18" fmla="*/ 60 w 176"/>
                <a:gd name="T19" fmla="*/ 204 h 204"/>
                <a:gd name="T20" fmla="*/ 128 w 176"/>
                <a:gd name="T21" fmla="*/ 204 h 204"/>
                <a:gd name="T22" fmla="*/ 144 w 176"/>
                <a:gd name="T23" fmla="*/ 188 h 204"/>
                <a:gd name="T24" fmla="*/ 141 w 176"/>
                <a:gd name="T25" fmla="*/ 180 h 204"/>
                <a:gd name="T26" fmla="*/ 156 w 176"/>
                <a:gd name="T27" fmla="*/ 164 h 204"/>
                <a:gd name="T28" fmla="*/ 152 w 176"/>
                <a:gd name="T29" fmla="*/ 151 h 204"/>
                <a:gd name="T30" fmla="*/ 168 w 176"/>
                <a:gd name="T31" fmla="*/ 132 h 204"/>
                <a:gd name="T32" fmla="*/ 162 w 176"/>
                <a:gd name="T33" fmla="*/ 119 h 204"/>
                <a:gd name="T34" fmla="*/ 176 w 176"/>
                <a:gd name="T35" fmla="*/ 9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204">
                  <a:moveTo>
                    <a:pt x="176" y="96"/>
                  </a:moveTo>
                  <a:cubicBezTo>
                    <a:pt x="176" y="85"/>
                    <a:pt x="167" y="76"/>
                    <a:pt x="156" y="76"/>
                  </a:cubicBezTo>
                  <a:cubicBezTo>
                    <a:pt x="82" y="76"/>
                    <a:pt x="82" y="76"/>
                    <a:pt x="82" y="76"/>
                  </a:cubicBezTo>
                  <a:cubicBezTo>
                    <a:pt x="86" y="65"/>
                    <a:pt x="94" y="38"/>
                    <a:pt x="90" y="23"/>
                  </a:cubicBezTo>
                  <a:cubicBezTo>
                    <a:pt x="84" y="2"/>
                    <a:pt x="71" y="0"/>
                    <a:pt x="68" y="0"/>
                  </a:cubicBezTo>
                  <a:cubicBezTo>
                    <a:pt x="59" y="0"/>
                    <a:pt x="52" y="8"/>
                    <a:pt x="52" y="17"/>
                  </a:cubicBezTo>
                  <a:cubicBezTo>
                    <a:pt x="52" y="50"/>
                    <a:pt x="23" y="86"/>
                    <a:pt x="0" y="97"/>
                  </a:cubicBezTo>
                  <a:cubicBezTo>
                    <a:pt x="0" y="194"/>
                    <a:pt x="0" y="194"/>
                    <a:pt x="0" y="194"/>
                  </a:cubicBezTo>
                  <a:cubicBezTo>
                    <a:pt x="8" y="196"/>
                    <a:pt x="15" y="197"/>
                    <a:pt x="20" y="199"/>
                  </a:cubicBezTo>
                  <a:cubicBezTo>
                    <a:pt x="33" y="202"/>
                    <a:pt x="43" y="204"/>
                    <a:pt x="60" y="204"/>
                  </a:cubicBezTo>
                  <a:cubicBezTo>
                    <a:pt x="128" y="204"/>
                    <a:pt x="128" y="204"/>
                    <a:pt x="128" y="204"/>
                  </a:cubicBezTo>
                  <a:cubicBezTo>
                    <a:pt x="139" y="204"/>
                    <a:pt x="144" y="199"/>
                    <a:pt x="144" y="188"/>
                  </a:cubicBezTo>
                  <a:cubicBezTo>
                    <a:pt x="144" y="185"/>
                    <a:pt x="143" y="182"/>
                    <a:pt x="141" y="180"/>
                  </a:cubicBezTo>
                  <a:cubicBezTo>
                    <a:pt x="150" y="178"/>
                    <a:pt x="156" y="172"/>
                    <a:pt x="156" y="164"/>
                  </a:cubicBezTo>
                  <a:cubicBezTo>
                    <a:pt x="156" y="159"/>
                    <a:pt x="155" y="155"/>
                    <a:pt x="152" y="151"/>
                  </a:cubicBezTo>
                  <a:cubicBezTo>
                    <a:pt x="161" y="149"/>
                    <a:pt x="168" y="141"/>
                    <a:pt x="168" y="132"/>
                  </a:cubicBezTo>
                  <a:cubicBezTo>
                    <a:pt x="168" y="127"/>
                    <a:pt x="166" y="123"/>
                    <a:pt x="162" y="119"/>
                  </a:cubicBezTo>
                  <a:cubicBezTo>
                    <a:pt x="172" y="116"/>
                    <a:pt x="176" y="104"/>
                    <a:pt x="17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
              <a:extLst>
                <a:ext uri="{FF2B5EF4-FFF2-40B4-BE49-F238E27FC236}">
                  <a16:creationId xmlns:a16="http://schemas.microsoft.com/office/drawing/2014/main" id="{618DF686-8314-49D2-B896-F12850FCE3DE}"/>
                </a:ext>
              </a:extLst>
            </p:cNvPr>
            <p:cNvSpPr>
              <a:spLocks noEditPoints="1"/>
            </p:cNvSpPr>
            <p:nvPr/>
          </p:nvSpPr>
          <p:spPr bwMode="auto">
            <a:xfrm>
              <a:off x="5640388" y="3343276"/>
              <a:ext cx="212725" cy="487363"/>
            </a:xfrm>
            <a:custGeom>
              <a:avLst/>
              <a:gdLst>
                <a:gd name="T0" fmla="*/ 52 w 56"/>
                <a:gd name="T1" fmla="*/ 0 h 128"/>
                <a:gd name="T2" fmla="*/ 4 w 56"/>
                <a:gd name="T3" fmla="*/ 0 h 128"/>
                <a:gd name="T4" fmla="*/ 1 w 56"/>
                <a:gd name="T5" fmla="*/ 1 h 128"/>
                <a:gd name="T6" fmla="*/ 0 w 56"/>
                <a:gd name="T7" fmla="*/ 4 h 128"/>
                <a:gd name="T8" fmla="*/ 0 w 56"/>
                <a:gd name="T9" fmla="*/ 124 h 128"/>
                <a:gd name="T10" fmla="*/ 4 w 56"/>
                <a:gd name="T11" fmla="*/ 128 h 128"/>
                <a:gd name="T12" fmla="*/ 52 w 56"/>
                <a:gd name="T13" fmla="*/ 128 h 128"/>
                <a:gd name="T14" fmla="*/ 56 w 56"/>
                <a:gd name="T15" fmla="*/ 124 h 128"/>
                <a:gd name="T16" fmla="*/ 56 w 56"/>
                <a:gd name="T17" fmla="*/ 101 h 128"/>
                <a:gd name="T18" fmla="*/ 56 w 56"/>
                <a:gd name="T19" fmla="*/ 24 h 128"/>
                <a:gd name="T20" fmla="*/ 56 w 56"/>
                <a:gd name="T21" fmla="*/ 4 h 128"/>
                <a:gd name="T22" fmla="*/ 52 w 56"/>
                <a:gd name="T23" fmla="*/ 0 h 128"/>
                <a:gd name="T24" fmla="*/ 34 w 56"/>
                <a:gd name="T25" fmla="*/ 110 h 128"/>
                <a:gd name="T26" fmla="*/ 29 w 56"/>
                <a:gd name="T27" fmla="*/ 105 h 128"/>
                <a:gd name="T28" fmla="*/ 34 w 56"/>
                <a:gd name="T29" fmla="*/ 100 h 128"/>
                <a:gd name="T30" fmla="*/ 39 w 56"/>
                <a:gd name="T31" fmla="*/ 105 h 128"/>
                <a:gd name="T32" fmla="*/ 34 w 56"/>
                <a:gd name="T33"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28">
                  <a:moveTo>
                    <a:pt x="52" y="0"/>
                  </a:moveTo>
                  <a:cubicBezTo>
                    <a:pt x="4" y="0"/>
                    <a:pt x="4" y="0"/>
                    <a:pt x="4" y="0"/>
                  </a:cubicBezTo>
                  <a:cubicBezTo>
                    <a:pt x="3" y="0"/>
                    <a:pt x="2" y="0"/>
                    <a:pt x="1" y="1"/>
                  </a:cubicBezTo>
                  <a:cubicBezTo>
                    <a:pt x="0" y="2"/>
                    <a:pt x="0" y="3"/>
                    <a:pt x="0" y="4"/>
                  </a:cubicBezTo>
                  <a:cubicBezTo>
                    <a:pt x="0" y="124"/>
                    <a:pt x="0" y="124"/>
                    <a:pt x="0" y="124"/>
                  </a:cubicBezTo>
                  <a:cubicBezTo>
                    <a:pt x="0" y="126"/>
                    <a:pt x="2" y="128"/>
                    <a:pt x="4" y="128"/>
                  </a:cubicBezTo>
                  <a:cubicBezTo>
                    <a:pt x="52" y="128"/>
                    <a:pt x="52" y="128"/>
                    <a:pt x="52" y="128"/>
                  </a:cubicBezTo>
                  <a:cubicBezTo>
                    <a:pt x="54" y="128"/>
                    <a:pt x="56" y="126"/>
                    <a:pt x="56" y="124"/>
                  </a:cubicBezTo>
                  <a:cubicBezTo>
                    <a:pt x="56" y="101"/>
                    <a:pt x="56" y="101"/>
                    <a:pt x="56" y="101"/>
                  </a:cubicBezTo>
                  <a:cubicBezTo>
                    <a:pt x="56" y="24"/>
                    <a:pt x="56" y="24"/>
                    <a:pt x="56" y="24"/>
                  </a:cubicBezTo>
                  <a:cubicBezTo>
                    <a:pt x="56" y="4"/>
                    <a:pt x="56" y="4"/>
                    <a:pt x="56" y="4"/>
                  </a:cubicBezTo>
                  <a:cubicBezTo>
                    <a:pt x="56" y="2"/>
                    <a:pt x="54" y="0"/>
                    <a:pt x="52" y="0"/>
                  </a:cubicBezTo>
                  <a:close/>
                  <a:moveTo>
                    <a:pt x="34" y="110"/>
                  </a:moveTo>
                  <a:cubicBezTo>
                    <a:pt x="31" y="110"/>
                    <a:pt x="29" y="108"/>
                    <a:pt x="29" y="105"/>
                  </a:cubicBezTo>
                  <a:cubicBezTo>
                    <a:pt x="29" y="102"/>
                    <a:pt x="31" y="100"/>
                    <a:pt x="34" y="100"/>
                  </a:cubicBezTo>
                  <a:cubicBezTo>
                    <a:pt x="37" y="100"/>
                    <a:pt x="39" y="102"/>
                    <a:pt x="39" y="105"/>
                  </a:cubicBezTo>
                  <a:cubicBezTo>
                    <a:pt x="39" y="108"/>
                    <a:pt x="37" y="110"/>
                    <a:pt x="3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C50B24C8-A7AD-4CC6-9195-F7849D663434}"/>
              </a:ext>
            </a:extLst>
          </p:cNvPr>
          <p:cNvGrpSpPr>
            <a:grpSpLocks noChangeAspect="1"/>
          </p:cNvGrpSpPr>
          <p:nvPr/>
        </p:nvGrpSpPr>
        <p:grpSpPr>
          <a:xfrm>
            <a:off x="4266246" y="2135765"/>
            <a:ext cx="705217" cy="630733"/>
            <a:chOff x="5621338" y="2982913"/>
            <a:chExt cx="930275" cy="895351"/>
          </a:xfrm>
          <a:solidFill>
            <a:srgbClr val="19B5FE"/>
          </a:solidFill>
          <a:effectLst>
            <a:outerShdw blurRad="25400" dist="38100" dir="2400000" algn="ctr" rotWithShape="0">
              <a:srgbClr val="000000">
                <a:alpha val="10000"/>
              </a:srgbClr>
            </a:outerShdw>
          </a:effectLst>
        </p:grpSpPr>
        <p:sp>
          <p:nvSpPr>
            <p:cNvPr id="69" name="Freeform 14">
              <a:extLst>
                <a:ext uri="{FF2B5EF4-FFF2-40B4-BE49-F238E27FC236}">
                  <a16:creationId xmlns:a16="http://schemas.microsoft.com/office/drawing/2014/main" id="{DC068DE7-E3EA-4A8A-A7C3-9754C6B5959A}"/>
                </a:ext>
              </a:extLst>
            </p:cNvPr>
            <p:cNvSpPr>
              <a:spLocks/>
            </p:cNvSpPr>
            <p:nvPr/>
          </p:nvSpPr>
          <p:spPr bwMode="auto">
            <a:xfrm>
              <a:off x="5773738" y="3025776"/>
              <a:ext cx="144463" cy="139700"/>
            </a:xfrm>
            <a:custGeom>
              <a:avLst/>
              <a:gdLst>
                <a:gd name="T0" fmla="*/ 23 w 38"/>
                <a:gd name="T1" fmla="*/ 35 h 37"/>
                <a:gd name="T2" fmla="*/ 29 w 38"/>
                <a:gd name="T3" fmla="*/ 37 h 37"/>
                <a:gd name="T4" fmla="*/ 35 w 38"/>
                <a:gd name="T5" fmla="*/ 35 h 37"/>
                <a:gd name="T6" fmla="*/ 35 w 38"/>
                <a:gd name="T7" fmla="*/ 23 h 37"/>
                <a:gd name="T8" fmla="*/ 15 w 38"/>
                <a:gd name="T9" fmla="*/ 3 h 37"/>
                <a:gd name="T10" fmla="*/ 3 w 38"/>
                <a:gd name="T11" fmla="*/ 3 h 37"/>
                <a:gd name="T12" fmla="*/ 3 w 38"/>
                <a:gd name="T13" fmla="*/ 15 h 37"/>
                <a:gd name="T14" fmla="*/ 23 w 38"/>
                <a:gd name="T15" fmla="*/ 35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3" y="35"/>
                  </a:moveTo>
                  <a:cubicBezTo>
                    <a:pt x="25" y="36"/>
                    <a:pt x="27" y="37"/>
                    <a:pt x="29" y="37"/>
                  </a:cubicBezTo>
                  <a:cubicBezTo>
                    <a:pt x="31" y="37"/>
                    <a:pt x="33" y="36"/>
                    <a:pt x="35" y="35"/>
                  </a:cubicBezTo>
                  <a:cubicBezTo>
                    <a:pt x="38" y="32"/>
                    <a:pt x="38" y="26"/>
                    <a:pt x="35" y="23"/>
                  </a:cubicBezTo>
                  <a:cubicBezTo>
                    <a:pt x="15" y="3"/>
                    <a:pt x="15" y="3"/>
                    <a:pt x="15" y="3"/>
                  </a:cubicBezTo>
                  <a:cubicBezTo>
                    <a:pt x="12" y="0"/>
                    <a:pt x="6" y="0"/>
                    <a:pt x="3" y="3"/>
                  </a:cubicBezTo>
                  <a:cubicBezTo>
                    <a:pt x="0" y="6"/>
                    <a:pt x="0" y="12"/>
                    <a:pt x="3" y="15"/>
                  </a:cubicBezTo>
                  <a:lnTo>
                    <a:pt x="23"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5">
              <a:extLst>
                <a:ext uri="{FF2B5EF4-FFF2-40B4-BE49-F238E27FC236}">
                  <a16:creationId xmlns:a16="http://schemas.microsoft.com/office/drawing/2014/main" id="{33F51D49-2C74-4452-8D49-44D141B90BFA}"/>
                </a:ext>
              </a:extLst>
            </p:cNvPr>
            <p:cNvSpPr>
              <a:spLocks/>
            </p:cNvSpPr>
            <p:nvPr/>
          </p:nvSpPr>
          <p:spPr bwMode="auto">
            <a:xfrm>
              <a:off x="5959476" y="2982913"/>
              <a:ext cx="60325" cy="152400"/>
            </a:xfrm>
            <a:custGeom>
              <a:avLst/>
              <a:gdLst>
                <a:gd name="T0" fmla="*/ 8 w 16"/>
                <a:gd name="T1" fmla="*/ 40 h 40"/>
                <a:gd name="T2" fmla="*/ 16 w 16"/>
                <a:gd name="T3" fmla="*/ 32 h 40"/>
                <a:gd name="T4" fmla="*/ 16 w 16"/>
                <a:gd name="T5" fmla="*/ 8 h 40"/>
                <a:gd name="T6" fmla="*/ 8 w 16"/>
                <a:gd name="T7" fmla="*/ 0 h 40"/>
                <a:gd name="T8" fmla="*/ 0 w 16"/>
                <a:gd name="T9" fmla="*/ 8 h 40"/>
                <a:gd name="T10" fmla="*/ 0 w 16"/>
                <a:gd name="T11" fmla="*/ 32 h 40"/>
                <a:gd name="T12" fmla="*/ 8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8" y="40"/>
                  </a:moveTo>
                  <a:cubicBezTo>
                    <a:pt x="12" y="40"/>
                    <a:pt x="16" y="36"/>
                    <a:pt x="16" y="32"/>
                  </a:cubicBezTo>
                  <a:cubicBezTo>
                    <a:pt x="16" y="8"/>
                    <a:pt x="16" y="8"/>
                    <a:pt x="16" y="8"/>
                  </a:cubicBezTo>
                  <a:cubicBezTo>
                    <a:pt x="16" y="4"/>
                    <a:pt x="12" y="0"/>
                    <a:pt x="8" y="0"/>
                  </a:cubicBezTo>
                  <a:cubicBezTo>
                    <a:pt x="4" y="0"/>
                    <a:pt x="0" y="4"/>
                    <a:pt x="0" y="8"/>
                  </a:cubicBezTo>
                  <a:cubicBezTo>
                    <a:pt x="0" y="32"/>
                    <a:pt x="0" y="32"/>
                    <a:pt x="0" y="32"/>
                  </a:cubicBezTo>
                  <a:cubicBezTo>
                    <a:pt x="0" y="36"/>
                    <a:pt x="4" y="40"/>
                    <a:pt x="8"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9F6EA629-C806-477E-AC73-366540996971}"/>
                </a:ext>
              </a:extLst>
            </p:cNvPr>
            <p:cNvSpPr>
              <a:spLocks/>
            </p:cNvSpPr>
            <p:nvPr/>
          </p:nvSpPr>
          <p:spPr bwMode="auto">
            <a:xfrm>
              <a:off x="5716588" y="3211513"/>
              <a:ext cx="152400" cy="60325"/>
            </a:xfrm>
            <a:custGeom>
              <a:avLst/>
              <a:gdLst>
                <a:gd name="T0" fmla="*/ 8 w 40"/>
                <a:gd name="T1" fmla="*/ 16 h 16"/>
                <a:gd name="T2" fmla="*/ 32 w 40"/>
                <a:gd name="T3" fmla="*/ 16 h 16"/>
                <a:gd name="T4" fmla="*/ 40 w 40"/>
                <a:gd name="T5" fmla="*/ 8 h 16"/>
                <a:gd name="T6" fmla="*/ 32 w 40"/>
                <a:gd name="T7" fmla="*/ 0 h 16"/>
                <a:gd name="T8" fmla="*/ 8 w 40"/>
                <a:gd name="T9" fmla="*/ 0 h 16"/>
                <a:gd name="T10" fmla="*/ 0 w 40"/>
                <a:gd name="T11" fmla="*/ 8 h 16"/>
                <a:gd name="T12" fmla="*/ 8 w 4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8" y="16"/>
                  </a:moveTo>
                  <a:cubicBezTo>
                    <a:pt x="32" y="16"/>
                    <a:pt x="32" y="16"/>
                    <a:pt x="32" y="16"/>
                  </a:cubicBezTo>
                  <a:cubicBezTo>
                    <a:pt x="36" y="16"/>
                    <a:pt x="40" y="12"/>
                    <a:pt x="40" y="8"/>
                  </a:cubicBezTo>
                  <a:cubicBezTo>
                    <a:pt x="40" y="4"/>
                    <a:pt x="36" y="0"/>
                    <a:pt x="32" y="0"/>
                  </a:cubicBezTo>
                  <a:cubicBezTo>
                    <a:pt x="8" y="0"/>
                    <a:pt x="8" y="0"/>
                    <a:pt x="8" y="0"/>
                  </a:cubicBezTo>
                  <a:cubicBezTo>
                    <a:pt x="4" y="0"/>
                    <a:pt x="0" y="4"/>
                    <a:pt x="0" y="8"/>
                  </a:cubicBezTo>
                  <a:cubicBezTo>
                    <a:pt x="0" y="12"/>
                    <a:pt x="4" y="16"/>
                    <a:pt x="8"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96954606-14BB-44CE-B0D6-84F45F7AA7B5}"/>
                </a:ext>
              </a:extLst>
            </p:cNvPr>
            <p:cNvSpPr>
              <a:spLocks/>
            </p:cNvSpPr>
            <p:nvPr/>
          </p:nvSpPr>
          <p:spPr bwMode="auto">
            <a:xfrm>
              <a:off x="5621338" y="3419476"/>
              <a:ext cx="477838" cy="458788"/>
            </a:xfrm>
            <a:custGeom>
              <a:avLst/>
              <a:gdLst>
                <a:gd name="T0" fmla="*/ 111 w 126"/>
                <a:gd name="T1" fmla="*/ 63 h 121"/>
                <a:gd name="T2" fmla="*/ 79 w 126"/>
                <a:gd name="T3" fmla="*/ 95 h 121"/>
                <a:gd name="T4" fmla="*/ 39 w 126"/>
                <a:gd name="T5" fmla="*/ 95 h 121"/>
                <a:gd name="T6" fmla="*/ 31 w 126"/>
                <a:gd name="T7" fmla="*/ 87 h 121"/>
                <a:gd name="T8" fmla="*/ 31 w 126"/>
                <a:gd name="T9" fmla="*/ 47 h 121"/>
                <a:gd name="T10" fmla="*/ 63 w 126"/>
                <a:gd name="T11" fmla="*/ 15 h 121"/>
                <a:gd name="T12" fmla="*/ 63 w 126"/>
                <a:gd name="T13" fmla="*/ 3 h 121"/>
                <a:gd name="T14" fmla="*/ 51 w 126"/>
                <a:gd name="T15" fmla="*/ 3 h 121"/>
                <a:gd name="T16" fmla="*/ 19 w 126"/>
                <a:gd name="T17" fmla="*/ 35 h 121"/>
                <a:gd name="T18" fmla="*/ 19 w 126"/>
                <a:gd name="T19" fmla="*/ 99 h 121"/>
                <a:gd name="T20" fmla="*/ 27 w 126"/>
                <a:gd name="T21" fmla="*/ 107 h 121"/>
                <a:gd name="T22" fmla="*/ 59 w 126"/>
                <a:gd name="T23" fmla="*/ 121 h 121"/>
                <a:gd name="T24" fmla="*/ 91 w 126"/>
                <a:gd name="T25" fmla="*/ 107 h 121"/>
                <a:gd name="T26" fmla="*/ 123 w 126"/>
                <a:gd name="T27" fmla="*/ 75 h 121"/>
                <a:gd name="T28" fmla="*/ 123 w 126"/>
                <a:gd name="T29" fmla="*/ 63 h 121"/>
                <a:gd name="T30" fmla="*/ 111 w 126"/>
                <a:gd name="T31"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21">
                  <a:moveTo>
                    <a:pt x="111" y="63"/>
                  </a:moveTo>
                  <a:cubicBezTo>
                    <a:pt x="79" y="95"/>
                    <a:pt x="79" y="95"/>
                    <a:pt x="79" y="95"/>
                  </a:cubicBezTo>
                  <a:cubicBezTo>
                    <a:pt x="66" y="108"/>
                    <a:pt x="52" y="108"/>
                    <a:pt x="39" y="95"/>
                  </a:cubicBezTo>
                  <a:cubicBezTo>
                    <a:pt x="31" y="87"/>
                    <a:pt x="31" y="87"/>
                    <a:pt x="31" y="87"/>
                  </a:cubicBezTo>
                  <a:cubicBezTo>
                    <a:pt x="18" y="74"/>
                    <a:pt x="18" y="60"/>
                    <a:pt x="31" y="47"/>
                  </a:cubicBezTo>
                  <a:cubicBezTo>
                    <a:pt x="63" y="15"/>
                    <a:pt x="63" y="15"/>
                    <a:pt x="63" y="15"/>
                  </a:cubicBezTo>
                  <a:cubicBezTo>
                    <a:pt x="66" y="12"/>
                    <a:pt x="66" y="6"/>
                    <a:pt x="63" y="3"/>
                  </a:cubicBezTo>
                  <a:cubicBezTo>
                    <a:pt x="60" y="0"/>
                    <a:pt x="54" y="0"/>
                    <a:pt x="51" y="3"/>
                  </a:cubicBezTo>
                  <a:cubicBezTo>
                    <a:pt x="19" y="35"/>
                    <a:pt x="19" y="35"/>
                    <a:pt x="19" y="35"/>
                  </a:cubicBezTo>
                  <a:cubicBezTo>
                    <a:pt x="0" y="55"/>
                    <a:pt x="0" y="79"/>
                    <a:pt x="19" y="99"/>
                  </a:cubicBezTo>
                  <a:cubicBezTo>
                    <a:pt x="27" y="107"/>
                    <a:pt x="27" y="107"/>
                    <a:pt x="27" y="107"/>
                  </a:cubicBezTo>
                  <a:cubicBezTo>
                    <a:pt x="37" y="116"/>
                    <a:pt x="48" y="121"/>
                    <a:pt x="59" y="121"/>
                  </a:cubicBezTo>
                  <a:cubicBezTo>
                    <a:pt x="70" y="121"/>
                    <a:pt x="81" y="116"/>
                    <a:pt x="91" y="107"/>
                  </a:cubicBezTo>
                  <a:cubicBezTo>
                    <a:pt x="123" y="75"/>
                    <a:pt x="123" y="75"/>
                    <a:pt x="123" y="75"/>
                  </a:cubicBezTo>
                  <a:cubicBezTo>
                    <a:pt x="126" y="72"/>
                    <a:pt x="126" y="66"/>
                    <a:pt x="123" y="63"/>
                  </a:cubicBezTo>
                  <a:cubicBezTo>
                    <a:pt x="120" y="60"/>
                    <a:pt x="114" y="60"/>
                    <a:pt x="111"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a:extLst>
                <a:ext uri="{FF2B5EF4-FFF2-40B4-BE49-F238E27FC236}">
                  <a16:creationId xmlns:a16="http://schemas.microsoft.com/office/drawing/2014/main" id="{B80BEE61-6750-4F5A-8279-BCD45259E240}"/>
                </a:ext>
              </a:extLst>
            </p:cNvPr>
            <p:cNvSpPr>
              <a:spLocks/>
            </p:cNvSpPr>
            <p:nvPr/>
          </p:nvSpPr>
          <p:spPr bwMode="auto">
            <a:xfrm>
              <a:off x="6186488" y="3211513"/>
              <a:ext cx="365125" cy="423863"/>
            </a:xfrm>
            <a:custGeom>
              <a:avLst/>
              <a:gdLst>
                <a:gd name="T0" fmla="*/ 52 w 96"/>
                <a:gd name="T1" fmla="*/ 0 h 112"/>
                <a:gd name="T2" fmla="*/ 8 w 96"/>
                <a:gd name="T3" fmla="*/ 0 h 112"/>
                <a:gd name="T4" fmla="*/ 0 w 96"/>
                <a:gd name="T5" fmla="*/ 8 h 112"/>
                <a:gd name="T6" fmla="*/ 8 w 96"/>
                <a:gd name="T7" fmla="*/ 16 h 112"/>
                <a:gd name="T8" fmla="*/ 52 w 96"/>
                <a:gd name="T9" fmla="*/ 16 h 112"/>
                <a:gd name="T10" fmla="*/ 80 w 96"/>
                <a:gd name="T11" fmla="*/ 48 h 112"/>
                <a:gd name="T12" fmla="*/ 80 w 96"/>
                <a:gd name="T13" fmla="*/ 68 h 112"/>
                <a:gd name="T14" fmla="*/ 52 w 96"/>
                <a:gd name="T15" fmla="*/ 96 h 112"/>
                <a:gd name="T16" fmla="*/ 8 w 96"/>
                <a:gd name="T17" fmla="*/ 96 h 112"/>
                <a:gd name="T18" fmla="*/ 0 w 96"/>
                <a:gd name="T19" fmla="*/ 104 h 112"/>
                <a:gd name="T20" fmla="*/ 8 w 96"/>
                <a:gd name="T21" fmla="*/ 112 h 112"/>
                <a:gd name="T22" fmla="*/ 52 w 96"/>
                <a:gd name="T23" fmla="*/ 112 h 112"/>
                <a:gd name="T24" fmla="*/ 96 w 96"/>
                <a:gd name="T25" fmla="*/ 68 h 112"/>
                <a:gd name="T26" fmla="*/ 96 w 96"/>
                <a:gd name="T27" fmla="*/ 48 h 112"/>
                <a:gd name="T28" fmla="*/ 52 w 96"/>
                <a:gd name="T2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12">
                  <a:moveTo>
                    <a:pt x="52" y="0"/>
                  </a:moveTo>
                  <a:cubicBezTo>
                    <a:pt x="8" y="0"/>
                    <a:pt x="8" y="0"/>
                    <a:pt x="8" y="0"/>
                  </a:cubicBezTo>
                  <a:cubicBezTo>
                    <a:pt x="4" y="0"/>
                    <a:pt x="0" y="4"/>
                    <a:pt x="0" y="8"/>
                  </a:cubicBezTo>
                  <a:cubicBezTo>
                    <a:pt x="0" y="12"/>
                    <a:pt x="4" y="16"/>
                    <a:pt x="8" y="16"/>
                  </a:cubicBezTo>
                  <a:cubicBezTo>
                    <a:pt x="52" y="16"/>
                    <a:pt x="52" y="16"/>
                    <a:pt x="52" y="16"/>
                  </a:cubicBezTo>
                  <a:cubicBezTo>
                    <a:pt x="66" y="16"/>
                    <a:pt x="80" y="32"/>
                    <a:pt x="80" y="48"/>
                  </a:cubicBezTo>
                  <a:cubicBezTo>
                    <a:pt x="80" y="68"/>
                    <a:pt x="80" y="68"/>
                    <a:pt x="80" y="68"/>
                  </a:cubicBezTo>
                  <a:cubicBezTo>
                    <a:pt x="80" y="83"/>
                    <a:pt x="67" y="96"/>
                    <a:pt x="52" y="96"/>
                  </a:cubicBezTo>
                  <a:cubicBezTo>
                    <a:pt x="8" y="96"/>
                    <a:pt x="8" y="96"/>
                    <a:pt x="8" y="96"/>
                  </a:cubicBezTo>
                  <a:cubicBezTo>
                    <a:pt x="4" y="96"/>
                    <a:pt x="0" y="100"/>
                    <a:pt x="0" y="104"/>
                  </a:cubicBezTo>
                  <a:cubicBezTo>
                    <a:pt x="0" y="108"/>
                    <a:pt x="4" y="112"/>
                    <a:pt x="8" y="112"/>
                  </a:cubicBezTo>
                  <a:cubicBezTo>
                    <a:pt x="52" y="112"/>
                    <a:pt x="52" y="112"/>
                    <a:pt x="52" y="112"/>
                  </a:cubicBezTo>
                  <a:cubicBezTo>
                    <a:pt x="76" y="112"/>
                    <a:pt x="96" y="92"/>
                    <a:pt x="96" y="68"/>
                  </a:cubicBezTo>
                  <a:cubicBezTo>
                    <a:pt x="96" y="48"/>
                    <a:pt x="96" y="48"/>
                    <a:pt x="96" y="48"/>
                  </a:cubicBezTo>
                  <a:cubicBezTo>
                    <a:pt x="96" y="25"/>
                    <a:pt x="77" y="0"/>
                    <a:pt x="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Freeform 22">
            <a:extLst>
              <a:ext uri="{FF2B5EF4-FFF2-40B4-BE49-F238E27FC236}">
                <a16:creationId xmlns:a16="http://schemas.microsoft.com/office/drawing/2014/main" id="{CC7B06A9-9D2A-4478-84BF-6BAA83A6953D}"/>
              </a:ext>
            </a:extLst>
          </p:cNvPr>
          <p:cNvSpPr>
            <a:spLocks noEditPoints="1"/>
          </p:cNvSpPr>
          <p:nvPr/>
        </p:nvSpPr>
        <p:spPr bwMode="auto">
          <a:xfrm>
            <a:off x="7234734" y="2135765"/>
            <a:ext cx="659089" cy="634743"/>
          </a:xfrm>
          <a:custGeom>
            <a:avLst/>
            <a:gdLst>
              <a:gd name="T0" fmla="*/ 95 w 96"/>
              <a:gd name="T1" fmla="*/ 93 h 100"/>
              <a:gd name="T2" fmla="*/ 75 w 96"/>
              <a:gd name="T3" fmla="*/ 73 h 100"/>
              <a:gd name="T4" fmla="*/ 69 w 96"/>
              <a:gd name="T5" fmla="*/ 67 h 100"/>
              <a:gd name="T6" fmla="*/ 80 w 96"/>
              <a:gd name="T7" fmla="*/ 40 h 100"/>
              <a:gd name="T8" fmla="*/ 40 w 96"/>
              <a:gd name="T9" fmla="*/ 0 h 100"/>
              <a:gd name="T10" fmla="*/ 0 w 96"/>
              <a:gd name="T11" fmla="*/ 40 h 100"/>
              <a:gd name="T12" fmla="*/ 40 w 96"/>
              <a:gd name="T13" fmla="*/ 80 h 100"/>
              <a:gd name="T14" fmla="*/ 63 w 96"/>
              <a:gd name="T15" fmla="*/ 73 h 100"/>
              <a:gd name="T16" fmla="*/ 69 w 96"/>
              <a:gd name="T17" fmla="*/ 78 h 100"/>
              <a:gd name="T18" fmla="*/ 89 w 96"/>
              <a:gd name="T19" fmla="*/ 99 h 100"/>
              <a:gd name="T20" fmla="*/ 92 w 96"/>
              <a:gd name="T21" fmla="*/ 100 h 100"/>
              <a:gd name="T22" fmla="*/ 95 w 96"/>
              <a:gd name="T23" fmla="*/ 99 h 100"/>
              <a:gd name="T24" fmla="*/ 95 w 96"/>
              <a:gd name="T25" fmla="*/ 93 h 100"/>
              <a:gd name="T26" fmla="*/ 40 w 96"/>
              <a:gd name="T27" fmla="*/ 72 h 100"/>
              <a:gd name="T28" fmla="*/ 8 w 96"/>
              <a:gd name="T29" fmla="*/ 40 h 100"/>
              <a:gd name="T30" fmla="*/ 40 w 96"/>
              <a:gd name="T31" fmla="*/ 8 h 100"/>
              <a:gd name="T32" fmla="*/ 72 w 96"/>
              <a:gd name="T33" fmla="*/ 40 h 100"/>
              <a:gd name="T34" fmla="*/ 40 w 96"/>
              <a:gd name="T35" fmla="*/ 7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00">
                <a:moveTo>
                  <a:pt x="95" y="93"/>
                </a:moveTo>
                <a:cubicBezTo>
                  <a:pt x="75" y="73"/>
                  <a:pt x="75" y="73"/>
                  <a:pt x="75" y="73"/>
                </a:cubicBezTo>
                <a:cubicBezTo>
                  <a:pt x="69" y="67"/>
                  <a:pt x="69" y="67"/>
                  <a:pt x="69" y="67"/>
                </a:cubicBezTo>
                <a:cubicBezTo>
                  <a:pt x="76" y="60"/>
                  <a:pt x="80" y="51"/>
                  <a:pt x="80" y="40"/>
                </a:cubicBezTo>
                <a:cubicBezTo>
                  <a:pt x="80" y="18"/>
                  <a:pt x="62" y="0"/>
                  <a:pt x="40" y="0"/>
                </a:cubicBezTo>
                <a:cubicBezTo>
                  <a:pt x="18" y="0"/>
                  <a:pt x="0" y="18"/>
                  <a:pt x="0" y="40"/>
                </a:cubicBezTo>
                <a:cubicBezTo>
                  <a:pt x="0" y="62"/>
                  <a:pt x="18" y="80"/>
                  <a:pt x="40" y="80"/>
                </a:cubicBezTo>
                <a:cubicBezTo>
                  <a:pt x="49" y="80"/>
                  <a:pt x="56" y="77"/>
                  <a:pt x="63" y="73"/>
                </a:cubicBezTo>
                <a:cubicBezTo>
                  <a:pt x="69" y="78"/>
                  <a:pt x="69" y="78"/>
                  <a:pt x="69" y="78"/>
                </a:cubicBezTo>
                <a:cubicBezTo>
                  <a:pt x="89" y="99"/>
                  <a:pt x="89" y="99"/>
                  <a:pt x="89" y="99"/>
                </a:cubicBezTo>
                <a:cubicBezTo>
                  <a:pt x="90" y="100"/>
                  <a:pt x="91" y="100"/>
                  <a:pt x="92" y="100"/>
                </a:cubicBezTo>
                <a:cubicBezTo>
                  <a:pt x="93" y="100"/>
                  <a:pt x="94" y="100"/>
                  <a:pt x="95" y="99"/>
                </a:cubicBezTo>
                <a:cubicBezTo>
                  <a:pt x="96" y="97"/>
                  <a:pt x="96" y="95"/>
                  <a:pt x="95" y="93"/>
                </a:cubicBezTo>
                <a:close/>
                <a:moveTo>
                  <a:pt x="40" y="72"/>
                </a:moveTo>
                <a:cubicBezTo>
                  <a:pt x="22" y="72"/>
                  <a:pt x="8" y="58"/>
                  <a:pt x="8" y="40"/>
                </a:cubicBezTo>
                <a:cubicBezTo>
                  <a:pt x="8" y="22"/>
                  <a:pt x="22" y="8"/>
                  <a:pt x="40" y="8"/>
                </a:cubicBezTo>
                <a:cubicBezTo>
                  <a:pt x="58" y="8"/>
                  <a:pt x="72" y="22"/>
                  <a:pt x="72" y="40"/>
                </a:cubicBezTo>
                <a:cubicBezTo>
                  <a:pt x="72" y="58"/>
                  <a:pt x="58" y="72"/>
                  <a:pt x="40" y="72"/>
                </a:cubicBezTo>
                <a:close/>
              </a:path>
            </a:pathLst>
          </a:custGeom>
          <a:solidFill>
            <a:schemeClr val="accent4"/>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23052476-8373-4839-904C-54A5A888FC06}"/>
              </a:ext>
            </a:extLst>
          </p:cNvPr>
          <p:cNvSpPr>
            <a:spLocks/>
          </p:cNvSpPr>
          <p:nvPr/>
        </p:nvSpPr>
        <p:spPr bwMode="auto">
          <a:xfrm>
            <a:off x="10269031" y="2165960"/>
            <a:ext cx="481335" cy="631030"/>
          </a:xfrm>
          <a:custGeom>
            <a:avLst/>
            <a:gdLst>
              <a:gd name="T0" fmla="*/ 170 w 170"/>
              <a:gd name="T1" fmla="*/ 98 h 240"/>
              <a:gd name="T2" fmla="*/ 166 w 170"/>
              <a:gd name="T3" fmla="*/ 96 h 240"/>
              <a:gd name="T4" fmla="*/ 90 w 170"/>
              <a:gd name="T5" fmla="*/ 96 h 240"/>
              <a:gd name="T6" fmla="*/ 109 w 170"/>
              <a:gd name="T7" fmla="*/ 5 h 240"/>
              <a:gd name="T8" fmla="*/ 107 w 170"/>
              <a:gd name="T9" fmla="*/ 0 h 240"/>
              <a:gd name="T10" fmla="*/ 102 w 170"/>
              <a:gd name="T11" fmla="*/ 2 h 240"/>
              <a:gd name="T12" fmla="*/ 1 w 170"/>
              <a:gd name="T13" fmla="*/ 146 h 240"/>
              <a:gd name="T14" fmla="*/ 1 w 170"/>
              <a:gd name="T15" fmla="*/ 150 h 240"/>
              <a:gd name="T16" fmla="*/ 5 w 170"/>
              <a:gd name="T17" fmla="*/ 152 h 240"/>
              <a:gd name="T18" fmla="*/ 80 w 170"/>
              <a:gd name="T19" fmla="*/ 152 h 240"/>
              <a:gd name="T20" fmla="*/ 61 w 170"/>
              <a:gd name="T21" fmla="*/ 235 h 240"/>
              <a:gd name="T22" fmla="*/ 63 w 170"/>
              <a:gd name="T23" fmla="*/ 240 h 240"/>
              <a:gd name="T24" fmla="*/ 65 w 170"/>
              <a:gd name="T25" fmla="*/ 240 h 240"/>
              <a:gd name="T26" fmla="*/ 68 w 170"/>
              <a:gd name="T27" fmla="*/ 238 h 240"/>
              <a:gd name="T28" fmla="*/ 169 w 170"/>
              <a:gd name="T29" fmla="*/ 102 h 240"/>
              <a:gd name="T30" fmla="*/ 170 w 170"/>
              <a:gd name="T31"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240">
                <a:moveTo>
                  <a:pt x="170" y="98"/>
                </a:moveTo>
                <a:cubicBezTo>
                  <a:pt x="169" y="97"/>
                  <a:pt x="168" y="96"/>
                  <a:pt x="166" y="96"/>
                </a:cubicBezTo>
                <a:cubicBezTo>
                  <a:pt x="90" y="96"/>
                  <a:pt x="90" y="96"/>
                  <a:pt x="90" y="96"/>
                </a:cubicBezTo>
                <a:cubicBezTo>
                  <a:pt x="109" y="5"/>
                  <a:pt x="109" y="5"/>
                  <a:pt x="109" y="5"/>
                </a:cubicBezTo>
                <a:cubicBezTo>
                  <a:pt x="110" y="3"/>
                  <a:pt x="109" y="1"/>
                  <a:pt x="107" y="0"/>
                </a:cubicBezTo>
                <a:cubicBezTo>
                  <a:pt x="105" y="0"/>
                  <a:pt x="103" y="0"/>
                  <a:pt x="102" y="2"/>
                </a:cubicBezTo>
                <a:cubicBezTo>
                  <a:pt x="1" y="146"/>
                  <a:pt x="1" y="146"/>
                  <a:pt x="1" y="146"/>
                </a:cubicBezTo>
                <a:cubicBezTo>
                  <a:pt x="0" y="147"/>
                  <a:pt x="0" y="149"/>
                  <a:pt x="1" y="150"/>
                </a:cubicBezTo>
                <a:cubicBezTo>
                  <a:pt x="2" y="151"/>
                  <a:pt x="3" y="152"/>
                  <a:pt x="5" y="152"/>
                </a:cubicBezTo>
                <a:cubicBezTo>
                  <a:pt x="80" y="152"/>
                  <a:pt x="80" y="152"/>
                  <a:pt x="80" y="152"/>
                </a:cubicBezTo>
                <a:cubicBezTo>
                  <a:pt x="61" y="235"/>
                  <a:pt x="61" y="235"/>
                  <a:pt x="61" y="235"/>
                </a:cubicBezTo>
                <a:cubicBezTo>
                  <a:pt x="61" y="237"/>
                  <a:pt x="62" y="239"/>
                  <a:pt x="63" y="240"/>
                </a:cubicBezTo>
                <a:cubicBezTo>
                  <a:pt x="64" y="240"/>
                  <a:pt x="65" y="240"/>
                  <a:pt x="65" y="240"/>
                </a:cubicBezTo>
                <a:cubicBezTo>
                  <a:pt x="66" y="240"/>
                  <a:pt x="68" y="239"/>
                  <a:pt x="68" y="238"/>
                </a:cubicBezTo>
                <a:cubicBezTo>
                  <a:pt x="169" y="102"/>
                  <a:pt x="169" y="102"/>
                  <a:pt x="169" y="102"/>
                </a:cubicBezTo>
                <a:cubicBezTo>
                  <a:pt x="170" y="101"/>
                  <a:pt x="170" y="100"/>
                  <a:pt x="170" y="98"/>
                </a:cubicBezTo>
                <a:close/>
              </a:path>
            </a:pathLst>
          </a:custGeom>
          <a:solidFill>
            <a:schemeClr val="accent3"/>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 name="TextBox 60">
            <a:extLst>
              <a:ext uri="{FF2B5EF4-FFF2-40B4-BE49-F238E27FC236}">
                <a16:creationId xmlns:a16="http://schemas.microsoft.com/office/drawing/2014/main" id="{8AF8B4BD-6B4F-4164-AC1F-A719435AC0A1}"/>
              </a:ext>
            </a:extLst>
          </p:cNvPr>
          <p:cNvSpPr txBox="1"/>
          <p:nvPr/>
        </p:nvSpPr>
        <p:spPr>
          <a:xfrm>
            <a:off x="584351" y="2777077"/>
            <a:ext cx="2178162" cy="307776"/>
          </a:xfrm>
          <a:prstGeom prst="rect">
            <a:avLst/>
          </a:prstGeom>
          <a:noFill/>
        </p:spPr>
        <p:txBody>
          <a:bodyPr wrap="square" rtlCol="0">
            <a:spAutoFit/>
          </a:bodyPr>
          <a:lstStyle/>
          <a:p>
            <a:pPr algn="ctr"/>
            <a:r>
              <a:rPr lang="en-US" sz="1400" b="1" dirty="0">
                <a:solidFill>
                  <a:schemeClr val="accent1"/>
                </a:solidFill>
              </a:rPr>
              <a:t>STRENGTHS</a:t>
            </a:r>
          </a:p>
        </p:txBody>
      </p:sp>
      <p:sp>
        <p:nvSpPr>
          <p:cNvPr id="62" name="TextBox 61">
            <a:extLst>
              <a:ext uri="{FF2B5EF4-FFF2-40B4-BE49-F238E27FC236}">
                <a16:creationId xmlns:a16="http://schemas.microsoft.com/office/drawing/2014/main" id="{BEEE254E-CB77-41D1-8409-5375D1CBAA22}"/>
              </a:ext>
            </a:extLst>
          </p:cNvPr>
          <p:cNvSpPr txBox="1"/>
          <p:nvPr/>
        </p:nvSpPr>
        <p:spPr>
          <a:xfrm>
            <a:off x="3529773" y="2777077"/>
            <a:ext cx="2178162" cy="307776"/>
          </a:xfrm>
          <a:prstGeom prst="rect">
            <a:avLst/>
          </a:prstGeom>
          <a:noFill/>
        </p:spPr>
        <p:txBody>
          <a:bodyPr wrap="square" rtlCol="0">
            <a:spAutoFit/>
          </a:bodyPr>
          <a:lstStyle/>
          <a:p>
            <a:pPr algn="ctr"/>
            <a:r>
              <a:rPr lang="en-US" sz="1400" b="1" dirty="0">
                <a:solidFill>
                  <a:schemeClr val="accent2"/>
                </a:solidFill>
              </a:rPr>
              <a:t>WEAKNESSES</a:t>
            </a:r>
          </a:p>
        </p:txBody>
      </p:sp>
      <p:sp>
        <p:nvSpPr>
          <p:cNvPr id="63" name="TextBox 62">
            <a:extLst>
              <a:ext uri="{FF2B5EF4-FFF2-40B4-BE49-F238E27FC236}">
                <a16:creationId xmlns:a16="http://schemas.microsoft.com/office/drawing/2014/main" id="{628EE3D4-B565-4080-A118-43E82FE9565E}"/>
              </a:ext>
            </a:extLst>
          </p:cNvPr>
          <p:cNvSpPr txBox="1"/>
          <p:nvPr/>
        </p:nvSpPr>
        <p:spPr>
          <a:xfrm>
            <a:off x="6475905" y="2771144"/>
            <a:ext cx="2178162" cy="307776"/>
          </a:xfrm>
          <a:prstGeom prst="rect">
            <a:avLst/>
          </a:prstGeom>
          <a:noFill/>
        </p:spPr>
        <p:txBody>
          <a:bodyPr wrap="square" rtlCol="0">
            <a:spAutoFit/>
          </a:bodyPr>
          <a:lstStyle/>
          <a:p>
            <a:pPr algn="ctr"/>
            <a:r>
              <a:rPr lang="en-US" sz="1400" b="1" dirty="0">
                <a:solidFill>
                  <a:schemeClr val="accent4"/>
                </a:solidFill>
              </a:rPr>
              <a:t>OPPORTUNITIES</a:t>
            </a:r>
          </a:p>
        </p:txBody>
      </p:sp>
      <p:sp>
        <p:nvSpPr>
          <p:cNvPr id="64" name="TextBox 63">
            <a:extLst>
              <a:ext uri="{FF2B5EF4-FFF2-40B4-BE49-F238E27FC236}">
                <a16:creationId xmlns:a16="http://schemas.microsoft.com/office/drawing/2014/main" id="{24C3EFDA-16BE-417C-AAA5-8103FEB64AAF}"/>
              </a:ext>
            </a:extLst>
          </p:cNvPr>
          <p:cNvSpPr txBox="1"/>
          <p:nvPr/>
        </p:nvSpPr>
        <p:spPr>
          <a:xfrm>
            <a:off x="9420618" y="2796989"/>
            <a:ext cx="2178162" cy="307776"/>
          </a:xfrm>
          <a:prstGeom prst="rect">
            <a:avLst/>
          </a:prstGeom>
          <a:noFill/>
        </p:spPr>
        <p:txBody>
          <a:bodyPr wrap="square" rtlCol="0">
            <a:spAutoFit/>
          </a:bodyPr>
          <a:lstStyle/>
          <a:p>
            <a:pPr algn="ctr"/>
            <a:r>
              <a:rPr lang="en-US" sz="1400" b="1" dirty="0">
                <a:solidFill>
                  <a:schemeClr val="accent3"/>
                </a:solidFill>
              </a:rPr>
              <a:t>THREATS</a:t>
            </a:r>
          </a:p>
        </p:txBody>
      </p:sp>
      <p:sp>
        <p:nvSpPr>
          <p:cNvPr id="65" name="Rectangle 64">
            <a:extLst>
              <a:ext uri="{FF2B5EF4-FFF2-40B4-BE49-F238E27FC236}">
                <a16:creationId xmlns:a16="http://schemas.microsoft.com/office/drawing/2014/main" id="{2A89E7B2-75AF-41A7-B7CD-0E76F0D4E561}"/>
              </a:ext>
            </a:extLst>
          </p:cNvPr>
          <p:cNvSpPr/>
          <p:nvPr>
            <p:custDataLst>
              <p:tags r:id="rId1"/>
            </p:custDataLst>
          </p:nvPr>
        </p:nvSpPr>
        <p:spPr>
          <a:xfrm>
            <a:off x="266149" y="3472272"/>
            <a:ext cx="3021682" cy="2862322"/>
          </a:xfrm>
          <a:prstGeom prst="rect">
            <a:avLst/>
          </a:prstGeom>
        </p:spPr>
        <p:txBody>
          <a:bodyPr wrap="square">
            <a:spAutoFit/>
          </a:bodyPr>
          <a:lstStyle/>
          <a:p>
            <a:pPr marL="171450" indent="-171450">
              <a:buClr>
                <a:schemeClr val="accent4"/>
              </a:buClr>
              <a:buFont typeface="Arial" panose="020B0604020202020204" pitchFamily="34" charset="0"/>
              <a:buChar char="•"/>
            </a:pPr>
            <a:r>
              <a:rPr lang="en-US" sz="1500" dirty="0">
                <a:solidFill>
                  <a:schemeClr val="accent1"/>
                </a:solidFill>
              </a:rPr>
              <a:t>#1 Result on ALL Search Platforms</a:t>
            </a:r>
          </a:p>
          <a:p>
            <a:pPr marL="171450" indent="-171450">
              <a:buClr>
                <a:schemeClr val="accent4"/>
              </a:buClr>
              <a:buFont typeface="Arial" panose="020B0604020202020204" pitchFamily="34" charset="0"/>
              <a:buChar char="•"/>
            </a:pPr>
            <a:r>
              <a:rPr lang="en-US" sz="1500" dirty="0">
                <a:solidFill>
                  <a:schemeClr val="accent1"/>
                </a:solidFill>
              </a:rPr>
              <a:t>Superior Technology</a:t>
            </a:r>
          </a:p>
          <a:p>
            <a:pPr marL="171450" indent="-171450">
              <a:buClr>
                <a:schemeClr val="accent4"/>
              </a:buClr>
              <a:buFont typeface="Arial" panose="020B0604020202020204" pitchFamily="34" charset="0"/>
              <a:buChar char="•"/>
            </a:pPr>
            <a:r>
              <a:rPr lang="en-US" sz="1500" dirty="0">
                <a:solidFill>
                  <a:schemeClr val="accent1"/>
                </a:solidFill>
              </a:rPr>
              <a:t>Highly Scalable and Automatable</a:t>
            </a:r>
          </a:p>
          <a:p>
            <a:pPr marL="171450" indent="-171450">
              <a:buClr>
                <a:schemeClr val="accent4"/>
              </a:buClr>
              <a:buFont typeface="Arial" panose="020B0604020202020204" pitchFamily="34" charset="0"/>
              <a:buChar char="•"/>
            </a:pPr>
            <a:r>
              <a:rPr lang="en-US" sz="1500" dirty="0">
                <a:solidFill>
                  <a:schemeClr val="accent1"/>
                </a:solidFill>
              </a:rPr>
              <a:t>Content never gets stale</a:t>
            </a:r>
          </a:p>
          <a:p>
            <a:pPr marL="171450" indent="-171450">
              <a:buClr>
                <a:schemeClr val="accent4"/>
              </a:buClr>
              <a:buFont typeface="Arial" panose="020B0604020202020204" pitchFamily="34" charset="0"/>
              <a:buChar char="•"/>
            </a:pPr>
            <a:r>
              <a:rPr lang="en-US" sz="1500" dirty="0">
                <a:solidFill>
                  <a:schemeClr val="accent1"/>
                </a:solidFill>
              </a:rPr>
              <a:t>Daily Content = Stickiness</a:t>
            </a:r>
          </a:p>
          <a:p>
            <a:pPr marL="171450" indent="-171450">
              <a:buClr>
                <a:schemeClr val="accent4"/>
              </a:buClr>
              <a:buFont typeface="Arial" panose="020B0604020202020204" pitchFamily="34" charset="0"/>
              <a:buChar char="•"/>
            </a:pPr>
            <a:r>
              <a:rPr lang="en-US" sz="1500" dirty="0">
                <a:solidFill>
                  <a:schemeClr val="accent1"/>
                </a:solidFill>
              </a:rPr>
              <a:t>Favorable Demographic</a:t>
            </a:r>
          </a:p>
          <a:p>
            <a:pPr marL="171450" indent="-171450">
              <a:buClr>
                <a:schemeClr val="accent4"/>
              </a:buClr>
              <a:buFont typeface="Arial" panose="020B0604020202020204" pitchFamily="34" charset="0"/>
              <a:buChar char="•"/>
            </a:pPr>
            <a:r>
              <a:rPr lang="en-US" sz="1500" dirty="0">
                <a:solidFill>
                  <a:schemeClr val="accent1"/>
                </a:solidFill>
              </a:rPr>
              <a:t>Efficient Operations  </a:t>
            </a:r>
          </a:p>
          <a:p>
            <a:pPr marL="171450" indent="-171450">
              <a:buClr>
                <a:schemeClr val="accent4"/>
              </a:buClr>
              <a:buFont typeface="Arial" panose="020B0604020202020204" pitchFamily="34" charset="0"/>
              <a:buChar char="•"/>
            </a:pPr>
            <a:r>
              <a:rPr lang="en-US" sz="1500" dirty="0">
                <a:solidFill>
                  <a:schemeClr val="accent1"/>
                </a:solidFill>
              </a:rPr>
              <a:t>Increasing Returns to Scale</a:t>
            </a:r>
          </a:p>
          <a:p>
            <a:pPr marL="171450" indent="-171450">
              <a:buClr>
                <a:schemeClr val="accent4"/>
              </a:buClr>
              <a:buFont typeface="Arial" panose="020B0604020202020204" pitchFamily="34" charset="0"/>
              <a:buChar char="•"/>
            </a:pPr>
            <a:r>
              <a:rPr lang="en-US" sz="1500" dirty="0">
                <a:solidFill>
                  <a:schemeClr val="accent1"/>
                </a:solidFill>
              </a:rPr>
              <a:t>Social Media / Share – Friendly</a:t>
            </a:r>
          </a:p>
          <a:p>
            <a:pPr marL="171450" indent="-171450">
              <a:buClr>
                <a:schemeClr val="accent4"/>
              </a:buClr>
              <a:buFont typeface="Arial" panose="020B0604020202020204" pitchFamily="34" charset="0"/>
              <a:buChar char="•"/>
            </a:pPr>
            <a:r>
              <a:rPr lang="en-US" sz="1500" dirty="0">
                <a:solidFill>
                  <a:schemeClr val="accent1"/>
                </a:solidFill>
              </a:rPr>
              <a:t>Niche Audience Targeting</a:t>
            </a:r>
          </a:p>
          <a:p>
            <a:pPr marL="171450" indent="-171450">
              <a:buClr>
                <a:schemeClr val="accent4"/>
              </a:buClr>
              <a:buFont typeface="Arial" panose="020B0604020202020204" pitchFamily="34" charset="0"/>
              <a:buChar char="•"/>
            </a:pPr>
            <a:r>
              <a:rPr lang="en-US" sz="1500" dirty="0">
                <a:solidFill>
                  <a:schemeClr val="accent1"/>
                </a:solidFill>
              </a:rPr>
              <a:t>Personal / Site History = Unique Competitive Advantage</a:t>
            </a:r>
          </a:p>
        </p:txBody>
      </p:sp>
      <p:sp>
        <p:nvSpPr>
          <p:cNvPr id="66" name="Rectangle 65">
            <a:extLst>
              <a:ext uri="{FF2B5EF4-FFF2-40B4-BE49-F238E27FC236}">
                <a16:creationId xmlns:a16="http://schemas.microsoft.com/office/drawing/2014/main" id="{8C7C5504-76D5-4024-BF1E-6972F1056DC2}"/>
              </a:ext>
            </a:extLst>
          </p:cNvPr>
          <p:cNvSpPr/>
          <p:nvPr>
            <p:custDataLst>
              <p:tags r:id="rId2"/>
            </p:custDataLst>
          </p:nvPr>
        </p:nvSpPr>
        <p:spPr>
          <a:xfrm>
            <a:off x="3275875" y="3426106"/>
            <a:ext cx="2740053" cy="2400657"/>
          </a:xfrm>
          <a:prstGeom prst="rect">
            <a:avLst/>
          </a:prstGeom>
        </p:spPr>
        <p:txBody>
          <a:bodyPr wrap="square">
            <a:spAutoFit/>
          </a:bodyPr>
          <a:lstStyle/>
          <a:p>
            <a:pPr marL="171450" indent="-171450">
              <a:buClr>
                <a:schemeClr val="accent4"/>
              </a:buClr>
              <a:buFont typeface="Arial" panose="020B0604020202020204" pitchFamily="34" charset="0"/>
              <a:buChar char="•"/>
            </a:pPr>
            <a:r>
              <a:rPr lang="en-US" sz="1500" dirty="0">
                <a:solidFill>
                  <a:schemeClr val="accent2"/>
                </a:solidFill>
              </a:rPr>
              <a:t>No Revenue – Therefore limited Focus to date</a:t>
            </a:r>
          </a:p>
          <a:p>
            <a:pPr marL="171450" indent="-171450">
              <a:buClr>
                <a:schemeClr val="accent4"/>
              </a:buClr>
              <a:buFont typeface="Arial" panose="020B0604020202020204" pitchFamily="34" charset="0"/>
              <a:buChar char="•"/>
            </a:pPr>
            <a:r>
              <a:rPr lang="en-US" sz="1500" dirty="0">
                <a:solidFill>
                  <a:schemeClr val="accent2"/>
                </a:solidFill>
              </a:rPr>
              <a:t>Content needs scrubbing and enhancement with more rich data</a:t>
            </a:r>
          </a:p>
          <a:p>
            <a:pPr marL="171450" indent="-171450">
              <a:buClr>
                <a:schemeClr val="accent4"/>
              </a:buClr>
              <a:buFont typeface="Arial" panose="020B0604020202020204" pitchFamily="34" charset="0"/>
              <a:buChar char="•"/>
            </a:pPr>
            <a:r>
              <a:rPr lang="en-US" sz="1500" dirty="0">
                <a:solidFill>
                  <a:schemeClr val="accent2"/>
                </a:solidFill>
              </a:rPr>
              <a:t>No real case Studies to compare</a:t>
            </a:r>
          </a:p>
          <a:p>
            <a:pPr marL="171450" indent="-171450">
              <a:buClr>
                <a:schemeClr val="accent4"/>
              </a:buClr>
              <a:buFont typeface="Arial" panose="020B0604020202020204" pitchFamily="34" charset="0"/>
              <a:buChar char="•"/>
            </a:pPr>
            <a:r>
              <a:rPr lang="en-US" sz="1500" dirty="0">
                <a:solidFill>
                  <a:schemeClr val="accent2"/>
                </a:solidFill>
              </a:rPr>
              <a:t>No marketing  and limited outreach</a:t>
            </a:r>
          </a:p>
          <a:p>
            <a:pPr marL="171450" indent="-171450">
              <a:buClr>
                <a:schemeClr val="accent4"/>
              </a:buClr>
              <a:buFont typeface="Arial" panose="020B0604020202020204" pitchFamily="34" charset="0"/>
              <a:buChar char="•"/>
            </a:pPr>
            <a:r>
              <a:rPr lang="en-US" sz="1500" dirty="0">
                <a:solidFill>
                  <a:schemeClr val="accent2"/>
                </a:solidFill>
              </a:rPr>
              <a:t>No dedicated resources</a:t>
            </a:r>
          </a:p>
        </p:txBody>
      </p:sp>
      <p:sp>
        <p:nvSpPr>
          <p:cNvPr id="67" name="Rectangle 66">
            <a:extLst>
              <a:ext uri="{FF2B5EF4-FFF2-40B4-BE49-F238E27FC236}">
                <a16:creationId xmlns:a16="http://schemas.microsoft.com/office/drawing/2014/main" id="{6198FAF5-D828-49A9-8524-25D62D371C6D}"/>
              </a:ext>
            </a:extLst>
          </p:cNvPr>
          <p:cNvSpPr/>
          <p:nvPr>
            <p:custDataLst>
              <p:tags r:id="rId3"/>
            </p:custDataLst>
          </p:nvPr>
        </p:nvSpPr>
        <p:spPr>
          <a:xfrm>
            <a:off x="6105401" y="3395902"/>
            <a:ext cx="3021682" cy="2862322"/>
          </a:xfrm>
          <a:prstGeom prst="rect">
            <a:avLst/>
          </a:prstGeom>
        </p:spPr>
        <p:txBody>
          <a:bodyPr wrap="square">
            <a:spAutoFit/>
          </a:bodyPr>
          <a:lstStyle/>
          <a:p>
            <a:pPr marL="171450" indent="-171450">
              <a:buClr>
                <a:schemeClr val="accent4"/>
              </a:buClr>
              <a:buFont typeface="Arial" panose="020B0604020202020204" pitchFamily="34" charset="0"/>
              <a:buChar char="•"/>
            </a:pPr>
            <a:r>
              <a:rPr lang="en-US" sz="1500" dirty="0">
                <a:solidFill>
                  <a:schemeClr val="accent4"/>
                </a:solidFill>
              </a:rPr>
              <a:t>Bringing world-class technology to the Black Online Space</a:t>
            </a:r>
          </a:p>
          <a:p>
            <a:pPr marL="171450" indent="-171450">
              <a:buClr>
                <a:schemeClr val="accent4"/>
              </a:buClr>
              <a:buFont typeface="Arial" panose="020B0604020202020204" pitchFamily="34" charset="0"/>
              <a:buChar char="•"/>
            </a:pPr>
            <a:r>
              <a:rPr lang="en-US" sz="1500" dirty="0">
                <a:solidFill>
                  <a:schemeClr val="accent4"/>
                </a:solidFill>
              </a:rPr>
              <a:t>Leveraging Professional Associations </a:t>
            </a:r>
          </a:p>
          <a:p>
            <a:pPr marL="171450" indent="-171450">
              <a:buClr>
                <a:schemeClr val="accent4"/>
              </a:buClr>
              <a:buFont typeface="Arial" panose="020B0604020202020204" pitchFamily="34" charset="0"/>
              <a:buChar char="•"/>
            </a:pPr>
            <a:r>
              <a:rPr lang="en-US" sz="1500" dirty="0">
                <a:solidFill>
                  <a:schemeClr val="accent4"/>
                </a:solidFill>
              </a:rPr>
              <a:t>Leveraging Schools and Greeks</a:t>
            </a:r>
          </a:p>
          <a:p>
            <a:pPr marL="171450" indent="-171450">
              <a:buClr>
                <a:schemeClr val="accent4"/>
              </a:buClr>
              <a:buFont typeface="Arial" panose="020B0604020202020204" pitchFamily="34" charset="0"/>
              <a:buChar char="•"/>
            </a:pPr>
            <a:r>
              <a:rPr lang="en-US" sz="1500" dirty="0">
                <a:solidFill>
                  <a:schemeClr val="accent4"/>
                </a:solidFill>
              </a:rPr>
              <a:t>Do Micro-targeted research</a:t>
            </a:r>
          </a:p>
          <a:p>
            <a:pPr marL="171450" indent="-171450">
              <a:buClr>
                <a:schemeClr val="accent4"/>
              </a:buClr>
              <a:buFont typeface="Arial" panose="020B0604020202020204" pitchFamily="34" charset="0"/>
              <a:buChar char="•"/>
            </a:pPr>
            <a:r>
              <a:rPr lang="en-US" sz="1500" dirty="0">
                <a:solidFill>
                  <a:schemeClr val="accent4"/>
                </a:solidFill>
              </a:rPr>
              <a:t>Target other Demographics easily</a:t>
            </a:r>
          </a:p>
          <a:p>
            <a:pPr marL="171450" indent="-171450">
              <a:buClr>
                <a:schemeClr val="accent4"/>
              </a:buClr>
              <a:buFont typeface="Arial" panose="020B0604020202020204" pitchFamily="34" charset="0"/>
              <a:buChar char="•"/>
            </a:pPr>
            <a:r>
              <a:rPr lang="en-US" sz="1500" dirty="0">
                <a:solidFill>
                  <a:schemeClr val="accent4"/>
                </a:solidFill>
              </a:rPr>
              <a:t>Can white-label and sell the Technology</a:t>
            </a:r>
          </a:p>
          <a:p>
            <a:pPr marL="171450" indent="-171450">
              <a:buClr>
                <a:schemeClr val="accent4"/>
              </a:buClr>
              <a:buFont typeface="Arial" panose="020B0604020202020204" pitchFamily="34" charset="0"/>
              <a:buChar char="•"/>
            </a:pPr>
            <a:r>
              <a:rPr lang="en-US" sz="1500" dirty="0">
                <a:solidFill>
                  <a:schemeClr val="accent4"/>
                </a:solidFill>
              </a:rPr>
              <a:t>Wealth of IP (Intellectual Property that may be applicable to multiple industries.</a:t>
            </a:r>
          </a:p>
        </p:txBody>
      </p:sp>
      <p:sp>
        <p:nvSpPr>
          <p:cNvPr id="68" name="Rectangle 67">
            <a:extLst>
              <a:ext uri="{FF2B5EF4-FFF2-40B4-BE49-F238E27FC236}">
                <a16:creationId xmlns:a16="http://schemas.microsoft.com/office/drawing/2014/main" id="{F464F01D-D11C-454F-BC9F-A7E80618ECB5}"/>
              </a:ext>
            </a:extLst>
          </p:cNvPr>
          <p:cNvSpPr/>
          <p:nvPr>
            <p:custDataLst>
              <p:tags r:id="rId4"/>
            </p:custDataLst>
          </p:nvPr>
        </p:nvSpPr>
        <p:spPr>
          <a:xfrm>
            <a:off x="9222142" y="3398259"/>
            <a:ext cx="2665055" cy="1246495"/>
          </a:xfrm>
          <a:prstGeom prst="rect">
            <a:avLst/>
          </a:prstGeom>
        </p:spPr>
        <p:txBody>
          <a:bodyPr wrap="square">
            <a:spAutoFit/>
          </a:bodyPr>
          <a:lstStyle/>
          <a:p>
            <a:pPr marL="171450" indent="-171450">
              <a:buClr>
                <a:schemeClr val="accent4"/>
              </a:buClr>
              <a:buFont typeface="Arial" panose="020B0604020202020204" pitchFamily="34" charset="0"/>
              <a:buChar char="•"/>
            </a:pPr>
            <a:r>
              <a:rPr lang="en-US" sz="1500" dirty="0">
                <a:solidFill>
                  <a:schemeClr val="accent3"/>
                </a:solidFill>
              </a:rPr>
              <a:t>Content Crowdsourcing strategy failure</a:t>
            </a:r>
          </a:p>
          <a:p>
            <a:pPr marL="171450" indent="-171450">
              <a:buClr>
                <a:schemeClr val="accent4"/>
              </a:buClr>
              <a:buFont typeface="Arial" panose="020B0604020202020204" pitchFamily="34" charset="0"/>
              <a:buChar char="•"/>
            </a:pPr>
            <a:r>
              <a:rPr lang="en-US" sz="1500" dirty="0">
                <a:solidFill>
                  <a:schemeClr val="accent3"/>
                </a:solidFill>
              </a:rPr>
              <a:t>Redefining / Merging Cultural Boundaries</a:t>
            </a:r>
          </a:p>
          <a:p>
            <a:pPr marL="171450" indent="-171450">
              <a:buClr>
                <a:schemeClr val="accent4"/>
              </a:buClr>
              <a:buFont typeface="Arial" panose="020B0604020202020204" pitchFamily="34" charset="0"/>
              <a:buChar char="•"/>
            </a:pPr>
            <a:r>
              <a:rPr lang="en-US" sz="1500" dirty="0">
                <a:solidFill>
                  <a:schemeClr val="accent3"/>
                </a:solidFill>
              </a:rPr>
              <a:t>Sustained Cyber Attacks</a:t>
            </a:r>
          </a:p>
        </p:txBody>
      </p:sp>
      <p:pic>
        <p:nvPicPr>
          <p:cNvPr id="41" name="Picture 40">
            <a:extLst>
              <a:ext uri="{FF2B5EF4-FFF2-40B4-BE49-F238E27FC236}">
                <a16:creationId xmlns:a16="http://schemas.microsoft.com/office/drawing/2014/main" id="{EA8E89EC-FA9C-49C6-8050-F514D999E90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026" name="Picture 2" descr="Image result for SWOT">
            <a:extLst>
              <a:ext uri="{FF2B5EF4-FFF2-40B4-BE49-F238E27FC236}">
                <a16:creationId xmlns:a16="http://schemas.microsoft.com/office/drawing/2014/main" id="{618917F0-DF02-4CAD-B052-F1B0F008BD80}"/>
              </a:ext>
            </a:extLst>
          </p:cNvPr>
          <p:cNvPicPr>
            <a:picLocks noChangeAspect="1" noChangeArrowheads="1"/>
          </p:cNvPicPr>
          <p:nvPr/>
        </p:nvPicPr>
        <p:blipFill>
          <a:blip r:embed="rId8" cstate="print">
            <a:biLevel thresh="75000"/>
            <a:extLst>
              <a:ext uri="{28A0092B-C50C-407E-A947-70E740481C1C}">
                <a14:useLocalDpi xmlns:a14="http://schemas.microsoft.com/office/drawing/2010/main"/>
              </a:ext>
            </a:extLst>
          </a:blip>
          <a:srcRect/>
          <a:stretch>
            <a:fillRect/>
          </a:stretch>
        </p:blipFill>
        <p:spPr bwMode="auto">
          <a:xfrm>
            <a:off x="10389350" y="258063"/>
            <a:ext cx="1004513" cy="99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926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Icons.ExpandCollapse" Revision="1" Stencil="System.Storyboarding.Icons" StencilVersion="0.1"/>
</Control>
</file>

<file path=customXml/itemProps1.xml><?xml version="1.0" encoding="utf-8"?>
<ds:datastoreItem xmlns:ds="http://schemas.openxmlformats.org/officeDocument/2006/customXml" ds:itemID="{63CEBE95-676B-4377-A374-721C347ABA7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Retrospect</Template>
  <TotalTime>133808</TotalTime>
  <Words>2821</Words>
  <Application>Microsoft Office PowerPoint</Application>
  <PresentationFormat>Widescreen</PresentationFormat>
  <Paragraphs>418</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Segoe UI</vt:lpstr>
      <vt:lpstr>Wingdings</vt:lpstr>
      <vt:lpstr>Retrospect</vt:lpstr>
      <vt:lpstr>BlackFacts.com: Commercialization and Growth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Blackfacts Pitch Deck - Viral Growth</dc:title>
  <dc:creator>Ken Granderson</dc:creator>
  <cp:lastModifiedBy>Ken Granderson</cp:lastModifiedBy>
  <cp:revision>451</cp:revision>
  <cp:lastPrinted>2017-06-07T20:00:41Z</cp:lastPrinted>
  <dcterms:created xsi:type="dcterms:W3CDTF">2013-07-08T14:55:55Z</dcterms:created>
  <dcterms:modified xsi:type="dcterms:W3CDTF">2020-02-17T04:14:50Z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