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Lst>
  <p:notesMasterIdLst>
    <p:notesMasterId r:id="rId20"/>
  </p:notesMasterIdLst>
  <p:sldIdLst>
    <p:sldId id="256" r:id="rId3"/>
    <p:sldId id="352" r:id="rId4"/>
    <p:sldId id="359" r:id="rId5"/>
    <p:sldId id="341" r:id="rId6"/>
    <p:sldId id="342" r:id="rId7"/>
    <p:sldId id="343" r:id="rId8"/>
    <p:sldId id="353" r:id="rId9"/>
    <p:sldId id="344" r:id="rId10"/>
    <p:sldId id="354" r:id="rId11"/>
    <p:sldId id="345" r:id="rId12"/>
    <p:sldId id="346" r:id="rId13"/>
    <p:sldId id="355" r:id="rId14"/>
    <p:sldId id="347" r:id="rId15"/>
    <p:sldId id="357" r:id="rId16"/>
    <p:sldId id="348" r:id="rId17"/>
    <p:sldId id="350" r:id="rId18"/>
    <p:sldId id="3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B7B7"/>
    <a:srgbClr val="D6B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5021" autoAdjust="0"/>
  </p:normalViewPr>
  <p:slideViewPr>
    <p:cSldViewPr snapToGrid="0">
      <p:cViewPr varScale="1">
        <p:scale>
          <a:sx n="161" d="100"/>
          <a:sy n="161" d="100"/>
        </p:scale>
        <p:origin x="150"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7457-09D9-4237-ADE9-9E16F6DD5E34}"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B6698-0607-4F6F-A7BD-320E92DBD744}" type="slidenum">
              <a:rPr lang="en-US" smtClean="0"/>
              <a:t>‹#›</a:t>
            </a:fld>
            <a:endParaRPr lang="en-US"/>
          </a:p>
        </p:txBody>
      </p:sp>
    </p:spTree>
    <p:extLst>
      <p:ext uri="{BB962C8B-B14F-4D97-AF65-F5344CB8AC3E}">
        <p14:creationId xmlns:p14="http://schemas.microsoft.com/office/powerpoint/2010/main" val="11365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1</a:t>
            </a:fld>
            <a:endParaRPr lang="en-US"/>
          </a:p>
        </p:txBody>
      </p:sp>
    </p:spTree>
    <p:extLst>
      <p:ext uri="{BB962C8B-B14F-4D97-AF65-F5344CB8AC3E}">
        <p14:creationId xmlns:p14="http://schemas.microsoft.com/office/powerpoint/2010/main" val="286344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B6698-0607-4F6F-A7BD-320E92DBD744}" type="slidenum">
              <a:rPr lang="en-US" smtClean="0"/>
              <a:t>17</a:t>
            </a:fld>
            <a:endParaRPr lang="en-US"/>
          </a:p>
        </p:txBody>
      </p:sp>
    </p:spTree>
    <p:extLst>
      <p:ext uri="{BB962C8B-B14F-4D97-AF65-F5344CB8AC3E}">
        <p14:creationId xmlns:p14="http://schemas.microsoft.com/office/powerpoint/2010/main" val="4191061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14" name="Slide Number Placeholder 5">
            <a:extLst>
              <a:ext uri="{FF2B5EF4-FFF2-40B4-BE49-F238E27FC236}">
                <a16:creationId xmlns:a16="http://schemas.microsoft.com/office/drawing/2014/main" id="{92785F76-F61E-41F2-B522-825536D65539}"/>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pic>
        <p:nvPicPr>
          <p:cNvPr id="11" name="Picture 10" descr="A close up of a sign&#10;&#10;Description generated with high confidence">
            <a:extLst>
              <a:ext uri="{FF2B5EF4-FFF2-40B4-BE49-F238E27FC236}">
                <a16:creationId xmlns:a16="http://schemas.microsoft.com/office/drawing/2014/main" id="{CCB22163-C2CB-4710-83F6-21FDEB4A6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13" name="TextBox 12">
            <a:extLst>
              <a:ext uri="{FF2B5EF4-FFF2-40B4-BE49-F238E27FC236}">
                <a16:creationId xmlns:a16="http://schemas.microsoft.com/office/drawing/2014/main" id="{E1339632-BBFB-45E2-B13A-F2E64F5CD8D6}"/>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Tree>
    <p:extLst>
      <p:ext uri="{BB962C8B-B14F-4D97-AF65-F5344CB8AC3E}">
        <p14:creationId xmlns:p14="http://schemas.microsoft.com/office/powerpoint/2010/main" val="415576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367808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307706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07939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D7EBF85-8746-4A81-875D-F9E7B6E9FAC7}"/>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9B7F55BC-2B4A-4C85-8E81-12AEB2B47EBB}"/>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13" name="Picture 12">
            <a:extLst>
              <a:ext uri="{FF2B5EF4-FFF2-40B4-BE49-F238E27FC236}">
                <a16:creationId xmlns:a16="http://schemas.microsoft.com/office/drawing/2014/main" id="{11760488-7D1D-4137-AA97-F654682F8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003" y="6475365"/>
            <a:ext cx="308414" cy="308070"/>
          </a:xfrm>
          <a:prstGeom prst="rect">
            <a:avLst/>
          </a:prstGeom>
        </p:spPr>
      </p:pic>
      <p:sp>
        <p:nvSpPr>
          <p:cNvPr id="14" name="TextBox 13">
            <a:extLst>
              <a:ext uri="{FF2B5EF4-FFF2-40B4-BE49-F238E27FC236}">
                <a16:creationId xmlns:a16="http://schemas.microsoft.com/office/drawing/2014/main" id="{1F649A0C-68B4-44B0-ADDE-7FC17561209C}"/>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Tree>
    <p:extLst>
      <p:ext uri="{BB962C8B-B14F-4D97-AF65-F5344CB8AC3E}">
        <p14:creationId xmlns:p14="http://schemas.microsoft.com/office/powerpoint/2010/main" val="3029170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561294"/>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1097279" y="964276"/>
            <a:ext cx="6475616" cy="4904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89272" y="964276"/>
            <a:ext cx="3466407" cy="4904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27382492-34B6-438C-B45A-2F0B1597C351}"/>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74788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0B25334-5044-47AF-9648-70C650FB99BC}"/>
              </a:ext>
            </a:extLst>
          </p:cNvPr>
          <p:cNvSpPr>
            <a:spLocks noGrp="1"/>
          </p:cNvSpPr>
          <p:nvPr>
            <p:ph type="sldNum" sz="quarter" idx="12"/>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2989211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7BF28-3864-4206-8E49-F5A8F2569E82}"/>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58630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B58675A2-FB59-4A21-BE02-5EA8117FB6DA}"/>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AEF50029-7458-4244-BBCA-25B25A4023CD}"/>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8" name="Picture 7" descr="A close up of a sign&#10;&#10;Description generated with high confidence">
            <a:extLst>
              <a:ext uri="{FF2B5EF4-FFF2-40B4-BE49-F238E27FC236}">
                <a16:creationId xmlns:a16="http://schemas.microsoft.com/office/drawing/2014/main" id="{50BA8BF9-BF58-4174-9E53-56CDF3CBC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9" name="TextBox 8">
            <a:extLst>
              <a:ext uri="{FF2B5EF4-FFF2-40B4-BE49-F238E27FC236}">
                <a16:creationId xmlns:a16="http://schemas.microsoft.com/office/drawing/2014/main" id="{B5B7E8E9-A020-4B98-AAFF-5FFE2851DDF4}"/>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Discover / Share / Create - Black History</a:t>
            </a:r>
          </a:p>
        </p:txBody>
      </p:sp>
    </p:spTree>
    <p:extLst>
      <p:ext uri="{BB962C8B-B14F-4D97-AF65-F5344CB8AC3E}">
        <p14:creationId xmlns:p14="http://schemas.microsoft.com/office/powerpoint/2010/main" val="727646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3E1C79E-4906-42D7-9799-8BE0AC9297B3}" type="slidenum">
              <a:rPr lang="en-US" smtClean="0"/>
              <a:t>‹#›</a:t>
            </a:fld>
            <a:endParaRPr lang="en-US"/>
          </a:p>
        </p:txBody>
      </p:sp>
    </p:spTree>
    <p:extLst>
      <p:ext uri="{BB962C8B-B14F-4D97-AF65-F5344CB8AC3E}">
        <p14:creationId xmlns:p14="http://schemas.microsoft.com/office/powerpoint/2010/main" val="198501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885576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19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300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075653"/>
            <a:ext cx="10058400" cy="479344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sp>
        <p:nvSpPr>
          <p:cNvPr id="10" name="TextBox 9">
            <a:extLst>
              <a:ext uri="{FF2B5EF4-FFF2-40B4-BE49-F238E27FC236}">
                <a16:creationId xmlns:a16="http://schemas.microsoft.com/office/drawing/2014/main" id="{F909A1BE-0F9F-4F2D-BFFC-205DEB278EB8}"/>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Learn … Teach.. Create.. </a:t>
            </a:r>
            <a:r>
              <a:rPr lang="en-US" dirty="0">
                <a:solidFill>
                  <a:schemeClr val="tx1"/>
                </a:solidFill>
              </a:rPr>
              <a:t>Black History..</a:t>
            </a:r>
          </a:p>
        </p:txBody>
      </p:sp>
      <p:sp>
        <p:nvSpPr>
          <p:cNvPr id="15" name="Slide Number Placeholder 5">
            <a:extLst>
              <a:ext uri="{FF2B5EF4-FFF2-40B4-BE49-F238E27FC236}">
                <a16:creationId xmlns:a16="http://schemas.microsoft.com/office/drawing/2014/main" id="{52055A22-EAEB-44F4-B1EC-21AED4E41721}"/>
              </a:ext>
            </a:extLst>
          </p:cNvPr>
          <p:cNvSpPr>
            <a:spLocks noGrp="1"/>
          </p:cNvSpPr>
          <p:nvPr>
            <p:ph type="sldNum" sz="quarter" idx="4"/>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dirty="0"/>
          </a:p>
        </p:txBody>
      </p:sp>
      <p:pic>
        <p:nvPicPr>
          <p:cNvPr id="12" name="Picture 11" descr="A close up of a sign&#10;&#10;Description generated with high confidence">
            <a:extLst>
              <a:ext uri="{FF2B5EF4-FFF2-40B4-BE49-F238E27FC236}">
                <a16:creationId xmlns:a16="http://schemas.microsoft.com/office/drawing/2014/main" id="{DDDE31E4-DAAC-4626-9815-6065CD799898}"/>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Tree>
    <p:extLst>
      <p:ext uri="{BB962C8B-B14F-4D97-AF65-F5344CB8AC3E}">
        <p14:creationId xmlns:p14="http://schemas.microsoft.com/office/powerpoint/2010/main" val="3876528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svg"/><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emf"/></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ashingtonpost.com/opinions/elijah-cummings-we-are-in-a-fight-for-the-soul-of-our-democracy/2019/10/26/cac744be-f4fd-11e9-a285-882a8e386a96_story.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1065197" y="4946472"/>
            <a:ext cx="10058400" cy="822960"/>
          </a:xfrm>
        </p:spPr>
        <p:txBody>
          <a:bodyPr>
            <a:normAutofit fontScale="90000"/>
          </a:bodyPr>
          <a:lstStyle/>
          <a:p>
            <a:r>
              <a:rPr lang="en-US" sz="3600" dirty="0">
                <a:solidFill>
                  <a:srgbClr val="FFFFFF"/>
                </a:solidFill>
              </a:rPr>
              <a:t>Improving the Results from AI Technologies in </a:t>
            </a:r>
            <a:r>
              <a:rPr lang="en-US" sz="3600" dirty="0" err="1">
                <a:solidFill>
                  <a:srgbClr val="FFFFFF"/>
                </a:solidFill>
              </a:rPr>
              <a:t>Blackfacts</a:t>
            </a:r>
            <a:endParaRPr lang="en-US" sz="3600" dirty="0">
              <a:solidFill>
                <a:srgbClr val="FFFFFF"/>
              </a:solidFill>
            </a:endParaRPr>
          </a:p>
        </p:txBody>
      </p:sp>
      <p:sp>
        <p:nvSpPr>
          <p:cNvPr id="2" name="TextBox 1">
            <a:extLst>
              <a:ext uri="{FF2B5EF4-FFF2-40B4-BE49-F238E27FC236}">
                <a16:creationId xmlns:a16="http://schemas.microsoft.com/office/drawing/2014/main" id="{5B1D64C2-F1A5-433E-B6C3-4A40987D7728}"/>
              </a:ext>
            </a:extLst>
          </p:cNvPr>
          <p:cNvSpPr txBox="1"/>
          <p:nvPr/>
        </p:nvSpPr>
        <p:spPr>
          <a:xfrm>
            <a:off x="2286000" y="2906599"/>
            <a:ext cx="8837597" cy="1200329"/>
          </a:xfrm>
          <a:prstGeom prst="rect">
            <a:avLst/>
          </a:prstGeom>
          <a:noFill/>
        </p:spPr>
        <p:txBody>
          <a:bodyPr wrap="square" rtlCol="0">
            <a:spAutoFit/>
          </a:bodyPr>
          <a:lstStyle/>
          <a:p>
            <a:r>
              <a:rPr lang="en-US" sz="7200" b="1" dirty="0"/>
              <a:t>AI Analysis Challenges</a:t>
            </a:r>
          </a:p>
        </p:txBody>
      </p:sp>
      <p:pic>
        <p:nvPicPr>
          <p:cNvPr id="8" name="Picture 7">
            <a:extLst>
              <a:ext uri="{FF2B5EF4-FFF2-40B4-BE49-F238E27FC236}">
                <a16:creationId xmlns:a16="http://schemas.microsoft.com/office/drawing/2014/main" id="{474BD2FB-4000-46FC-84B8-1CFCA05337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9620"/>
            <a:ext cx="8118282" cy="2285563"/>
          </a:xfrm>
          <a:prstGeom prst="rect">
            <a:avLst/>
          </a:prstGeom>
        </p:spPr>
      </p:pic>
    </p:spTree>
    <p:extLst>
      <p:ext uri="{BB962C8B-B14F-4D97-AF65-F5344CB8AC3E}">
        <p14:creationId xmlns:p14="http://schemas.microsoft.com/office/powerpoint/2010/main" val="144663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Channels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a:xfrm>
            <a:off x="7689272" y="964276"/>
            <a:ext cx="3466407" cy="2605860"/>
          </a:xfrm>
        </p:spPr>
        <p:txBody>
          <a:bodyPr>
            <a:noAutofit/>
          </a:bodyPr>
          <a:lstStyle/>
          <a:p>
            <a:r>
              <a:rPr lang="en-US" sz="1200" dirty="0" err="1"/>
              <a:t>Blackfacts</a:t>
            </a:r>
            <a:r>
              <a:rPr lang="en-US" sz="1200" dirty="0"/>
              <a:t> Channels (also shown as Categories, </a:t>
            </a:r>
            <a:r>
              <a:rPr lang="en-US" sz="1200" dirty="0" err="1"/>
              <a:t>oops,we</a:t>
            </a:r>
            <a:r>
              <a:rPr lang="en-US" sz="1200" dirty="0"/>
              <a:t> will update for consistency) are human-organized groupings of Facts based on contextual similarity.</a:t>
            </a:r>
          </a:p>
          <a:p>
            <a:r>
              <a:rPr lang="en-US" sz="1200" dirty="0"/>
              <a:t>Channels are a primary grouping of Facts for search purposes, used to generate Channel Pages for Facts about Arts, Business, Politics, etc.</a:t>
            </a:r>
          </a:p>
          <a:p>
            <a:r>
              <a:rPr lang="en-US" sz="1200" dirty="0"/>
              <a:t>Several Channels (i.e. Afro-Latino) will not appear in the main Channels list until they contain enough content to fill up a Channel page.  Including them in the Add A Fact page (and adding new Channels based on submissions) enables us to have new Channels reflect user interests.</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10</a:t>
            </a:fld>
            <a:endParaRPr lang="en-US"/>
          </a:p>
        </p:txBody>
      </p:sp>
      <p:pic>
        <p:nvPicPr>
          <p:cNvPr id="6" name="Picture 5">
            <a:extLst>
              <a:ext uri="{FF2B5EF4-FFF2-40B4-BE49-F238E27FC236}">
                <a16:creationId xmlns:a16="http://schemas.microsoft.com/office/drawing/2014/main" id="{B7B300E4-9FFD-4FFE-92AB-8ED15E7B69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88906"/>
            <a:ext cx="5725336" cy="4880188"/>
          </a:xfrm>
          <a:prstGeom prst="rect">
            <a:avLst/>
          </a:prstGeom>
        </p:spPr>
      </p:pic>
      <p:pic>
        <p:nvPicPr>
          <p:cNvPr id="7" name="Picture 6">
            <a:extLst>
              <a:ext uri="{FF2B5EF4-FFF2-40B4-BE49-F238E27FC236}">
                <a16:creationId xmlns:a16="http://schemas.microsoft.com/office/drawing/2014/main" id="{D504C4F4-B8C4-4A93-ADA5-F4E59E40C688}"/>
              </a:ext>
            </a:extLst>
          </p:cNvPr>
          <p:cNvPicPr>
            <a:picLocks noChangeAspect="1"/>
          </p:cNvPicPr>
          <p:nvPr/>
        </p:nvPicPr>
        <p:blipFill>
          <a:blip r:embed="rId3"/>
          <a:stretch>
            <a:fillRect/>
          </a:stretch>
        </p:blipFill>
        <p:spPr>
          <a:xfrm>
            <a:off x="7689272" y="3702937"/>
            <a:ext cx="4261758" cy="365124"/>
          </a:xfrm>
          <a:prstGeom prst="rect">
            <a:avLst/>
          </a:prstGeom>
        </p:spPr>
      </p:pic>
      <p:sp>
        <p:nvSpPr>
          <p:cNvPr id="8" name="Content Placeholder 3">
            <a:extLst>
              <a:ext uri="{FF2B5EF4-FFF2-40B4-BE49-F238E27FC236}">
                <a16:creationId xmlns:a16="http://schemas.microsoft.com/office/drawing/2014/main" id="{FEF6922E-FC34-4D14-906A-A69F11618D6E}"/>
              </a:ext>
            </a:extLst>
          </p:cNvPr>
          <p:cNvSpPr txBox="1">
            <a:spLocks/>
          </p:cNvSpPr>
          <p:nvPr/>
        </p:nvSpPr>
        <p:spPr>
          <a:xfrm>
            <a:off x="7689272" y="4285752"/>
            <a:ext cx="3466407" cy="1610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t>Channels are distinct from Categories, which are automatically classified by the AI engines, and are over 430 in number.</a:t>
            </a:r>
          </a:p>
        </p:txBody>
      </p:sp>
    </p:spTree>
    <p:extLst>
      <p:ext uri="{BB962C8B-B14F-4D97-AF65-F5344CB8AC3E}">
        <p14:creationId xmlns:p14="http://schemas.microsoft.com/office/powerpoint/2010/main" val="180086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Ownership</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a:bodyPr>
          <a:lstStyle/>
          <a:p>
            <a:r>
              <a:rPr lang="en-US" sz="1600" dirty="0"/>
              <a:t>The last step (for non-Admins) of Adding a Fact is indicating whether the submitted Fact is your own content, or shared from another source.</a:t>
            </a:r>
          </a:p>
          <a:p>
            <a:r>
              <a:rPr lang="en-US" sz="1600" dirty="0" err="1"/>
              <a:t>Blackfacts</a:t>
            </a:r>
            <a:r>
              <a:rPr lang="en-US" sz="1600" dirty="0"/>
              <a:t> uses this information to control the amount of content displayed directly on </a:t>
            </a:r>
            <a:r>
              <a:rPr lang="en-US" sz="1600" dirty="0" err="1"/>
              <a:t>Blackfacts</a:t>
            </a:r>
            <a:r>
              <a:rPr lang="en-US" sz="1600" dirty="0"/>
              <a:t> before linking to the original source, so that we can stay in compliance with the Fair Use Doctrine and ensure that we are promoting sites that create and publish Black History content rather than replacing them.</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11</a:t>
            </a:fld>
            <a:endParaRPr lang="en-US"/>
          </a:p>
        </p:txBody>
      </p:sp>
      <p:pic>
        <p:nvPicPr>
          <p:cNvPr id="6" name="Picture 5">
            <a:extLst>
              <a:ext uri="{FF2B5EF4-FFF2-40B4-BE49-F238E27FC236}">
                <a16:creationId xmlns:a16="http://schemas.microsoft.com/office/drawing/2014/main" id="{67E1A72C-6CAE-4242-B42E-FFAD0F779F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64277"/>
            <a:ext cx="5754232" cy="4904818"/>
          </a:xfrm>
          <a:prstGeom prst="rect">
            <a:avLst/>
          </a:prstGeom>
        </p:spPr>
      </p:pic>
    </p:spTree>
    <p:extLst>
      <p:ext uri="{BB962C8B-B14F-4D97-AF65-F5344CB8AC3E}">
        <p14:creationId xmlns:p14="http://schemas.microsoft.com/office/powerpoint/2010/main" val="270880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Done!</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a:bodyPr>
          <a:lstStyle/>
          <a:p>
            <a:r>
              <a:rPr lang="en-US" sz="1600" dirty="0"/>
              <a:t>As I am an Admin, my ‘Add A Fact’ submissions are automatically accepted, and my submission is immediately available on </a:t>
            </a:r>
            <a:r>
              <a:rPr lang="en-US" sz="1600" dirty="0" err="1"/>
              <a:t>Blackfacts</a:t>
            </a:r>
            <a:r>
              <a:rPr lang="en-US" sz="1600" dirty="0"/>
              <a:t>, although as shown under the Fact Details widget, this new </a:t>
            </a:r>
            <a:r>
              <a:rPr lang="en-US" sz="1600" dirty="0" err="1"/>
              <a:t>Fcat</a:t>
            </a:r>
            <a:r>
              <a:rPr lang="en-US" sz="1600" dirty="0"/>
              <a:t> has not yet been linked to any other Facts.</a:t>
            </a:r>
          </a:p>
          <a:p>
            <a:r>
              <a:rPr lang="en-US" sz="1600" dirty="0"/>
              <a:t>This is because I have not yet submitted the Fact to our Fact Analysis process, because we are currently not using trained AI models and so without human intervention, accepting all analysis results will generate an abundance of contextually irrelevant linkages, as well as the fact that the AI analysis costs money after a certain level of usage.</a:t>
            </a:r>
          </a:p>
          <a:p>
            <a:r>
              <a:rPr lang="en-US" sz="1600" dirty="0"/>
              <a:t>Back on the ‘Add A Fact’ page, I will click the ‘Analyze’ button to submit the new Fact for AI Analysis.</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12</a:t>
            </a:fld>
            <a:endParaRPr lang="en-US"/>
          </a:p>
        </p:txBody>
      </p:sp>
      <p:pic>
        <p:nvPicPr>
          <p:cNvPr id="7" name="Picture 6">
            <a:extLst>
              <a:ext uri="{FF2B5EF4-FFF2-40B4-BE49-F238E27FC236}">
                <a16:creationId xmlns:a16="http://schemas.microsoft.com/office/drawing/2014/main" id="{1257E460-9DD5-4106-ADF3-E839D80DEF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64276"/>
            <a:ext cx="3816627" cy="3253234"/>
          </a:xfrm>
          <a:prstGeom prst="rect">
            <a:avLst/>
          </a:prstGeom>
        </p:spPr>
      </p:pic>
      <p:pic>
        <p:nvPicPr>
          <p:cNvPr id="8" name="Picture 7">
            <a:extLst>
              <a:ext uri="{FF2B5EF4-FFF2-40B4-BE49-F238E27FC236}">
                <a16:creationId xmlns:a16="http://schemas.microsoft.com/office/drawing/2014/main" id="{4C4B1E28-7429-4635-9F46-2BB88C30D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6268" y="2640490"/>
            <a:ext cx="3816627" cy="3253234"/>
          </a:xfrm>
          <a:prstGeom prst="rect">
            <a:avLst/>
          </a:prstGeom>
        </p:spPr>
      </p:pic>
    </p:spTree>
    <p:extLst>
      <p:ext uri="{BB962C8B-B14F-4D97-AF65-F5344CB8AC3E}">
        <p14:creationId xmlns:p14="http://schemas.microsoft.com/office/powerpoint/2010/main" val="35468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dirty="0"/>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sz="1600" dirty="0" err="1"/>
              <a:t>Blackfacts</a:t>
            </a:r>
            <a:r>
              <a:rPr lang="en-US" sz="1600" dirty="0"/>
              <a:t> submits the entire Fact content to the ‘Natural Language Understanding’ services of </a:t>
            </a:r>
            <a:r>
              <a:rPr lang="en-US" sz="1600" dirty="0" err="1"/>
              <a:t>Aylien</a:t>
            </a:r>
            <a:r>
              <a:rPr lang="en-US" sz="1600" dirty="0"/>
              <a:t> and Watson, and returns their identification of the following:</a:t>
            </a:r>
          </a:p>
          <a:p>
            <a:pPr lvl="1"/>
            <a:r>
              <a:rPr lang="en-US" sz="1400" dirty="0"/>
              <a:t>Categories (based on a standard IAB list)</a:t>
            </a:r>
          </a:p>
          <a:p>
            <a:pPr lvl="1"/>
            <a:r>
              <a:rPr lang="en-US" sz="1400" dirty="0"/>
              <a:t>Concepts</a:t>
            </a:r>
          </a:p>
          <a:p>
            <a:pPr lvl="1"/>
            <a:r>
              <a:rPr lang="en-US" sz="1400" dirty="0"/>
              <a:t>Hashtags</a:t>
            </a:r>
          </a:p>
          <a:p>
            <a:pPr lvl="1"/>
            <a:r>
              <a:rPr lang="en-US" sz="1400" dirty="0"/>
              <a:t>Keywords</a:t>
            </a:r>
          </a:p>
          <a:p>
            <a:pPr lvl="1"/>
            <a:r>
              <a:rPr lang="en-US" sz="1400" dirty="0"/>
              <a:t>Organizations</a:t>
            </a:r>
          </a:p>
          <a:p>
            <a:pPr lvl="1"/>
            <a:r>
              <a:rPr lang="en-US" sz="1400" dirty="0"/>
              <a:t>People</a:t>
            </a:r>
          </a:p>
          <a:p>
            <a:pPr lvl="1"/>
            <a:r>
              <a:rPr lang="en-US" sz="1400" dirty="0"/>
              <a:t>Places</a:t>
            </a:r>
          </a:p>
          <a:p>
            <a:r>
              <a:rPr lang="en-US" sz="1600" dirty="0"/>
              <a:t>As shown in the screen captures, the results can often be less than comprehensive or accurate </a:t>
            </a:r>
            <a:r>
              <a:rPr lang="en-US" sz="1600" dirty="0">
                <a:sym typeface="Wingdings" panose="05000000000000000000" pitchFamily="2" charset="2"/>
              </a:rPr>
              <a:t></a:t>
            </a:r>
          </a:p>
          <a:p>
            <a:r>
              <a:rPr lang="en-US" sz="1600" dirty="0">
                <a:sym typeface="Wingdings" panose="05000000000000000000" pitchFamily="2" charset="2"/>
              </a:rPr>
              <a:t>To be fair, sparse results like this are also often the result of content where people are discussing things that mattered TO the subject, rather than the subject themselves.</a:t>
            </a:r>
            <a:endParaRPr lang="en-US" sz="1600" dirty="0"/>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13</a:t>
            </a:fld>
            <a:endParaRPr lang="en-US"/>
          </a:p>
        </p:txBody>
      </p:sp>
      <p:pic>
        <p:nvPicPr>
          <p:cNvPr id="6" name="Picture 5">
            <a:extLst>
              <a:ext uri="{FF2B5EF4-FFF2-40B4-BE49-F238E27FC236}">
                <a16:creationId xmlns:a16="http://schemas.microsoft.com/office/drawing/2014/main" id="{B3A2DA80-0C13-4BBD-A06E-4387BCFC65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3076" y="964276"/>
            <a:ext cx="3392735" cy="235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E4A5EAC-6B1D-4062-A2DF-5861E0C71B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0345" y="2814189"/>
            <a:ext cx="4201618" cy="1326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0E5C2A4-0615-46D2-BB93-0CFAA63DC7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05523" y="1067087"/>
            <a:ext cx="4290655" cy="1747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509AA83-D336-4311-8908-501E65BC1D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77604" y="4382868"/>
            <a:ext cx="4466611" cy="117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E66119E6-CEDA-4B41-8AC5-2ACBEE727F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92965" y="3238243"/>
            <a:ext cx="4097995" cy="2181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4774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a:bodyPr>
          <a:lstStyle/>
          <a:p>
            <a:r>
              <a:rPr lang="en-US" sz="1600" dirty="0"/>
              <a:t>As this is not surprising and actually indicative of the need for </a:t>
            </a:r>
            <a:r>
              <a:rPr lang="en-US" sz="1600" dirty="0" err="1"/>
              <a:t>Blackfacts</a:t>
            </a:r>
            <a:r>
              <a:rPr lang="en-US" sz="1600" dirty="0"/>
              <a:t>, we have built the ability for human operators to link Facts to People / Organizations / </a:t>
            </a:r>
            <a:r>
              <a:rPr lang="en-US" sz="1600" dirty="0" err="1"/>
              <a:t>etc</a:t>
            </a:r>
            <a:r>
              <a:rPr lang="en-US" sz="1600" dirty="0"/>
              <a:t> not recognized by the AI engines.  </a:t>
            </a:r>
          </a:p>
          <a:p>
            <a:r>
              <a:rPr lang="en-US" sz="1600" dirty="0"/>
              <a:t>These manual linkages are stored in the </a:t>
            </a:r>
            <a:r>
              <a:rPr lang="en-US" sz="1600" dirty="0" err="1"/>
              <a:t>Blackfacts</a:t>
            </a:r>
            <a:r>
              <a:rPr lang="en-US" sz="1600" dirty="0"/>
              <a:t> databases, as well as an adjunct database we maintain called Blackfacts.org, for a future project concept of archiving and organizing black-related content on a global level primarily for research, rather than general consumer use.</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14</a:t>
            </a:fld>
            <a:endParaRPr lang="en-US"/>
          </a:p>
        </p:txBody>
      </p:sp>
      <p:pic>
        <p:nvPicPr>
          <p:cNvPr id="10" name="Picture 9">
            <a:extLst>
              <a:ext uri="{FF2B5EF4-FFF2-40B4-BE49-F238E27FC236}">
                <a16:creationId xmlns:a16="http://schemas.microsoft.com/office/drawing/2014/main" id="{3654DAF8-25F2-436E-A4BF-BE4DD43085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64276"/>
            <a:ext cx="5472352" cy="4904818"/>
          </a:xfrm>
          <a:prstGeom prst="rect">
            <a:avLst/>
          </a:prstGeom>
        </p:spPr>
      </p:pic>
    </p:spTree>
    <p:extLst>
      <p:ext uri="{BB962C8B-B14F-4D97-AF65-F5344CB8AC3E}">
        <p14:creationId xmlns:p14="http://schemas.microsoft.com/office/powerpoint/2010/main" val="51105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Result</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dirty="0"/>
              <a:t>With the AI analysis data processed, reloading the page now shows other Black Facts that are related to the main Fact based on shared the AI analysis entities.</a:t>
            </a:r>
          </a:p>
          <a:p>
            <a:r>
              <a:rPr lang="en-US" dirty="0"/>
              <a:t>While the </a:t>
            </a:r>
            <a:r>
              <a:rPr lang="en-US" dirty="0" err="1"/>
              <a:t>Blackfacts</a:t>
            </a:r>
            <a:r>
              <a:rPr lang="en-US" dirty="0"/>
              <a:t> tech that reads external content, submits the content to the AI engines and then displays the content based on the analysis is doing its job, the inability of the AI engines ‘out of the box’ to provide richer and more contextually relevant linkages is preventing </a:t>
            </a:r>
            <a:r>
              <a:rPr lang="en-US" dirty="0" err="1"/>
              <a:t>Blackfacts</a:t>
            </a:r>
            <a:r>
              <a:rPr lang="en-US" dirty="0"/>
              <a:t> from delivering higher quality results.</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15</a:t>
            </a:fld>
            <a:endParaRPr lang="en-US"/>
          </a:p>
        </p:txBody>
      </p:sp>
      <p:pic>
        <p:nvPicPr>
          <p:cNvPr id="6" name="Picture 5">
            <a:extLst>
              <a:ext uri="{FF2B5EF4-FFF2-40B4-BE49-F238E27FC236}">
                <a16:creationId xmlns:a16="http://schemas.microsoft.com/office/drawing/2014/main" id="{1C3B3AEB-5A87-44A2-B78A-538B7B0CA4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88906"/>
            <a:ext cx="3327141" cy="2798859"/>
          </a:xfrm>
          <a:prstGeom prst="rect">
            <a:avLst/>
          </a:prstGeom>
        </p:spPr>
      </p:pic>
      <p:pic>
        <p:nvPicPr>
          <p:cNvPr id="7" name="Picture 6">
            <a:extLst>
              <a:ext uri="{FF2B5EF4-FFF2-40B4-BE49-F238E27FC236}">
                <a16:creationId xmlns:a16="http://schemas.microsoft.com/office/drawing/2014/main" id="{4D1F1136-2CA5-4985-BE11-9FFB1B71E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2730" y="964275"/>
            <a:ext cx="3070166" cy="2582687"/>
          </a:xfrm>
          <a:prstGeom prst="rect">
            <a:avLst/>
          </a:prstGeom>
        </p:spPr>
      </p:pic>
      <p:pic>
        <p:nvPicPr>
          <p:cNvPr id="8" name="Picture 7">
            <a:extLst>
              <a:ext uri="{FF2B5EF4-FFF2-40B4-BE49-F238E27FC236}">
                <a16:creationId xmlns:a16="http://schemas.microsoft.com/office/drawing/2014/main" id="{B78BE13C-491B-4D76-BCB8-8D51985F01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7238" y="3679196"/>
            <a:ext cx="2540380" cy="2214528"/>
          </a:xfrm>
          <a:prstGeom prst="rect">
            <a:avLst/>
          </a:prstGeom>
        </p:spPr>
      </p:pic>
    </p:spTree>
    <p:extLst>
      <p:ext uri="{BB962C8B-B14F-4D97-AF65-F5344CB8AC3E}">
        <p14:creationId xmlns:p14="http://schemas.microsoft.com/office/powerpoint/2010/main" val="321304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 Challenges and Solutions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sz="1400" dirty="0"/>
              <a:t>With our robust data models for both Fact analysis relationships and user activity, with better AI engine results, </a:t>
            </a:r>
            <a:r>
              <a:rPr lang="en-US" sz="1400" dirty="0" err="1"/>
              <a:t>Blackfacts</a:t>
            </a:r>
            <a:r>
              <a:rPr lang="en-US" sz="1400" dirty="0"/>
              <a:t> has the ability to generate more and more relevant Fact linkages as the basis for future features like:</a:t>
            </a:r>
          </a:p>
          <a:p>
            <a:pPr lvl="1"/>
            <a:r>
              <a:rPr lang="en-US" sz="1400" dirty="0"/>
              <a:t>More Facts like this</a:t>
            </a:r>
          </a:p>
          <a:p>
            <a:pPr lvl="1"/>
            <a:r>
              <a:rPr lang="en-US" sz="1400" dirty="0"/>
              <a:t>Show me more about subjects I like</a:t>
            </a:r>
          </a:p>
          <a:p>
            <a:pPr lvl="1"/>
            <a:r>
              <a:rPr lang="en-US" sz="1400" dirty="0"/>
              <a:t>Show me more about subjects I don’t know about</a:t>
            </a:r>
          </a:p>
          <a:p>
            <a:pPr lvl="1"/>
            <a:r>
              <a:rPr lang="en-US" sz="1400" dirty="0"/>
              <a:t>Others who found this interesting</a:t>
            </a:r>
          </a:p>
          <a:p>
            <a:pPr lvl="1"/>
            <a:r>
              <a:rPr lang="en-US" sz="1400" dirty="0"/>
              <a:t>Facts I might be interested in</a:t>
            </a:r>
          </a:p>
          <a:p>
            <a:pPr lvl="1"/>
            <a:r>
              <a:rPr lang="en-US" sz="1400" dirty="0" err="1"/>
              <a:t>etc</a:t>
            </a:r>
            <a:endParaRPr lang="en-US" sz="1400" dirty="0"/>
          </a:p>
          <a:p>
            <a:pPr marL="201168" lvl="1" indent="0">
              <a:buNone/>
            </a:pPr>
            <a:r>
              <a:rPr lang="en-US" sz="1400" dirty="0"/>
              <a:t>We are confident that higher accuracy is achievable by using the learning data model capabilities of any of the AI engines.  However, unlike the Natural Language Processing features that are offered at low volume for free, custom learning models have costs that will only be realistic to incur after </a:t>
            </a:r>
            <a:r>
              <a:rPr lang="en-US" sz="1400" dirty="0" err="1"/>
              <a:t>Blackfacts</a:t>
            </a:r>
            <a:r>
              <a:rPr lang="en-US" sz="1400" dirty="0"/>
              <a:t> has either achieved profitability through service offerings, or has secured significant external financing.</a:t>
            </a:r>
          </a:p>
          <a:p>
            <a:pPr lvl="1"/>
            <a:endParaRPr lang="en-US" sz="1400" dirty="0"/>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16</a:t>
            </a:fld>
            <a:endParaRPr lang="en-US"/>
          </a:p>
        </p:txBody>
      </p:sp>
      <p:pic>
        <p:nvPicPr>
          <p:cNvPr id="6" name="Picture 5">
            <a:extLst>
              <a:ext uri="{FF2B5EF4-FFF2-40B4-BE49-F238E27FC236}">
                <a16:creationId xmlns:a16="http://schemas.microsoft.com/office/drawing/2014/main" id="{68FE32A8-1918-4995-82D4-6F68653DD3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4062" y="1383527"/>
            <a:ext cx="6312164" cy="4293704"/>
          </a:xfrm>
          <a:prstGeom prst="rect">
            <a:avLst/>
          </a:prstGeom>
        </p:spPr>
      </p:pic>
      <p:pic>
        <p:nvPicPr>
          <p:cNvPr id="8" name="Picture 7">
            <a:extLst>
              <a:ext uri="{FF2B5EF4-FFF2-40B4-BE49-F238E27FC236}">
                <a16:creationId xmlns:a16="http://schemas.microsoft.com/office/drawing/2014/main" id="{5ECC7D86-5382-4831-9BF7-01FB8FB87E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2700" y="4948883"/>
            <a:ext cx="4540195" cy="920211"/>
          </a:xfrm>
          <a:prstGeom prst="rect">
            <a:avLst/>
          </a:prstGeom>
        </p:spPr>
      </p:pic>
    </p:spTree>
    <p:extLst>
      <p:ext uri="{BB962C8B-B14F-4D97-AF65-F5344CB8AC3E}">
        <p14:creationId xmlns:p14="http://schemas.microsoft.com/office/powerpoint/2010/main" val="2400917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17</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solidFill>
            <a:schemeClr val="bg1">
              <a:lumMod val="85000"/>
            </a:schemeClr>
          </a:solid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Ideas?</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0CABBB9-5920-4658-9C05-7D065CF101CB}"/>
              </a:ext>
            </a:extLst>
          </p:cNvPr>
          <p:cNvGrpSpPr/>
          <p:nvPr/>
        </p:nvGrpSpPr>
        <p:grpSpPr>
          <a:xfrm>
            <a:off x="1126883" y="4404249"/>
            <a:ext cx="9575890" cy="1025001"/>
            <a:chOff x="778475" y="1557495"/>
            <a:chExt cx="9575890" cy="1025001"/>
          </a:xfrm>
        </p:grpSpPr>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98488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ken@blackfacts.com</a:t>
              </a:r>
              <a:br>
                <a:rPr lang="en-US" sz="2000" dirty="0"/>
              </a:br>
              <a:r>
                <a:rPr lang="en-US" dirty="0"/>
                <a:t>857-222-2318</a:t>
              </a:r>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grpSp>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16" name="Picture 15" descr="A picture containing clipart&#10;&#10;Description generated with very high confidence">
            <a:extLst>
              <a:ext uri="{FF2B5EF4-FFF2-40B4-BE49-F238E27FC236}">
                <a16:creationId xmlns:a16="http://schemas.microsoft.com/office/drawing/2014/main" id="{2299C02A-14EC-4B42-937E-E5ED65111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3213" y="5086350"/>
            <a:ext cx="3997738" cy="1149350"/>
          </a:xfrm>
          <a:prstGeom prst="rect">
            <a:avLst/>
          </a:prstGeom>
        </p:spPr>
      </p:pic>
      <p:sp>
        <p:nvSpPr>
          <p:cNvPr id="7" name="TextBox 6">
            <a:extLst>
              <a:ext uri="{FF2B5EF4-FFF2-40B4-BE49-F238E27FC236}">
                <a16:creationId xmlns:a16="http://schemas.microsoft.com/office/drawing/2014/main" id="{BE329E20-BA2F-44FB-88A3-A09B9FECE2D1}"/>
              </a:ext>
            </a:extLst>
          </p:cNvPr>
          <p:cNvSpPr txBox="1"/>
          <p:nvPr/>
        </p:nvSpPr>
        <p:spPr>
          <a:xfrm>
            <a:off x="1303421" y="1428750"/>
            <a:ext cx="7419339" cy="3416320"/>
          </a:xfrm>
          <a:prstGeom prst="rect">
            <a:avLst/>
          </a:prstGeom>
          <a:noFill/>
        </p:spPr>
        <p:txBody>
          <a:bodyPr wrap="square" rtlCol="0">
            <a:spAutoFit/>
          </a:bodyPr>
          <a:lstStyle/>
          <a:p>
            <a:r>
              <a:rPr lang="en-US" dirty="0"/>
              <a:t>Hopefully this presentation illustrated our AI challenges.</a:t>
            </a:r>
          </a:p>
          <a:p>
            <a:endParaRPr lang="en-US" dirty="0"/>
          </a:p>
          <a:p>
            <a:r>
              <a:rPr lang="en-US" dirty="0"/>
              <a:t>While I am the sole architect and developer of the </a:t>
            </a:r>
            <a:r>
              <a:rPr lang="en-US" dirty="0" err="1"/>
              <a:t>Blackfacts</a:t>
            </a:r>
            <a:r>
              <a:rPr lang="en-US" dirty="0"/>
              <a:t> platform, I am NOT knowledgeable about AI or data science, so we are looking for ideas from those in those universes for how we might improve our AI engine results to improve accuracy, reduce manual work and thus increase the potential for scalability.</a:t>
            </a:r>
          </a:p>
          <a:p>
            <a:endParaRPr lang="en-US" dirty="0"/>
          </a:p>
          <a:p>
            <a:r>
              <a:rPr lang="en-US" dirty="0"/>
              <a:t>Feel free to contact me with thoughts and suggestions.  Also feel free to share this with others who may be able to help.  Thanks!</a:t>
            </a:r>
          </a:p>
          <a:p>
            <a:endParaRPr lang="en-US" dirty="0"/>
          </a:p>
          <a:p>
            <a:endParaRPr lang="en-US" dirty="0"/>
          </a:p>
        </p:txBody>
      </p:sp>
    </p:spTree>
    <p:extLst>
      <p:ext uri="{BB962C8B-B14F-4D97-AF65-F5344CB8AC3E}">
        <p14:creationId xmlns:p14="http://schemas.microsoft.com/office/powerpoint/2010/main" val="2683330444"/>
      </p:ext>
    </p:extLst>
  </p:cSld>
  <p:clrMapOvr>
    <a:masterClrMapping/>
  </p:clrMapOvr>
  <mc:AlternateContent xmlns:mc="http://schemas.openxmlformats.org/markup-compatibility/2006" xmlns:p14="http://schemas.microsoft.com/office/powerpoint/2010/main">
    <mc:Choice Requires="p14">
      <p:transition p14:dur="250" advTm="10000">
        <p:pull/>
      </p:transition>
    </mc:Choice>
    <mc:Fallback xmlns="">
      <p:transition advTm="10000">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3659-E1A4-44CD-99A5-B121BE54FF97}"/>
              </a:ext>
            </a:extLst>
          </p:cNvPr>
          <p:cNvSpPr>
            <a:spLocks noGrp="1"/>
          </p:cNvSpPr>
          <p:nvPr>
            <p:ph type="title"/>
          </p:nvPr>
        </p:nvSpPr>
        <p:spPr/>
        <p:txBody>
          <a:bodyPr/>
          <a:lstStyle/>
          <a:p>
            <a:r>
              <a:rPr lang="en-US" dirty="0"/>
              <a:t>TL;DR </a:t>
            </a:r>
            <a:r>
              <a:rPr lang="en-US" dirty="0" err="1"/>
              <a:t>Verison</a:t>
            </a:r>
            <a:r>
              <a:rPr lang="en-US" dirty="0"/>
              <a:t> (Detailed Versions in Subsequent Slides)</a:t>
            </a:r>
          </a:p>
        </p:txBody>
      </p:sp>
      <p:sp>
        <p:nvSpPr>
          <p:cNvPr id="3" name="Content Placeholder 2">
            <a:extLst>
              <a:ext uri="{FF2B5EF4-FFF2-40B4-BE49-F238E27FC236}">
                <a16:creationId xmlns:a16="http://schemas.microsoft.com/office/drawing/2014/main" id="{147162A1-ACB9-4468-AA2A-58031511ECA5}"/>
              </a:ext>
            </a:extLst>
          </p:cNvPr>
          <p:cNvSpPr>
            <a:spLocks noGrp="1"/>
          </p:cNvSpPr>
          <p:nvPr>
            <p:ph sz="half" idx="1"/>
          </p:nvPr>
        </p:nvSpPr>
        <p:spPr/>
        <p:txBody>
          <a:bodyPr>
            <a:normAutofit fontScale="92500" lnSpcReduction="10000"/>
          </a:bodyPr>
          <a:lstStyle/>
          <a:p>
            <a:endParaRPr lang="en-US"/>
          </a:p>
        </p:txBody>
      </p:sp>
      <p:sp>
        <p:nvSpPr>
          <p:cNvPr id="4" name="Content Placeholder 3">
            <a:extLst>
              <a:ext uri="{FF2B5EF4-FFF2-40B4-BE49-F238E27FC236}">
                <a16:creationId xmlns:a16="http://schemas.microsoft.com/office/drawing/2014/main" id="{0C9DBA81-1346-4279-9837-A7058869C04A}"/>
              </a:ext>
            </a:extLst>
          </p:cNvPr>
          <p:cNvSpPr>
            <a:spLocks noGrp="1"/>
          </p:cNvSpPr>
          <p:nvPr>
            <p:ph sz="half" idx="2"/>
          </p:nvPr>
        </p:nvSpPr>
        <p:spPr/>
        <p:txBody>
          <a:bodyPr>
            <a:normAutofit fontScale="92500" lnSpcReduction="10000"/>
          </a:bodyPr>
          <a:lstStyle/>
          <a:p>
            <a:pPr>
              <a:buFont typeface="Arial" panose="020B0604020202020204" pitchFamily="34" charset="0"/>
              <a:buChar char="•"/>
            </a:pPr>
            <a:r>
              <a:rPr lang="en-US" sz="1600" dirty="0"/>
              <a:t>Launched in 1997, Blackfacts.com is the Internet’s Black History Encyclopedia</a:t>
            </a:r>
          </a:p>
          <a:p>
            <a:pPr>
              <a:buFont typeface="Arial" panose="020B0604020202020204" pitchFamily="34" charset="0"/>
              <a:buChar char="•"/>
            </a:pPr>
            <a:r>
              <a:rPr lang="en-US" sz="1600" dirty="0"/>
              <a:t>We link Articles by running Entity Analysis from 2 AI systems (</a:t>
            </a:r>
            <a:r>
              <a:rPr lang="en-US" sz="1600" dirty="0" err="1"/>
              <a:t>Aylien</a:t>
            </a:r>
            <a:r>
              <a:rPr lang="en-US" sz="1600" dirty="0"/>
              <a:t> and Watson) to find common People / Places / Concepts / Keywords / </a:t>
            </a:r>
            <a:r>
              <a:rPr lang="en-US" sz="1600" dirty="0" err="1"/>
              <a:t>etc</a:t>
            </a:r>
            <a:endParaRPr lang="en-US" sz="1600" dirty="0"/>
          </a:p>
          <a:p>
            <a:pPr>
              <a:buFont typeface="Arial" panose="020B0604020202020204" pitchFamily="34" charset="0"/>
              <a:buChar char="•"/>
            </a:pPr>
            <a:r>
              <a:rPr lang="en-US" sz="1600" dirty="0"/>
              <a:t>The Relevance numbers returned by the AI Engines are useless as they do not understand the context of the content, so Human Intervention is Required</a:t>
            </a:r>
          </a:p>
          <a:p>
            <a:pPr>
              <a:buFont typeface="Arial" panose="020B0604020202020204" pitchFamily="34" charset="0"/>
              <a:buChar char="•"/>
            </a:pPr>
            <a:r>
              <a:rPr lang="en-US" sz="1600" dirty="0"/>
              <a:t>As the AI engines generally return more ‘Noise’ than ‘Signal,’ manual selection of the ‘Good Stuff’ is labor-intensive</a:t>
            </a:r>
          </a:p>
          <a:p>
            <a:pPr>
              <a:buFont typeface="Arial" panose="020B0604020202020204" pitchFamily="34" charset="0"/>
              <a:buChar char="•"/>
            </a:pPr>
            <a:r>
              <a:rPr lang="en-US" sz="1600" dirty="0"/>
              <a:t>This reduces the potential for crowd-sourcing content, as very few will </a:t>
            </a:r>
            <a:r>
              <a:rPr lang="en-US" sz="1600" dirty="0" err="1"/>
              <a:t>dothe</a:t>
            </a:r>
            <a:r>
              <a:rPr lang="en-US" sz="1600" dirty="0"/>
              <a:t> work necessary to identify relevant linkages.</a:t>
            </a:r>
          </a:p>
          <a:p>
            <a:pPr>
              <a:buFont typeface="Arial" panose="020B0604020202020204" pitchFamily="34" charset="0"/>
              <a:buChar char="•"/>
            </a:pPr>
            <a:r>
              <a:rPr lang="en-US" sz="1600" dirty="0"/>
              <a:t>So we are looking for approaches used in the world of AI / Data Science / </a:t>
            </a:r>
            <a:r>
              <a:rPr lang="en-US" sz="1600" dirty="0" err="1"/>
              <a:t>etc</a:t>
            </a:r>
            <a:r>
              <a:rPr lang="en-US" sz="1600" dirty="0"/>
              <a:t> to enable more automation of the Entity Analysis results</a:t>
            </a:r>
          </a:p>
        </p:txBody>
      </p:sp>
      <p:sp>
        <p:nvSpPr>
          <p:cNvPr id="5" name="Slide Number Placeholder 4">
            <a:extLst>
              <a:ext uri="{FF2B5EF4-FFF2-40B4-BE49-F238E27FC236}">
                <a16:creationId xmlns:a16="http://schemas.microsoft.com/office/drawing/2014/main" id="{E0E9D7C5-136E-4E50-A787-96F2E095B89A}"/>
              </a:ext>
            </a:extLst>
          </p:cNvPr>
          <p:cNvSpPr>
            <a:spLocks noGrp="1"/>
          </p:cNvSpPr>
          <p:nvPr>
            <p:ph type="sldNum" sz="quarter" idx="12"/>
          </p:nvPr>
        </p:nvSpPr>
        <p:spPr/>
        <p:txBody>
          <a:bodyPr/>
          <a:lstStyle/>
          <a:p>
            <a:fld id="{43E1C79E-4906-42D7-9799-8BE0AC9297B3}" type="slidenum">
              <a:rPr lang="en-US" smtClean="0"/>
              <a:pPr/>
              <a:t>2</a:t>
            </a:fld>
            <a:endParaRPr lang="en-US"/>
          </a:p>
        </p:txBody>
      </p:sp>
      <p:pic>
        <p:nvPicPr>
          <p:cNvPr id="7" name="Picture 6">
            <a:extLst>
              <a:ext uri="{FF2B5EF4-FFF2-40B4-BE49-F238E27FC236}">
                <a16:creationId xmlns:a16="http://schemas.microsoft.com/office/drawing/2014/main" id="{7A3C5071-D07C-422A-BC35-48A77ADA7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64274"/>
            <a:ext cx="6233616" cy="4904820"/>
          </a:xfrm>
          <a:prstGeom prst="rect">
            <a:avLst/>
          </a:prstGeom>
        </p:spPr>
      </p:pic>
    </p:spTree>
    <p:extLst>
      <p:ext uri="{BB962C8B-B14F-4D97-AF65-F5344CB8AC3E}">
        <p14:creationId xmlns:p14="http://schemas.microsoft.com/office/powerpoint/2010/main" val="1259815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3659-E1A4-44CD-99A5-B121BE54FF97}"/>
              </a:ext>
            </a:extLst>
          </p:cNvPr>
          <p:cNvSpPr>
            <a:spLocks noGrp="1"/>
          </p:cNvSpPr>
          <p:nvPr>
            <p:ph type="title"/>
          </p:nvPr>
        </p:nvSpPr>
        <p:spPr/>
        <p:txBody>
          <a:bodyPr/>
          <a:lstStyle/>
          <a:p>
            <a:r>
              <a:rPr lang="en-US" dirty="0"/>
              <a:t>Fact Linkage</a:t>
            </a:r>
          </a:p>
        </p:txBody>
      </p:sp>
      <p:sp>
        <p:nvSpPr>
          <p:cNvPr id="3" name="Content Placeholder 2">
            <a:extLst>
              <a:ext uri="{FF2B5EF4-FFF2-40B4-BE49-F238E27FC236}">
                <a16:creationId xmlns:a16="http://schemas.microsoft.com/office/drawing/2014/main" id="{147162A1-ACB9-4468-AA2A-58031511ECA5}"/>
              </a:ext>
            </a:extLst>
          </p:cNvPr>
          <p:cNvSpPr>
            <a:spLocks noGrp="1"/>
          </p:cNvSpPr>
          <p:nvPr>
            <p:ph sz="half" idx="1"/>
          </p:nvPr>
        </p:nvSpPr>
        <p:spPr/>
        <p:txBody>
          <a:bodyPr>
            <a:normAutofit/>
          </a:bodyPr>
          <a:lstStyle/>
          <a:p>
            <a:endParaRPr lang="en-US"/>
          </a:p>
        </p:txBody>
      </p:sp>
      <p:sp>
        <p:nvSpPr>
          <p:cNvPr id="4" name="Content Placeholder 3">
            <a:extLst>
              <a:ext uri="{FF2B5EF4-FFF2-40B4-BE49-F238E27FC236}">
                <a16:creationId xmlns:a16="http://schemas.microsoft.com/office/drawing/2014/main" id="{0C9DBA81-1346-4279-9837-A7058869C04A}"/>
              </a:ext>
            </a:extLst>
          </p:cNvPr>
          <p:cNvSpPr>
            <a:spLocks noGrp="1"/>
          </p:cNvSpPr>
          <p:nvPr>
            <p:ph sz="half" idx="2"/>
          </p:nvPr>
        </p:nvSpPr>
        <p:spPr/>
        <p:txBody>
          <a:bodyPr>
            <a:normAutofit/>
          </a:bodyPr>
          <a:lstStyle/>
          <a:p>
            <a:r>
              <a:rPr lang="en-US" sz="1600" dirty="0"/>
              <a:t>A core feature of </a:t>
            </a:r>
            <a:r>
              <a:rPr lang="en-US" sz="1600" dirty="0" err="1"/>
              <a:t>Blackfacts</a:t>
            </a:r>
            <a:r>
              <a:rPr lang="en-US" sz="1600" dirty="0"/>
              <a:t> is the linkage between ‘Fact Cards’ based on various types of searches.</a:t>
            </a:r>
          </a:p>
          <a:p>
            <a:r>
              <a:rPr lang="en-US" sz="1600" dirty="0"/>
              <a:t>This linkage is based on common factors between facts, and is the foundation of </a:t>
            </a:r>
            <a:r>
              <a:rPr lang="en-US" sz="1600" dirty="0" err="1"/>
              <a:t>Blackfacts</a:t>
            </a:r>
            <a:r>
              <a:rPr lang="en-US" sz="1600" dirty="0"/>
              <a:t>’ efficacy as an educational tool, as it mirrors the human mind’s process of associating pieces of information with each other.</a:t>
            </a:r>
          </a:p>
          <a:p>
            <a:r>
              <a:rPr lang="en-US" sz="1600" dirty="0"/>
              <a:t>This linkage can be based on both human and machine knowledge, but </a:t>
            </a:r>
            <a:r>
              <a:rPr lang="en-US" sz="1600" dirty="0" err="1"/>
              <a:t>Blackfacts</a:t>
            </a:r>
            <a:r>
              <a:rPr lang="en-US" sz="1600" dirty="0"/>
              <a:t>’ future as The Black Wikipedia / Encyclopedia Africana relies on evolving the machine learning functionality to a level where it will be able to categorize and link millions of facts accurately with minimal human intervention required.</a:t>
            </a:r>
          </a:p>
        </p:txBody>
      </p:sp>
      <p:sp>
        <p:nvSpPr>
          <p:cNvPr id="5" name="Slide Number Placeholder 4">
            <a:extLst>
              <a:ext uri="{FF2B5EF4-FFF2-40B4-BE49-F238E27FC236}">
                <a16:creationId xmlns:a16="http://schemas.microsoft.com/office/drawing/2014/main" id="{E0E9D7C5-136E-4E50-A787-96F2E095B89A}"/>
              </a:ext>
            </a:extLst>
          </p:cNvPr>
          <p:cNvSpPr>
            <a:spLocks noGrp="1"/>
          </p:cNvSpPr>
          <p:nvPr>
            <p:ph type="sldNum" sz="quarter" idx="12"/>
          </p:nvPr>
        </p:nvSpPr>
        <p:spPr/>
        <p:txBody>
          <a:bodyPr/>
          <a:lstStyle/>
          <a:p>
            <a:fld id="{43E1C79E-4906-42D7-9799-8BE0AC9297B3}" type="slidenum">
              <a:rPr lang="en-US" smtClean="0"/>
              <a:pPr/>
              <a:t>3</a:t>
            </a:fld>
            <a:endParaRPr lang="en-US"/>
          </a:p>
        </p:txBody>
      </p:sp>
      <p:pic>
        <p:nvPicPr>
          <p:cNvPr id="7" name="Picture 6">
            <a:extLst>
              <a:ext uri="{FF2B5EF4-FFF2-40B4-BE49-F238E27FC236}">
                <a16:creationId xmlns:a16="http://schemas.microsoft.com/office/drawing/2014/main" id="{7A3C5071-D07C-422A-BC35-48A77ADA7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64274"/>
            <a:ext cx="6233616" cy="4904820"/>
          </a:xfrm>
          <a:prstGeom prst="rect">
            <a:avLst/>
          </a:prstGeom>
        </p:spPr>
      </p:pic>
    </p:spTree>
    <p:extLst>
      <p:ext uri="{BB962C8B-B14F-4D97-AF65-F5344CB8AC3E}">
        <p14:creationId xmlns:p14="http://schemas.microsoft.com/office/powerpoint/2010/main" val="223040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27C5-BF99-476C-87AB-8E65C9C20A4D}"/>
              </a:ext>
            </a:extLst>
          </p:cNvPr>
          <p:cNvSpPr>
            <a:spLocks noGrp="1"/>
          </p:cNvSpPr>
          <p:nvPr>
            <p:ph type="title"/>
          </p:nvPr>
        </p:nvSpPr>
        <p:spPr/>
        <p:txBody>
          <a:bodyPr>
            <a:normAutofit/>
          </a:bodyPr>
          <a:lstStyle/>
          <a:p>
            <a:r>
              <a:rPr lang="en-US" dirty="0"/>
              <a:t>Fact Sources</a:t>
            </a:r>
          </a:p>
        </p:txBody>
      </p:sp>
      <p:sp>
        <p:nvSpPr>
          <p:cNvPr id="3" name="Content Placeholder 2">
            <a:extLst>
              <a:ext uri="{FF2B5EF4-FFF2-40B4-BE49-F238E27FC236}">
                <a16:creationId xmlns:a16="http://schemas.microsoft.com/office/drawing/2014/main" id="{5DFEE6BA-74AD-40F2-98B0-05342A04C83E}"/>
              </a:ext>
            </a:extLst>
          </p:cNvPr>
          <p:cNvSpPr>
            <a:spLocks noGrp="1"/>
          </p:cNvSpPr>
          <p:nvPr>
            <p:ph sz="half" idx="1"/>
          </p:nvPr>
        </p:nvSpPr>
        <p:spPr/>
        <p:txBody>
          <a:bodyPr>
            <a:normAutofit lnSpcReduction="10000"/>
          </a:bodyPr>
          <a:lstStyle/>
          <a:p>
            <a:endParaRPr lang="en-US" dirty="0"/>
          </a:p>
        </p:txBody>
      </p:sp>
      <p:sp>
        <p:nvSpPr>
          <p:cNvPr id="4" name="Content Placeholder 3">
            <a:extLst>
              <a:ext uri="{FF2B5EF4-FFF2-40B4-BE49-F238E27FC236}">
                <a16:creationId xmlns:a16="http://schemas.microsoft.com/office/drawing/2014/main" id="{8F8437F9-522B-43F0-866D-094B9D43D612}"/>
              </a:ext>
            </a:extLst>
          </p:cNvPr>
          <p:cNvSpPr>
            <a:spLocks noGrp="1"/>
          </p:cNvSpPr>
          <p:nvPr>
            <p:ph sz="half" idx="2"/>
          </p:nvPr>
        </p:nvSpPr>
        <p:spPr/>
        <p:txBody>
          <a:bodyPr>
            <a:normAutofit lnSpcReduction="10000"/>
          </a:bodyPr>
          <a:lstStyle/>
          <a:p>
            <a:r>
              <a:rPr lang="en-US" sz="1400" dirty="0"/>
              <a:t>Black Facts content can come from a variety of sources, including:</a:t>
            </a:r>
          </a:p>
          <a:p>
            <a:pPr lvl="1"/>
            <a:r>
              <a:rPr lang="en-US" sz="1200" dirty="0"/>
              <a:t>Existing Historical Site </a:t>
            </a:r>
            <a:r>
              <a:rPr lang="en-US" sz="1200" dirty="0" err="1"/>
              <a:t>Urls</a:t>
            </a:r>
            <a:endParaRPr lang="en-US" sz="1200" dirty="0"/>
          </a:p>
          <a:p>
            <a:pPr lvl="1"/>
            <a:r>
              <a:rPr lang="en-US" sz="1200" dirty="0"/>
              <a:t>Online News Sites</a:t>
            </a:r>
          </a:p>
          <a:p>
            <a:pPr lvl="1"/>
            <a:r>
              <a:rPr lang="en-US" sz="1200" dirty="0"/>
              <a:t>Member Uploaded Files</a:t>
            </a:r>
          </a:p>
          <a:p>
            <a:pPr lvl="1"/>
            <a:r>
              <a:rPr lang="en-US" sz="1200" dirty="0"/>
              <a:t>Member Social Media Posts (future)</a:t>
            </a:r>
          </a:p>
          <a:p>
            <a:pPr lvl="1"/>
            <a:r>
              <a:rPr lang="en-US" sz="1200" dirty="0"/>
              <a:t>Member Emails (future)</a:t>
            </a:r>
          </a:p>
          <a:p>
            <a:pPr lvl="1"/>
            <a:r>
              <a:rPr lang="en-US" sz="1200" dirty="0"/>
              <a:t>Member Recorded Media (future)</a:t>
            </a:r>
          </a:p>
          <a:p>
            <a:r>
              <a:rPr lang="en-US" sz="1400" dirty="0"/>
              <a:t>Regardless of the source, the text of the content is extracted as the ‘lowest common denominator’ required by the AI systems currently in use (image recognition </a:t>
            </a:r>
            <a:r>
              <a:rPr lang="en-US" sz="1400" dirty="0" err="1"/>
              <a:t>etc</a:t>
            </a:r>
            <a:r>
              <a:rPr lang="en-US" sz="1400" dirty="0"/>
              <a:t> is in the future) and analyzed by the AI systems to identify people, places, organizations, concepts, </a:t>
            </a:r>
            <a:r>
              <a:rPr lang="en-US" sz="1400" dirty="0" err="1"/>
              <a:t>etc</a:t>
            </a:r>
            <a:r>
              <a:rPr lang="en-US" sz="1400" dirty="0"/>
              <a:t> that can be used to link the Facts.</a:t>
            </a:r>
          </a:p>
          <a:p>
            <a:r>
              <a:rPr lang="en-US" sz="1400" dirty="0"/>
              <a:t>Fact submitters can also add additional people, places, </a:t>
            </a:r>
            <a:r>
              <a:rPr lang="en-US" sz="1400" dirty="0" err="1"/>
              <a:t>etc</a:t>
            </a:r>
            <a:r>
              <a:rPr lang="en-US" sz="1400" dirty="0"/>
              <a:t> into </a:t>
            </a:r>
            <a:r>
              <a:rPr lang="en-US" sz="1400" dirty="0" err="1"/>
              <a:t>Blackfacts</a:t>
            </a:r>
            <a:r>
              <a:rPr lang="en-US" sz="1400" dirty="0"/>
              <a:t> to augment the frequent lack of the AI systems recognizing them, as well as the AI systems linkages being limited to the submitted text (i.e. the text not mentioning well-known organization affiliations).</a:t>
            </a:r>
          </a:p>
          <a:p>
            <a:pPr lvl="1"/>
            <a:endParaRPr lang="en-US" sz="1200" dirty="0"/>
          </a:p>
        </p:txBody>
      </p:sp>
      <p:sp>
        <p:nvSpPr>
          <p:cNvPr id="5" name="Slide Number Placeholder 4">
            <a:extLst>
              <a:ext uri="{FF2B5EF4-FFF2-40B4-BE49-F238E27FC236}">
                <a16:creationId xmlns:a16="http://schemas.microsoft.com/office/drawing/2014/main" id="{4AB806BF-AD1E-4385-BA11-5D2F507E9C4D}"/>
              </a:ext>
            </a:extLst>
          </p:cNvPr>
          <p:cNvSpPr>
            <a:spLocks noGrp="1"/>
          </p:cNvSpPr>
          <p:nvPr>
            <p:ph type="sldNum" sz="quarter" idx="12"/>
          </p:nvPr>
        </p:nvSpPr>
        <p:spPr/>
        <p:txBody>
          <a:bodyPr/>
          <a:lstStyle/>
          <a:p>
            <a:fld id="{43E1C79E-4906-42D7-9799-8BE0AC9297B3}" type="slidenum">
              <a:rPr lang="en-US" smtClean="0"/>
              <a:pPr/>
              <a:t>4</a:t>
            </a:fld>
            <a:endParaRPr lang="en-US"/>
          </a:p>
        </p:txBody>
      </p:sp>
      <p:sp>
        <p:nvSpPr>
          <p:cNvPr id="6" name="TextBox 5">
            <a:extLst>
              <a:ext uri="{FF2B5EF4-FFF2-40B4-BE49-F238E27FC236}">
                <a16:creationId xmlns:a16="http://schemas.microsoft.com/office/drawing/2014/main" id="{CBC2399D-303F-4083-A6B5-C320DB8D2005}"/>
              </a:ext>
            </a:extLst>
          </p:cNvPr>
          <p:cNvSpPr txBox="1"/>
          <p:nvPr/>
        </p:nvSpPr>
        <p:spPr>
          <a:xfrm>
            <a:off x="4759318" y="1470346"/>
            <a:ext cx="2627444" cy="461665"/>
          </a:xfrm>
          <a:prstGeom prst="rect">
            <a:avLst/>
          </a:prstGeom>
          <a:noFill/>
        </p:spPr>
        <p:txBody>
          <a:bodyPr wrap="square" rtlCol="0">
            <a:spAutoFit/>
          </a:bodyPr>
          <a:lstStyle/>
          <a:p>
            <a:pPr algn="ctr"/>
            <a:r>
              <a:rPr lang="en-US" sz="2400" b="1" i="1" dirty="0"/>
              <a:t>BlackFacts.com</a:t>
            </a:r>
          </a:p>
        </p:txBody>
      </p:sp>
      <p:pic>
        <p:nvPicPr>
          <p:cNvPr id="7" name="Picture 6">
            <a:extLst>
              <a:ext uri="{FF2B5EF4-FFF2-40B4-BE49-F238E27FC236}">
                <a16:creationId xmlns:a16="http://schemas.microsoft.com/office/drawing/2014/main" id="{D29FCA1C-B873-42C9-B6C7-ECF561DDDE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9729" y="2263206"/>
            <a:ext cx="352517" cy="356171"/>
          </a:xfrm>
          <a:prstGeom prst="rect">
            <a:avLst/>
          </a:prstGeom>
        </p:spPr>
      </p:pic>
      <p:cxnSp>
        <p:nvCxnSpPr>
          <p:cNvPr id="8" name="Straight Arrow Connector 7">
            <a:extLst>
              <a:ext uri="{FF2B5EF4-FFF2-40B4-BE49-F238E27FC236}">
                <a16:creationId xmlns:a16="http://schemas.microsoft.com/office/drawing/2014/main" id="{BD097079-9C07-49DE-BAC4-0CB4C10E8A76}"/>
              </a:ext>
            </a:extLst>
          </p:cNvPr>
          <p:cNvCxnSpPr>
            <a:cxnSpLocks/>
          </p:cNvCxnSpPr>
          <p:nvPr/>
        </p:nvCxnSpPr>
        <p:spPr>
          <a:xfrm flipV="1">
            <a:off x="2749438" y="2430633"/>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49E7A7-3839-42D8-86BC-D045D74D6A20}"/>
              </a:ext>
            </a:extLst>
          </p:cNvPr>
          <p:cNvCxnSpPr>
            <a:stCxn id="7" idx="3"/>
          </p:cNvCxnSpPr>
          <p:nvPr/>
        </p:nvCxnSpPr>
        <p:spPr>
          <a:xfrm flipV="1">
            <a:off x="3562246" y="2441291"/>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64E716C-C3C0-4B2F-8ACA-4C9CDA3D3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9701" y="2755788"/>
            <a:ext cx="369335" cy="368923"/>
          </a:xfrm>
          <a:prstGeom prst="rect">
            <a:avLst/>
          </a:prstGeom>
        </p:spPr>
      </p:pic>
      <p:cxnSp>
        <p:nvCxnSpPr>
          <p:cNvPr id="11" name="Straight Arrow Connector 10">
            <a:extLst>
              <a:ext uri="{FF2B5EF4-FFF2-40B4-BE49-F238E27FC236}">
                <a16:creationId xmlns:a16="http://schemas.microsoft.com/office/drawing/2014/main" id="{3483F15B-0B31-4198-9B0E-890EC5330297}"/>
              </a:ext>
            </a:extLst>
          </p:cNvPr>
          <p:cNvCxnSpPr>
            <a:cxnSpLocks/>
            <a:endCxn id="10" idx="1"/>
          </p:cNvCxnSpPr>
          <p:nvPr/>
        </p:nvCxnSpPr>
        <p:spPr>
          <a:xfrm>
            <a:off x="2736400" y="294025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69DB39-0A1F-40E6-9969-99F9792DFCAD}"/>
              </a:ext>
            </a:extLst>
          </p:cNvPr>
          <p:cNvCxnSpPr>
            <a:stCxn id="10" idx="3"/>
          </p:cNvCxnSpPr>
          <p:nvPr/>
        </p:nvCxnSpPr>
        <p:spPr>
          <a:xfrm flipV="1">
            <a:off x="3559036" y="2938279"/>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08E7AC5-7955-44AF-800F-90D667EA52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729" y="3886273"/>
            <a:ext cx="352516" cy="360126"/>
          </a:xfrm>
          <a:prstGeom prst="rect">
            <a:avLst/>
          </a:prstGeom>
        </p:spPr>
      </p:pic>
      <p:cxnSp>
        <p:nvCxnSpPr>
          <p:cNvPr id="14" name="Straight Arrow Connector 13">
            <a:extLst>
              <a:ext uri="{FF2B5EF4-FFF2-40B4-BE49-F238E27FC236}">
                <a16:creationId xmlns:a16="http://schemas.microsoft.com/office/drawing/2014/main" id="{0A57C972-74A5-4235-92A1-A9FAC15EF9CF}"/>
              </a:ext>
            </a:extLst>
          </p:cNvPr>
          <p:cNvCxnSpPr>
            <a:cxnSpLocks/>
            <a:endCxn id="13" idx="1"/>
          </p:cNvCxnSpPr>
          <p:nvPr/>
        </p:nvCxnSpPr>
        <p:spPr>
          <a:xfrm>
            <a:off x="2736400" y="4066336"/>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907450-47FE-4EC8-8274-B8107C393AC0}"/>
              </a:ext>
            </a:extLst>
          </p:cNvPr>
          <p:cNvCxnSpPr>
            <a:stCxn id="13" idx="3"/>
          </p:cNvCxnSpPr>
          <p:nvPr/>
        </p:nvCxnSpPr>
        <p:spPr>
          <a:xfrm>
            <a:off x="3562245" y="4066336"/>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6FA43D8-73E2-48F3-AD6B-B1612F13CC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6212" y="4360896"/>
            <a:ext cx="312824" cy="319658"/>
          </a:xfrm>
          <a:prstGeom prst="rect">
            <a:avLst/>
          </a:prstGeom>
        </p:spPr>
      </p:pic>
      <p:cxnSp>
        <p:nvCxnSpPr>
          <p:cNvPr id="17" name="Straight Arrow Connector 16">
            <a:extLst>
              <a:ext uri="{FF2B5EF4-FFF2-40B4-BE49-F238E27FC236}">
                <a16:creationId xmlns:a16="http://schemas.microsoft.com/office/drawing/2014/main" id="{098E83A6-C0FA-484D-86E7-CB8D3F7FA66F}"/>
              </a:ext>
            </a:extLst>
          </p:cNvPr>
          <p:cNvCxnSpPr>
            <a:cxnSpLocks/>
            <a:endCxn id="16" idx="1"/>
          </p:cNvCxnSpPr>
          <p:nvPr/>
        </p:nvCxnSpPr>
        <p:spPr>
          <a:xfrm>
            <a:off x="2736400" y="4520684"/>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28391C-CB22-404B-BDB2-5171E25BB7EF}"/>
              </a:ext>
            </a:extLst>
          </p:cNvPr>
          <p:cNvCxnSpPr>
            <a:stCxn id="16" idx="3"/>
          </p:cNvCxnSpPr>
          <p:nvPr/>
        </p:nvCxnSpPr>
        <p:spPr>
          <a:xfrm>
            <a:off x="3559036" y="4520725"/>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39427F0-B4C6-4BF0-81C9-AED2A3A5A65A}"/>
              </a:ext>
            </a:extLst>
          </p:cNvPr>
          <p:cNvPicPr>
            <a:picLocks noChangeAspect="1"/>
          </p:cNvPicPr>
          <p:nvPr/>
        </p:nvPicPr>
        <p:blipFill>
          <a:blip r:embed="rId6"/>
          <a:stretch>
            <a:fillRect/>
          </a:stretch>
        </p:blipFill>
        <p:spPr>
          <a:xfrm>
            <a:off x="3192390" y="3398423"/>
            <a:ext cx="366646" cy="380887"/>
          </a:xfrm>
          <a:prstGeom prst="rect">
            <a:avLst/>
          </a:prstGeom>
        </p:spPr>
      </p:pic>
      <p:cxnSp>
        <p:nvCxnSpPr>
          <p:cNvPr id="20" name="Straight Arrow Connector 19">
            <a:extLst>
              <a:ext uri="{FF2B5EF4-FFF2-40B4-BE49-F238E27FC236}">
                <a16:creationId xmlns:a16="http://schemas.microsoft.com/office/drawing/2014/main" id="{F13DDC00-91F0-46BF-AE40-02B590ABAB85}"/>
              </a:ext>
            </a:extLst>
          </p:cNvPr>
          <p:cNvCxnSpPr>
            <a:cxnSpLocks/>
            <a:endCxn id="19" idx="1"/>
          </p:cNvCxnSpPr>
          <p:nvPr/>
        </p:nvCxnSpPr>
        <p:spPr>
          <a:xfrm flipV="1">
            <a:off x="2736400" y="3588867"/>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29C9D9-0DC7-46A8-AE9B-835034AA6510}"/>
              </a:ext>
            </a:extLst>
          </p:cNvPr>
          <p:cNvCxnSpPr>
            <a:cxnSpLocks/>
            <a:stCxn id="19" idx="3"/>
          </p:cNvCxnSpPr>
          <p:nvPr/>
        </p:nvCxnSpPr>
        <p:spPr>
          <a:xfrm>
            <a:off x="3559036" y="3588867"/>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AABA872-B756-4423-A7FB-7D3E4B522DB3}"/>
              </a:ext>
            </a:extLst>
          </p:cNvPr>
          <p:cNvSpPr txBox="1"/>
          <p:nvPr/>
        </p:nvSpPr>
        <p:spPr>
          <a:xfrm rot="16200000">
            <a:off x="138593" y="3138665"/>
            <a:ext cx="2317483" cy="400110"/>
          </a:xfrm>
          <a:prstGeom prst="rect">
            <a:avLst/>
          </a:prstGeom>
          <a:noFill/>
        </p:spPr>
        <p:txBody>
          <a:bodyPr wrap="square" rtlCol="0">
            <a:spAutoFit/>
          </a:bodyPr>
          <a:lstStyle/>
          <a:p>
            <a:pPr algn="ctr"/>
            <a:r>
              <a:rPr lang="en-US" sz="2000" b="1" dirty="0"/>
              <a:t>Content Creators</a:t>
            </a:r>
          </a:p>
        </p:txBody>
      </p:sp>
      <p:grpSp>
        <p:nvGrpSpPr>
          <p:cNvPr id="23" name="Group 22">
            <a:extLst>
              <a:ext uri="{FF2B5EF4-FFF2-40B4-BE49-F238E27FC236}">
                <a16:creationId xmlns:a16="http://schemas.microsoft.com/office/drawing/2014/main" id="{D15A7794-399C-4100-A358-9FF3B5481D7E}"/>
              </a:ext>
            </a:extLst>
          </p:cNvPr>
          <p:cNvGrpSpPr/>
          <p:nvPr/>
        </p:nvGrpSpPr>
        <p:grpSpPr>
          <a:xfrm>
            <a:off x="1540747" y="2499917"/>
            <a:ext cx="947741" cy="700622"/>
            <a:chOff x="748199" y="2518460"/>
            <a:chExt cx="947741" cy="700622"/>
          </a:xfrm>
        </p:grpSpPr>
        <p:pic>
          <p:nvPicPr>
            <p:cNvPr id="24" name="Graphic 23" descr="Group">
              <a:extLst>
                <a:ext uri="{FF2B5EF4-FFF2-40B4-BE49-F238E27FC236}">
                  <a16:creationId xmlns:a16="http://schemas.microsoft.com/office/drawing/2014/main" id="{82D85A54-3C0B-444F-BEE7-6D70BA37B72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2747" y="2518460"/>
              <a:ext cx="630820" cy="630820"/>
            </a:xfrm>
            <a:prstGeom prst="rect">
              <a:avLst/>
            </a:prstGeom>
          </p:spPr>
        </p:pic>
        <p:sp>
          <p:nvSpPr>
            <p:cNvPr id="25" name="TextBox 24">
              <a:extLst>
                <a:ext uri="{FF2B5EF4-FFF2-40B4-BE49-F238E27FC236}">
                  <a16:creationId xmlns:a16="http://schemas.microsoft.com/office/drawing/2014/main" id="{377E2D7F-4FA3-45E3-9DD7-CC2C2F1E7167}"/>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26" name="Group 25">
            <a:extLst>
              <a:ext uri="{FF2B5EF4-FFF2-40B4-BE49-F238E27FC236}">
                <a16:creationId xmlns:a16="http://schemas.microsoft.com/office/drawing/2014/main" id="{BD02FE78-8DD4-417E-9108-39C686CEA680}"/>
              </a:ext>
            </a:extLst>
          </p:cNvPr>
          <p:cNvGrpSpPr/>
          <p:nvPr/>
        </p:nvGrpSpPr>
        <p:grpSpPr>
          <a:xfrm>
            <a:off x="1524710" y="3204997"/>
            <a:ext cx="947741" cy="831714"/>
            <a:chOff x="732162" y="3223540"/>
            <a:chExt cx="947741" cy="831714"/>
          </a:xfrm>
        </p:grpSpPr>
        <p:pic>
          <p:nvPicPr>
            <p:cNvPr id="27" name="Graphic 26" descr="Team">
              <a:extLst>
                <a:ext uri="{FF2B5EF4-FFF2-40B4-BE49-F238E27FC236}">
                  <a16:creationId xmlns:a16="http://schemas.microsoft.com/office/drawing/2014/main" id="{0137A2CD-C2E8-406F-B629-E0F5BD128D15}"/>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1706" y="3223540"/>
              <a:ext cx="688654" cy="688654"/>
            </a:xfrm>
            <a:prstGeom prst="rect">
              <a:avLst/>
            </a:prstGeom>
          </p:spPr>
        </p:pic>
        <p:sp>
          <p:nvSpPr>
            <p:cNvPr id="28" name="TextBox 27">
              <a:extLst>
                <a:ext uri="{FF2B5EF4-FFF2-40B4-BE49-F238E27FC236}">
                  <a16:creationId xmlns:a16="http://schemas.microsoft.com/office/drawing/2014/main" id="{DF6EC73F-0948-49A7-86D1-E066D873A75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29" name="Group 28">
            <a:extLst>
              <a:ext uri="{FF2B5EF4-FFF2-40B4-BE49-F238E27FC236}">
                <a16:creationId xmlns:a16="http://schemas.microsoft.com/office/drawing/2014/main" id="{15DC466B-5BD3-444F-B825-3B7E1A36F3DC}"/>
              </a:ext>
            </a:extLst>
          </p:cNvPr>
          <p:cNvGrpSpPr/>
          <p:nvPr/>
        </p:nvGrpSpPr>
        <p:grpSpPr>
          <a:xfrm>
            <a:off x="1523071" y="4060455"/>
            <a:ext cx="947741" cy="754514"/>
            <a:chOff x="730523" y="4078998"/>
            <a:chExt cx="947741" cy="754514"/>
          </a:xfrm>
        </p:grpSpPr>
        <p:pic>
          <p:nvPicPr>
            <p:cNvPr id="30" name="Graphic 29" descr="Woman">
              <a:extLst>
                <a:ext uri="{FF2B5EF4-FFF2-40B4-BE49-F238E27FC236}">
                  <a16:creationId xmlns:a16="http://schemas.microsoft.com/office/drawing/2014/main" id="{8502600C-E004-4F26-BE4D-9014B741530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9195" y="4078998"/>
              <a:ext cx="535486" cy="535486"/>
            </a:xfrm>
            <a:prstGeom prst="rect">
              <a:avLst/>
            </a:prstGeom>
          </p:spPr>
        </p:pic>
        <p:sp>
          <p:nvSpPr>
            <p:cNvPr id="31" name="TextBox 30">
              <a:extLst>
                <a:ext uri="{FF2B5EF4-FFF2-40B4-BE49-F238E27FC236}">
                  <a16:creationId xmlns:a16="http://schemas.microsoft.com/office/drawing/2014/main" id="{14D9BE6A-F912-4B24-B822-D4E41056FB5B}"/>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32" name="Picture 2" descr="Image result for images of robot icon">
            <a:extLst>
              <a:ext uri="{FF2B5EF4-FFF2-40B4-BE49-F238E27FC236}">
                <a16:creationId xmlns:a16="http://schemas.microsoft.com/office/drawing/2014/main" id="{E29F5DFD-1D94-42B2-83D3-B4AA7AD4763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64604" y="1679783"/>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6B303F3-BF22-4AD1-9B53-01B64D5C139E}"/>
              </a:ext>
            </a:extLst>
          </p:cNvPr>
          <p:cNvSpPr txBox="1"/>
          <p:nvPr/>
        </p:nvSpPr>
        <p:spPr>
          <a:xfrm>
            <a:off x="3465143" y="1762134"/>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cxnSp>
        <p:nvCxnSpPr>
          <p:cNvPr id="34" name="Straight Arrow Connector 33">
            <a:extLst>
              <a:ext uri="{FF2B5EF4-FFF2-40B4-BE49-F238E27FC236}">
                <a16:creationId xmlns:a16="http://schemas.microsoft.com/office/drawing/2014/main" id="{CA4257C5-A345-48D2-8C48-063B31BED0F5}"/>
              </a:ext>
            </a:extLst>
          </p:cNvPr>
          <p:cNvCxnSpPr>
            <a:cxnSpLocks/>
          </p:cNvCxnSpPr>
          <p:nvPr/>
        </p:nvCxnSpPr>
        <p:spPr>
          <a:xfrm>
            <a:off x="2384770" y="1972554"/>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43D948-AF21-499D-90BF-18A459771A64}"/>
              </a:ext>
            </a:extLst>
          </p:cNvPr>
          <p:cNvCxnSpPr>
            <a:cxnSpLocks/>
          </p:cNvCxnSpPr>
          <p:nvPr/>
        </p:nvCxnSpPr>
        <p:spPr>
          <a:xfrm flipV="1">
            <a:off x="3542218" y="1983214"/>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1922FC80-58B9-480D-9E5F-F20A1DFD9016}"/>
              </a:ext>
            </a:extLst>
          </p:cNvPr>
          <p:cNvGrpSpPr/>
          <p:nvPr/>
        </p:nvGrpSpPr>
        <p:grpSpPr>
          <a:xfrm>
            <a:off x="1742558" y="1662000"/>
            <a:ext cx="544359" cy="544359"/>
            <a:chOff x="205918" y="1349332"/>
            <a:chExt cx="796925" cy="796925"/>
          </a:xfrm>
        </p:grpSpPr>
        <p:sp>
          <p:nvSpPr>
            <p:cNvPr id="37" name="Oval 5">
              <a:extLst>
                <a:ext uri="{FF2B5EF4-FFF2-40B4-BE49-F238E27FC236}">
                  <a16:creationId xmlns:a16="http://schemas.microsoft.com/office/drawing/2014/main" id="{7A4BFB40-7E58-40D2-A1DF-89C33E3E633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id="{8C163960-F857-4620-81E6-8F161CD73C82}"/>
                </a:ext>
              </a:extLst>
            </p:cNvPr>
            <p:cNvGrpSpPr/>
            <p:nvPr/>
          </p:nvGrpSpPr>
          <p:grpSpPr>
            <a:xfrm>
              <a:off x="398799" y="1576478"/>
              <a:ext cx="411162" cy="342634"/>
              <a:chOff x="11601450" y="1943100"/>
              <a:chExt cx="285750" cy="238125"/>
            </a:xfrm>
            <a:solidFill>
              <a:schemeClr val="bg1"/>
            </a:solidFill>
          </p:grpSpPr>
          <p:sp>
            <p:nvSpPr>
              <p:cNvPr id="39" name="Freeform 300">
                <a:extLst>
                  <a:ext uri="{FF2B5EF4-FFF2-40B4-BE49-F238E27FC236}">
                    <a16:creationId xmlns:a16="http://schemas.microsoft.com/office/drawing/2014/main" id="{DF33111C-D519-4EDB-8055-640C6076810E}"/>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01">
                <a:extLst>
                  <a:ext uri="{FF2B5EF4-FFF2-40B4-BE49-F238E27FC236}">
                    <a16:creationId xmlns:a16="http://schemas.microsoft.com/office/drawing/2014/main" id="{5E27E996-C50E-4E4C-BCA2-71D247EDE67B}"/>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2">
                <a:extLst>
                  <a:ext uri="{FF2B5EF4-FFF2-40B4-BE49-F238E27FC236}">
                    <a16:creationId xmlns:a16="http://schemas.microsoft.com/office/drawing/2014/main" id="{249542E8-E60D-4A4B-B3D2-5C9FDC9DCCA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3">
                <a:extLst>
                  <a:ext uri="{FF2B5EF4-FFF2-40B4-BE49-F238E27FC236}">
                    <a16:creationId xmlns:a16="http://schemas.microsoft.com/office/drawing/2014/main" id="{5A32F1EA-3C30-439B-8422-1255B4CA0155}"/>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3" name="TextBox 42">
            <a:extLst>
              <a:ext uri="{FF2B5EF4-FFF2-40B4-BE49-F238E27FC236}">
                <a16:creationId xmlns:a16="http://schemas.microsoft.com/office/drawing/2014/main" id="{9EA32A2D-3D6E-41BE-B777-3C8951D71C77}"/>
              </a:ext>
            </a:extLst>
          </p:cNvPr>
          <p:cNvSpPr txBox="1"/>
          <p:nvPr/>
        </p:nvSpPr>
        <p:spPr>
          <a:xfrm>
            <a:off x="1497706" y="2224329"/>
            <a:ext cx="947741" cy="261610"/>
          </a:xfrm>
          <a:prstGeom prst="rect">
            <a:avLst/>
          </a:prstGeom>
          <a:noFill/>
        </p:spPr>
        <p:txBody>
          <a:bodyPr wrap="square" rtlCol="0">
            <a:spAutoFit/>
          </a:bodyPr>
          <a:lstStyle/>
          <a:p>
            <a:pPr algn="ctr"/>
            <a:r>
              <a:rPr lang="en-US" sz="1050" dirty="0"/>
              <a:t>Digital Griots</a:t>
            </a:r>
          </a:p>
        </p:txBody>
      </p:sp>
      <p:pic>
        <p:nvPicPr>
          <p:cNvPr id="44" name="Picture 43">
            <a:extLst>
              <a:ext uri="{FF2B5EF4-FFF2-40B4-BE49-F238E27FC236}">
                <a16:creationId xmlns:a16="http://schemas.microsoft.com/office/drawing/2014/main" id="{7B8383BD-9DE2-4290-B7F3-5CA94EF54F21}"/>
              </a:ext>
            </a:extLst>
          </p:cNvPr>
          <p:cNvPicPr>
            <a:picLocks noChangeAspect="1"/>
          </p:cNvPicPr>
          <p:nvPr/>
        </p:nvPicPr>
        <p:blipFill>
          <a:blip r:embed="rId14"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686487" y="4111340"/>
            <a:ext cx="285550" cy="380702"/>
          </a:xfrm>
          <a:prstGeom prst="rect">
            <a:avLst/>
          </a:prstGeom>
        </p:spPr>
      </p:pic>
      <p:pic>
        <p:nvPicPr>
          <p:cNvPr id="45" name="Picture 44">
            <a:extLst>
              <a:ext uri="{FF2B5EF4-FFF2-40B4-BE49-F238E27FC236}">
                <a16:creationId xmlns:a16="http://schemas.microsoft.com/office/drawing/2014/main" id="{C3710C1A-6273-4698-9460-FFCC7FBACD3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67794" y="3631804"/>
            <a:ext cx="397807" cy="332011"/>
          </a:xfrm>
          <a:prstGeom prst="rect">
            <a:avLst/>
          </a:prstGeom>
        </p:spPr>
      </p:pic>
      <p:pic>
        <p:nvPicPr>
          <p:cNvPr id="46" name="Picture 45">
            <a:extLst>
              <a:ext uri="{FF2B5EF4-FFF2-40B4-BE49-F238E27FC236}">
                <a16:creationId xmlns:a16="http://schemas.microsoft.com/office/drawing/2014/main" id="{800B28CA-9F25-4246-9848-AFF4B91EE73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21515" y="4673365"/>
            <a:ext cx="435922" cy="240642"/>
          </a:xfrm>
          <a:prstGeom prst="rect">
            <a:avLst/>
          </a:prstGeom>
        </p:spPr>
      </p:pic>
      <p:pic>
        <p:nvPicPr>
          <p:cNvPr id="47" name="Picture 46">
            <a:extLst>
              <a:ext uri="{FF2B5EF4-FFF2-40B4-BE49-F238E27FC236}">
                <a16:creationId xmlns:a16="http://schemas.microsoft.com/office/drawing/2014/main" id="{90E7B53C-DF28-4351-A660-130FAE55471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64671" y="3045145"/>
            <a:ext cx="330034" cy="416875"/>
          </a:xfrm>
          <a:prstGeom prst="rect">
            <a:avLst/>
          </a:prstGeom>
        </p:spPr>
      </p:pic>
      <p:pic>
        <p:nvPicPr>
          <p:cNvPr id="48" name="Picture 47">
            <a:extLst>
              <a:ext uri="{FF2B5EF4-FFF2-40B4-BE49-F238E27FC236}">
                <a16:creationId xmlns:a16="http://schemas.microsoft.com/office/drawing/2014/main" id="{8C16AFCD-121B-417E-AFF6-1976D0A5EB9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51992" y="2530695"/>
            <a:ext cx="352734" cy="358033"/>
          </a:xfrm>
          <a:prstGeom prst="rect">
            <a:avLst/>
          </a:prstGeom>
        </p:spPr>
      </p:pic>
      <p:cxnSp>
        <p:nvCxnSpPr>
          <p:cNvPr id="49" name="Straight Arrow Connector 48">
            <a:extLst>
              <a:ext uri="{FF2B5EF4-FFF2-40B4-BE49-F238E27FC236}">
                <a16:creationId xmlns:a16="http://schemas.microsoft.com/office/drawing/2014/main" id="{5A3C845B-4733-476C-83A5-5D89BA0318FA}"/>
              </a:ext>
            </a:extLst>
          </p:cNvPr>
          <p:cNvCxnSpPr>
            <a:cxnSpLocks/>
          </p:cNvCxnSpPr>
          <p:nvPr/>
        </p:nvCxnSpPr>
        <p:spPr>
          <a:xfrm>
            <a:off x="4039016" y="2702603"/>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732FF2B-BBDB-46C4-A40E-C541A39A0A0E}"/>
              </a:ext>
            </a:extLst>
          </p:cNvPr>
          <p:cNvCxnSpPr>
            <a:cxnSpLocks/>
          </p:cNvCxnSpPr>
          <p:nvPr/>
        </p:nvCxnSpPr>
        <p:spPr>
          <a:xfrm>
            <a:off x="2752637" y="2699736"/>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A44420-6034-401E-A964-E5D8C3C9EE39}"/>
              </a:ext>
            </a:extLst>
          </p:cNvPr>
          <p:cNvCxnSpPr>
            <a:cxnSpLocks/>
          </p:cNvCxnSpPr>
          <p:nvPr/>
        </p:nvCxnSpPr>
        <p:spPr>
          <a:xfrm>
            <a:off x="4035817" y="3238571"/>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369E1CB-3D64-42F0-97BC-F45C8D2EA91D}"/>
              </a:ext>
            </a:extLst>
          </p:cNvPr>
          <p:cNvCxnSpPr>
            <a:cxnSpLocks/>
          </p:cNvCxnSpPr>
          <p:nvPr/>
        </p:nvCxnSpPr>
        <p:spPr>
          <a:xfrm>
            <a:off x="2749438" y="3235704"/>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AC6E79-8956-492A-B98B-BDBBC746273C}"/>
              </a:ext>
            </a:extLst>
          </p:cNvPr>
          <p:cNvCxnSpPr>
            <a:cxnSpLocks/>
          </p:cNvCxnSpPr>
          <p:nvPr/>
        </p:nvCxnSpPr>
        <p:spPr>
          <a:xfrm>
            <a:off x="4050880" y="38331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105F9C8-86DB-46AE-BA8C-776C6BA8B582}"/>
              </a:ext>
            </a:extLst>
          </p:cNvPr>
          <p:cNvCxnSpPr>
            <a:cxnSpLocks/>
          </p:cNvCxnSpPr>
          <p:nvPr/>
        </p:nvCxnSpPr>
        <p:spPr>
          <a:xfrm>
            <a:off x="2764501" y="38302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723520C-BD26-451F-B0FD-E35F4B1AE507}"/>
              </a:ext>
            </a:extLst>
          </p:cNvPr>
          <p:cNvCxnSpPr>
            <a:cxnSpLocks/>
          </p:cNvCxnSpPr>
          <p:nvPr/>
        </p:nvCxnSpPr>
        <p:spPr>
          <a:xfrm>
            <a:off x="4049787" y="428876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76CBC6E-828F-43D8-994B-E49A7927C14F}"/>
              </a:ext>
            </a:extLst>
          </p:cNvPr>
          <p:cNvCxnSpPr>
            <a:cxnSpLocks/>
          </p:cNvCxnSpPr>
          <p:nvPr/>
        </p:nvCxnSpPr>
        <p:spPr>
          <a:xfrm>
            <a:off x="2763408" y="428589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5511836-9FB6-4B7C-A26C-071BF87E7A57}"/>
              </a:ext>
            </a:extLst>
          </p:cNvPr>
          <p:cNvCxnSpPr>
            <a:cxnSpLocks/>
          </p:cNvCxnSpPr>
          <p:nvPr/>
        </p:nvCxnSpPr>
        <p:spPr>
          <a:xfrm>
            <a:off x="4039016" y="475012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BA91F47-9626-4F68-9DD2-C11E2CEEAF3D}"/>
              </a:ext>
            </a:extLst>
          </p:cNvPr>
          <p:cNvCxnSpPr>
            <a:cxnSpLocks/>
          </p:cNvCxnSpPr>
          <p:nvPr/>
        </p:nvCxnSpPr>
        <p:spPr>
          <a:xfrm>
            <a:off x="2752637" y="474725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146DD732-B2C1-4A3F-9949-10853F28B7D9}"/>
              </a:ext>
            </a:extLst>
          </p:cNvPr>
          <p:cNvPicPr>
            <a:picLocks noChangeAspect="1"/>
          </p:cNvPicPr>
          <p:nvPr/>
        </p:nvPicPr>
        <p:blipFill>
          <a:blip r:embed="rId19"/>
          <a:stretch>
            <a:fillRect/>
          </a:stretch>
        </p:blipFill>
        <p:spPr>
          <a:xfrm>
            <a:off x="4759318" y="1950006"/>
            <a:ext cx="2627444" cy="2800000"/>
          </a:xfrm>
          <a:prstGeom prst="rect">
            <a:avLst/>
          </a:prstGeom>
          <a:ln>
            <a:solidFill>
              <a:schemeClr val="tx1"/>
            </a:solidFill>
          </a:ln>
        </p:spPr>
      </p:pic>
    </p:spTree>
    <p:extLst>
      <p:ext uri="{BB962C8B-B14F-4D97-AF65-F5344CB8AC3E}">
        <p14:creationId xmlns:p14="http://schemas.microsoft.com/office/powerpoint/2010/main" val="983500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ADF2-A65F-4F46-8AD4-6CE17FE04759}"/>
              </a:ext>
            </a:extLst>
          </p:cNvPr>
          <p:cNvSpPr>
            <a:spLocks noGrp="1"/>
          </p:cNvSpPr>
          <p:nvPr>
            <p:ph type="title"/>
          </p:nvPr>
        </p:nvSpPr>
        <p:spPr/>
        <p:txBody>
          <a:bodyPr/>
          <a:lstStyle/>
          <a:p>
            <a:r>
              <a:rPr lang="en-US" dirty="0"/>
              <a:t>Add A Fact (Crowdsourcing Black History)</a:t>
            </a:r>
          </a:p>
        </p:txBody>
      </p:sp>
      <p:sp>
        <p:nvSpPr>
          <p:cNvPr id="3" name="Content Placeholder 2">
            <a:extLst>
              <a:ext uri="{FF2B5EF4-FFF2-40B4-BE49-F238E27FC236}">
                <a16:creationId xmlns:a16="http://schemas.microsoft.com/office/drawing/2014/main" id="{DBA39CE0-3724-4385-9F92-EE1D17479B77}"/>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3E838E51-D808-43C2-9BE8-E566A248FFDB}"/>
              </a:ext>
            </a:extLst>
          </p:cNvPr>
          <p:cNvSpPr>
            <a:spLocks noGrp="1"/>
          </p:cNvSpPr>
          <p:nvPr>
            <p:ph sz="half" idx="2"/>
          </p:nvPr>
        </p:nvSpPr>
        <p:spPr/>
        <p:txBody>
          <a:bodyPr/>
          <a:lstStyle/>
          <a:p>
            <a:r>
              <a:rPr lang="en-US" dirty="0"/>
              <a:t>Currently, the most common Fact sources are online articles about historical or current people, events and organizations.</a:t>
            </a:r>
          </a:p>
          <a:p>
            <a:r>
              <a:rPr lang="en-US" dirty="0"/>
              <a:t>The image shows a Google search initiated outside of Blackfacts.com.  Currently under development are in-site search tools as well as a browser extension that would enable submitting a Fact from any web page currently being viewed.</a:t>
            </a:r>
          </a:p>
        </p:txBody>
      </p:sp>
      <p:sp>
        <p:nvSpPr>
          <p:cNvPr id="5" name="Slide Number Placeholder 4">
            <a:extLst>
              <a:ext uri="{FF2B5EF4-FFF2-40B4-BE49-F238E27FC236}">
                <a16:creationId xmlns:a16="http://schemas.microsoft.com/office/drawing/2014/main" id="{4956D46E-3E0A-4990-BA62-6B13551963E1}"/>
              </a:ext>
            </a:extLst>
          </p:cNvPr>
          <p:cNvSpPr>
            <a:spLocks noGrp="1"/>
          </p:cNvSpPr>
          <p:nvPr>
            <p:ph type="sldNum" sz="quarter" idx="12"/>
          </p:nvPr>
        </p:nvSpPr>
        <p:spPr/>
        <p:txBody>
          <a:bodyPr/>
          <a:lstStyle/>
          <a:p>
            <a:fld id="{43E1C79E-4906-42D7-9799-8BE0AC9297B3}" type="slidenum">
              <a:rPr lang="en-US" smtClean="0"/>
              <a:pPr/>
              <a:t>5</a:t>
            </a:fld>
            <a:endParaRPr lang="en-US"/>
          </a:p>
        </p:txBody>
      </p:sp>
      <p:pic>
        <p:nvPicPr>
          <p:cNvPr id="6" name="Picture 5">
            <a:extLst>
              <a:ext uri="{FF2B5EF4-FFF2-40B4-BE49-F238E27FC236}">
                <a16:creationId xmlns:a16="http://schemas.microsoft.com/office/drawing/2014/main" id="{1E3592BC-80D8-48A5-8557-A5C5F633DB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64276"/>
            <a:ext cx="6249726" cy="4917496"/>
          </a:xfrm>
          <a:prstGeom prst="rect">
            <a:avLst/>
          </a:prstGeom>
        </p:spPr>
      </p:pic>
    </p:spTree>
    <p:extLst>
      <p:ext uri="{BB962C8B-B14F-4D97-AF65-F5344CB8AC3E}">
        <p14:creationId xmlns:p14="http://schemas.microsoft.com/office/powerpoint/2010/main" val="29996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Create</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a:xfrm>
            <a:off x="7689272" y="964277"/>
            <a:ext cx="3466407" cy="698602"/>
          </a:xfrm>
        </p:spPr>
        <p:txBody>
          <a:bodyPr>
            <a:normAutofit/>
          </a:bodyPr>
          <a:lstStyle/>
          <a:p>
            <a:r>
              <a:rPr lang="en-US" sz="1600" dirty="0"/>
              <a:t>This is the Add A Fact page, accessed by clicking the </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6</a:t>
            </a:fld>
            <a:endParaRPr lang="en-US"/>
          </a:p>
        </p:txBody>
      </p:sp>
      <p:pic>
        <p:nvPicPr>
          <p:cNvPr id="6" name="Picture 5">
            <a:extLst>
              <a:ext uri="{FF2B5EF4-FFF2-40B4-BE49-F238E27FC236}">
                <a16:creationId xmlns:a16="http://schemas.microsoft.com/office/drawing/2014/main" id="{27536456-F39B-4F0D-A961-BAD5C7B7B96B}"/>
              </a:ext>
            </a:extLst>
          </p:cNvPr>
          <p:cNvPicPr>
            <a:picLocks noChangeAspect="1"/>
          </p:cNvPicPr>
          <p:nvPr/>
        </p:nvPicPr>
        <p:blipFill>
          <a:blip r:embed="rId2"/>
          <a:stretch>
            <a:fillRect/>
          </a:stretch>
        </p:blipFill>
        <p:spPr>
          <a:xfrm>
            <a:off x="8275224" y="1600178"/>
            <a:ext cx="1986694" cy="828800"/>
          </a:xfrm>
          <a:prstGeom prst="rect">
            <a:avLst/>
          </a:prstGeom>
        </p:spPr>
      </p:pic>
      <p:sp>
        <p:nvSpPr>
          <p:cNvPr id="7" name="Content Placeholder 3">
            <a:extLst>
              <a:ext uri="{FF2B5EF4-FFF2-40B4-BE49-F238E27FC236}">
                <a16:creationId xmlns:a16="http://schemas.microsoft.com/office/drawing/2014/main" id="{4230432B-98AB-48D1-8967-FF7EFC95BA50}"/>
              </a:ext>
            </a:extLst>
          </p:cNvPr>
          <p:cNvSpPr txBox="1">
            <a:spLocks/>
          </p:cNvSpPr>
          <p:nvPr/>
        </p:nvSpPr>
        <p:spPr>
          <a:xfrm>
            <a:off x="7746076" y="2514000"/>
            <a:ext cx="3466407" cy="9766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button in the top right of any </a:t>
            </a:r>
            <a:r>
              <a:rPr lang="en-US" sz="1600" dirty="0" err="1"/>
              <a:t>Blackfacts</a:t>
            </a:r>
            <a:r>
              <a:rPr lang="en-US" sz="1600" dirty="0"/>
              <a:t> page, and logging in if necessary.</a:t>
            </a:r>
          </a:p>
        </p:txBody>
      </p:sp>
      <p:pic>
        <p:nvPicPr>
          <p:cNvPr id="8" name="Picture 7">
            <a:extLst>
              <a:ext uri="{FF2B5EF4-FFF2-40B4-BE49-F238E27FC236}">
                <a16:creationId xmlns:a16="http://schemas.microsoft.com/office/drawing/2014/main" id="{634FDE63-C2D5-4DEE-9FA7-A996A7B436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279" y="964276"/>
            <a:ext cx="6233613" cy="4904818"/>
          </a:xfrm>
          <a:prstGeom prst="rect">
            <a:avLst/>
          </a:prstGeom>
        </p:spPr>
      </p:pic>
      <p:pic>
        <p:nvPicPr>
          <p:cNvPr id="9" name="Picture 8">
            <a:extLst>
              <a:ext uri="{FF2B5EF4-FFF2-40B4-BE49-F238E27FC236}">
                <a16:creationId xmlns:a16="http://schemas.microsoft.com/office/drawing/2014/main" id="{6CA8B4F6-F27D-4B65-8D7B-6F00651DAD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9214" b="10989"/>
          <a:stretch/>
        </p:blipFill>
        <p:spPr>
          <a:xfrm>
            <a:off x="8420794" y="3400540"/>
            <a:ext cx="2116969" cy="766099"/>
          </a:xfrm>
          <a:prstGeom prst="rect">
            <a:avLst/>
          </a:prstGeom>
        </p:spPr>
      </p:pic>
      <p:sp>
        <p:nvSpPr>
          <p:cNvPr id="10" name="Content Placeholder 3">
            <a:extLst>
              <a:ext uri="{FF2B5EF4-FFF2-40B4-BE49-F238E27FC236}">
                <a16:creationId xmlns:a16="http://schemas.microsoft.com/office/drawing/2014/main" id="{34A713D1-B4BB-4EDE-AE89-5BD735D73910}"/>
              </a:ext>
            </a:extLst>
          </p:cNvPr>
          <p:cNvSpPr txBox="1">
            <a:spLocks/>
          </p:cNvSpPr>
          <p:nvPr/>
        </p:nvSpPr>
        <p:spPr>
          <a:xfrm>
            <a:off x="7746076" y="4300808"/>
            <a:ext cx="3466407" cy="15682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The 4 buttons by the ‘</a:t>
            </a:r>
            <a:r>
              <a:rPr lang="en-US" sz="1600" dirty="0" err="1"/>
              <a:t>Url</a:t>
            </a:r>
            <a:r>
              <a:rPr lang="en-US" sz="1600" dirty="0"/>
              <a:t>’ field enable adding Facts by pasting in a </a:t>
            </a:r>
            <a:r>
              <a:rPr lang="en-US" sz="1600" dirty="0" err="1"/>
              <a:t>Url</a:t>
            </a:r>
            <a:r>
              <a:rPr lang="en-US" sz="1600" dirty="0"/>
              <a:t> or uploading a Word, PDF or Text file.  This presentation will demonstrate the </a:t>
            </a:r>
            <a:r>
              <a:rPr lang="en-US" sz="1600" dirty="0" err="1"/>
              <a:t>Url</a:t>
            </a:r>
            <a:r>
              <a:rPr lang="en-US" sz="1600" dirty="0"/>
              <a:t> scenario.</a:t>
            </a:r>
          </a:p>
        </p:txBody>
      </p:sp>
    </p:spTree>
    <p:extLst>
      <p:ext uri="{BB962C8B-B14F-4D97-AF65-F5344CB8AC3E}">
        <p14:creationId xmlns:p14="http://schemas.microsoft.com/office/powerpoint/2010/main" val="997134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Create</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dirty="0"/>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a:xfrm>
            <a:off x="7689272" y="964276"/>
            <a:ext cx="3466407" cy="4904817"/>
          </a:xfrm>
        </p:spPr>
        <p:txBody>
          <a:bodyPr>
            <a:normAutofit lnSpcReduction="10000"/>
          </a:bodyPr>
          <a:lstStyle/>
          <a:p>
            <a:r>
              <a:rPr lang="en-US" sz="1400" dirty="0"/>
              <a:t>This is the result of pasting the </a:t>
            </a:r>
            <a:r>
              <a:rPr lang="en-US" sz="1400" dirty="0" err="1"/>
              <a:t>url</a:t>
            </a:r>
            <a:r>
              <a:rPr lang="en-US" sz="1400" dirty="0"/>
              <a:t> </a:t>
            </a:r>
            <a:r>
              <a:rPr lang="en-US" sz="1400" dirty="0">
                <a:hlinkClick r:id="rId2"/>
              </a:rPr>
              <a:t>https://www.washingtonpost.com/opinions/elijah-cummings-we-are-in-a-fight-for-the-soul-of-our-democracy/2019/10/26/cac744be-f4fd-11e9-a285-882a8e386a96_story.html</a:t>
            </a:r>
            <a:r>
              <a:rPr lang="en-US" sz="1400" dirty="0"/>
              <a:t> into the ‘</a:t>
            </a:r>
            <a:r>
              <a:rPr lang="en-US" sz="1400" dirty="0" err="1"/>
              <a:t>Url</a:t>
            </a:r>
            <a:r>
              <a:rPr lang="en-US" sz="1400" dirty="0"/>
              <a:t>’ field, and clicking the green globe button.</a:t>
            </a:r>
          </a:p>
          <a:p>
            <a:r>
              <a:rPr lang="en-US" sz="1400" dirty="0"/>
              <a:t>This submits the </a:t>
            </a:r>
            <a:r>
              <a:rPr lang="en-US" sz="1400" dirty="0" err="1"/>
              <a:t>url</a:t>
            </a:r>
            <a:r>
              <a:rPr lang="en-US" sz="1400" dirty="0"/>
              <a:t> to Aylien.com, one of 2 external services </a:t>
            </a:r>
            <a:r>
              <a:rPr lang="en-US" sz="1400" dirty="0" err="1"/>
              <a:t>Blackfacts</a:t>
            </a:r>
            <a:r>
              <a:rPr lang="en-US" sz="1400" dirty="0"/>
              <a:t> uses for AI analysis, to extract the article content and (hopefully) identify the main article image.</a:t>
            </a:r>
          </a:p>
          <a:p>
            <a:r>
              <a:rPr lang="en-US" sz="1400" dirty="0"/>
              <a:t>In addition to </a:t>
            </a:r>
            <a:r>
              <a:rPr lang="en-US" sz="1400" dirty="0" err="1"/>
              <a:t>Aylien’s</a:t>
            </a:r>
            <a:r>
              <a:rPr lang="en-US" sz="1400" dirty="0"/>
              <a:t> article extraction, </a:t>
            </a:r>
            <a:r>
              <a:rPr lang="en-US" sz="1400" dirty="0" err="1"/>
              <a:t>Blackfacts</a:t>
            </a:r>
            <a:r>
              <a:rPr lang="en-US" sz="1400" dirty="0"/>
              <a:t> uses IBM Watson in addition to </a:t>
            </a:r>
            <a:r>
              <a:rPr lang="en-US" sz="1400" dirty="0" err="1"/>
              <a:t>Aylien</a:t>
            </a:r>
            <a:r>
              <a:rPr lang="en-US" sz="1400" dirty="0"/>
              <a:t> for Entity (place/place/organization) analysis, and has designed the AI service sub-system in an open manner such that we can easily add additional AI engines, like Azure Cognitive Services, AWS offerings, etc.</a:t>
            </a:r>
          </a:p>
          <a:p>
            <a:r>
              <a:rPr lang="en-US" sz="1400" dirty="0"/>
              <a:t>Other than the underlying application framework (.NET) and some freely available application widgets, the external AI systems are the ONLY third-party technologies used in </a:t>
            </a:r>
            <a:r>
              <a:rPr lang="en-US" sz="1400" dirty="0" err="1"/>
              <a:t>Blackfacts</a:t>
            </a:r>
            <a:r>
              <a:rPr lang="en-US" sz="1400" dirty="0"/>
              <a:t>.  Everything else is our own intellectual property.</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7</a:t>
            </a:fld>
            <a:endParaRPr lang="en-US"/>
          </a:p>
        </p:txBody>
      </p:sp>
      <p:pic>
        <p:nvPicPr>
          <p:cNvPr id="11" name="Picture 10">
            <a:extLst>
              <a:ext uri="{FF2B5EF4-FFF2-40B4-BE49-F238E27FC236}">
                <a16:creationId xmlns:a16="http://schemas.microsoft.com/office/drawing/2014/main" id="{32D5FFA1-8577-4C8E-82B9-50AE5FEC2B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278" y="964276"/>
            <a:ext cx="6233613" cy="4904818"/>
          </a:xfrm>
          <a:prstGeom prst="rect">
            <a:avLst/>
          </a:prstGeom>
        </p:spPr>
      </p:pic>
    </p:spTree>
    <p:extLst>
      <p:ext uri="{BB962C8B-B14F-4D97-AF65-F5344CB8AC3E}">
        <p14:creationId xmlns:p14="http://schemas.microsoft.com/office/powerpoint/2010/main" val="2516004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Media</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lstStyle/>
          <a:p>
            <a:r>
              <a:rPr lang="en-US" dirty="0"/>
              <a:t>This is the ‘Add Pictures’ tab, showing the main article image successfully identified by </a:t>
            </a:r>
            <a:r>
              <a:rPr lang="en-US" dirty="0" err="1"/>
              <a:t>Aylien</a:t>
            </a:r>
            <a:r>
              <a:rPr lang="en-US" dirty="0"/>
              <a:t>.</a:t>
            </a:r>
          </a:p>
          <a:p>
            <a:r>
              <a:rPr lang="en-US" dirty="0"/>
              <a:t>Additional images can be added by copying / pasting their locations for a browser page into the ‘</a:t>
            </a:r>
            <a:r>
              <a:rPr lang="en-US" dirty="0" err="1"/>
              <a:t>Url</a:t>
            </a:r>
            <a:r>
              <a:rPr lang="en-US" dirty="0"/>
              <a:t>’ field, or dragging and dropping them from your computer.</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8</a:t>
            </a:fld>
            <a:endParaRPr lang="en-US"/>
          </a:p>
        </p:txBody>
      </p:sp>
      <p:pic>
        <p:nvPicPr>
          <p:cNvPr id="6" name="Picture 5">
            <a:extLst>
              <a:ext uri="{FF2B5EF4-FFF2-40B4-BE49-F238E27FC236}">
                <a16:creationId xmlns:a16="http://schemas.microsoft.com/office/drawing/2014/main" id="{9006D922-1347-4700-BA72-90DA7A2149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279" y="964275"/>
            <a:ext cx="6233612" cy="4904817"/>
          </a:xfrm>
          <a:prstGeom prst="rect">
            <a:avLst/>
          </a:prstGeom>
        </p:spPr>
      </p:pic>
    </p:spTree>
    <p:extLst>
      <p:ext uri="{BB962C8B-B14F-4D97-AF65-F5344CB8AC3E}">
        <p14:creationId xmlns:p14="http://schemas.microsoft.com/office/powerpoint/2010/main" val="897670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Media</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lstStyle/>
          <a:p>
            <a:r>
              <a:rPr lang="en-US" dirty="0"/>
              <a:t>This is the result of doing a Google Image search for ‘Elijah cummings,’ right-clicking a couple of images and selecting ‘Copy Image Address’ and then pasting them into the ‘</a:t>
            </a:r>
            <a:r>
              <a:rPr lang="en-US" dirty="0" err="1"/>
              <a:t>Url</a:t>
            </a:r>
            <a:r>
              <a:rPr lang="en-US" dirty="0"/>
              <a:t>’ field.</a:t>
            </a:r>
          </a:p>
          <a:p>
            <a:r>
              <a:rPr lang="en-US" dirty="0"/>
              <a:t>Once in this screen, images can be made the Primary Fact Image (which shows up in the Fact Card view) by dragging it over to the left image box.</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9</a:t>
            </a:fld>
            <a:endParaRPr lang="en-US"/>
          </a:p>
        </p:txBody>
      </p:sp>
      <p:pic>
        <p:nvPicPr>
          <p:cNvPr id="7" name="Picture 6">
            <a:extLst>
              <a:ext uri="{FF2B5EF4-FFF2-40B4-BE49-F238E27FC236}">
                <a16:creationId xmlns:a16="http://schemas.microsoft.com/office/drawing/2014/main" id="{5723AFDC-795A-4C86-ABCA-0E12BF5C5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641" y="964276"/>
            <a:ext cx="5754231" cy="4904818"/>
          </a:xfrm>
          <a:prstGeom prst="rect">
            <a:avLst/>
          </a:prstGeom>
        </p:spPr>
      </p:pic>
    </p:spTree>
    <p:extLst>
      <p:ext uri="{BB962C8B-B14F-4D97-AF65-F5344CB8AC3E}">
        <p14:creationId xmlns:p14="http://schemas.microsoft.com/office/powerpoint/2010/main" val="240004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Icons.ExpandCollapse" Revision="1" Stencil="System.Storyboarding.Icons" StencilVersion="0.1"/>
</Control>
</file>

<file path=customXml/itemProps1.xml><?xml version="1.0" encoding="utf-8"?>
<ds:datastoreItem xmlns:ds="http://schemas.openxmlformats.org/officeDocument/2006/customXml" ds:itemID="{63CEBE95-676B-4377-A374-721C347ABA7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Retrospect</Template>
  <TotalTime>134304</TotalTime>
  <Words>1809</Words>
  <Application>Microsoft Office PowerPoint</Application>
  <PresentationFormat>Widescreen</PresentationFormat>
  <Paragraphs>112</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Retrospect</vt:lpstr>
      <vt:lpstr>Improving the Results from AI Technologies in Blackfacts</vt:lpstr>
      <vt:lpstr>TL;DR Verison (Detailed Versions in Subsequent Slides)</vt:lpstr>
      <vt:lpstr>Fact Linkage</vt:lpstr>
      <vt:lpstr>Fact Sources</vt:lpstr>
      <vt:lpstr>Add A Fact (Crowdsourcing Black History)</vt:lpstr>
      <vt:lpstr>Add A Fact - Create</vt:lpstr>
      <vt:lpstr>Add A Fact - Create</vt:lpstr>
      <vt:lpstr>Add A Fact - Media</vt:lpstr>
      <vt:lpstr>Add A Fact - Media</vt:lpstr>
      <vt:lpstr>Add A Fact - Channels</vt:lpstr>
      <vt:lpstr>Add A Fact - Ownership</vt:lpstr>
      <vt:lpstr>Add A Fact – Done!</vt:lpstr>
      <vt:lpstr>Add A Fact – AI Analysis</vt:lpstr>
      <vt:lpstr>Add A Fact – AI Analysis</vt:lpstr>
      <vt:lpstr>Add A Fact – Result</vt:lpstr>
      <vt:lpstr>Add A Fact – AI Analysis Challenges and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Blackfacts Data Use Cases</dc:title>
  <dc:creator>Ken Granderson</dc:creator>
  <cp:lastModifiedBy>Ken Granderson</cp:lastModifiedBy>
  <cp:revision>478</cp:revision>
  <cp:lastPrinted>2017-06-07T20:00:41Z</cp:lastPrinted>
  <dcterms:created xsi:type="dcterms:W3CDTF">2013-07-08T14:55:55Z</dcterms:created>
  <dcterms:modified xsi:type="dcterms:W3CDTF">2020-04-16T22:26:02Z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