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20"/>
  </p:notesMasterIdLst>
  <p:sldIdLst>
    <p:sldId id="256" r:id="rId3"/>
    <p:sldId id="339" r:id="rId4"/>
    <p:sldId id="331" r:id="rId5"/>
    <p:sldId id="335" r:id="rId6"/>
    <p:sldId id="336" r:id="rId7"/>
    <p:sldId id="337" r:id="rId8"/>
    <p:sldId id="338" r:id="rId9"/>
    <p:sldId id="340" r:id="rId10"/>
    <p:sldId id="297" r:id="rId11"/>
    <p:sldId id="300" r:id="rId12"/>
    <p:sldId id="332" r:id="rId13"/>
    <p:sldId id="325" r:id="rId14"/>
    <p:sldId id="315" r:id="rId15"/>
    <p:sldId id="313" r:id="rId16"/>
    <p:sldId id="318" r:id="rId17"/>
    <p:sldId id="319" r:id="rId18"/>
    <p:sldId id="33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921"/>
    <a:srgbClr val="990000"/>
    <a:srgbClr val="D6B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0" autoAdjust="0"/>
    <p:restoredTop sz="88230" autoAdjust="0"/>
  </p:normalViewPr>
  <p:slideViewPr>
    <p:cSldViewPr snapToGrid="0">
      <p:cViewPr varScale="1">
        <p:scale>
          <a:sx n="101" d="100"/>
          <a:sy n="101" d="100"/>
        </p:scale>
        <p:origin x="900"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38100" dist="25400" dir="5400000" algn="t" rotWithShape="0">
                <a:prstClr val="black">
                  <a:alpha val="48000"/>
                </a:prstClr>
              </a:outerShdw>
            </a:effectLst>
          </c:spPr>
          <c:dPt>
            <c:idx val="0"/>
            <c:bubble3D val="0"/>
            <c:spPr>
              <a:solidFill>
                <a:schemeClr val="tx2"/>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1-EA33-458F-A819-EE495C6E4B87}"/>
              </c:ext>
            </c:extLst>
          </c:dPt>
          <c:dPt>
            <c:idx val="1"/>
            <c:bubble3D val="0"/>
            <c:spPr>
              <a:solidFill>
                <a:schemeClr val="tx2">
                  <a:lumMod val="60000"/>
                  <a:lumOff val="40000"/>
                </a:schemeClr>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3-EA33-458F-A819-EE495C6E4B87}"/>
              </c:ext>
            </c:extLst>
          </c:dPt>
          <c:dPt>
            <c:idx val="2"/>
            <c:bubble3D val="0"/>
            <c:spPr>
              <a:solidFill>
                <a:schemeClr val="accent5">
                  <a:lumMod val="40000"/>
                  <a:lumOff val="60000"/>
                </a:schemeClr>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5-EA33-458F-A819-EE495C6E4B87}"/>
              </c:ext>
            </c:extLst>
          </c:dPt>
          <c:dPt>
            <c:idx val="3"/>
            <c:bubble3D val="0"/>
            <c:spPr>
              <a:solidFill>
                <a:schemeClr val="tx2">
                  <a:lumMod val="20000"/>
                  <a:lumOff val="80000"/>
                </a:schemeClr>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7-EA33-458F-A819-EE495C6E4B8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c:v>
                </c:pt>
                <c:pt idx="1">
                  <c:v>3</c:v>
                </c:pt>
                <c:pt idx="2">
                  <c:v>2</c:v>
                </c:pt>
                <c:pt idx="3">
                  <c:v>1</c:v>
                </c:pt>
              </c:numCache>
            </c:numRef>
          </c:val>
          <c:extLst>
            <c:ext xmlns:c16="http://schemas.microsoft.com/office/drawing/2014/chart" uri="{C3380CC4-5D6E-409C-BE32-E72D297353CC}">
              <c16:uniqueId val="{00000008-EA33-458F-A819-EE495C6E4B87}"/>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D5-41AE-AF45-F0522F9586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D5-41AE-AF45-F0522F95868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D5-41AE-AF45-F0522F9586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D5-41AE-AF45-F0522F958689}"/>
              </c:ext>
            </c:extLst>
          </c:dPt>
          <c:cat>
            <c:strRef>
              <c:f>Sheet1!$A$2:$A$5</c:f>
              <c:strCache>
                <c:ptCount val="2"/>
                <c:pt idx="0">
                  <c:v>1st Qtr</c:v>
                </c:pt>
                <c:pt idx="1">
                  <c:v>2nd Qtr</c:v>
                </c:pt>
              </c:strCache>
            </c:strRef>
          </c:cat>
          <c:val>
            <c:numRef>
              <c:f>Sheet1!$B$2:$B$5</c:f>
              <c:numCache>
                <c:formatCode>General</c:formatCode>
                <c:ptCount val="4"/>
                <c:pt idx="0">
                  <c:v>70</c:v>
                </c:pt>
                <c:pt idx="1">
                  <c:v>30</c:v>
                </c:pt>
              </c:numCache>
            </c:numRef>
          </c:val>
          <c:extLst>
            <c:ext xmlns:c16="http://schemas.microsoft.com/office/drawing/2014/chart" uri="{C3380CC4-5D6E-409C-BE32-E72D297353CC}">
              <c16:uniqueId val="{00000008-63D5-41AE-AF45-F0522F9586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C7-4DA1-A752-8A42043DD6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C7-4DA1-A752-8A42043DD6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C7-4DA1-A752-8A42043DD6B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FC7-4DA1-A752-8A42043DD6BE}"/>
              </c:ext>
            </c:extLst>
          </c:dPt>
          <c:cat>
            <c:strRef>
              <c:f>Sheet1!$A$2:$A$5</c:f>
              <c:strCache>
                <c:ptCount val="3"/>
                <c:pt idx="0">
                  <c:v>1st Qtr</c:v>
                </c:pt>
                <c:pt idx="1">
                  <c:v>2nd Qtr</c:v>
                </c:pt>
                <c:pt idx="2">
                  <c:v>3rd Qtr</c:v>
                </c:pt>
              </c:strCache>
            </c:strRef>
          </c:cat>
          <c:val>
            <c:numRef>
              <c:f>Sheet1!$B$2:$B$5</c:f>
              <c:numCache>
                <c:formatCode>General</c:formatCode>
                <c:ptCount val="4"/>
                <c:pt idx="0">
                  <c:v>50</c:v>
                </c:pt>
                <c:pt idx="1">
                  <c:v>35</c:v>
                </c:pt>
                <c:pt idx="2">
                  <c:v>15</c:v>
                </c:pt>
              </c:numCache>
            </c:numRef>
          </c:val>
          <c:extLst>
            <c:ext xmlns:c16="http://schemas.microsoft.com/office/drawing/2014/chart" uri="{C3380CC4-5D6E-409C-BE32-E72D297353CC}">
              <c16:uniqueId val="{00000008-6FC7-4DA1-A752-8A42043DD6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67-44DA-9352-95F016FC1C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67-44DA-9352-95F016FC1C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C67-44DA-9352-95F016FC1C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C67-44DA-9352-95F016FC1C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1">
                  <c:v>25</c:v>
                </c:pt>
                <c:pt idx="2">
                  <c:v>10</c:v>
                </c:pt>
                <c:pt idx="3">
                  <c:v>5</c:v>
                </c:pt>
              </c:numCache>
            </c:numRef>
          </c:val>
          <c:extLst>
            <c:ext xmlns:c16="http://schemas.microsoft.com/office/drawing/2014/chart" uri="{C3380CC4-5D6E-409C-BE32-E72D297353CC}">
              <c16:uniqueId val="{00000008-9C67-44DA-9352-95F016FC1CA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AE549-D05D-4FF5-839D-7CE58CFBC90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6C5C0932-8FA2-45CD-B02F-E7CAA152EA0B}">
      <dgm:prSet phldrT="[Text]"/>
      <dgm:spPr/>
      <dgm:t>
        <a:bodyPr/>
        <a:lstStyle/>
        <a:p>
          <a:r>
            <a:rPr lang="en-US" dirty="0"/>
            <a:t>  Content and Demographic Tracking</a:t>
          </a:r>
        </a:p>
      </dgm:t>
    </dgm:pt>
    <dgm:pt modelId="{FEA5D740-B466-46BB-BB2E-CEF8237D1EBE}" type="parTrans" cxnId="{32C35B77-8A72-4505-B51B-C87976665516}">
      <dgm:prSet/>
      <dgm:spPr/>
      <dgm:t>
        <a:bodyPr/>
        <a:lstStyle/>
        <a:p>
          <a:endParaRPr lang="en-US"/>
        </a:p>
      </dgm:t>
    </dgm:pt>
    <dgm:pt modelId="{84F66FC9-C124-4CCA-AB12-9CC98734E524}" type="sibTrans" cxnId="{32C35B77-8A72-4505-B51B-C87976665516}">
      <dgm:prSet/>
      <dgm:spPr/>
      <dgm:t>
        <a:bodyPr/>
        <a:lstStyle/>
        <a:p>
          <a:endParaRPr lang="en-US"/>
        </a:p>
      </dgm:t>
    </dgm:pt>
    <dgm:pt modelId="{4705A719-A5E4-4B36-8BC7-BEC5D4EA1A6C}">
      <dgm:prSet phldrT="[Text]"/>
      <dgm:spPr/>
      <dgm:t>
        <a:bodyPr/>
        <a:lstStyle/>
        <a:p>
          <a:r>
            <a:rPr lang="en-US" dirty="0"/>
            <a:t>  Outreach and Membership Services</a:t>
          </a:r>
        </a:p>
      </dgm:t>
    </dgm:pt>
    <dgm:pt modelId="{DE225201-C0D4-42D3-861B-F501853351E9}" type="parTrans" cxnId="{1BBE8D6C-FAB4-4F72-A67A-F25E578AF91D}">
      <dgm:prSet/>
      <dgm:spPr/>
      <dgm:t>
        <a:bodyPr/>
        <a:lstStyle/>
        <a:p>
          <a:endParaRPr lang="en-US"/>
        </a:p>
      </dgm:t>
    </dgm:pt>
    <dgm:pt modelId="{C16D05E8-F96F-4CDB-B83D-44FA4AF80178}" type="sibTrans" cxnId="{1BBE8D6C-FAB4-4F72-A67A-F25E578AF91D}">
      <dgm:prSet/>
      <dgm:spPr/>
      <dgm:t>
        <a:bodyPr/>
        <a:lstStyle/>
        <a:p>
          <a:endParaRPr lang="en-US"/>
        </a:p>
      </dgm:t>
    </dgm:pt>
    <dgm:pt modelId="{C2661872-8F20-46DF-B503-525FDC8AA2EC}">
      <dgm:prSet phldrT="[Text]"/>
      <dgm:spPr/>
      <dgm:t>
        <a:bodyPr/>
        <a:lstStyle/>
        <a:p>
          <a:r>
            <a:rPr lang="en-US" dirty="0"/>
            <a:t>  Technology Solutions for the Black Community</a:t>
          </a:r>
        </a:p>
      </dgm:t>
    </dgm:pt>
    <dgm:pt modelId="{5134FED4-BBB0-45A0-9B25-E24F6705399A}" type="parTrans" cxnId="{CD6F05B6-B36E-4BAF-95AC-57547F123984}">
      <dgm:prSet/>
      <dgm:spPr/>
      <dgm:t>
        <a:bodyPr/>
        <a:lstStyle/>
        <a:p>
          <a:endParaRPr lang="en-US"/>
        </a:p>
      </dgm:t>
    </dgm:pt>
    <dgm:pt modelId="{0D105A07-9298-4D24-8943-6D0C228ACDC9}" type="sibTrans" cxnId="{CD6F05B6-B36E-4BAF-95AC-57547F123984}">
      <dgm:prSet/>
      <dgm:spPr/>
      <dgm:t>
        <a:bodyPr/>
        <a:lstStyle/>
        <a:p>
          <a:endParaRPr lang="en-US"/>
        </a:p>
      </dgm:t>
    </dgm:pt>
    <dgm:pt modelId="{273894FB-802B-470D-A38A-CCD0E1BA93B9}">
      <dgm:prSet phldrT="[Text]"/>
      <dgm:spPr/>
      <dgm:t>
        <a:bodyPr/>
        <a:lstStyle/>
        <a:p>
          <a:r>
            <a:rPr lang="en-US" dirty="0"/>
            <a:t>  New Products and Revenue Streams</a:t>
          </a:r>
        </a:p>
      </dgm:t>
    </dgm:pt>
    <dgm:pt modelId="{14B4E5C9-EE25-468A-B534-9B1452A2FFD7}" type="parTrans" cxnId="{8FD46DA3-A49C-4683-8563-30107F7F02A9}">
      <dgm:prSet/>
      <dgm:spPr/>
      <dgm:t>
        <a:bodyPr/>
        <a:lstStyle/>
        <a:p>
          <a:endParaRPr lang="en-US"/>
        </a:p>
      </dgm:t>
    </dgm:pt>
    <dgm:pt modelId="{75F7B2AF-FBF3-471F-988D-2F756D5F9270}" type="sibTrans" cxnId="{8FD46DA3-A49C-4683-8563-30107F7F02A9}">
      <dgm:prSet/>
      <dgm:spPr/>
      <dgm:t>
        <a:bodyPr/>
        <a:lstStyle/>
        <a:p>
          <a:endParaRPr lang="en-US"/>
        </a:p>
      </dgm:t>
    </dgm:pt>
    <dgm:pt modelId="{65363DAF-2870-4040-BF6E-47118B127835}">
      <dgm:prSet phldrT="[Text]"/>
      <dgm:spPr/>
      <dgm:t>
        <a:bodyPr/>
        <a:lstStyle/>
        <a:p>
          <a:r>
            <a:rPr lang="en-US" dirty="0"/>
            <a:t>  Targeted solutions for Schools and Students</a:t>
          </a:r>
        </a:p>
      </dgm:t>
    </dgm:pt>
    <dgm:pt modelId="{EEC30D55-729F-4DF6-8397-C3EFCDC485CE}" type="parTrans" cxnId="{62592E69-F955-4B92-8B9D-02AF30D45E3C}">
      <dgm:prSet/>
      <dgm:spPr/>
      <dgm:t>
        <a:bodyPr/>
        <a:lstStyle/>
        <a:p>
          <a:endParaRPr lang="en-US"/>
        </a:p>
      </dgm:t>
    </dgm:pt>
    <dgm:pt modelId="{D79B2ECE-F279-4044-85A1-DCF61D57DBA9}" type="sibTrans" cxnId="{62592E69-F955-4B92-8B9D-02AF30D45E3C}">
      <dgm:prSet/>
      <dgm:spPr/>
      <dgm:t>
        <a:bodyPr/>
        <a:lstStyle/>
        <a:p>
          <a:endParaRPr lang="en-US"/>
        </a:p>
      </dgm:t>
    </dgm:pt>
    <dgm:pt modelId="{B17198A8-70BB-4A90-B51B-42C3FC9B71F1}" type="pres">
      <dgm:prSet presAssocID="{D7AAE549-D05D-4FF5-839D-7CE58CFBC906}" presName="outerComposite" presStyleCnt="0">
        <dgm:presLayoutVars>
          <dgm:chMax val="5"/>
          <dgm:dir/>
          <dgm:resizeHandles val="exact"/>
        </dgm:presLayoutVars>
      </dgm:prSet>
      <dgm:spPr/>
    </dgm:pt>
    <dgm:pt modelId="{801B6DEA-C854-4263-8328-D72CA4E0032D}" type="pres">
      <dgm:prSet presAssocID="{D7AAE549-D05D-4FF5-839D-7CE58CFBC906}" presName="dummyMaxCanvas" presStyleCnt="0">
        <dgm:presLayoutVars/>
      </dgm:prSet>
      <dgm:spPr/>
    </dgm:pt>
    <dgm:pt modelId="{078935FF-184A-48AF-9B5A-6C62550E4954}" type="pres">
      <dgm:prSet presAssocID="{D7AAE549-D05D-4FF5-839D-7CE58CFBC906}" presName="FiveNodes_1" presStyleLbl="node1" presStyleIdx="0" presStyleCnt="5">
        <dgm:presLayoutVars>
          <dgm:bulletEnabled val="1"/>
        </dgm:presLayoutVars>
      </dgm:prSet>
      <dgm:spPr/>
    </dgm:pt>
    <dgm:pt modelId="{07BB3AEF-EAAE-40B5-8686-F4624B514489}" type="pres">
      <dgm:prSet presAssocID="{D7AAE549-D05D-4FF5-839D-7CE58CFBC906}" presName="FiveNodes_2" presStyleLbl="node1" presStyleIdx="1" presStyleCnt="5">
        <dgm:presLayoutVars>
          <dgm:bulletEnabled val="1"/>
        </dgm:presLayoutVars>
      </dgm:prSet>
      <dgm:spPr/>
    </dgm:pt>
    <dgm:pt modelId="{A35D6F9A-EA2B-4972-A2EA-282D40BAFFF1}" type="pres">
      <dgm:prSet presAssocID="{D7AAE549-D05D-4FF5-839D-7CE58CFBC906}" presName="FiveNodes_3" presStyleLbl="node1" presStyleIdx="2" presStyleCnt="5">
        <dgm:presLayoutVars>
          <dgm:bulletEnabled val="1"/>
        </dgm:presLayoutVars>
      </dgm:prSet>
      <dgm:spPr/>
    </dgm:pt>
    <dgm:pt modelId="{EED1AB79-C737-4022-8ACF-A2CAC3D0617A}" type="pres">
      <dgm:prSet presAssocID="{D7AAE549-D05D-4FF5-839D-7CE58CFBC906}" presName="FiveNodes_4" presStyleLbl="node1" presStyleIdx="3" presStyleCnt="5">
        <dgm:presLayoutVars>
          <dgm:bulletEnabled val="1"/>
        </dgm:presLayoutVars>
      </dgm:prSet>
      <dgm:spPr/>
    </dgm:pt>
    <dgm:pt modelId="{AF45BE3D-24B4-40DD-9DD7-23683844CF97}" type="pres">
      <dgm:prSet presAssocID="{D7AAE549-D05D-4FF5-839D-7CE58CFBC906}" presName="FiveNodes_5" presStyleLbl="node1" presStyleIdx="4" presStyleCnt="5">
        <dgm:presLayoutVars>
          <dgm:bulletEnabled val="1"/>
        </dgm:presLayoutVars>
      </dgm:prSet>
      <dgm:spPr/>
    </dgm:pt>
    <dgm:pt modelId="{2543EFDD-36F6-4539-8FC1-FE2BD3967C74}" type="pres">
      <dgm:prSet presAssocID="{D7AAE549-D05D-4FF5-839D-7CE58CFBC906}" presName="FiveConn_1-2" presStyleLbl="fgAccFollowNode1" presStyleIdx="0" presStyleCnt="4">
        <dgm:presLayoutVars>
          <dgm:bulletEnabled val="1"/>
        </dgm:presLayoutVars>
      </dgm:prSet>
      <dgm:spPr/>
    </dgm:pt>
    <dgm:pt modelId="{9D5B513E-C7F5-479A-8FB1-6BCEAF2E9436}" type="pres">
      <dgm:prSet presAssocID="{D7AAE549-D05D-4FF5-839D-7CE58CFBC906}" presName="FiveConn_2-3" presStyleLbl="fgAccFollowNode1" presStyleIdx="1" presStyleCnt="4">
        <dgm:presLayoutVars>
          <dgm:bulletEnabled val="1"/>
        </dgm:presLayoutVars>
      </dgm:prSet>
      <dgm:spPr/>
    </dgm:pt>
    <dgm:pt modelId="{2F54E843-6719-4B4A-BAEB-A2F99BC11391}" type="pres">
      <dgm:prSet presAssocID="{D7AAE549-D05D-4FF5-839D-7CE58CFBC906}" presName="FiveConn_3-4" presStyleLbl="fgAccFollowNode1" presStyleIdx="2" presStyleCnt="4">
        <dgm:presLayoutVars>
          <dgm:bulletEnabled val="1"/>
        </dgm:presLayoutVars>
      </dgm:prSet>
      <dgm:spPr/>
    </dgm:pt>
    <dgm:pt modelId="{8BEB219E-5E9D-4DB6-8BBD-6C1F68754B26}" type="pres">
      <dgm:prSet presAssocID="{D7AAE549-D05D-4FF5-839D-7CE58CFBC906}" presName="FiveConn_4-5" presStyleLbl="fgAccFollowNode1" presStyleIdx="3" presStyleCnt="4">
        <dgm:presLayoutVars>
          <dgm:bulletEnabled val="1"/>
        </dgm:presLayoutVars>
      </dgm:prSet>
      <dgm:spPr/>
    </dgm:pt>
    <dgm:pt modelId="{0B7741FF-4CDE-40FE-97C0-A9C994A4C918}" type="pres">
      <dgm:prSet presAssocID="{D7AAE549-D05D-4FF5-839D-7CE58CFBC906}" presName="FiveNodes_1_text" presStyleLbl="node1" presStyleIdx="4" presStyleCnt="5">
        <dgm:presLayoutVars>
          <dgm:bulletEnabled val="1"/>
        </dgm:presLayoutVars>
      </dgm:prSet>
      <dgm:spPr/>
    </dgm:pt>
    <dgm:pt modelId="{A3A4E569-A6DF-41C2-9886-6329EFD982E1}" type="pres">
      <dgm:prSet presAssocID="{D7AAE549-D05D-4FF5-839D-7CE58CFBC906}" presName="FiveNodes_2_text" presStyleLbl="node1" presStyleIdx="4" presStyleCnt="5">
        <dgm:presLayoutVars>
          <dgm:bulletEnabled val="1"/>
        </dgm:presLayoutVars>
      </dgm:prSet>
      <dgm:spPr/>
    </dgm:pt>
    <dgm:pt modelId="{E527B879-887B-43C0-8671-AFC230583063}" type="pres">
      <dgm:prSet presAssocID="{D7AAE549-D05D-4FF5-839D-7CE58CFBC906}" presName="FiveNodes_3_text" presStyleLbl="node1" presStyleIdx="4" presStyleCnt="5">
        <dgm:presLayoutVars>
          <dgm:bulletEnabled val="1"/>
        </dgm:presLayoutVars>
      </dgm:prSet>
      <dgm:spPr/>
    </dgm:pt>
    <dgm:pt modelId="{8EDF224A-D313-4532-B807-872D73116EA2}" type="pres">
      <dgm:prSet presAssocID="{D7AAE549-D05D-4FF5-839D-7CE58CFBC906}" presName="FiveNodes_4_text" presStyleLbl="node1" presStyleIdx="4" presStyleCnt="5">
        <dgm:presLayoutVars>
          <dgm:bulletEnabled val="1"/>
        </dgm:presLayoutVars>
      </dgm:prSet>
      <dgm:spPr/>
    </dgm:pt>
    <dgm:pt modelId="{B063F048-0C02-4FB5-AFE2-4BA8F056AF87}" type="pres">
      <dgm:prSet presAssocID="{D7AAE549-D05D-4FF5-839D-7CE58CFBC906}" presName="FiveNodes_5_text" presStyleLbl="node1" presStyleIdx="4" presStyleCnt="5">
        <dgm:presLayoutVars>
          <dgm:bulletEnabled val="1"/>
        </dgm:presLayoutVars>
      </dgm:prSet>
      <dgm:spPr/>
    </dgm:pt>
  </dgm:ptLst>
  <dgm:cxnLst>
    <dgm:cxn modelId="{4B6EBC03-4808-4273-BF10-9F1A14C82506}" type="presOf" srcId="{273894FB-802B-470D-A38A-CCD0E1BA93B9}" destId="{A35D6F9A-EA2B-4972-A2EA-282D40BAFFF1}" srcOrd="0" destOrd="0" presId="urn:microsoft.com/office/officeart/2005/8/layout/vProcess5"/>
    <dgm:cxn modelId="{29832F04-4B85-4AC4-962A-1ADC34976576}" type="presOf" srcId="{65363DAF-2870-4040-BF6E-47118B127835}" destId="{EED1AB79-C737-4022-8ACF-A2CAC3D0617A}" srcOrd="0" destOrd="0" presId="urn:microsoft.com/office/officeart/2005/8/layout/vProcess5"/>
    <dgm:cxn modelId="{162CC80A-CFF8-41E6-A18D-C101DA17A4DD}" type="presOf" srcId="{84F66FC9-C124-4CCA-AB12-9CC98734E524}" destId="{2543EFDD-36F6-4539-8FC1-FE2BD3967C74}" srcOrd="0" destOrd="0" presId="urn:microsoft.com/office/officeart/2005/8/layout/vProcess5"/>
    <dgm:cxn modelId="{BE656A14-8ADB-4CB0-A5E1-A8012420105E}" type="presOf" srcId="{75F7B2AF-FBF3-471F-988D-2F756D5F9270}" destId="{2F54E843-6719-4B4A-BAEB-A2F99BC11391}" srcOrd="0" destOrd="0" presId="urn:microsoft.com/office/officeart/2005/8/layout/vProcess5"/>
    <dgm:cxn modelId="{53CCF15E-A022-41E5-A02D-A9F33AC5D284}" type="presOf" srcId="{C2661872-8F20-46DF-B503-525FDC8AA2EC}" destId="{B063F048-0C02-4FB5-AFE2-4BA8F056AF87}" srcOrd="1" destOrd="0" presId="urn:microsoft.com/office/officeart/2005/8/layout/vProcess5"/>
    <dgm:cxn modelId="{62592E69-F955-4B92-8B9D-02AF30D45E3C}" srcId="{D7AAE549-D05D-4FF5-839D-7CE58CFBC906}" destId="{65363DAF-2870-4040-BF6E-47118B127835}" srcOrd="3" destOrd="0" parTransId="{EEC30D55-729F-4DF6-8397-C3EFCDC485CE}" sibTransId="{D79B2ECE-F279-4044-85A1-DCF61D57DBA9}"/>
    <dgm:cxn modelId="{1BBE8D6C-FAB4-4F72-A67A-F25E578AF91D}" srcId="{D7AAE549-D05D-4FF5-839D-7CE58CFBC906}" destId="{4705A719-A5E4-4B36-8BC7-BEC5D4EA1A6C}" srcOrd="1" destOrd="0" parTransId="{DE225201-C0D4-42D3-861B-F501853351E9}" sibTransId="{C16D05E8-F96F-4CDB-B83D-44FA4AF80178}"/>
    <dgm:cxn modelId="{338BB370-5C1E-4499-9A5D-810BE57CDA87}" type="presOf" srcId="{273894FB-802B-470D-A38A-CCD0E1BA93B9}" destId="{E527B879-887B-43C0-8671-AFC230583063}" srcOrd="1" destOrd="0" presId="urn:microsoft.com/office/officeart/2005/8/layout/vProcess5"/>
    <dgm:cxn modelId="{32C35B77-8A72-4505-B51B-C87976665516}" srcId="{D7AAE549-D05D-4FF5-839D-7CE58CFBC906}" destId="{6C5C0932-8FA2-45CD-B02F-E7CAA152EA0B}" srcOrd="0" destOrd="0" parTransId="{FEA5D740-B466-46BB-BB2E-CEF8237D1EBE}" sibTransId="{84F66FC9-C124-4CCA-AB12-9CC98734E524}"/>
    <dgm:cxn modelId="{562D8579-5192-4650-8E23-74C1287C025A}" type="presOf" srcId="{D79B2ECE-F279-4044-85A1-DCF61D57DBA9}" destId="{8BEB219E-5E9D-4DB6-8BBD-6C1F68754B26}" srcOrd="0" destOrd="0" presId="urn:microsoft.com/office/officeart/2005/8/layout/vProcess5"/>
    <dgm:cxn modelId="{8AAB9E8B-D51C-4ADA-909C-225AA8549C43}" type="presOf" srcId="{4705A719-A5E4-4B36-8BC7-BEC5D4EA1A6C}" destId="{07BB3AEF-EAAE-40B5-8686-F4624B514489}" srcOrd="0" destOrd="0" presId="urn:microsoft.com/office/officeart/2005/8/layout/vProcess5"/>
    <dgm:cxn modelId="{8FD46DA3-A49C-4683-8563-30107F7F02A9}" srcId="{D7AAE549-D05D-4FF5-839D-7CE58CFBC906}" destId="{273894FB-802B-470D-A38A-CCD0E1BA93B9}" srcOrd="2" destOrd="0" parTransId="{14B4E5C9-EE25-468A-B534-9B1452A2FFD7}" sibTransId="{75F7B2AF-FBF3-471F-988D-2F756D5F9270}"/>
    <dgm:cxn modelId="{14492DAA-DF27-40D6-9C0F-2EAAC1F10BC5}" type="presOf" srcId="{65363DAF-2870-4040-BF6E-47118B127835}" destId="{8EDF224A-D313-4532-B807-872D73116EA2}" srcOrd="1" destOrd="0" presId="urn:microsoft.com/office/officeart/2005/8/layout/vProcess5"/>
    <dgm:cxn modelId="{CD6F05B6-B36E-4BAF-95AC-57547F123984}" srcId="{D7AAE549-D05D-4FF5-839D-7CE58CFBC906}" destId="{C2661872-8F20-46DF-B503-525FDC8AA2EC}" srcOrd="4" destOrd="0" parTransId="{5134FED4-BBB0-45A0-9B25-E24F6705399A}" sibTransId="{0D105A07-9298-4D24-8943-6D0C228ACDC9}"/>
    <dgm:cxn modelId="{4D297EBA-ACC0-4244-859D-6E8A5E7FF3DD}" type="presOf" srcId="{6C5C0932-8FA2-45CD-B02F-E7CAA152EA0B}" destId="{0B7741FF-4CDE-40FE-97C0-A9C994A4C918}" srcOrd="1" destOrd="0" presId="urn:microsoft.com/office/officeart/2005/8/layout/vProcess5"/>
    <dgm:cxn modelId="{957DF5CF-6788-4E73-B6D7-81134B7978E6}" type="presOf" srcId="{C16D05E8-F96F-4CDB-B83D-44FA4AF80178}" destId="{9D5B513E-C7F5-479A-8FB1-6BCEAF2E9436}" srcOrd="0" destOrd="0" presId="urn:microsoft.com/office/officeart/2005/8/layout/vProcess5"/>
    <dgm:cxn modelId="{53F212D9-8F53-44CE-86E5-C1AF0D3EA94A}" type="presOf" srcId="{4705A719-A5E4-4B36-8BC7-BEC5D4EA1A6C}" destId="{A3A4E569-A6DF-41C2-9886-6329EFD982E1}" srcOrd="1" destOrd="0" presId="urn:microsoft.com/office/officeart/2005/8/layout/vProcess5"/>
    <dgm:cxn modelId="{ADEE61D9-7103-4212-9454-259D1F4C3AB4}" type="presOf" srcId="{6C5C0932-8FA2-45CD-B02F-E7CAA152EA0B}" destId="{078935FF-184A-48AF-9B5A-6C62550E4954}" srcOrd="0" destOrd="0" presId="urn:microsoft.com/office/officeart/2005/8/layout/vProcess5"/>
    <dgm:cxn modelId="{54A752EE-ED30-4D9C-8096-0EFF4F6C7E0F}" type="presOf" srcId="{D7AAE549-D05D-4FF5-839D-7CE58CFBC906}" destId="{B17198A8-70BB-4A90-B51B-42C3FC9B71F1}" srcOrd="0" destOrd="0" presId="urn:microsoft.com/office/officeart/2005/8/layout/vProcess5"/>
    <dgm:cxn modelId="{93AE91F8-E11B-4922-B614-2E03E68DDACB}" type="presOf" srcId="{C2661872-8F20-46DF-B503-525FDC8AA2EC}" destId="{AF45BE3D-24B4-40DD-9DD7-23683844CF97}" srcOrd="0" destOrd="0" presId="urn:microsoft.com/office/officeart/2005/8/layout/vProcess5"/>
    <dgm:cxn modelId="{3CBB4FC3-B2CB-4987-9777-2387EFAB45F4}" type="presParOf" srcId="{B17198A8-70BB-4A90-B51B-42C3FC9B71F1}" destId="{801B6DEA-C854-4263-8328-D72CA4E0032D}" srcOrd="0" destOrd="0" presId="urn:microsoft.com/office/officeart/2005/8/layout/vProcess5"/>
    <dgm:cxn modelId="{E7D36A89-368D-40C4-967D-A288FC946703}" type="presParOf" srcId="{B17198A8-70BB-4A90-B51B-42C3FC9B71F1}" destId="{078935FF-184A-48AF-9B5A-6C62550E4954}" srcOrd="1" destOrd="0" presId="urn:microsoft.com/office/officeart/2005/8/layout/vProcess5"/>
    <dgm:cxn modelId="{296BE80E-0A7A-4CCA-AFE4-A84FE595AD8A}" type="presParOf" srcId="{B17198A8-70BB-4A90-B51B-42C3FC9B71F1}" destId="{07BB3AEF-EAAE-40B5-8686-F4624B514489}" srcOrd="2" destOrd="0" presId="urn:microsoft.com/office/officeart/2005/8/layout/vProcess5"/>
    <dgm:cxn modelId="{567B33D7-3E31-4305-A475-536D96E0FC23}" type="presParOf" srcId="{B17198A8-70BB-4A90-B51B-42C3FC9B71F1}" destId="{A35D6F9A-EA2B-4972-A2EA-282D40BAFFF1}" srcOrd="3" destOrd="0" presId="urn:microsoft.com/office/officeart/2005/8/layout/vProcess5"/>
    <dgm:cxn modelId="{0B0E70F4-A121-488B-B6FF-339640D880E0}" type="presParOf" srcId="{B17198A8-70BB-4A90-B51B-42C3FC9B71F1}" destId="{EED1AB79-C737-4022-8ACF-A2CAC3D0617A}" srcOrd="4" destOrd="0" presId="urn:microsoft.com/office/officeart/2005/8/layout/vProcess5"/>
    <dgm:cxn modelId="{FBD136C0-6522-49F1-ACD5-590F4F303FCE}" type="presParOf" srcId="{B17198A8-70BB-4A90-B51B-42C3FC9B71F1}" destId="{AF45BE3D-24B4-40DD-9DD7-23683844CF97}" srcOrd="5" destOrd="0" presId="urn:microsoft.com/office/officeart/2005/8/layout/vProcess5"/>
    <dgm:cxn modelId="{13038AC8-548C-4F56-9E73-F60BAA68B650}" type="presParOf" srcId="{B17198A8-70BB-4A90-B51B-42C3FC9B71F1}" destId="{2543EFDD-36F6-4539-8FC1-FE2BD3967C74}" srcOrd="6" destOrd="0" presId="urn:microsoft.com/office/officeart/2005/8/layout/vProcess5"/>
    <dgm:cxn modelId="{52C5C395-7162-48C1-A25F-086EC32ACD8A}" type="presParOf" srcId="{B17198A8-70BB-4A90-B51B-42C3FC9B71F1}" destId="{9D5B513E-C7F5-479A-8FB1-6BCEAF2E9436}" srcOrd="7" destOrd="0" presId="urn:microsoft.com/office/officeart/2005/8/layout/vProcess5"/>
    <dgm:cxn modelId="{4B84C0C1-9C4B-4DD2-8103-1CD49F7C0901}" type="presParOf" srcId="{B17198A8-70BB-4A90-B51B-42C3FC9B71F1}" destId="{2F54E843-6719-4B4A-BAEB-A2F99BC11391}" srcOrd="8" destOrd="0" presId="urn:microsoft.com/office/officeart/2005/8/layout/vProcess5"/>
    <dgm:cxn modelId="{364BDEED-5FC8-47E3-B59A-32D6F4F6C7BE}" type="presParOf" srcId="{B17198A8-70BB-4A90-B51B-42C3FC9B71F1}" destId="{8BEB219E-5E9D-4DB6-8BBD-6C1F68754B26}" srcOrd="9" destOrd="0" presId="urn:microsoft.com/office/officeart/2005/8/layout/vProcess5"/>
    <dgm:cxn modelId="{125744EA-A172-4334-94B0-8F6C642DCA62}" type="presParOf" srcId="{B17198A8-70BB-4A90-B51B-42C3FC9B71F1}" destId="{0B7741FF-4CDE-40FE-97C0-A9C994A4C918}" srcOrd="10" destOrd="0" presId="urn:microsoft.com/office/officeart/2005/8/layout/vProcess5"/>
    <dgm:cxn modelId="{D09D44A8-B334-4B11-B10B-A69F8A07867F}" type="presParOf" srcId="{B17198A8-70BB-4A90-B51B-42C3FC9B71F1}" destId="{A3A4E569-A6DF-41C2-9886-6329EFD982E1}" srcOrd="11" destOrd="0" presId="urn:microsoft.com/office/officeart/2005/8/layout/vProcess5"/>
    <dgm:cxn modelId="{4DD34117-E26E-4114-90C3-9C5A23AC1DE5}" type="presParOf" srcId="{B17198A8-70BB-4A90-B51B-42C3FC9B71F1}" destId="{E527B879-887B-43C0-8671-AFC230583063}" srcOrd="12" destOrd="0" presId="urn:microsoft.com/office/officeart/2005/8/layout/vProcess5"/>
    <dgm:cxn modelId="{F01299DD-95DE-4AB8-8BBF-AFE28EB1F0D4}" type="presParOf" srcId="{B17198A8-70BB-4A90-B51B-42C3FC9B71F1}" destId="{8EDF224A-D313-4532-B807-872D73116EA2}" srcOrd="13" destOrd="0" presId="urn:microsoft.com/office/officeart/2005/8/layout/vProcess5"/>
    <dgm:cxn modelId="{C75B6354-E7D8-4A38-A08A-1E7F03FD4650}" type="presParOf" srcId="{B17198A8-70BB-4A90-B51B-42C3FC9B71F1}" destId="{B063F048-0C02-4FB5-AFE2-4BA8F056AF87}"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3A02D0-5A35-49A0-B669-D8ABBAF6A89A}"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927E4B94-E87E-4FE7-A3B5-6FB06EE1D239}">
      <dgm:prSet phldrT="[Text]" custT="1"/>
      <dgm:spPr>
        <a:solidFill>
          <a:schemeClr val="tx1"/>
        </a:solidFill>
        <a:ln>
          <a:solidFill>
            <a:schemeClr val="tx1">
              <a:lumMod val="50000"/>
              <a:lumOff val="50000"/>
            </a:schemeClr>
          </a:solidFill>
        </a:ln>
      </dgm:spPr>
      <dgm:t>
        <a:bodyPr/>
        <a:lstStyle/>
        <a:p>
          <a:r>
            <a:rPr lang="en-US" sz="3200" b="1" dirty="0"/>
            <a:t>$500k</a:t>
          </a:r>
          <a:endParaRPr lang="en-US" sz="1800" b="1" dirty="0"/>
        </a:p>
        <a:p>
          <a:r>
            <a:rPr lang="en-US" sz="1600" b="1" dirty="0"/>
            <a:t>(Angel Investment)</a:t>
          </a:r>
        </a:p>
      </dgm:t>
    </dgm:pt>
    <dgm:pt modelId="{DE0AA04A-F65D-4A22-95B4-D0FFEADFDA4E}" type="parTrans" cxnId="{9C9AE95C-44AA-4D40-8A20-2A648DB43554}">
      <dgm:prSet/>
      <dgm:spPr/>
      <dgm:t>
        <a:bodyPr/>
        <a:lstStyle/>
        <a:p>
          <a:endParaRPr lang="en-US"/>
        </a:p>
      </dgm:t>
    </dgm:pt>
    <dgm:pt modelId="{A7B9AB6C-6DF8-466F-8506-C8C701722BF3}" type="sibTrans" cxnId="{9C9AE95C-44AA-4D40-8A20-2A648DB43554}">
      <dgm:prSet/>
      <dgm:spPr/>
      <dgm:t>
        <a:bodyPr/>
        <a:lstStyle/>
        <a:p>
          <a:endParaRPr lang="en-US"/>
        </a:p>
      </dgm:t>
    </dgm:pt>
    <dgm:pt modelId="{4CD97ADA-394D-42C4-A7F8-A90BCA7216AE}">
      <dgm:prSet phldrT="[Text]" custT="1"/>
      <dgm:spPr/>
      <dgm:t>
        <a:bodyPr/>
        <a:lstStyle/>
        <a:p>
          <a:r>
            <a:rPr lang="en-US" sz="1800" b="1" dirty="0"/>
            <a:t>Technology</a:t>
          </a:r>
        </a:p>
        <a:p>
          <a:r>
            <a:rPr lang="en-US" sz="1800" b="1" dirty="0"/>
            <a:t>Services</a:t>
          </a:r>
        </a:p>
      </dgm:t>
    </dgm:pt>
    <dgm:pt modelId="{379F33B1-0F64-4E46-98CB-3B7BF4FC02FD}" type="parTrans" cxnId="{784FD367-6722-4F16-AF94-33C5D6ABA06B}">
      <dgm:prSet/>
      <dgm:spPr/>
      <dgm:t>
        <a:bodyPr/>
        <a:lstStyle/>
        <a:p>
          <a:endParaRPr lang="en-US"/>
        </a:p>
      </dgm:t>
    </dgm:pt>
    <dgm:pt modelId="{B33294FC-9366-48B4-A0C1-18629E9C927E}" type="sibTrans" cxnId="{784FD367-6722-4F16-AF94-33C5D6ABA06B}">
      <dgm:prSet/>
      <dgm:spPr/>
      <dgm:t>
        <a:bodyPr/>
        <a:lstStyle/>
        <a:p>
          <a:endParaRPr lang="en-US"/>
        </a:p>
      </dgm:t>
    </dgm:pt>
    <dgm:pt modelId="{3DD1B609-A32B-4BE1-9CDB-D439D7AAF268}">
      <dgm:prSet phldrT="[Text]"/>
      <dgm:spPr/>
      <dgm:t>
        <a:bodyPr/>
        <a:lstStyle/>
        <a:p>
          <a:r>
            <a:rPr lang="en-US" b="1" dirty="0"/>
            <a:t>Outreach</a:t>
          </a:r>
        </a:p>
        <a:p>
          <a:r>
            <a:rPr lang="en-US" b="1" dirty="0"/>
            <a:t>&amp;</a:t>
          </a:r>
        </a:p>
        <a:p>
          <a:r>
            <a:rPr lang="en-US" b="1" dirty="0"/>
            <a:t>Marketing</a:t>
          </a:r>
        </a:p>
      </dgm:t>
    </dgm:pt>
    <dgm:pt modelId="{6E272642-D08B-4F7B-B306-1D21534776A8}" type="parTrans" cxnId="{14AD1FD3-FA7E-4AF7-A14D-662965E6CECD}">
      <dgm:prSet/>
      <dgm:spPr/>
      <dgm:t>
        <a:bodyPr/>
        <a:lstStyle/>
        <a:p>
          <a:endParaRPr lang="en-US"/>
        </a:p>
      </dgm:t>
    </dgm:pt>
    <dgm:pt modelId="{113910A7-2174-49E0-B494-FF6838BC377C}" type="sibTrans" cxnId="{14AD1FD3-FA7E-4AF7-A14D-662965E6CECD}">
      <dgm:prSet/>
      <dgm:spPr/>
      <dgm:t>
        <a:bodyPr/>
        <a:lstStyle/>
        <a:p>
          <a:endParaRPr lang="en-US"/>
        </a:p>
      </dgm:t>
    </dgm:pt>
    <dgm:pt modelId="{AA5DD192-6926-41DC-B1C9-925869B2FC6D}">
      <dgm:prSet phldrT="[Text]"/>
      <dgm:spPr/>
      <dgm:t>
        <a:bodyPr/>
        <a:lstStyle/>
        <a:p>
          <a:r>
            <a:rPr lang="en-US" b="1" dirty="0"/>
            <a:t>Content Growth</a:t>
          </a:r>
        </a:p>
      </dgm:t>
    </dgm:pt>
    <dgm:pt modelId="{29C94C65-4939-403E-B55D-8E47D94C76D6}" type="parTrans" cxnId="{90673A4C-5CAA-472B-A221-58BA8A475EF2}">
      <dgm:prSet/>
      <dgm:spPr/>
      <dgm:t>
        <a:bodyPr/>
        <a:lstStyle/>
        <a:p>
          <a:endParaRPr lang="en-US"/>
        </a:p>
      </dgm:t>
    </dgm:pt>
    <dgm:pt modelId="{761FE4AD-98BC-4622-90F0-8F302B370CBF}" type="sibTrans" cxnId="{90673A4C-5CAA-472B-A221-58BA8A475EF2}">
      <dgm:prSet/>
      <dgm:spPr/>
      <dgm:t>
        <a:bodyPr/>
        <a:lstStyle/>
        <a:p>
          <a:endParaRPr lang="en-US"/>
        </a:p>
      </dgm:t>
    </dgm:pt>
    <dgm:pt modelId="{1CAFEB1D-B894-4A56-B083-7D5EAD55299C}" type="pres">
      <dgm:prSet presAssocID="{CC3A02D0-5A35-49A0-B669-D8ABBAF6A89A}" presName="Name0" presStyleCnt="0">
        <dgm:presLayoutVars>
          <dgm:chMax val="1"/>
          <dgm:chPref val="1"/>
          <dgm:dir/>
          <dgm:animOne val="branch"/>
          <dgm:animLvl val="lvl"/>
        </dgm:presLayoutVars>
      </dgm:prSet>
      <dgm:spPr/>
    </dgm:pt>
    <dgm:pt modelId="{75342337-9C23-4EDD-82BF-E3AE468C3318}" type="pres">
      <dgm:prSet presAssocID="{927E4B94-E87E-4FE7-A3B5-6FB06EE1D239}" presName="Parent" presStyleLbl="node0" presStyleIdx="0" presStyleCnt="1">
        <dgm:presLayoutVars>
          <dgm:chMax val="6"/>
          <dgm:chPref val="6"/>
        </dgm:presLayoutVars>
      </dgm:prSet>
      <dgm:spPr/>
    </dgm:pt>
    <dgm:pt modelId="{9B87A7FE-9A1C-49DD-A364-DCD660C6A92D}" type="pres">
      <dgm:prSet presAssocID="{4CD97ADA-394D-42C4-A7F8-A90BCA7216AE}" presName="Accent1" presStyleCnt="0"/>
      <dgm:spPr/>
    </dgm:pt>
    <dgm:pt modelId="{4DB7CE68-51FE-4C82-9BA9-47C2908EA586}" type="pres">
      <dgm:prSet presAssocID="{4CD97ADA-394D-42C4-A7F8-A90BCA7216AE}" presName="Accent" presStyleLbl="bgShp" presStyleIdx="0" presStyleCnt="3"/>
      <dgm:spPr/>
    </dgm:pt>
    <dgm:pt modelId="{EA4B78C9-0722-4DA1-BB72-2141701CCF5B}" type="pres">
      <dgm:prSet presAssocID="{4CD97ADA-394D-42C4-A7F8-A90BCA7216AE}" presName="Child1" presStyleLbl="node1" presStyleIdx="0" presStyleCnt="3">
        <dgm:presLayoutVars>
          <dgm:chMax val="0"/>
          <dgm:chPref val="0"/>
          <dgm:bulletEnabled val="1"/>
        </dgm:presLayoutVars>
      </dgm:prSet>
      <dgm:spPr/>
    </dgm:pt>
    <dgm:pt modelId="{A55B7D41-96B0-4F1E-9CA8-481B41B5781C}" type="pres">
      <dgm:prSet presAssocID="{3DD1B609-A32B-4BE1-9CDB-D439D7AAF268}" presName="Accent2" presStyleCnt="0"/>
      <dgm:spPr/>
    </dgm:pt>
    <dgm:pt modelId="{798B875B-C31E-4069-974F-DEBDC115F9CD}" type="pres">
      <dgm:prSet presAssocID="{3DD1B609-A32B-4BE1-9CDB-D439D7AAF268}" presName="Accent" presStyleLbl="bgShp" presStyleIdx="1" presStyleCnt="3"/>
      <dgm:spPr/>
    </dgm:pt>
    <dgm:pt modelId="{82690486-A08E-43BE-B2BF-5AE45F7E0627}" type="pres">
      <dgm:prSet presAssocID="{3DD1B609-A32B-4BE1-9CDB-D439D7AAF268}" presName="Child2" presStyleLbl="node1" presStyleIdx="1" presStyleCnt="3">
        <dgm:presLayoutVars>
          <dgm:chMax val="0"/>
          <dgm:chPref val="0"/>
          <dgm:bulletEnabled val="1"/>
        </dgm:presLayoutVars>
      </dgm:prSet>
      <dgm:spPr/>
    </dgm:pt>
    <dgm:pt modelId="{2CA4F8B8-56A3-494E-AC0F-1065C63D81BE}" type="pres">
      <dgm:prSet presAssocID="{AA5DD192-6926-41DC-B1C9-925869B2FC6D}" presName="Accent3" presStyleCnt="0"/>
      <dgm:spPr/>
    </dgm:pt>
    <dgm:pt modelId="{319FC2F5-57C4-4187-AFD6-E16B8C6772EA}" type="pres">
      <dgm:prSet presAssocID="{AA5DD192-6926-41DC-B1C9-925869B2FC6D}" presName="Accent" presStyleLbl="bgShp" presStyleIdx="2" presStyleCnt="3"/>
      <dgm:spPr/>
    </dgm:pt>
    <dgm:pt modelId="{C6BA81A9-BE36-4DC2-99E4-562194B71CD6}" type="pres">
      <dgm:prSet presAssocID="{AA5DD192-6926-41DC-B1C9-925869B2FC6D}" presName="Child3" presStyleLbl="node1" presStyleIdx="2" presStyleCnt="3">
        <dgm:presLayoutVars>
          <dgm:chMax val="0"/>
          <dgm:chPref val="0"/>
          <dgm:bulletEnabled val="1"/>
        </dgm:presLayoutVars>
      </dgm:prSet>
      <dgm:spPr/>
    </dgm:pt>
  </dgm:ptLst>
  <dgm:cxnLst>
    <dgm:cxn modelId="{9C9AE95C-44AA-4D40-8A20-2A648DB43554}" srcId="{CC3A02D0-5A35-49A0-B669-D8ABBAF6A89A}" destId="{927E4B94-E87E-4FE7-A3B5-6FB06EE1D239}" srcOrd="0" destOrd="0" parTransId="{DE0AA04A-F65D-4A22-95B4-D0FFEADFDA4E}" sibTransId="{A7B9AB6C-6DF8-466F-8506-C8C701722BF3}"/>
    <dgm:cxn modelId="{784FD367-6722-4F16-AF94-33C5D6ABA06B}" srcId="{927E4B94-E87E-4FE7-A3B5-6FB06EE1D239}" destId="{4CD97ADA-394D-42C4-A7F8-A90BCA7216AE}" srcOrd="0" destOrd="0" parTransId="{379F33B1-0F64-4E46-98CB-3B7BF4FC02FD}" sibTransId="{B33294FC-9366-48B4-A0C1-18629E9C927E}"/>
    <dgm:cxn modelId="{FD5E3D68-40B1-47A7-92EB-4F7D4D31F8AA}" type="presOf" srcId="{927E4B94-E87E-4FE7-A3B5-6FB06EE1D239}" destId="{75342337-9C23-4EDD-82BF-E3AE468C3318}" srcOrd="0" destOrd="0" presId="urn:microsoft.com/office/officeart/2011/layout/HexagonRadial"/>
    <dgm:cxn modelId="{2031274C-9591-4223-A5B7-034B3863038F}" type="presOf" srcId="{AA5DD192-6926-41DC-B1C9-925869B2FC6D}" destId="{C6BA81A9-BE36-4DC2-99E4-562194B71CD6}" srcOrd="0" destOrd="0" presId="urn:microsoft.com/office/officeart/2011/layout/HexagonRadial"/>
    <dgm:cxn modelId="{90673A4C-5CAA-472B-A221-58BA8A475EF2}" srcId="{927E4B94-E87E-4FE7-A3B5-6FB06EE1D239}" destId="{AA5DD192-6926-41DC-B1C9-925869B2FC6D}" srcOrd="2" destOrd="0" parTransId="{29C94C65-4939-403E-B55D-8E47D94C76D6}" sibTransId="{761FE4AD-98BC-4622-90F0-8F302B370CBF}"/>
    <dgm:cxn modelId="{1EAFC64E-81AE-4820-9E63-CDDDDFA92C35}" type="presOf" srcId="{3DD1B609-A32B-4BE1-9CDB-D439D7AAF268}" destId="{82690486-A08E-43BE-B2BF-5AE45F7E0627}" srcOrd="0" destOrd="0" presId="urn:microsoft.com/office/officeart/2011/layout/HexagonRadial"/>
    <dgm:cxn modelId="{8870AD8C-673A-405C-8E02-36A142608943}" type="presOf" srcId="{4CD97ADA-394D-42C4-A7F8-A90BCA7216AE}" destId="{EA4B78C9-0722-4DA1-BB72-2141701CCF5B}" srcOrd="0" destOrd="0" presId="urn:microsoft.com/office/officeart/2011/layout/HexagonRadial"/>
    <dgm:cxn modelId="{14AD1FD3-FA7E-4AF7-A14D-662965E6CECD}" srcId="{927E4B94-E87E-4FE7-A3B5-6FB06EE1D239}" destId="{3DD1B609-A32B-4BE1-9CDB-D439D7AAF268}" srcOrd="1" destOrd="0" parTransId="{6E272642-D08B-4F7B-B306-1D21534776A8}" sibTransId="{113910A7-2174-49E0-B494-FF6838BC377C}"/>
    <dgm:cxn modelId="{1A3BBCE3-EDC4-452B-8E57-4075DD6ED4AA}" type="presOf" srcId="{CC3A02D0-5A35-49A0-B669-D8ABBAF6A89A}" destId="{1CAFEB1D-B894-4A56-B083-7D5EAD55299C}" srcOrd="0" destOrd="0" presId="urn:microsoft.com/office/officeart/2011/layout/HexagonRadial"/>
    <dgm:cxn modelId="{28E20302-312E-4AA9-9CB9-EB80194D63B2}" type="presParOf" srcId="{1CAFEB1D-B894-4A56-B083-7D5EAD55299C}" destId="{75342337-9C23-4EDD-82BF-E3AE468C3318}" srcOrd="0" destOrd="0" presId="urn:microsoft.com/office/officeart/2011/layout/HexagonRadial"/>
    <dgm:cxn modelId="{2B21E1D4-4DFC-4C72-A9C6-895C67F7369D}" type="presParOf" srcId="{1CAFEB1D-B894-4A56-B083-7D5EAD55299C}" destId="{9B87A7FE-9A1C-49DD-A364-DCD660C6A92D}" srcOrd="1" destOrd="0" presId="urn:microsoft.com/office/officeart/2011/layout/HexagonRadial"/>
    <dgm:cxn modelId="{64357E21-72C1-4053-93B9-20DA1F3C050B}" type="presParOf" srcId="{9B87A7FE-9A1C-49DD-A364-DCD660C6A92D}" destId="{4DB7CE68-51FE-4C82-9BA9-47C2908EA586}" srcOrd="0" destOrd="0" presId="urn:microsoft.com/office/officeart/2011/layout/HexagonRadial"/>
    <dgm:cxn modelId="{9F39FAE0-0B59-4D05-9BF6-F204789F2A87}" type="presParOf" srcId="{1CAFEB1D-B894-4A56-B083-7D5EAD55299C}" destId="{EA4B78C9-0722-4DA1-BB72-2141701CCF5B}" srcOrd="2" destOrd="0" presId="urn:microsoft.com/office/officeart/2011/layout/HexagonRadial"/>
    <dgm:cxn modelId="{F4FB8D15-593C-41B8-9009-DB85329A86B6}" type="presParOf" srcId="{1CAFEB1D-B894-4A56-B083-7D5EAD55299C}" destId="{A55B7D41-96B0-4F1E-9CA8-481B41B5781C}" srcOrd="3" destOrd="0" presId="urn:microsoft.com/office/officeart/2011/layout/HexagonRadial"/>
    <dgm:cxn modelId="{BF3BD037-1E7B-4EC3-A11B-14725B739893}" type="presParOf" srcId="{A55B7D41-96B0-4F1E-9CA8-481B41B5781C}" destId="{798B875B-C31E-4069-974F-DEBDC115F9CD}" srcOrd="0" destOrd="0" presId="urn:microsoft.com/office/officeart/2011/layout/HexagonRadial"/>
    <dgm:cxn modelId="{B49A18D3-96A1-42EC-AB78-0561FA10D324}" type="presParOf" srcId="{1CAFEB1D-B894-4A56-B083-7D5EAD55299C}" destId="{82690486-A08E-43BE-B2BF-5AE45F7E0627}" srcOrd="4" destOrd="0" presId="urn:microsoft.com/office/officeart/2011/layout/HexagonRadial"/>
    <dgm:cxn modelId="{2FD002E3-B827-461C-A61F-4A5A5EC5232B}" type="presParOf" srcId="{1CAFEB1D-B894-4A56-B083-7D5EAD55299C}" destId="{2CA4F8B8-56A3-494E-AC0F-1065C63D81BE}" srcOrd="5" destOrd="0" presId="urn:microsoft.com/office/officeart/2011/layout/HexagonRadial"/>
    <dgm:cxn modelId="{76F4478F-51F1-4F28-9C53-E01735B30384}" type="presParOf" srcId="{2CA4F8B8-56A3-494E-AC0F-1065C63D81BE}" destId="{319FC2F5-57C4-4187-AFD6-E16B8C6772EA}" srcOrd="0" destOrd="0" presId="urn:microsoft.com/office/officeart/2011/layout/HexagonRadial"/>
    <dgm:cxn modelId="{240E2E88-539C-4FA4-B346-FD6B78D25906}" type="presParOf" srcId="{1CAFEB1D-B894-4A56-B083-7D5EAD55299C}" destId="{C6BA81A9-BE36-4DC2-99E4-562194B71CD6}" srcOrd="6"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935FF-184A-48AF-9B5A-6C62550E4954}">
      <dsp:nvSpPr>
        <dsp:cNvPr id="0" name=""/>
        <dsp:cNvSpPr/>
      </dsp:nvSpPr>
      <dsp:spPr>
        <a:xfrm>
          <a:off x="0" y="0"/>
          <a:ext cx="4566391" cy="41429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  Content and Demographic Tracking</a:t>
          </a:r>
        </a:p>
      </dsp:txBody>
      <dsp:txXfrm>
        <a:off x="12134" y="12134"/>
        <a:ext cx="4070861" cy="390028"/>
      </dsp:txXfrm>
    </dsp:sp>
    <dsp:sp modelId="{07BB3AEF-EAAE-40B5-8686-F4624B514489}">
      <dsp:nvSpPr>
        <dsp:cNvPr id="0" name=""/>
        <dsp:cNvSpPr/>
      </dsp:nvSpPr>
      <dsp:spPr>
        <a:xfrm>
          <a:off x="340996" y="471837"/>
          <a:ext cx="4566391" cy="41429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  Outreach and Membership Services</a:t>
          </a:r>
        </a:p>
      </dsp:txBody>
      <dsp:txXfrm>
        <a:off x="353130" y="483971"/>
        <a:ext cx="3931834" cy="390028"/>
      </dsp:txXfrm>
    </dsp:sp>
    <dsp:sp modelId="{A35D6F9A-EA2B-4972-A2EA-282D40BAFFF1}">
      <dsp:nvSpPr>
        <dsp:cNvPr id="0" name=""/>
        <dsp:cNvSpPr/>
      </dsp:nvSpPr>
      <dsp:spPr>
        <a:xfrm>
          <a:off x="681993" y="943675"/>
          <a:ext cx="4566391" cy="41429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  New Products and Revenue Streams</a:t>
          </a:r>
        </a:p>
      </dsp:txBody>
      <dsp:txXfrm>
        <a:off x="694127" y="955809"/>
        <a:ext cx="3931834" cy="390028"/>
      </dsp:txXfrm>
    </dsp:sp>
    <dsp:sp modelId="{EED1AB79-C737-4022-8ACF-A2CAC3D0617A}">
      <dsp:nvSpPr>
        <dsp:cNvPr id="0" name=""/>
        <dsp:cNvSpPr/>
      </dsp:nvSpPr>
      <dsp:spPr>
        <a:xfrm>
          <a:off x="1022990" y="1415513"/>
          <a:ext cx="4566391" cy="414296"/>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  Targeted solutions for Schools and Students</a:t>
          </a:r>
        </a:p>
      </dsp:txBody>
      <dsp:txXfrm>
        <a:off x="1035124" y="1427647"/>
        <a:ext cx="3931834" cy="390028"/>
      </dsp:txXfrm>
    </dsp:sp>
    <dsp:sp modelId="{AF45BE3D-24B4-40DD-9DD7-23683844CF97}">
      <dsp:nvSpPr>
        <dsp:cNvPr id="0" name=""/>
        <dsp:cNvSpPr/>
      </dsp:nvSpPr>
      <dsp:spPr>
        <a:xfrm>
          <a:off x="1363987" y="1887351"/>
          <a:ext cx="4566391" cy="414296"/>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  Technology Solutions for the Black Community</a:t>
          </a:r>
        </a:p>
      </dsp:txBody>
      <dsp:txXfrm>
        <a:off x="1376121" y="1899485"/>
        <a:ext cx="3931834" cy="390028"/>
      </dsp:txXfrm>
    </dsp:sp>
    <dsp:sp modelId="{2543EFDD-36F6-4539-8FC1-FE2BD3967C74}">
      <dsp:nvSpPr>
        <dsp:cNvPr id="0" name=""/>
        <dsp:cNvSpPr/>
      </dsp:nvSpPr>
      <dsp:spPr>
        <a:xfrm>
          <a:off x="4297099" y="302666"/>
          <a:ext cx="269292" cy="269292"/>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357690" y="302666"/>
        <a:ext cx="148110" cy="202642"/>
      </dsp:txXfrm>
    </dsp:sp>
    <dsp:sp modelId="{9D5B513E-C7F5-479A-8FB1-6BCEAF2E9436}">
      <dsp:nvSpPr>
        <dsp:cNvPr id="0" name=""/>
        <dsp:cNvSpPr/>
      </dsp:nvSpPr>
      <dsp:spPr>
        <a:xfrm>
          <a:off x="4638095" y="774504"/>
          <a:ext cx="269292" cy="269292"/>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98686" y="774504"/>
        <a:ext cx="148110" cy="202642"/>
      </dsp:txXfrm>
    </dsp:sp>
    <dsp:sp modelId="{2F54E843-6719-4B4A-BAEB-A2F99BC11391}">
      <dsp:nvSpPr>
        <dsp:cNvPr id="0" name=""/>
        <dsp:cNvSpPr/>
      </dsp:nvSpPr>
      <dsp:spPr>
        <a:xfrm>
          <a:off x="4979092" y="1239437"/>
          <a:ext cx="269292" cy="269292"/>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039683" y="1239437"/>
        <a:ext cx="148110" cy="202642"/>
      </dsp:txXfrm>
    </dsp:sp>
    <dsp:sp modelId="{8BEB219E-5E9D-4DB6-8BBD-6C1F68754B26}">
      <dsp:nvSpPr>
        <dsp:cNvPr id="0" name=""/>
        <dsp:cNvSpPr/>
      </dsp:nvSpPr>
      <dsp:spPr>
        <a:xfrm>
          <a:off x="5320089" y="1715878"/>
          <a:ext cx="269292" cy="269292"/>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380680" y="1715878"/>
        <a:ext cx="148110" cy="202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42337-9C23-4EDD-82BF-E3AE468C3318}">
      <dsp:nvSpPr>
        <dsp:cNvPr id="0" name=""/>
        <dsp:cNvSpPr/>
      </dsp:nvSpPr>
      <dsp:spPr>
        <a:xfrm>
          <a:off x="1571502" y="771615"/>
          <a:ext cx="2200624" cy="1903260"/>
        </a:xfrm>
        <a:prstGeom prst="hexagon">
          <a:avLst>
            <a:gd name="adj" fmla="val 28570"/>
            <a:gd name="vf" fmla="val 115470"/>
          </a:avLst>
        </a:prstGeom>
        <a:solidFill>
          <a:schemeClr val="tx1"/>
        </a:solidFill>
        <a:ln w="15875"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$500k</a:t>
          </a:r>
          <a:endParaRPr lang="en-US" sz="1800" b="1" kern="1200" dirty="0"/>
        </a:p>
        <a:p>
          <a:pPr marL="0" lvl="0" indent="0" algn="ctr" defTabSz="1422400">
            <a:lnSpc>
              <a:spcPct val="90000"/>
            </a:lnSpc>
            <a:spcBef>
              <a:spcPct val="0"/>
            </a:spcBef>
            <a:spcAft>
              <a:spcPct val="35000"/>
            </a:spcAft>
            <a:buNone/>
          </a:pPr>
          <a:r>
            <a:rPr lang="en-US" sz="1600" b="1" kern="1200" dirty="0"/>
            <a:t>(Angel Investment)</a:t>
          </a:r>
        </a:p>
      </dsp:txBody>
      <dsp:txXfrm>
        <a:off x="1936141" y="1086981"/>
        <a:ext cx="1471346" cy="1272528"/>
      </dsp:txXfrm>
    </dsp:sp>
    <dsp:sp modelId="{798B875B-C31E-4069-974F-DEBDC115F9CD}">
      <dsp:nvSpPr>
        <dsp:cNvPr id="0" name=""/>
        <dsp:cNvSpPr/>
      </dsp:nvSpPr>
      <dsp:spPr>
        <a:xfrm>
          <a:off x="3918518" y="1198186"/>
          <a:ext cx="830403" cy="7152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4B78C9-0722-4DA1-BB72-2141701CCF5B}">
      <dsp:nvSpPr>
        <dsp:cNvPr id="0" name=""/>
        <dsp:cNvSpPr/>
      </dsp:nvSpPr>
      <dsp:spPr>
        <a:xfrm>
          <a:off x="3428107" y="0"/>
          <a:ext cx="1803172" cy="1559977"/>
        </a:xfrm>
        <a:prstGeom prst="hexagon">
          <a:avLst>
            <a:gd name="adj" fmla="val 2857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Technology</a:t>
          </a:r>
        </a:p>
        <a:p>
          <a:pPr marL="0" lvl="0" indent="0" algn="ctr" defTabSz="800100">
            <a:lnSpc>
              <a:spcPct val="90000"/>
            </a:lnSpc>
            <a:spcBef>
              <a:spcPct val="0"/>
            </a:spcBef>
            <a:spcAft>
              <a:spcPct val="35000"/>
            </a:spcAft>
            <a:buNone/>
          </a:pPr>
          <a:r>
            <a:rPr lang="en-US" sz="1800" b="1" kern="1200" dirty="0"/>
            <a:t>Services</a:t>
          </a:r>
        </a:p>
      </dsp:txBody>
      <dsp:txXfrm>
        <a:off x="3726933" y="258523"/>
        <a:ext cx="1205520" cy="1042931"/>
      </dsp:txXfrm>
    </dsp:sp>
    <dsp:sp modelId="{319FC2F5-57C4-4187-AFD6-E16B8C6772EA}">
      <dsp:nvSpPr>
        <dsp:cNvPr id="0" name=""/>
        <dsp:cNvSpPr/>
      </dsp:nvSpPr>
      <dsp:spPr>
        <a:xfrm>
          <a:off x="3245118" y="2707926"/>
          <a:ext cx="830403" cy="7152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90486-A08E-43BE-B2BF-5AE45F7E0627}">
      <dsp:nvSpPr>
        <dsp:cNvPr id="0" name=""/>
        <dsp:cNvSpPr/>
      </dsp:nvSpPr>
      <dsp:spPr>
        <a:xfrm>
          <a:off x="3428107" y="1886074"/>
          <a:ext cx="1803172" cy="1559977"/>
        </a:xfrm>
        <a:prstGeom prst="hexagon">
          <a:avLst>
            <a:gd name="adj" fmla="val 28570"/>
            <a:gd name="vf" fmla="val 1154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Outreach</a:t>
          </a:r>
        </a:p>
        <a:p>
          <a:pPr marL="0" lvl="0" indent="0" algn="ctr" defTabSz="800100">
            <a:lnSpc>
              <a:spcPct val="90000"/>
            </a:lnSpc>
            <a:spcBef>
              <a:spcPct val="0"/>
            </a:spcBef>
            <a:spcAft>
              <a:spcPct val="35000"/>
            </a:spcAft>
            <a:buNone/>
          </a:pPr>
          <a:r>
            <a:rPr lang="en-US" sz="1800" b="1" kern="1200" dirty="0"/>
            <a:t>&amp;</a:t>
          </a:r>
        </a:p>
        <a:p>
          <a:pPr marL="0" lvl="0" indent="0" algn="ctr" defTabSz="800100">
            <a:lnSpc>
              <a:spcPct val="90000"/>
            </a:lnSpc>
            <a:spcBef>
              <a:spcPct val="0"/>
            </a:spcBef>
            <a:spcAft>
              <a:spcPct val="35000"/>
            </a:spcAft>
            <a:buNone/>
          </a:pPr>
          <a:r>
            <a:rPr lang="en-US" sz="1800" b="1" kern="1200" dirty="0"/>
            <a:t>Marketing</a:t>
          </a:r>
        </a:p>
      </dsp:txBody>
      <dsp:txXfrm>
        <a:off x="3726933" y="2144597"/>
        <a:ext cx="1205520" cy="1042931"/>
      </dsp:txXfrm>
    </dsp:sp>
    <dsp:sp modelId="{C6BA81A9-BE36-4DC2-99E4-562194B71CD6}">
      <dsp:nvSpPr>
        <dsp:cNvPr id="0" name=""/>
        <dsp:cNvSpPr/>
      </dsp:nvSpPr>
      <dsp:spPr>
        <a:xfrm>
          <a:off x="1774254" y="2846738"/>
          <a:ext cx="1803172" cy="1559977"/>
        </a:xfrm>
        <a:prstGeom prst="hexagon">
          <a:avLst>
            <a:gd name="adj" fmla="val 28570"/>
            <a:gd name="vf" fmla="val 1154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Content Growth</a:t>
          </a:r>
        </a:p>
      </dsp:txBody>
      <dsp:txXfrm>
        <a:off x="2073080" y="3105261"/>
        <a:ext cx="1205520" cy="104293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67457-09D9-4237-ADE9-9E16F6DD5E34}" type="datetimeFigureOut">
              <a:rPr lang="en-US" smtClean="0"/>
              <a:t>4/27/2020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B6698-0607-4F6F-A7BD-320E92DBD744}" type="slidenum">
              <a:rPr lang="en-US" smtClean="0"/>
              <a:t>‹#›</a:t>
            </a:fld>
            <a:endParaRPr lang="en-US"/>
          </a:p>
        </p:txBody>
      </p:sp>
    </p:spTree>
    <p:extLst>
      <p:ext uri="{BB962C8B-B14F-4D97-AF65-F5344CB8AC3E}">
        <p14:creationId xmlns:p14="http://schemas.microsoft.com/office/powerpoint/2010/main" val="11365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a:t>
            </a:fld>
            <a:endParaRPr lang="en-US"/>
          </a:p>
        </p:txBody>
      </p:sp>
    </p:spTree>
    <p:extLst>
      <p:ext uri="{BB962C8B-B14F-4D97-AF65-F5344CB8AC3E}">
        <p14:creationId xmlns:p14="http://schemas.microsoft.com/office/powerpoint/2010/main" val="286344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12</a:t>
            </a:fld>
            <a:endParaRPr lang="en-US"/>
          </a:p>
        </p:txBody>
      </p:sp>
    </p:spTree>
    <p:extLst>
      <p:ext uri="{BB962C8B-B14F-4D97-AF65-F5344CB8AC3E}">
        <p14:creationId xmlns:p14="http://schemas.microsoft.com/office/powerpoint/2010/main" val="3267144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a:t>
            </a:r>
            <a:r>
              <a:rPr lang="en-US" sz="1200" kern="1200" dirty="0">
                <a:solidFill>
                  <a:schemeClr val="tx1"/>
                </a:solidFill>
                <a:effectLst/>
                <a:latin typeface="+mn-lt"/>
                <a:ea typeface="+mn-ea"/>
                <a:cs typeface="+mn-cs"/>
              </a:rPr>
              <a:t>Does the inclusion of "Other Resources" help or hurt when asking for angel investment?</a:t>
            </a:r>
          </a:p>
          <a:p>
            <a:r>
              <a:rPr lang="en-US" sz="1200" kern="1200" dirty="0">
                <a:solidFill>
                  <a:schemeClr val="tx1"/>
                </a:solidFill>
                <a:effectLst/>
                <a:latin typeface="+mn-lt"/>
                <a:ea typeface="+mn-ea"/>
                <a:cs typeface="+mn-cs"/>
              </a:rPr>
              <a:t>If it helps, reformat as a bullet like Ken's and Dale's with a generic "Group of People" Icon</a:t>
            </a:r>
          </a:p>
          <a:p>
            <a:r>
              <a:rPr lang="en-US" sz="1200" kern="1200" dirty="0">
                <a:solidFill>
                  <a:schemeClr val="tx1"/>
                </a:solidFill>
                <a:effectLst/>
                <a:latin typeface="+mn-lt"/>
                <a:ea typeface="+mn-ea"/>
                <a:cs typeface="+mn-cs"/>
              </a:rPr>
              <a:t>If it hurts, remove this section.</a:t>
            </a:r>
          </a:p>
          <a:p>
            <a:endParaRPr lang="en-US" dirty="0"/>
          </a:p>
          <a:p>
            <a:r>
              <a:rPr lang="en-US" dirty="0"/>
              <a:t>KG: Out of my ‘lane’ to say, was looking to acknowledge / present a Team rather than the Ken and Dale Show</a:t>
            </a:r>
          </a:p>
        </p:txBody>
      </p:sp>
      <p:sp>
        <p:nvSpPr>
          <p:cNvPr id="4" name="Slide Number Placeholder 3"/>
          <p:cNvSpPr>
            <a:spLocks noGrp="1"/>
          </p:cNvSpPr>
          <p:nvPr>
            <p:ph type="sldNum" sz="quarter" idx="5"/>
          </p:nvPr>
        </p:nvSpPr>
        <p:spPr/>
        <p:txBody>
          <a:bodyPr/>
          <a:lstStyle/>
          <a:p>
            <a:fld id="{6AFB6698-0607-4F6F-A7BD-320E92DBD744}" type="slidenum">
              <a:rPr lang="en-US" smtClean="0"/>
              <a:t>13</a:t>
            </a:fld>
            <a:endParaRPr lang="en-US"/>
          </a:p>
        </p:txBody>
      </p:sp>
    </p:spTree>
    <p:extLst>
      <p:ext uri="{BB962C8B-B14F-4D97-AF65-F5344CB8AC3E}">
        <p14:creationId xmlns:p14="http://schemas.microsoft.com/office/powerpoint/2010/main" val="264645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Already discussed adding "Investment Income" line item.</a:t>
            </a:r>
          </a:p>
          <a:p>
            <a:endParaRPr lang="en-US" dirty="0"/>
          </a:p>
          <a:p>
            <a:r>
              <a:rPr lang="en-US" dirty="0"/>
              <a:t>KG: Agreed but did not add yet because it would require some reformatting of the table, which I would like to try and do just once, after some discussion / refinement of the numbers.</a:t>
            </a:r>
          </a:p>
        </p:txBody>
      </p:sp>
      <p:sp>
        <p:nvSpPr>
          <p:cNvPr id="4" name="Slide Number Placeholder 3"/>
          <p:cNvSpPr>
            <a:spLocks noGrp="1"/>
          </p:cNvSpPr>
          <p:nvPr>
            <p:ph type="sldNum" sz="quarter" idx="10"/>
          </p:nvPr>
        </p:nvSpPr>
        <p:spPr/>
        <p:txBody>
          <a:bodyPr/>
          <a:lstStyle/>
          <a:p>
            <a:fld id="{6AFB6698-0607-4F6F-A7BD-320E92DBD744}" type="slidenum">
              <a:rPr lang="en-US" smtClean="0"/>
              <a:t>15</a:t>
            </a:fld>
            <a:endParaRPr lang="en-US"/>
          </a:p>
        </p:txBody>
      </p:sp>
    </p:spTree>
    <p:extLst>
      <p:ext uri="{BB962C8B-B14F-4D97-AF65-F5344CB8AC3E}">
        <p14:creationId xmlns:p14="http://schemas.microsoft.com/office/powerpoint/2010/main" val="149281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Should the "Path to $250k" be 'Path to' a higher figure? Even without investment income, the income items on Page 13 tally to $300k = $150k + $50k +50k +50k.</a:t>
            </a:r>
          </a:p>
          <a:p>
            <a:endParaRPr lang="en-US" dirty="0"/>
          </a:p>
          <a:p>
            <a:r>
              <a:rPr lang="en-US" dirty="0"/>
              <a:t>KG: Yes, and I think all of the numbers should be reviewed / refined to the point where anyone who might be sharing this would be fluent in what they meant.</a:t>
            </a:r>
          </a:p>
        </p:txBody>
      </p:sp>
      <p:sp>
        <p:nvSpPr>
          <p:cNvPr id="4" name="Slide Number Placeholder 3"/>
          <p:cNvSpPr>
            <a:spLocks noGrp="1"/>
          </p:cNvSpPr>
          <p:nvPr>
            <p:ph type="sldNum" sz="quarter" idx="5"/>
          </p:nvPr>
        </p:nvSpPr>
        <p:spPr/>
        <p:txBody>
          <a:bodyPr/>
          <a:lstStyle/>
          <a:p>
            <a:fld id="{6AFB6698-0607-4F6F-A7BD-320E92DBD744}" type="slidenum">
              <a:rPr lang="en-US" smtClean="0"/>
              <a:t>16</a:t>
            </a:fld>
            <a:endParaRPr lang="en-US"/>
          </a:p>
        </p:txBody>
      </p:sp>
    </p:spTree>
    <p:extLst>
      <p:ext uri="{BB962C8B-B14F-4D97-AF65-F5344CB8AC3E}">
        <p14:creationId xmlns:p14="http://schemas.microsoft.com/office/powerpoint/2010/main" val="1205201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17</a:t>
            </a:fld>
            <a:endParaRPr lang="en-US"/>
          </a:p>
        </p:txBody>
      </p:sp>
    </p:spTree>
    <p:extLst>
      <p:ext uri="{BB962C8B-B14F-4D97-AF65-F5344CB8AC3E}">
        <p14:creationId xmlns:p14="http://schemas.microsoft.com/office/powerpoint/2010/main" val="115106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PC</a:t>
            </a:r>
            <a:r>
              <a:rPr lang="en-US" dirty="0"/>
              <a:t>: </a:t>
            </a:r>
            <a:r>
              <a:rPr lang="en-US" sz="1200" kern="1200" dirty="0">
                <a:solidFill>
                  <a:schemeClr val="tx1"/>
                </a:solidFill>
                <a:effectLst/>
                <a:latin typeface="+mn-lt"/>
                <a:ea typeface="+mn-ea"/>
                <a:cs typeface="+mn-cs"/>
              </a:rPr>
              <a:t>Big Picture: Does the word "Stories" leave out any other major effort of the business? Or do Stories incorporate Black Schools, Black marketplace, etc...? Is there a better, grander</a:t>
            </a:r>
            <a:r>
              <a:rPr lang="en-US" sz="1200" kern="1200">
                <a:solidFill>
                  <a:schemeClr val="tx1"/>
                </a:solidFill>
                <a:effectLst/>
                <a:latin typeface="+mn-lt"/>
                <a:ea typeface="+mn-ea"/>
                <a:cs typeface="+mn-cs"/>
              </a:rPr>
              <a:t>, more-encompassing </a:t>
            </a:r>
            <a:r>
              <a:rPr lang="en-US" sz="1200" kern="1200" dirty="0">
                <a:solidFill>
                  <a:schemeClr val="tx1"/>
                </a:solidFill>
                <a:effectLst/>
                <a:latin typeface="+mn-lt"/>
                <a:ea typeface="+mn-ea"/>
                <a:cs typeface="+mn-cs"/>
              </a:rPr>
              <a:t>word to use than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term ‘stories’ came to mind because I have seen it used in many places recently in regard to historical ‘stories.’  The intended message is that we are managing the building blocks of what ultimately comprises what we call ‘history’ at a ‘molecular’ level, i.e. can organize them at will to create anything we need.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Instead of Word, Twitter, etc... Icons, could we use words that the describe the types of things that one finds in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like "Historical Events", "People", "Products for Sale", "Schools", "Oral History",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intended message was that no matter where the historical information comes from, we can incorporate it into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PC:</a:t>
            </a:r>
          </a:p>
          <a:p>
            <a:r>
              <a:rPr lang="en-US" sz="1200" kern="1200" dirty="0">
                <a:solidFill>
                  <a:schemeClr val="tx1"/>
                </a:solidFill>
                <a:effectLst/>
                <a:latin typeface="+mn-lt"/>
                <a:ea typeface="+mn-ea"/>
                <a:cs typeface="+mn-cs"/>
              </a:rPr>
              <a:t>- I like the visual icons for #1</a:t>
            </a:r>
          </a:p>
          <a:p>
            <a:r>
              <a:rPr lang="en-US" sz="1200" kern="1200" dirty="0">
                <a:solidFill>
                  <a:schemeClr val="tx1"/>
                </a:solidFill>
                <a:effectLst/>
                <a:latin typeface="+mn-lt"/>
                <a:ea typeface="+mn-ea"/>
                <a:cs typeface="+mn-cs"/>
              </a:rPr>
              <a:t>- The icons for #2 are unfamiliar accept for our logo and the cloud</a:t>
            </a:r>
          </a:p>
          <a:p>
            <a:r>
              <a:rPr lang="en-US" sz="1200" kern="1200" dirty="0">
                <a:solidFill>
                  <a:schemeClr val="tx1"/>
                </a:solidFill>
                <a:effectLst/>
                <a:latin typeface="+mn-lt"/>
                <a:ea typeface="+mn-ea"/>
                <a:cs typeface="+mn-cs"/>
              </a:rPr>
              <a:t>- There might be too many icons for #3 (e.g. redundancy of handheld devices)</a:t>
            </a:r>
          </a:p>
          <a:p>
            <a:r>
              <a:rPr lang="en-US" sz="1200" kern="1200" dirty="0">
                <a:solidFill>
                  <a:schemeClr val="tx1"/>
                </a:solidFill>
                <a:effectLst/>
                <a:latin typeface="+mn-lt"/>
                <a:ea typeface="+mn-ea"/>
                <a:cs typeface="+mn-cs"/>
              </a:rPr>
              <a:t>- I am unfamiliar with the icon for #4 (looks like a Star Trek communicator?)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All the graphics are conceptual – seeking to convey an idea, with the same or different graphics.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 graphic is using logos of AI engines - Watson/</a:t>
            </a:r>
            <a:r>
              <a:rPr lang="en-US" sz="1200" kern="1200" dirty="0" err="1">
                <a:solidFill>
                  <a:schemeClr val="tx1"/>
                </a:solidFill>
                <a:effectLst/>
                <a:latin typeface="+mn-lt"/>
                <a:ea typeface="+mn-ea"/>
                <a:cs typeface="+mn-cs"/>
              </a:rPr>
              <a:t>Aylien</a:t>
            </a:r>
            <a:r>
              <a:rPr lang="en-US" sz="1200" kern="1200" dirty="0">
                <a:solidFill>
                  <a:schemeClr val="tx1"/>
                </a:solidFill>
                <a:effectLst/>
                <a:latin typeface="+mn-lt"/>
                <a:ea typeface="+mn-ea"/>
                <a:cs typeface="+mn-cs"/>
              </a:rPr>
              <a:t>/Azure Cognitive Services to show info flowing through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Devices image is trying to communicate the idea of posting once, and it showing up anywhere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that IS an Original Trek Communicator – Along with the Federation and Klingon symbols,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right there!  The message to convey is that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forever</a:t>
            </a:r>
          </a:p>
          <a:p>
            <a:endParaRPr lang="en-US" dirty="0"/>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3</a:t>
            </a:fld>
            <a:endParaRPr lang="en-US"/>
          </a:p>
        </p:txBody>
      </p:sp>
    </p:spTree>
    <p:extLst>
      <p:ext uri="{BB962C8B-B14F-4D97-AF65-F5344CB8AC3E}">
        <p14:creationId xmlns:p14="http://schemas.microsoft.com/office/powerpoint/2010/main" val="355529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Could we add a page before this page that describes what "Types" of stories we collect? (see comment 2 for Page 2)</a:t>
            </a:r>
          </a:p>
          <a:p>
            <a:endParaRPr lang="en-US" dirty="0"/>
          </a:p>
          <a:p>
            <a:r>
              <a:rPr lang="en-US" dirty="0"/>
              <a:t>KG: Was trying to reduce the verbiage as much as possible and try and communicate major ideas, but maybe using concrete content types might be better.</a:t>
            </a:r>
          </a:p>
        </p:txBody>
      </p:sp>
      <p:sp>
        <p:nvSpPr>
          <p:cNvPr id="4" name="Slide Number Placeholder 3"/>
          <p:cNvSpPr>
            <a:spLocks noGrp="1"/>
          </p:cNvSpPr>
          <p:nvPr>
            <p:ph type="sldNum" sz="quarter" idx="5"/>
          </p:nvPr>
        </p:nvSpPr>
        <p:spPr/>
        <p:txBody>
          <a:bodyPr/>
          <a:lstStyle/>
          <a:p>
            <a:fld id="{6AFB6698-0607-4F6F-A7BD-320E92DBD744}" type="slidenum">
              <a:rPr lang="en-US" smtClean="0"/>
              <a:t>4</a:t>
            </a:fld>
            <a:endParaRPr lang="en-US"/>
          </a:p>
        </p:txBody>
      </p:sp>
    </p:spTree>
    <p:extLst>
      <p:ext uri="{BB962C8B-B14F-4D97-AF65-F5344CB8AC3E}">
        <p14:creationId xmlns:p14="http://schemas.microsoft.com/office/powerpoint/2010/main" val="26571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Again, I am unfamiliar with the blue spherical, the capital "A" (AI?) and the sun with eye icons</a:t>
            </a:r>
          </a:p>
          <a:p>
            <a:endParaRPr lang="en-US" dirty="0"/>
          </a:p>
          <a:p>
            <a:r>
              <a:rPr lang="en-US" dirty="0"/>
              <a:t>KG: Explained in previous notes, AI company logos</a:t>
            </a:r>
          </a:p>
        </p:txBody>
      </p:sp>
      <p:sp>
        <p:nvSpPr>
          <p:cNvPr id="4" name="Slide Number Placeholder 3"/>
          <p:cNvSpPr>
            <a:spLocks noGrp="1"/>
          </p:cNvSpPr>
          <p:nvPr>
            <p:ph type="sldNum" sz="quarter" idx="5"/>
          </p:nvPr>
        </p:nvSpPr>
        <p:spPr/>
        <p:txBody>
          <a:bodyPr/>
          <a:lstStyle/>
          <a:p>
            <a:fld id="{6AFB6698-0607-4F6F-A7BD-320E92DBD744}" type="slidenum">
              <a:rPr lang="en-US" smtClean="0"/>
              <a:t>5</a:t>
            </a:fld>
            <a:endParaRPr lang="en-US"/>
          </a:p>
        </p:txBody>
      </p:sp>
    </p:spTree>
    <p:extLst>
      <p:ext uri="{BB962C8B-B14F-4D97-AF65-F5344CB8AC3E}">
        <p14:creationId xmlns:p14="http://schemas.microsoft.com/office/powerpoint/2010/main" val="535279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The screen captures are blurry at 200% zoom, which suggests they will be blurry if this </a:t>
            </a:r>
            <a:r>
              <a:rPr lang="en-US" sz="1200" kern="1200" dirty="0" err="1">
                <a:solidFill>
                  <a:schemeClr val="tx1"/>
                </a:solidFill>
                <a:effectLst/>
                <a:latin typeface="+mn-lt"/>
                <a:ea typeface="+mn-ea"/>
                <a:cs typeface="+mn-cs"/>
              </a:rPr>
              <a:t>pitchdeck</a:t>
            </a:r>
            <a:r>
              <a:rPr lang="en-US" sz="1200" kern="1200" dirty="0">
                <a:solidFill>
                  <a:schemeClr val="tx1"/>
                </a:solidFill>
                <a:effectLst/>
                <a:latin typeface="+mn-lt"/>
                <a:ea typeface="+mn-ea"/>
                <a:cs typeface="+mn-cs"/>
              </a:rPr>
              <a:t> were projected to a screen. Can the resolution be improved?</a:t>
            </a:r>
          </a:p>
          <a:p>
            <a:endParaRPr lang="en-US" dirty="0"/>
          </a:p>
          <a:p>
            <a:r>
              <a:rPr lang="en-US" dirty="0"/>
              <a:t>KG: Sure, also might want to have them fade in / out, initial concept was just showing that we already are showing the same content in multiple formats / devices</a:t>
            </a:r>
          </a:p>
        </p:txBody>
      </p:sp>
      <p:sp>
        <p:nvSpPr>
          <p:cNvPr id="4" name="Slide Number Placeholder 3"/>
          <p:cNvSpPr>
            <a:spLocks noGrp="1"/>
          </p:cNvSpPr>
          <p:nvPr>
            <p:ph type="sldNum" sz="quarter" idx="5"/>
          </p:nvPr>
        </p:nvSpPr>
        <p:spPr/>
        <p:txBody>
          <a:bodyPr/>
          <a:lstStyle/>
          <a:p>
            <a:fld id="{6AFB6698-0607-4F6F-A7BD-320E92DBD744}" type="slidenum">
              <a:rPr lang="en-US" smtClean="0"/>
              <a:t>6</a:t>
            </a:fld>
            <a:endParaRPr lang="en-US"/>
          </a:p>
        </p:txBody>
      </p:sp>
    </p:spTree>
    <p:extLst>
      <p:ext uri="{BB962C8B-B14F-4D97-AF65-F5344CB8AC3E}">
        <p14:creationId xmlns:p14="http://schemas.microsoft.com/office/powerpoint/2010/main" val="310728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It was stated that our e-mail, web and social media reach should be given high visibility. Could "#1 Search Result, 200k Social Media Following and 500k e-mail distribution be on a separate page with other high value marketing points (e.g. 20+ years of development)?</a:t>
            </a:r>
          </a:p>
          <a:p>
            <a:endParaRPr lang="en-US" dirty="0"/>
          </a:p>
          <a:p>
            <a:r>
              <a:rPr lang="en-US" dirty="0"/>
              <a:t>KG: Makes sense to me</a:t>
            </a:r>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7</a:t>
            </a:fld>
            <a:endParaRPr lang="en-US"/>
          </a:p>
        </p:txBody>
      </p:sp>
    </p:spTree>
    <p:extLst>
      <p:ext uri="{BB962C8B-B14F-4D97-AF65-F5344CB8AC3E}">
        <p14:creationId xmlns:p14="http://schemas.microsoft.com/office/powerpoint/2010/main" val="403299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The screen captures are blurry at 200% zoom, which suggests they will be blurry if this </a:t>
            </a:r>
            <a:r>
              <a:rPr lang="en-US" sz="1200" kern="1200" dirty="0" err="1">
                <a:solidFill>
                  <a:schemeClr val="tx1"/>
                </a:solidFill>
                <a:effectLst/>
                <a:latin typeface="+mn-lt"/>
                <a:ea typeface="+mn-ea"/>
                <a:cs typeface="+mn-cs"/>
              </a:rPr>
              <a:t>pitchdeck</a:t>
            </a:r>
            <a:r>
              <a:rPr lang="en-US" sz="1200" kern="1200" dirty="0">
                <a:solidFill>
                  <a:schemeClr val="tx1"/>
                </a:solidFill>
                <a:effectLst/>
                <a:latin typeface="+mn-lt"/>
                <a:ea typeface="+mn-ea"/>
                <a:cs typeface="+mn-cs"/>
              </a:rPr>
              <a:t> were projected to a screen. Can the resolution be improved?</a:t>
            </a:r>
          </a:p>
          <a:p>
            <a:endParaRPr lang="en-US" dirty="0"/>
          </a:p>
          <a:p>
            <a:r>
              <a:rPr lang="en-US" dirty="0"/>
              <a:t>KG: Sure, also might want to have them fade in / out, initial concept was just showing that we already are showing the same content in multiple formats / devices</a:t>
            </a:r>
          </a:p>
        </p:txBody>
      </p:sp>
      <p:sp>
        <p:nvSpPr>
          <p:cNvPr id="4" name="Slide Number Placeholder 3"/>
          <p:cNvSpPr>
            <a:spLocks noGrp="1"/>
          </p:cNvSpPr>
          <p:nvPr>
            <p:ph type="sldNum" sz="quarter" idx="5"/>
          </p:nvPr>
        </p:nvSpPr>
        <p:spPr/>
        <p:txBody>
          <a:bodyPr/>
          <a:lstStyle/>
          <a:p>
            <a:fld id="{6AFB6698-0607-4F6F-A7BD-320E92DBD744}" type="slidenum">
              <a:rPr lang="en-US" smtClean="0"/>
              <a:t>8</a:t>
            </a:fld>
            <a:endParaRPr lang="en-US"/>
          </a:p>
        </p:txBody>
      </p:sp>
    </p:spTree>
    <p:extLst>
      <p:ext uri="{BB962C8B-B14F-4D97-AF65-F5344CB8AC3E}">
        <p14:creationId xmlns:p14="http://schemas.microsoft.com/office/powerpoint/2010/main" val="109750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Looks great, but I still think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has greater potential than an interactive encyclopedia. Again, can we find a word other than Stories that is grander in scope?</a:t>
            </a:r>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9</a:t>
            </a:fld>
            <a:endParaRPr lang="en-US"/>
          </a:p>
        </p:txBody>
      </p:sp>
    </p:spTree>
    <p:extLst>
      <p:ext uri="{BB962C8B-B14F-4D97-AF65-F5344CB8AC3E}">
        <p14:creationId xmlns:p14="http://schemas.microsoft.com/office/powerpoint/2010/main" val="1389272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10</a:t>
            </a:fld>
            <a:endParaRPr lang="en-US"/>
          </a:p>
        </p:txBody>
      </p:sp>
    </p:spTree>
    <p:extLst>
      <p:ext uri="{BB962C8B-B14F-4D97-AF65-F5344CB8AC3E}">
        <p14:creationId xmlns:p14="http://schemas.microsoft.com/office/powerpoint/2010/main" val="1493294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4" name="Slide Number Placeholder 5">
            <a:extLst>
              <a:ext uri="{FF2B5EF4-FFF2-40B4-BE49-F238E27FC236}">
                <a16:creationId xmlns:a16="http://schemas.microsoft.com/office/drawing/2014/main" id="{92785F76-F61E-41F2-B522-825536D65539}"/>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pic>
        <p:nvPicPr>
          <p:cNvPr id="11" name="Picture 10" descr="A close up of a sign&#10;&#10;Description generated with high confidence">
            <a:extLst>
              <a:ext uri="{FF2B5EF4-FFF2-40B4-BE49-F238E27FC236}">
                <a16:creationId xmlns:a16="http://schemas.microsoft.com/office/drawing/2014/main" id="{CCB22163-C2CB-4710-83F6-21FDEB4A6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3" name="TextBox 12">
            <a:extLst>
              <a:ext uri="{FF2B5EF4-FFF2-40B4-BE49-F238E27FC236}">
                <a16:creationId xmlns:a16="http://schemas.microsoft.com/office/drawing/2014/main" id="{E1339632-BBFB-45E2-B13A-F2E64F5CD8D6}"/>
              </a:ext>
            </a:extLst>
          </p:cNvPr>
          <p:cNvSpPr txBox="1"/>
          <p:nvPr userDrawn="1"/>
        </p:nvSpPr>
        <p:spPr>
          <a:xfrm>
            <a:off x="4732421" y="6457453"/>
            <a:ext cx="4270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Learn … Teach.. Create.. </a:t>
            </a:r>
            <a:r>
              <a:rPr lang="en-US" dirty="0">
                <a:solidFill>
                  <a:schemeClr val="tx1"/>
                </a:solidFill>
              </a:rPr>
              <a:t>Black History..</a:t>
            </a:r>
          </a:p>
        </p:txBody>
      </p:sp>
    </p:spTree>
    <p:extLst>
      <p:ext uri="{BB962C8B-B14F-4D97-AF65-F5344CB8AC3E}">
        <p14:creationId xmlns:p14="http://schemas.microsoft.com/office/powerpoint/2010/main" val="415576334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36780861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307706778"/>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728D5-C8D6-4739-86CF-D9C8F07E94A4}"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54D353-2FF2-4BF8-963F-613D94FDEE94}" type="slidenum">
              <a:rPr lang="en-US" smtClean="0"/>
              <a:t>‹#›</a:t>
            </a:fld>
            <a:endParaRPr lang="en-US"/>
          </a:p>
        </p:txBody>
      </p:sp>
      <p:sp>
        <p:nvSpPr>
          <p:cNvPr id="13" name="Picture Placeholder 12"/>
          <p:cNvSpPr>
            <a:spLocks noGrp="1"/>
          </p:cNvSpPr>
          <p:nvPr>
            <p:ph type="pic" sz="quarter" idx="14" hasCustomPrompt="1"/>
          </p:nvPr>
        </p:nvSpPr>
        <p:spPr>
          <a:xfrm>
            <a:off x="6646600" y="457200"/>
            <a:ext cx="4924525" cy="5930773"/>
          </a:xfrm>
          <a:custGeom>
            <a:avLst/>
            <a:gdLst>
              <a:gd name="connsiteX0" fmla="*/ 3953054 w 5009182"/>
              <a:gd name="connsiteY0" fmla="*/ 314 h 5361661"/>
              <a:gd name="connsiteX1" fmla="*/ 4454002 w 5009182"/>
              <a:gd name="connsiteY1" fmla="*/ 64258 h 5361661"/>
              <a:gd name="connsiteX2" fmla="*/ 4623080 w 5009182"/>
              <a:gd name="connsiteY2" fmla="*/ 706936 h 5361661"/>
              <a:gd name="connsiteX3" fmla="*/ 4668742 w 5009182"/>
              <a:gd name="connsiteY3" fmla="*/ 870998 h 5361661"/>
              <a:gd name="connsiteX4" fmla="*/ 4472514 w 5009182"/>
              <a:gd name="connsiteY4" fmla="*/ 1442131 h 5361661"/>
              <a:gd name="connsiteX5" fmla="*/ 4198536 w 5009182"/>
              <a:gd name="connsiteY5" fmla="*/ 1641965 h 5361661"/>
              <a:gd name="connsiteX6" fmla="*/ 4110912 w 5009182"/>
              <a:gd name="connsiteY6" fmla="*/ 1699942 h 5361661"/>
              <a:gd name="connsiteX7" fmla="*/ 1912913 w 5009182"/>
              <a:gd name="connsiteY7" fmla="*/ 1685139 h 5361661"/>
              <a:gd name="connsiteX8" fmla="*/ 3959113 w 5009182"/>
              <a:gd name="connsiteY8" fmla="*/ 1771488 h 5361661"/>
              <a:gd name="connsiteX9" fmla="*/ 4586055 w 5009182"/>
              <a:gd name="connsiteY9" fmla="*/ 1854135 h 5361661"/>
              <a:gd name="connsiteX10" fmla="*/ 4695894 w 5009182"/>
              <a:gd name="connsiteY10" fmla="*/ 2496813 h 5361661"/>
              <a:gd name="connsiteX11" fmla="*/ 4732918 w 5009182"/>
              <a:gd name="connsiteY11" fmla="*/ 2634971 h 5361661"/>
              <a:gd name="connsiteX12" fmla="*/ 4798327 w 5009182"/>
              <a:gd name="connsiteY12" fmla="*/ 3408405 h 5361661"/>
              <a:gd name="connsiteX13" fmla="*/ 3951708 w 5009182"/>
              <a:gd name="connsiteY13" fmla="*/ 3560131 h 5361661"/>
              <a:gd name="connsiteX14" fmla="*/ 4730450 w 5009182"/>
              <a:gd name="connsiteY14" fmla="*/ 3711857 h 5361661"/>
              <a:gd name="connsiteX15" fmla="*/ 4894590 w 5009182"/>
              <a:gd name="connsiteY15" fmla="*/ 4222546 h 5361661"/>
              <a:gd name="connsiteX16" fmla="*/ 4955062 w 5009182"/>
              <a:gd name="connsiteY16" fmla="*/ 4465555 h 5361661"/>
              <a:gd name="connsiteX17" fmla="*/ 4918038 w 5009182"/>
              <a:gd name="connsiteY17" fmla="*/ 4640718 h 5361661"/>
              <a:gd name="connsiteX18" fmla="*/ 5003194 w 5009182"/>
              <a:gd name="connsiteY18" fmla="*/ 4963908 h 5361661"/>
              <a:gd name="connsiteX19" fmla="*/ 4851395 w 5009182"/>
              <a:gd name="connsiteY19" fmla="*/ 5226653 h 5361661"/>
              <a:gd name="connsiteX20" fmla="*/ 4589758 w 5009182"/>
              <a:gd name="connsiteY20" fmla="*/ 5200749 h 5361661"/>
              <a:gd name="connsiteX21" fmla="*/ 4391062 w 5009182"/>
              <a:gd name="connsiteY21" fmla="*/ 5314235 h 5361661"/>
              <a:gd name="connsiteX22" fmla="*/ 4231858 w 5009182"/>
              <a:gd name="connsiteY22" fmla="*/ 5242689 h 5361661"/>
              <a:gd name="connsiteX23" fmla="*/ 3027340 w 5009182"/>
              <a:gd name="connsiteY23" fmla="*/ 5361110 h 5361661"/>
              <a:gd name="connsiteX24" fmla="*/ 419607 w 5009182"/>
              <a:gd name="connsiteY24" fmla="*/ 5198282 h 5361661"/>
              <a:gd name="connsiteX25" fmla="*/ 354198 w 5009182"/>
              <a:gd name="connsiteY25" fmla="*/ 5088496 h 5361661"/>
              <a:gd name="connsiteX26" fmla="*/ 275213 w 5009182"/>
              <a:gd name="connsiteY26" fmla="*/ 4926901 h 5361661"/>
              <a:gd name="connsiteX27" fmla="*/ 293725 w 5009182"/>
              <a:gd name="connsiteY27" fmla="*/ 4815882 h 5361661"/>
              <a:gd name="connsiteX28" fmla="*/ 204867 w 5009182"/>
              <a:gd name="connsiteY28" fmla="*/ 4732001 h 5361661"/>
              <a:gd name="connsiteX29" fmla="*/ 227082 w 5009182"/>
              <a:gd name="connsiteY29" fmla="*/ 4677725 h 5361661"/>
              <a:gd name="connsiteX30" fmla="*/ 214740 w 5009182"/>
              <a:gd name="connsiteY30" fmla="*/ 4620982 h 5361661"/>
              <a:gd name="connsiteX31" fmla="*/ 814531 w 5009182"/>
              <a:gd name="connsiteY31" fmla="*/ 4607413 h 5361661"/>
              <a:gd name="connsiteX32" fmla="*/ 739249 w 5009182"/>
              <a:gd name="connsiteY32" fmla="*/ 4518597 h 5361661"/>
              <a:gd name="connsiteX33" fmla="*/ 705927 w 5009182"/>
              <a:gd name="connsiteY33" fmla="*/ 4479124 h 5361661"/>
              <a:gd name="connsiteX34" fmla="*/ 272745 w 5009182"/>
              <a:gd name="connsiteY34" fmla="*/ 4445818 h 5361661"/>
              <a:gd name="connsiteX35" fmla="*/ 85156 w 5009182"/>
              <a:gd name="connsiteY35" fmla="*/ 4216378 h 5361661"/>
              <a:gd name="connsiteX36" fmla="*/ 113541 w 5009182"/>
              <a:gd name="connsiteY36" fmla="*/ 4091790 h 5361661"/>
              <a:gd name="connsiteX37" fmla="*/ 44429 w 5009182"/>
              <a:gd name="connsiteY37" fmla="*/ 4036280 h 5361661"/>
              <a:gd name="connsiteX38" fmla="*/ 38259 w 5009182"/>
              <a:gd name="connsiteY38" fmla="*/ 3973369 h 5361661"/>
              <a:gd name="connsiteX39" fmla="*/ 39493 w 5009182"/>
              <a:gd name="connsiteY39" fmla="*/ 3951165 h 5361661"/>
              <a:gd name="connsiteX40" fmla="*/ 0 w 5009182"/>
              <a:gd name="connsiteY40" fmla="*/ 3917860 h 5361661"/>
              <a:gd name="connsiteX41" fmla="*/ 328281 w 5009182"/>
              <a:gd name="connsiteY41" fmla="*/ 3790804 h 5361661"/>
              <a:gd name="connsiteX42" fmla="*/ 1161324 w 5009182"/>
              <a:gd name="connsiteY42" fmla="*/ 3687186 h 5361661"/>
              <a:gd name="connsiteX43" fmla="*/ 1219328 w 5009182"/>
              <a:gd name="connsiteY43" fmla="*/ 3573700 h 5361661"/>
              <a:gd name="connsiteX44" fmla="*/ 792317 w 5009182"/>
              <a:gd name="connsiteY44" fmla="*/ 3558897 h 5361661"/>
              <a:gd name="connsiteX45" fmla="*/ 642986 w 5009182"/>
              <a:gd name="connsiteY45" fmla="*/ 3519424 h 5361661"/>
              <a:gd name="connsiteX46" fmla="*/ 304832 w 5009182"/>
              <a:gd name="connsiteY46" fmla="*/ 3520657 h 5361661"/>
              <a:gd name="connsiteX47" fmla="*/ 122180 w 5009182"/>
              <a:gd name="connsiteY47" fmla="*/ 3292451 h 5361661"/>
              <a:gd name="connsiteX48" fmla="*/ 164141 w 5009182"/>
              <a:gd name="connsiteY48" fmla="*/ 3181432 h 5361661"/>
              <a:gd name="connsiteX49" fmla="*/ 29620 w 5009182"/>
              <a:gd name="connsiteY49" fmla="*/ 3060544 h 5361661"/>
              <a:gd name="connsiteX50" fmla="*/ 320876 w 5009182"/>
              <a:gd name="connsiteY50" fmla="*/ 2863177 h 5361661"/>
              <a:gd name="connsiteX51" fmla="*/ 303598 w 5009182"/>
              <a:gd name="connsiteY51" fmla="*/ 2699115 h 5361661"/>
              <a:gd name="connsiteX52" fmla="*/ 229550 w 5009182"/>
              <a:gd name="connsiteY52" fmla="*/ 2547389 h 5361661"/>
              <a:gd name="connsiteX53" fmla="*/ 439353 w 5009182"/>
              <a:gd name="connsiteY53" fmla="*/ 2361123 h 5361661"/>
              <a:gd name="connsiteX54" fmla="*/ 327047 w 5009182"/>
              <a:gd name="connsiteY54" fmla="*/ 2359890 h 5361661"/>
              <a:gd name="connsiteX55" fmla="*/ 264106 w 5009182"/>
              <a:gd name="connsiteY55" fmla="*/ 2296979 h 5361661"/>
              <a:gd name="connsiteX56" fmla="*/ 207335 w 5009182"/>
              <a:gd name="connsiteY56" fmla="*/ 2253805 h 5361661"/>
              <a:gd name="connsiteX57" fmla="*/ 156736 w 5009182"/>
              <a:gd name="connsiteY57" fmla="*/ 2237768 h 5361661"/>
              <a:gd name="connsiteX58" fmla="*/ 249296 w 5009182"/>
              <a:gd name="connsiteY58" fmla="*/ 2184726 h 5361661"/>
              <a:gd name="connsiteX59" fmla="*/ 388754 w 5009182"/>
              <a:gd name="connsiteY59" fmla="*/ 2046569 h 5361661"/>
              <a:gd name="connsiteX60" fmla="*/ 327047 w 5009182"/>
              <a:gd name="connsiteY60" fmla="*/ 1966388 h 5361661"/>
              <a:gd name="connsiteX61" fmla="*/ 429480 w 5009182"/>
              <a:gd name="connsiteY61" fmla="*/ 1893609 h 5361661"/>
              <a:gd name="connsiteX62" fmla="*/ 689883 w 5009182"/>
              <a:gd name="connsiteY62" fmla="*/ 1723379 h 5361661"/>
              <a:gd name="connsiteX63" fmla="*/ 1156387 w 5009182"/>
              <a:gd name="connsiteY63" fmla="*/ 1634564 h 5361661"/>
              <a:gd name="connsiteX64" fmla="*/ 451695 w 5009182"/>
              <a:gd name="connsiteY64" fmla="*/ 1253398 h 5361661"/>
              <a:gd name="connsiteX65" fmla="*/ 206101 w 5009182"/>
              <a:gd name="connsiteY65" fmla="*/ 1106606 h 5361661"/>
              <a:gd name="connsiteX66" fmla="*/ 433183 w 5009182"/>
              <a:gd name="connsiteY66" fmla="*/ 921574 h 5361661"/>
              <a:gd name="connsiteX67" fmla="*/ 605962 w 5009182"/>
              <a:gd name="connsiteY67" fmla="*/ 489832 h 5361661"/>
              <a:gd name="connsiteX68" fmla="*/ 1007056 w 5009182"/>
              <a:gd name="connsiteY68" fmla="*/ 425688 h 5361661"/>
              <a:gd name="connsiteX69" fmla="*/ 1184772 w 5009182"/>
              <a:gd name="connsiteY69" fmla="*/ 423220 h 5361661"/>
              <a:gd name="connsiteX70" fmla="*/ 1456282 w 5009182"/>
              <a:gd name="connsiteY70" fmla="*/ 293698 h 5361661"/>
              <a:gd name="connsiteX71" fmla="*/ 3953054 w 5009182"/>
              <a:gd name="connsiteY71" fmla="*/ 314 h 536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09182" h="5361661">
                <a:moveTo>
                  <a:pt x="3953054" y="314"/>
                </a:moveTo>
                <a:cubicBezTo>
                  <a:pt x="4192910" y="-2628"/>
                  <a:pt x="4376251" y="14878"/>
                  <a:pt x="4454002" y="64258"/>
                </a:cubicBezTo>
                <a:cubicBezTo>
                  <a:pt x="4809434" y="291231"/>
                  <a:pt x="4709469" y="658828"/>
                  <a:pt x="4623080" y="706936"/>
                </a:cubicBezTo>
                <a:cubicBezTo>
                  <a:pt x="4537924" y="756278"/>
                  <a:pt x="4668742" y="870998"/>
                  <a:pt x="4668742" y="870998"/>
                </a:cubicBezTo>
                <a:cubicBezTo>
                  <a:pt x="4668742" y="870998"/>
                  <a:pt x="4968638" y="1398956"/>
                  <a:pt x="4472514" y="1442131"/>
                </a:cubicBezTo>
                <a:cubicBezTo>
                  <a:pt x="3976391" y="1484071"/>
                  <a:pt x="4219516" y="1608659"/>
                  <a:pt x="4198536" y="1641965"/>
                </a:cubicBezTo>
                <a:cubicBezTo>
                  <a:pt x="4189897" y="1656768"/>
                  <a:pt x="4154107" y="1677738"/>
                  <a:pt x="4110912" y="1699942"/>
                </a:cubicBezTo>
                <a:cubicBezTo>
                  <a:pt x="3624662" y="1729547"/>
                  <a:pt x="1912913" y="1685139"/>
                  <a:pt x="1912913" y="1685139"/>
                </a:cubicBezTo>
                <a:cubicBezTo>
                  <a:pt x="1915382" y="1736948"/>
                  <a:pt x="3630833" y="1751751"/>
                  <a:pt x="3959113" y="1771488"/>
                </a:cubicBezTo>
                <a:cubicBezTo>
                  <a:pt x="3929494" y="1796159"/>
                  <a:pt x="4452768" y="1739415"/>
                  <a:pt x="4586055" y="1854135"/>
                </a:cubicBezTo>
                <a:cubicBezTo>
                  <a:pt x="4725513" y="1972556"/>
                  <a:pt x="4857566" y="2387028"/>
                  <a:pt x="4695894" y="2496813"/>
                </a:cubicBezTo>
                <a:cubicBezTo>
                  <a:pt x="4532988" y="2607833"/>
                  <a:pt x="4662572" y="2628803"/>
                  <a:pt x="4732918" y="2634971"/>
                </a:cubicBezTo>
                <a:cubicBezTo>
                  <a:pt x="4803264" y="2641138"/>
                  <a:pt x="5211763" y="3109886"/>
                  <a:pt x="4798327" y="3408405"/>
                </a:cubicBezTo>
                <a:cubicBezTo>
                  <a:pt x="4692191" y="3486118"/>
                  <a:pt x="4370081" y="3532993"/>
                  <a:pt x="3951708" y="3560131"/>
                </a:cubicBezTo>
                <a:cubicBezTo>
                  <a:pt x="4320716" y="3597137"/>
                  <a:pt x="4614440" y="3646479"/>
                  <a:pt x="4730450" y="3711857"/>
                </a:cubicBezTo>
                <a:cubicBezTo>
                  <a:pt x="5173504" y="3961034"/>
                  <a:pt x="4911868" y="4216378"/>
                  <a:pt x="4894590" y="4222546"/>
                </a:cubicBezTo>
                <a:cubicBezTo>
                  <a:pt x="4876078" y="4227480"/>
                  <a:pt x="4967404" y="4422381"/>
                  <a:pt x="4955062" y="4465555"/>
                </a:cubicBezTo>
                <a:cubicBezTo>
                  <a:pt x="4942721" y="4507495"/>
                  <a:pt x="4900760" y="4538334"/>
                  <a:pt x="4918038" y="4640718"/>
                </a:cubicBezTo>
                <a:cubicBezTo>
                  <a:pt x="4936550" y="4744336"/>
                  <a:pt x="5034047" y="4781343"/>
                  <a:pt x="5003194" y="4963908"/>
                </a:cubicBezTo>
                <a:cubicBezTo>
                  <a:pt x="4973574" y="5145239"/>
                  <a:pt x="4930380" y="5218019"/>
                  <a:pt x="4851395" y="5226653"/>
                </a:cubicBezTo>
                <a:cubicBezTo>
                  <a:pt x="4772410" y="5235288"/>
                  <a:pt x="4634186" y="5179779"/>
                  <a:pt x="4589758" y="5200749"/>
                </a:cubicBezTo>
                <a:cubicBezTo>
                  <a:pt x="4545328" y="5220486"/>
                  <a:pt x="4520646" y="5314235"/>
                  <a:pt x="4391062" y="5314235"/>
                </a:cubicBezTo>
                <a:cubicBezTo>
                  <a:pt x="4261477" y="5314235"/>
                  <a:pt x="4267648" y="5240222"/>
                  <a:pt x="4231858" y="5242689"/>
                </a:cubicBezTo>
                <a:cubicBezTo>
                  <a:pt x="4194834" y="5245157"/>
                  <a:pt x="3110027" y="5370978"/>
                  <a:pt x="3027340" y="5361110"/>
                </a:cubicBezTo>
                <a:cubicBezTo>
                  <a:pt x="2945886" y="5352475"/>
                  <a:pt x="605962" y="5393182"/>
                  <a:pt x="419607" y="5198282"/>
                </a:cubicBezTo>
                <a:cubicBezTo>
                  <a:pt x="419607" y="5198282"/>
                  <a:pt x="356666" y="5139072"/>
                  <a:pt x="354198" y="5088496"/>
                </a:cubicBezTo>
                <a:cubicBezTo>
                  <a:pt x="352964" y="5037921"/>
                  <a:pt x="283852" y="4951572"/>
                  <a:pt x="275213" y="4926901"/>
                </a:cubicBezTo>
                <a:cubicBezTo>
                  <a:pt x="267808" y="4902230"/>
                  <a:pt x="296193" y="4847954"/>
                  <a:pt x="293725" y="4815882"/>
                </a:cubicBezTo>
                <a:cubicBezTo>
                  <a:pt x="291257" y="4783810"/>
                  <a:pt x="207335" y="4769007"/>
                  <a:pt x="204867" y="4732001"/>
                </a:cubicBezTo>
                <a:cubicBezTo>
                  <a:pt x="203633" y="4696228"/>
                  <a:pt x="224613" y="4690060"/>
                  <a:pt x="227082" y="4677725"/>
                </a:cubicBezTo>
                <a:cubicBezTo>
                  <a:pt x="229550" y="4665389"/>
                  <a:pt x="207335" y="4629617"/>
                  <a:pt x="214740" y="4620982"/>
                </a:cubicBezTo>
                <a:cubicBezTo>
                  <a:pt x="220911" y="4612347"/>
                  <a:pt x="798487" y="4618515"/>
                  <a:pt x="814531" y="4607413"/>
                </a:cubicBezTo>
                <a:cubicBezTo>
                  <a:pt x="830575" y="4595077"/>
                  <a:pt x="730610" y="4543268"/>
                  <a:pt x="739249" y="4518597"/>
                </a:cubicBezTo>
                <a:cubicBezTo>
                  <a:pt x="746653" y="4495160"/>
                  <a:pt x="739249" y="4482824"/>
                  <a:pt x="705927" y="4479124"/>
                </a:cubicBezTo>
                <a:cubicBezTo>
                  <a:pt x="671371" y="4476657"/>
                  <a:pt x="319642" y="4477890"/>
                  <a:pt x="272745" y="4445818"/>
                </a:cubicBezTo>
                <a:cubicBezTo>
                  <a:pt x="225847" y="4413746"/>
                  <a:pt x="97497" y="4337266"/>
                  <a:pt x="85156" y="4216378"/>
                </a:cubicBezTo>
                <a:cubicBezTo>
                  <a:pt x="72814" y="4094257"/>
                  <a:pt x="106136" y="4121395"/>
                  <a:pt x="113541" y="4091790"/>
                </a:cubicBezTo>
                <a:cubicBezTo>
                  <a:pt x="122180" y="4060951"/>
                  <a:pt x="56771" y="4060951"/>
                  <a:pt x="44429" y="4036280"/>
                </a:cubicBezTo>
                <a:cubicBezTo>
                  <a:pt x="32088" y="4012843"/>
                  <a:pt x="37024" y="3994340"/>
                  <a:pt x="38259" y="3973369"/>
                </a:cubicBezTo>
                <a:cubicBezTo>
                  <a:pt x="39493" y="3951165"/>
                  <a:pt x="39493" y="3951165"/>
                  <a:pt x="39493" y="3951165"/>
                </a:cubicBezTo>
                <a:cubicBezTo>
                  <a:pt x="39493" y="3951165"/>
                  <a:pt x="4937" y="3953633"/>
                  <a:pt x="0" y="3917860"/>
                </a:cubicBezTo>
                <a:cubicBezTo>
                  <a:pt x="0" y="3917860"/>
                  <a:pt x="236955" y="3796972"/>
                  <a:pt x="328281" y="3790804"/>
                </a:cubicBezTo>
                <a:cubicBezTo>
                  <a:pt x="419607" y="3784637"/>
                  <a:pt x="1107022" y="3753798"/>
                  <a:pt x="1161324" y="3687186"/>
                </a:cubicBezTo>
                <a:cubicBezTo>
                  <a:pt x="1183538" y="3660048"/>
                  <a:pt x="1203284" y="3616874"/>
                  <a:pt x="1219328" y="3573700"/>
                </a:cubicBezTo>
                <a:cubicBezTo>
                  <a:pt x="956457" y="3566299"/>
                  <a:pt x="792317" y="3558897"/>
                  <a:pt x="792317" y="3558897"/>
                </a:cubicBezTo>
                <a:cubicBezTo>
                  <a:pt x="792317" y="3558897"/>
                  <a:pt x="672605" y="3576167"/>
                  <a:pt x="642986" y="3519424"/>
                </a:cubicBezTo>
                <a:cubicBezTo>
                  <a:pt x="613367" y="3463914"/>
                  <a:pt x="404797" y="3583568"/>
                  <a:pt x="304832" y="3520657"/>
                </a:cubicBezTo>
                <a:cubicBezTo>
                  <a:pt x="204867" y="3457747"/>
                  <a:pt x="98731" y="3399770"/>
                  <a:pt x="122180" y="3292451"/>
                </a:cubicBezTo>
                <a:cubicBezTo>
                  <a:pt x="144394" y="3186366"/>
                  <a:pt x="170311" y="3250511"/>
                  <a:pt x="164141" y="3181432"/>
                </a:cubicBezTo>
                <a:cubicBezTo>
                  <a:pt x="159204" y="3112353"/>
                  <a:pt x="51834" y="3201169"/>
                  <a:pt x="29620" y="3060544"/>
                </a:cubicBezTo>
                <a:cubicBezTo>
                  <a:pt x="8639" y="2919920"/>
                  <a:pt x="281384" y="2886614"/>
                  <a:pt x="320876" y="2863177"/>
                </a:cubicBezTo>
                <a:cubicBezTo>
                  <a:pt x="360368" y="2839739"/>
                  <a:pt x="392456" y="2741056"/>
                  <a:pt x="303598" y="2699115"/>
                </a:cubicBezTo>
                <a:cubicBezTo>
                  <a:pt x="214740" y="2658408"/>
                  <a:pt x="208569" y="2604132"/>
                  <a:pt x="229550" y="2547389"/>
                </a:cubicBezTo>
                <a:cubicBezTo>
                  <a:pt x="249296" y="2490646"/>
                  <a:pt x="408500" y="2391962"/>
                  <a:pt x="439353" y="2361123"/>
                </a:cubicBezTo>
                <a:cubicBezTo>
                  <a:pt x="470207" y="2331518"/>
                  <a:pt x="348027" y="2370992"/>
                  <a:pt x="327047" y="2359890"/>
                </a:cubicBezTo>
                <a:cubicBezTo>
                  <a:pt x="306066" y="2348788"/>
                  <a:pt x="272745" y="2296979"/>
                  <a:pt x="264106" y="2296979"/>
                </a:cubicBezTo>
                <a:cubicBezTo>
                  <a:pt x="254233" y="2296979"/>
                  <a:pt x="222145" y="2298212"/>
                  <a:pt x="207335" y="2253805"/>
                </a:cubicBezTo>
                <a:cubicBezTo>
                  <a:pt x="193760" y="2208163"/>
                  <a:pt x="154267" y="2256272"/>
                  <a:pt x="156736" y="2237768"/>
                </a:cubicBezTo>
                <a:cubicBezTo>
                  <a:pt x="159204" y="2218032"/>
                  <a:pt x="146863" y="2205696"/>
                  <a:pt x="249296" y="2184726"/>
                </a:cubicBezTo>
                <a:cubicBezTo>
                  <a:pt x="352964" y="2162522"/>
                  <a:pt x="367773" y="2099611"/>
                  <a:pt x="388754" y="2046569"/>
                </a:cubicBezTo>
                <a:cubicBezTo>
                  <a:pt x="408500" y="1992293"/>
                  <a:pt x="309769" y="2016964"/>
                  <a:pt x="327047" y="1966388"/>
                </a:cubicBezTo>
                <a:cubicBezTo>
                  <a:pt x="344325" y="1915813"/>
                  <a:pt x="397393" y="1925681"/>
                  <a:pt x="429480" y="1893609"/>
                </a:cubicBezTo>
                <a:cubicBezTo>
                  <a:pt x="461568" y="1860303"/>
                  <a:pt x="462802" y="1739415"/>
                  <a:pt x="689883" y="1723379"/>
                </a:cubicBezTo>
                <a:cubicBezTo>
                  <a:pt x="915730" y="1706110"/>
                  <a:pt x="1089744" y="1748050"/>
                  <a:pt x="1156387" y="1634564"/>
                </a:cubicBezTo>
                <a:cubicBezTo>
                  <a:pt x="1224265" y="1521078"/>
                  <a:pt x="504763" y="1286704"/>
                  <a:pt x="451695" y="1253398"/>
                </a:cubicBezTo>
                <a:cubicBezTo>
                  <a:pt x="398627" y="1221326"/>
                  <a:pt x="206101" y="1192954"/>
                  <a:pt x="206101" y="1106606"/>
                </a:cubicBezTo>
                <a:cubicBezTo>
                  <a:pt x="206101" y="1021491"/>
                  <a:pt x="389988" y="959813"/>
                  <a:pt x="433183" y="921574"/>
                </a:cubicBezTo>
                <a:cubicBezTo>
                  <a:pt x="475143" y="883334"/>
                  <a:pt x="443056" y="561378"/>
                  <a:pt x="605962" y="489832"/>
                </a:cubicBezTo>
                <a:cubicBezTo>
                  <a:pt x="605962" y="489832"/>
                  <a:pt x="933008" y="376346"/>
                  <a:pt x="1007056" y="425688"/>
                </a:cubicBezTo>
                <a:cubicBezTo>
                  <a:pt x="1079871" y="475030"/>
                  <a:pt x="1110724" y="462694"/>
                  <a:pt x="1184772" y="423220"/>
                </a:cubicBezTo>
                <a:cubicBezTo>
                  <a:pt x="1257586" y="382513"/>
                  <a:pt x="1377298" y="309734"/>
                  <a:pt x="1456282" y="293698"/>
                </a:cubicBezTo>
                <a:cubicBezTo>
                  <a:pt x="1518953" y="282134"/>
                  <a:pt x="3096426" y="10819"/>
                  <a:pt x="3953054" y="314"/>
                </a:cubicBezTo>
                <a:close/>
              </a:path>
            </a:pathLst>
          </a:custGeom>
        </p:spPr>
        <p:txBody>
          <a:bodyPr wrap="square" lIns="0" tIns="0" rIns="0" bIns="0" anchor="ctr" anchorCtr="1">
            <a:noAutofit/>
          </a:bodyPr>
          <a:lstStyle>
            <a:lvl1pPr marL="0" indent="0">
              <a:buNone/>
              <a:defRPr/>
            </a:lvl1pPr>
          </a:lstStyle>
          <a:p>
            <a:r>
              <a:rPr lang="en-US" dirty="0"/>
              <a:t>Picture </a:t>
            </a:r>
          </a:p>
        </p:txBody>
      </p:sp>
    </p:spTree>
    <p:extLst>
      <p:ext uri="{BB962C8B-B14F-4D97-AF65-F5344CB8AC3E}">
        <p14:creationId xmlns:p14="http://schemas.microsoft.com/office/powerpoint/2010/main" val="325960978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0793977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7EBF85-8746-4A81-875D-F9E7B6E9FAC7}"/>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9B7F55BC-2B4A-4C85-8E81-12AEB2B47EBB}"/>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13" name="Picture 12">
            <a:extLst>
              <a:ext uri="{FF2B5EF4-FFF2-40B4-BE49-F238E27FC236}">
                <a16:creationId xmlns:a16="http://schemas.microsoft.com/office/drawing/2014/main" id="{11760488-7D1D-4137-AA97-F654682F84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003" y="6475365"/>
            <a:ext cx="308414" cy="308070"/>
          </a:xfrm>
          <a:prstGeom prst="rect">
            <a:avLst/>
          </a:prstGeom>
        </p:spPr>
      </p:pic>
      <p:sp>
        <p:nvSpPr>
          <p:cNvPr id="14" name="TextBox 13">
            <a:extLst>
              <a:ext uri="{FF2B5EF4-FFF2-40B4-BE49-F238E27FC236}">
                <a16:creationId xmlns:a16="http://schemas.microsoft.com/office/drawing/2014/main" id="{1F649A0C-68B4-44B0-ADDE-7FC17561209C}"/>
              </a:ext>
            </a:extLst>
          </p:cNvPr>
          <p:cNvSpPr txBox="1"/>
          <p:nvPr userDrawn="1"/>
        </p:nvSpPr>
        <p:spPr>
          <a:xfrm>
            <a:off x="4732421" y="6457453"/>
            <a:ext cx="4270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Learn … Teach.. Create.. </a:t>
            </a:r>
            <a:r>
              <a:rPr lang="en-US" dirty="0">
                <a:solidFill>
                  <a:schemeClr val="tx1"/>
                </a:solidFill>
              </a:rPr>
              <a:t>Black History..</a:t>
            </a:r>
          </a:p>
        </p:txBody>
      </p:sp>
    </p:spTree>
    <p:extLst>
      <p:ext uri="{BB962C8B-B14F-4D97-AF65-F5344CB8AC3E}">
        <p14:creationId xmlns:p14="http://schemas.microsoft.com/office/powerpoint/2010/main" val="30291706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27382492-34B6-438C-B45A-2F0B1597C351}"/>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7478814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0B25334-5044-47AF-9648-70C650FB99BC}"/>
              </a:ext>
            </a:extLst>
          </p:cNvPr>
          <p:cNvSpPr>
            <a:spLocks noGrp="1"/>
          </p:cNvSpPr>
          <p:nvPr>
            <p:ph type="sldNum" sz="quarter" idx="12"/>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298921108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8867BF28-3864-4206-8E49-F5A8F2569E82}"/>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58630809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5">
            <a:extLst>
              <a:ext uri="{FF2B5EF4-FFF2-40B4-BE49-F238E27FC236}">
                <a16:creationId xmlns:a16="http://schemas.microsoft.com/office/drawing/2014/main" id="{B58675A2-FB59-4A21-BE02-5EA8117FB6DA}"/>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AEF50029-7458-4244-BBCA-25B25A4023CD}"/>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8" name="Picture 7" descr="A close up of a sign&#10;&#10;Description generated with high confidence">
            <a:extLst>
              <a:ext uri="{FF2B5EF4-FFF2-40B4-BE49-F238E27FC236}">
                <a16:creationId xmlns:a16="http://schemas.microsoft.com/office/drawing/2014/main" id="{50BA8BF9-BF58-4174-9E53-56CDF3CBC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9" name="TextBox 8">
            <a:extLst>
              <a:ext uri="{FF2B5EF4-FFF2-40B4-BE49-F238E27FC236}">
                <a16:creationId xmlns:a16="http://schemas.microsoft.com/office/drawing/2014/main" id="{B5B7E8E9-A020-4B98-AAFF-5FFE2851DDF4}"/>
              </a:ext>
            </a:extLst>
          </p:cNvPr>
          <p:cNvSpPr txBox="1"/>
          <p:nvPr userDrawn="1"/>
        </p:nvSpPr>
        <p:spPr>
          <a:xfrm>
            <a:off x="4732421" y="6457453"/>
            <a:ext cx="4270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Discover / Share / Create - Black History</a:t>
            </a:r>
          </a:p>
        </p:txBody>
      </p:sp>
    </p:spTree>
    <p:extLst>
      <p:ext uri="{BB962C8B-B14F-4D97-AF65-F5344CB8AC3E}">
        <p14:creationId xmlns:p14="http://schemas.microsoft.com/office/powerpoint/2010/main" val="72764631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3E1C79E-4906-42D7-9799-8BE0AC9297B3}" type="slidenum">
              <a:rPr lang="en-US" smtClean="0"/>
              <a:t>‹#›</a:t>
            </a:fld>
            <a:endParaRPr lang="en-US"/>
          </a:p>
        </p:txBody>
      </p:sp>
    </p:spTree>
    <p:extLst>
      <p:ext uri="{BB962C8B-B14F-4D97-AF65-F5344CB8AC3E}">
        <p14:creationId xmlns:p14="http://schemas.microsoft.com/office/powerpoint/2010/main" val="198501455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88557624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199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3006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075653"/>
            <a:ext cx="10058400" cy="4793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0" name="TextBox 9">
            <a:extLst>
              <a:ext uri="{FF2B5EF4-FFF2-40B4-BE49-F238E27FC236}">
                <a16:creationId xmlns:a16="http://schemas.microsoft.com/office/drawing/2014/main" id="{F909A1BE-0F9F-4F2D-BFFC-205DEB278EB8}"/>
              </a:ext>
            </a:extLst>
          </p:cNvPr>
          <p:cNvSpPr txBox="1"/>
          <p:nvPr userDrawn="1"/>
        </p:nvSpPr>
        <p:spPr>
          <a:xfrm>
            <a:off x="4732421" y="6457453"/>
            <a:ext cx="4270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Learn … Teach.. Create.. </a:t>
            </a:r>
            <a:r>
              <a:rPr lang="en-US" dirty="0">
                <a:solidFill>
                  <a:schemeClr val="tx1"/>
                </a:solidFill>
              </a:rPr>
              <a:t>Black History..</a:t>
            </a:r>
          </a:p>
        </p:txBody>
      </p:sp>
      <p:sp>
        <p:nvSpPr>
          <p:cNvPr id="15" name="Slide Number Placeholder 5">
            <a:extLst>
              <a:ext uri="{FF2B5EF4-FFF2-40B4-BE49-F238E27FC236}">
                <a16:creationId xmlns:a16="http://schemas.microsoft.com/office/drawing/2014/main" id="{52055A22-EAEB-44F4-B1EC-21AED4E41721}"/>
              </a:ext>
            </a:extLst>
          </p:cNvPr>
          <p:cNvSpPr>
            <a:spLocks noGrp="1"/>
          </p:cNvSpPr>
          <p:nvPr>
            <p:ph type="sldNum" sz="quarter" idx="4"/>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DDDE31E4-DAAC-4626-9815-6065CD799898}"/>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Tree>
    <p:extLst>
      <p:ext uri="{BB962C8B-B14F-4D97-AF65-F5344CB8AC3E}">
        <p14:creationId xmlns:p14="http://schemas.microsoft.com/office/powerpoint/2010/main" val="3876528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13" Type="http://schemas.openxmlformats.org/officeDocument/2006/relationships/image" Target="../media/image51.svg"/><Relationship Id="rId18" Type="http://schemas.openxmlformats.org/officeDocument/2006/relationships/image" Target="../media/image8.emf"/><Relationship Id="rId26" Type="http://schemas.openxmlformats.org/officeDocument/2006/relationships/image" Target="../media/image59.svg"/><Relationship Id="rId39" Type="http://schemas.openxmlformats.org/officeDocument/2006/relationships/image" Target="../media/image72.png"/><Relationship Id="rId3" Type="http://schemas.openxmlformats.org/officeDocument/2006/relationships/image" Target="../media/image41.svg"/><Relationship Id="rId21" Type="http://schemas.openxmlformats.org/officeDocument/2006/relationships/image" Target="../media/image54.png"/><Relationship Id="rId34" Type="http://schemas.openxmlformats.org/officeDocument/2006/relationships/image" Target="../media/image67.svg"/><Relationship Id="rId42" Type="http://schemas.openxmlformats.org/officeDocument/2006/relationships/image" Target="../media/image75.svg"/><Relationship Id="rId47" Type="http://schemas.openxmlformats.org/officeDocument/2006/relationships/image" Target="../media/image13.emf"/><Relationship Id="rId50" Type="http://schemas.openxmlformats.org/officeDocument/2006/relationships/image" Target="../media/image16.emf"/><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7.emf"/><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46" Type="http://schemas.openxmlformats.org/officeDocument/2006/relationships/image" Target="../media/image12.emf"/><Relationship Id="rId2" Type="http://schemas.openxmlformats.org/officeDocument/2006/relationships/image" Target="../media/image40.png"/><Relationship Id="rId16" Type="http://schemas.openxmlformats.org/officeDocument/2006/relationships/image" Target="../media/image6.emf"/><Relationship Id="rId20" Type="http://schemas.openxmlformats.org/officeDocument/2006/relationships/image" Target="../media/image10.emf"/><Relationship Id="rId29" Type="http://schemas.openxmlformats.org/officeDocument/2006/relationships/image" Target="../media/image62.png"/><Relationship Id="rId41"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70.png"/><Relationship Id="rId40" Type="http://schemas.openxmlformats.org/officeDocument/2006/relationships/image" Target="../media/image73.svg"/><Relationship Id="rId45" Type="http://schemas.openxmlformats.org/officeDocument/2006/relationships/image" Target="../media/image11.png"/><Relationship Id="rId53" Type="http://schemas.openxmlformats.org/officeDocument/2006/relationships/image" Target="../media/image5.png"/><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9.svg"/><Relationship Id="rId49" Type="http://schemas.openxmlformats.org/officeDocument/2006/relationships/image" Target="../media/image15.emf"/><Relationship Id="rId10" Type="http://schemas.openxmlformats.org/officeDocument/2006/relationships/image" Target="../media/image48.png"/><Relationship Id="rId19" Type="http://schemas.openxmlformats.org/officeDocument/2006/relationships/image" Target="../media/image9.emf"/><Relationship Id="rId31" Type="http://schemas.openxmlformats.org/officeDocument/2006/relationships/image" Target="../media/image64.png"/><Relationship Id="rId44" Type="http://schemas.openxmlformats.org/officeDocument/2006/relationships/image" Target="../media/image77.svg"/><Relationship Id="rId52" Type="http://schemas.openxmlformats.org/officeDocument/2006/relationships/image" Target="../media/image79.emf"/><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8.png"/><Relationship Id="rId43" Type="http://schemas.openxmlformats.org/officeDocument/2006/relationships/image" Target="../media/image76.png"/><Relationship Id="rId48" Type="http://schemas.openxmlformats.org/officeDocument/2006/relationships/image" Target="../media/image14.emf"/><Relationship Id="rId8" Type="http://schemas.openxmlformats.org/officeDocument/2006/relationships/image" Target="../media/image46.png"/><Relationship Id="rId51"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3.jpe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png"/><Relationship Id="rId4" Type="http://schemas.openxmlformats.org/officeDocument/2006/relationships/diagramLayout" Target="../diagrams/layout2.xml"/><Relationship Id="rId9" Type="http://schemas.openxmlformats.org/officeDocument/2006/relationships/image" Target="../media/image86.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hart" Target="../charts/chart2.xml"/><Relationship Id="rId7" Type="http://schemas.openxmlformats.org/officeDocument/2006/relationships/image" Target="../media/image90.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chart" Target="../charts/char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5.png"/><Relationship Id="rId4" Type="http://schemas.openxmlformats.org/officeDocument/2006/relationships/image" Target="../media/image83.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 Type="http://schemas.openxmlformats.org/officeDocument/2006/relationships/notesSlide" Target="../notesSlides/notesSlide2.xml"/><Relationship Id="rId16" Type="http://schemas.openxmlformats.org/officeDocument/2006/relationships/image" Target="../media/image18.emf"/><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png"/><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png"/><Relationship Id="rId7"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4.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474BD2FB-4000-46FC-84B8-1CFCA05337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32401" y="593043"/>
            <a:ext cx="10725928" cy="3021045"/>
          </a:xfrm>
          <a:prstGeom prst="rect">
            <a:avLst/>
          </a:prstGeom>
        </p:spPr>
      </p:pic>
      <p:sp>
        <p:nvSpPr>
          <p:cNvPr id="6" name="Subtitle 5">
            <a:extLst>
              <a:ext uri="{FF2B5EF4-FFF2-40B4-BE49-F238E27FC236}">
                <a16:creationId xmlns:a16="http://schemas.microsoft.com/office/drawing/2014/main" id="{CBF2E40E-005E-4460-94B4-EA1060D7077C}"/>
              </a:ext>
            </a:extLst>
          </p:cNvPr>
          <p:cNvSpPr>
            <a:spLocks noGrp="1"/>
          </p:cNvSpPr>
          <p:nvPr>
            <p:ph type="subTitle" idx="1"/>
          </p:nvPr>
        </p:nvSpPr>
        <p:spPr>
          <a:xfrm>
            <a:off x="274897" y="5563226"/>
            <a:ext cx="11642172" cy="701731"/>
          </a:xfrm>
          <a:noFill/>
        </p:spPr>
        <p:txBody>
          <a:bodyPr wrap="square" rtlCol="0">
            <a:spAutoFit/>
          </a:bodyPr>
          <a:lstStyle/>
          <a:p>
            <a:pPr algn="ctr"/>
            <a:r>
              <a:rPr lang="en-US" sz="4400" b="1" dirty="0">
                <a:solidFill>
                  <a:schemeClr val="tx1"/>
                </a:solidFill>
                <a:latin typeface="+mn-lt"/>
              </a:rPr>
              <a:t>CREATING The Future of Black History</a:t>
            </a:r>
          </a:p>
        </p:txBody>
      </p:sp>
    </p:spTree>
    <p:extLst>
      <p:ext uri="{BB962C8B-B14F-4D97-AF65-F5344CB8AC3E}">
        <p14:creationId xmlns:p14="http://schemas.microsoft.com/office/powerpoint/2010/main" val="144663948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BE2C508-75ED-4B9C-B332-12AE493CF9E8}"/>
              </a:ext>
            </a:extLst>
          </p:cNvPr>
          <p:cNvSpPr txBox="1"/>
          <p:nvPr/>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36" name="Slide Number Placeholder 5">
            <a:extLst>
              <a:ext uri="{FF2B5EF4-FFF2-40B4-BE49-F238E27FC236}">
                <a16:creationId xmlns:a16="http://schemas.microsoft.com/office/drawing/2014/main" id="{6508532B-73AD-45E3-B082-08A39AD177AA}"/>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10</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4D9BF12D-B624-4461-9AAF-169AD02357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22" name="Oval 21">
            <a:extLst>
              <a:ext uri="{FF2B5EF4-FFF2-40B4-BE49-F238E27FC236}">
                <a16:creationId xmlns:a16="http://schemas.microsoft.com/office/drawing/2014/main" id="{F7922690-5A13-4E4C-AAF6-C4892B242D6F}"/>
              </a:ext>
            </a:extLst>
          </p:cNvPr>
          <p:cNvSpPr/>
          <p:nvPr/>
        </p:nvSpPr>
        <p:spPr>
          <a:xfrm>
            <a:off x="580981" y="2965206"/>
            <a:ext cx="318018" cy="318016"/>
          </a:xfrm>
          <a:prstGeom prst="ellipse">
            <a:avLst/>
          </a:prstGeom>
          <a:solidFill>
            <a:schemeClr val="accent5">
              <a:lumMod val="50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0C91C72-D0A9-4493-BDD6-8CBFDBF61126}"/>
              </a:ext>
            </a:extLst>
          </p:cNvPr>
          <p:cNvSpPr txBox="1"/>
          <p:nvPr/>
        </p:nvSpPr>
        <p:spPr>
          <a:xfrm>
            <a:off x="991110" y="2860585"/>
            <a:ext cx="4075638" cy="415498"/>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Consumers – Millennials and Beyond</a:t>
            </a:r>
            <a:endParaRPr lang="en-US" sz="2000" dirty="0">
              <a:solidFill>
                <a:schemeClr val="tx1">
                  <a:lumMod val="65000"/>
                  <a:lumOff val="35000"/>
                </a:schemeClr>
              </a:solidFill>
            </a:endParaRPr>
          </a:p>
        </p:txBody>
      </p:sp>
      <p:sp>
        <p:nvSpPr>
          <p:cNvPr id="24" name="Oval 23">
            <a:extLst>
              <a:ext uri="{FF2B5EF4-FFF2-40B4-BE49-F238E27FC236}">
                <a16:creationId xmlns:a16="http://schemas.microsoft.com/office/drawing/2014/main" id="{77242665-D2B3-445F-B1CA-B0ACA8A53E9A}"/>
              </a:ext>
            </a:extLst>
          </p:cNvPr>
          <p:cNvSpPr/>
          <p:nvPr/>
        </p:nvSpPr>
        <p:spPr>
          <a:xfrm>
            <a:off x="580981" y="3449148"/>
            <a:ext cx="318018" cy="318016"/>
          </a:xfrm>
          <a:prstGeom prst="ellipse">
            <a:avLst/>
          </a:prstGeom>
          <a:solidFill>
            <a:schemeClr val="accent4"/>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BAD14F-3500-4D7C-874B-F5AF5EF9192A}"/>
              </a:ext>
            </a:extLst>
          </p:cNvPr>
          <p:cNvSpPr txBox="1"/>
          <p:nvPr/>
        </p:nvSpPr>
        <p:spPr>
          <a:xfrm>
            <a:off x="991110" y="3321444"/>
            <a:ext cx="4541524" cy="461665"/>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Academia – Students, Teachers &amp; Schools</a:t>
            </a:r>
            <a:endParaRPr lang="en-US" sz="2000" dirty="0">
              <a:solidFill>
                <a:schemeClr val="tx1">
                  <a:lumMod val="65000"/>
                  <a:lumOff val="35000"/>
                </a:schemeClr>
              </a:solidFill>
            </a:endParaRPr>
          </a:p>
        </p:txBody>
      </p:sp>
      <p:sp>
        <p:nvSpPr>
          <p:cNvPr id="26" name="Oval 25">
            <a:extLst>
              <a:ext uri="{FF2B5EF4-FFF2-40B4-BE49-F238E27FC236}">
                <a16:creationId xmlns:a16="http://schemas.microsoft.com/office/drawing/2014/main" id="{EA646BDD-9F04-43FF-AB1A-DA8137B6A4EC}"/>
              </a:ext>
            </a:extLst>
          </p:cNvPr>
          <p:cNvSpPr/>
          <p:nvPr/>
        </p:nvSpPr>
        <p:spPr>
          <a:xfrm>
            <a:off x="580981" y="3973723"/>
            <a:ext cx="318018" cy="318016"/>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9E18153-94E9-4532-B29C-8868420A7180}"/>
              </a:ext>
            </a:extLst>
          </p:cNvPr>
          <p:cNvSpPr txBox="1"/>
          <p:nvPr/>
        </p:nvSpPr>
        <p:spPr>
          <a:xfrm>
            <a:off x="991110" y="3846019"/>
            <a:ext cx="4408750" cy="461665"/>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Businesses / Professional  Organizations</a:t>
            </a:r>
            <a:endParaRPr lang="en-US" sz="2000" dirty="0">
              <a:solidFill>
                <a:schemeClr val="tx1">
                  <a:lumMod val="65000"/>
                  <a:lumOff val="35000"/>
                </a:schemeClr>
              </a:solidFill>
            </a:endParaRPr>
          </a:p>
        </p:txBody>
      </p:sp>
      <p:sp>
        <p:nvSpPr>
          <p:cNvPr id="28" name="Oval 27">
            <a:extLst>
              <a:ext uri="{FF2B5EF4-FFF2-40B4-BE49-F238E27FC236}">
                <a16:creationId xmlns:a16="http://schemas.microsoft.com/office/drawing/2014/main" id="{FA0BE337-451D-4CCB-9102-2CAB30766CF0}"/>
              </a:ext>
            </a:extLst>
          </p:cNvPr>
          <p:cNvSpPr/>
          <p:nvPr/>
        </p:nvSpPr>
        <p:spPr>
          <a:xfrm>
            <a:off x="580981" y="4534634"/>
            <a:ext cx="318018" cy="318016"/>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2F672F2-0F3A-4952-8802-9900AB7A06F6}"/>
              </a:ext>
            </a:extLst>
          </p:cNvPr>
          <p:cNvSpPr txBox="1"/>
          <p:nvPr/>
        </p:nvSpPr>
        <p:spPr>
          <a:xfrm>
            <a:off x="991110" y="4396770"/>
            <a:ext cx="4075638" cy="461665"/>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Sponsors &amp; Advertisers</a:t>
            </a:r>
            <a:endParaRPr lang="en-US" sz="2000" dirty="0">
              <a:solidFill>
                <a:schemeClr val="tx1">
                  <a:lumMod val="65000"/>
                  <a:lumOff val="35000"/>
                </a:schemeClr>
              </a:solidFill>
            </a:endParaRPr>
          </a:p>
        </p:txBody>
      </p:sp>
      <p:sp>
        <p:nvSpPr>
          <p:cNvPr id="33" name="Rounded Rectangle 40">
            <a:extLst>
              <a:ext uri="{FF2B5EF4-FFF2-40B4-BE49-F238E27FC236}">
                <a16:creationId xmlns:a16="http://schemas.microsoft.com/office/drawing/2014/main" id="{8269C144-4546-4AE9-8EBA-C3B87F940942}"/>
              </a:ext>
            </a:extLst>
          </p:cNvPr>
          <p:cNvSpPr/>
          <p:nvPr/>
        </p:nvSpPr>
        <p:spPr>
          <a:xfrm>
            <a:off x="580981" y="2257910"/>
            <a:ext cx="4485767" cy="423862"/>
          </a:xfrm>
          <a:prstGeom prst="roundRect">
            <a:avLst>
              <a:gd name="adj" fmla="val 2417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0AC2902-983E-48E4-B50F-117F1A58D4D9}"/>
              </a:ext>
            </a:extLst>
          </p:cNvPr>
          <p:cNvSpPr txBox="1"/>
          <p:nvPr/>
        </p:nvSpPr>
        <p:spPr>
          <a:xfrm>
            <a:off x="580980" y="747494"/>
            <a:ext cx="4485767" cy="1107996"/>
          </a:xfrm>
          <a:prstGeom prst="rect">
            <a:avLst/>
          </a:prstGeom>
          <a:solidFill>
            <a:schemeClr val="bg1"/>
          </a:solidFill>
        </p:spPr>
        <p:txBody>
          <a:bodyPr wrap="square" lIns="0" tIns="0" rIns="0" bIns="0" rtlCol="0" anchor="ctr" anchorCtr="0">
            <a:spAutoFit/>
          </a:bodyPr>
          <a:lstStyle/>
          <a:p>
            <a:r>
              <a:rPr lang="en-US" sz="3600" b="1" dirty="0">
                <a:solidFill>
                  <a:schemeClr val="accent2">
                    <a:lumMod val="75000"/>
                  </a:schemeClr>
                </a:solidFill>
                <a:latin typeface="Segoe UI" panose="020B0502040204020203" pitchFamily="34" charset="0"/>
                <a:cs typeface="Segoe UI" panose="020B0502040204020203" pitchFamily="34" charset="0"/>
              </a:rPr>
              <a:t>TARGET </a:t>
            </a:r>
            <a:r>
              <a:rPr lang="en-US" sz="3600" dirty="0">
                <a:solidFill>
                  <a:schemeClr val="accent2">
                    <a:lumMod val="75000"/>
                  </a:schemeClr>
                </a:solidFill>
                <a:latin typeface="Segoe UI" panose="020B0502040204020203" pitchFamily="34" charset="0"/>
                <a:cs typeface="Segoe UI" panose="020B0502040204020203" pitchFamily="34" charset="0"/>
              </a:rPr>
              <a:t>DEMOGRAPHICS</a:t>
            </a:r>
          </a:p>
        </p:txBody>
      </p:sp>
      <p:grpSp>
        <p:nvGrpSpPr>
          <p:cNvPr id="38" name="Group 37">
            <a:extLst>
              <a:ext uri="{FF2B5EF4-FFF2-40B4-BE49-F238E27FC236}">
                <a16:creationId xmlns:a16="http://schemas.microsoft.com/office/drawing/2014/main" id="{59456D25-6CC3-4CD8-A96A-7635A59CFF6E}"/>
              </a:ext>
            </a:extLst>
          </p:cNvPr>
          <p:cNvGrpSpPr/>
          <p:nvPr/>
        </p:nvGrpSpPr>
        <p:grpSpPr>
          <a:xfrm>
            <a:off x="580981" y="454257"/>
            <a:ext cx="1019175" cy="181379"/>
            <a:chOff x="4127500" y="876491"/>
            <a:chExt cx="1019175" cy="181379"/>
          </a:xfrm>
        </p:grpSpPr>
        <p:sp>
          <p:nvSpPr>
            <p:cNvPr id="39" name="Oval 38">
              <a:extLst>
                <a:ext uri="{FF2B5EF4-FFF2-40B4-BE49-F238E27FC236}">
                  <a16:creationId xmlns:a16="http://schemas.microsoft.com/office/drawing/2014/main" id="{E90C0D8F-035B-4C36-AD1D-C5ADCBA357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476ABDE-F558-4374-8590-D481193E58B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5A114-DE95-42BF-B15D-1942A411F507}"/>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B45EA7-EEA9-4D2A-8146-EB034C93CF9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17E2FC17-F4FE-4616-AEE0-D0D6E1A3276C}"/>
              </a:ext>
            </a:extLst>
          </p:cNvPr>
          <p:cNvSpPr txBox="1"/>
          <p:nvPr/>
        </p:nvSpPr>
        <p:spPr>
          <a:xfrm>
            <a:off x="868842" y="2299134"/>
            <a:ext cx="3707575" cy="307777"/>
          </a:xfrm>
          <a:prstGeom prst="rect">
            <a:avLst/>
          </a:prstGeom>
          <a:noFill/>
        </p:spPr>
        <p:txBody>
          <a:bodyPr wrap="square" lIns="0" tIns="0" rIns="0" bIns="0" rtlCol="0" anchor="ctr" anchorCtr="0">
            <a:spAutoFit/>
          </a:bodyPr>
          <a:lstStyle/>
          <a:p>
            <a:r>
              <a:rPr lang="en-US" sz="2000" b="1" dirty="0">
                <a:solidFill>
                  <a:schemeClr val="bg1"/>
                </a:solidFill>
              </a:rPr>
              <a:t>Who’s interested in Black Facts?</a:t>
            </a:r>
          </a:p>
        </p:txBody>
      </p:sp>
      <p:pic>
        <p:nvPicPr>
          <p:cNvPr id="3" name="Picture 2">
            <a:extLst>
              <a:ext uri="{FF2B5EF4-FFF2-40B4-BE49-F238E27FC236}">
                <a16:creationId xmlns:a16="http://schemas.microsoft.com/office/drawing/2014/main" id="{3F9E7225-AD73-49B1-BC4C-3DC4C42675D6}"/>
              </a:ext>
            </a:extLst>
          </p:cNvPr>
          <p:cNvPicPr>
            <a:picLocks noChangeAspect="1"/>
          </p:cNvPicPr>
          <p:nvPr/>
        </p:nvPicPr>
        <p:blipFill>
          <a:blip r:embed="rId4"/>
          <a:stretch>
            <a:fillRect/>
          </a:stretch>
        </p:blipFill>
        <p:spPr>
          <a:xfrm>
            <a:off x="7976934" y="305550"/>
            <a:ext cx="1716734" cy="1531741"/>
          </a:xfrm>
          <a:prstGeom prst="rect">
            <a:avLst/>
          </a:prstGeom>
        </p:spPr>
      </p:pic>
      <p:pic>
        <p:nvPicPr>
          <p:cNvPr id="32" name="Picture 31">
            <a:extLst>
              <a:ext uri="{FF2B5EF4-FFF2-40B4-BE49-F238E27FC236}">
                <a16:creationId xmlns:a16="http://schemas.microsoft.com/office/drawing/2014/main" id="{A2183AC4-5B51-43B0-BECF-1E233C811C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06953" y="89795"/>
            <a:ext cx="1008180" cy="916964"/>
          </a:xfrm>
          <a:prstGeom prst="rect">
            <a:avLst/>
          </a:prstGeom>
        </p:spPr>
      </p:pic>
      <p:pic>
        <p:nvPicPr>
          <p:cNvPr id="34" name="Picture Placeholder 62">
            <a:extLst>
              <a:ext uri="{FF2B5EF4-FFF2-40B4-BE49-F238E27FC236}">
                <a16:creationId xmlns:a16="http://schemas.microsoft.com/office/drawing/2014/main" id="{F4F9BE8C-D65B-40A3-B640-4EDD4ED318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93359" y="4620358"/>
            <a:ext cx="2645011" cy="1490147"/>
          </a:xfrm>
          <a:prstGeom prst="roundRect">
            <a:avLst>
              <a:gd name="adj" fmla="val 3199"/>
            </a:avLst>
          </a:prstGeom>
        </p:spPr>
      </p:pic>
      <p:pic>
        <p:nvPicPr>
          <p:cNvPr id="37" name="Picture Placeholder 4" descr="A group of people posing for a photo&#10;&#10;Description generated with very high confidence">
            <a:extLst>
              <a:ext uri="{FF2B5EF4-FFF2-40B4-BE49-F238E27FC236}">
                <a16:creationId xmlns:a16="http://schemas.microsoft.com/office/drawing/2014/main" id="{37AC9858-F91F-457D-A825-34397E2DC4B4}"/>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5614015" y="2146847"/>
            <a:ext cx="2626791" cy="1420996"/>
          </a:xfrm>
          <a:prstGeom prst="roundRect">
            <a:avLst>
              <a:gd name="adj" fmla="val 3199"/>
            </a:avLst>
          </a:prstGeom>
        </p:spPr>
      </p:pic>
      <p:pic>
        <p:nvPicPr>
          <p:cNvPr id="44" name="Picture Placeholder 8" descr="A picture containing person, child, looking, table&#10;&#10;Description generated with high confidence">
            <a:extLst>
              <a:ext uri="{FF2B5EF4-FFF2-40B4-BE49-F238E27FC236}">
                <a16:creationId xmlns:a16="http://schemas.microsoft.com/office/drawing/2014/main" id="{E782846F-2B22-408F-89DB-89E6C02B43D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835300" y="2151694"/>
            <a:ext cx="2711159" cy="1466637"/>
          </a:xfrm>
          <a:prstGeom prst="roundRect">
            <a:avLst>
              <a:gd name="adj" fmla="val 3199"/>
            </a:avLst>
          </a:prstGeom>
        </p:spPr>
      </p:pic>
      <p:pic>
        <p:nvPicPr>
          <p:cNvPr id="45" name="Picture Placeholder 8" descr="A group of people posing for a photo&#10;&#10;Description generated with very high confidence">
            <a:extLst>
              <a:ext uri="{FF2B5EF4-FFF2-40B4-BE49-F238E27FC236}">
                <a16:creationId xmlns:a16="http://schemas.microsoft.com/office/drawing/2014/main" id="{BD821C59-2E2F-4B9A-8E81-D9D8896FC05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744000" y="3783109"/>
            <a:ext cx="2831507" cy="1531741"/>
          </a:xfrm>
          <a:prstGeom prst="roundRect">
            <a:avLst>
              <a:gd name="adj" fmla="val 3199"/>
            </a:avLst>
          </a:prstGeom>
        </p:spPr>
      </p:pic>
    </p:spTree>
    <p:extLst>
      <p:ext uri="{BB962C8B-B14F-4D97-AF65-F5344CB8AC3E}">
        <p14:creationId xmlns:p14="http://schemas.microsoft.com/office/powerpoint/2010/main" val="58619820"/>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171EBF87-BA26-4D81-A85E-8C0EF12B812C}"/>
              </a:ext>
            </a:extLst>
          </p:cNvPr>
          <p:cNvCxnSpPr>
            <a:cxnSpLocks/>
          </p:cNvCxnSpPr>
          <p:nvPr/>
        </p:nvCxnSpPr>
        <p:spPr>
          <a:xfrm flipV="1">
            <a:off x="4616143" y="4668683"/>
            <a:ext cx="133498" cy="207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CEC3615-40C1-418E-87F5-B06403612FAA}"/>
              </a:ext>
            </a:extLst>
          </p:cNvPr>
          <p:cNvCxnSpPr>
            <a:cxnSpLocks/>
          </p:cNvCxnSpPr>
          <p:nvPr/>
        </p:nvCxnSpPr>
        <p:spPr>
          <a:xfrm flipV="1">
            <a:off x="5183355" y="4664991"/>
            <a:ext cx="151429" cy="22859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8099523-9C86-4C1E-964C-AD12F5F66225}"/>
              </a:ext>
            </a:extLst>
          </p:cNvPr>
          <p:cNvCxnSpPr>
            <a:cxnSpLocks/>
          </p:cNvCxnSpPr>
          <p:nvPr/>
        </p:nvCxnSpPr>
        <p:spPr>
          <a:xfrm flipV="1">
            <a:off x="5999194" y="4697627"/>
            <a:ext cx="1" cy="1959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8CC13AB-6380-4FC8-B477-7A9DE9B92CE2}"/>
              </a:ext>
            </a:extLst>
          </p:cNvPr>
          <p:cNvCxnSpPr>
            <a:cxnSpLocks/>
          </p:cNvCxnSpPr>
          <p:nvPr/>
        </p:nvCxnSpPr>
        <p:spPr>
          <a:xfrm flipH="1" flipV="1">
            <a:off x="6659781" y="4653913"/>
            <a:ext cx="97251" cy="23967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228911C-74F7-4D48-A2CA-74E667A903A5}"/>
              </a:ext>
            </a:extLst>
          </p:cNvPr>
          <p:cNvCxnSpPr>
            <a:cxnSpLocks/>
          </p:cNvCxnSpPr>
          <p:nvPr/>
        </p:nvCxnSpPr>
        <p:spPr>
          <a:xfrm flipH="1" flipV="1">
            <a:off x="7228602" y="4616918"/>
            <a:ext cx="24648" cy="276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Rounded Corners 115">
            <a:extLst>
              <a:ext uri="{FF2B5EF4-FFF2-40B4-BE49-F238E27FC236}">
                <a16:creationId xmlns:a16="http://schemas.microsoft.com/office/drawing/2014/main" id="{00866D8D-545A-45F9-AFBC-B878DF473CFB}"/>
              </a:ext>
            </a:extLst>
          </p:cNvPr>
          <p:cNvSpPr/>
          <p:nvPr/>
        </p:nvSpPr>
        <p:spPr>
          <a:xfrm>
            <a:off x="389864" y="5161770"/>
            <a:ext cx="3281732" cy="1059952"/>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Content is submitted by BlackFacts Users, Griots and our proprietary web crawlers, from online pages, social media sharing, uploaded documents and (in Year 2) media.</a:t>
            </a:r>
          </a:p>
        </p:txBody>
      </p:sp>
      <p:pic>
        <p:nvPicPr>
          <p:cNvPr id="128" name="Graphic 127" descr="Film reel">
            <a:extLst>
              <a:ext uri="{FF2B5EF4-FFF2-40B4-BE49-F238E27FC236}">
                <a16:creationId xmlns:a16="http://schemas.microsoft.com/office/drawing/2014/main" id="{F367C26A-FC68-4AD0-800F-3C32048897F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07914" y="4874178"/>
            <a:ext cx="449692" cy="449692"/>
          </a:xfrm>
          <a:prstGeom prst="rect">
            <a:avLst/>
          </a:prstGeom>
        </p:spPr>
      </p:pic>
      <p:pic>
        <p:nvPicPr>
          <p:cNvPr id="130" name="Graphic 129" descr="Music">
            <a:extLst>
              <a:ext uri="{FF2B5EF4-FFF2-40B4-BE49-F238E27FC236}">
                <a16:creationId xmlns:a16="http://schemas.microsoft.com/office/drawing/2014/main" id="{58A5AA50-AE9A-44AD-BA68-AAEF00188DD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3563" y="4872128"/>
            <a:ext cx="453792" cy="453792"/>
          </a:xfrm>
          <a:prstGeom prst="rect">
            <a:avLst/>
          </a:prstGeom>
        </p:spPr>
      </p:pic>
      <p:pic>
        <p:nvPicPr>
          <p:cNvPr id="132" name="Graphic 131" descr="Clapper board">
            <a:extLst>
              <a:ext uri="{FF2B5EF4-FFF2-40B4-BE49-F238E27FC236}">
                <a16:creationId xmlns:a16="http://schemas.microsoft.com/office/drawing/2014/main" id="{179505FB-5F62-441E-B381-1A5FD3355B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80106" y="4902576"/>
            <a:ext cx="392897" cy="392897"/>
          </a:xfrm>
          <a:prstGeom prst="rect">
            <a:avLst/>
          </a:prstGeom>
        </p:spPr>
      </p:pic>
      <p:pic>
        <p:nvPicPr>
          <p:cNvPr id="136" name="Graphic 135" descr="Downhill skiing">
            <a:extLst>
              <a:ext uri="{FF2B5EF4-FFF2-40B4-BE49-F238E27FC236}">
                <a16:creationId xmlns:a16="http://schemas.microsoft.com/office/drawing/2014/main" id="{1AA0E7DD-A8CE-4020-BD50-4BB7DA4D5EF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89546" y="4912950"/>
            <a:ext cx="450000" cy="450000"/>
          </a:xfrm>
          <a:prstGeom prst="rect">
            <a:avLst/>
          </a:prstGeom>
        </p:spPr>
      </p:pic>
      <p:pic>
        <p:nvPicPr>
          <p:cNvPr id="138" name="Graphic 137" descr="Baseball">
            <a:extLst>
              <a:ext uri="{FF2B5EF4-FFF2-40B4-BE49-F238E27FC236}">
                <a16:creationId xmlns:a16="http://schemas.microsoft.com/office/drawing/2014/main" id="{D697B04D-8E39-49F5-8BFA-CE9D7B4FA2C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23914" y="4886488"/>
            <a:ext cx="425072" cy="425072"/>
          </a:xfrm>
          <a:prstGeom prst="rect">
            <a:avLst/>
          </a:prstGeom>
        </p:spPr>
      </p:pic>
      <p:pic>
        <p:nvPicPr>
          <p:cNvPr id="140" name="Graphic 139" descr="Football">
            <a:extLst>
              <a:ext uri="{FF2B5EF4-FFF2-40B4-BE49-F238E27FC236}">
                <a16:creationId xmlns:a16="http://schemas.microsoft.com/office/drawing/2014/main" id="{BDCD844A-278F-41EF-B4D2-8A55D040EBD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02040" y="4858367"/>
            <a:ext cx="481315" cy="481315"/>
          </a:xfrm>
          <a:prstGeom prst="rect">
            <a:avLst/>
          </a:prstGeom>
        </p:spPr>
      </p:pic>
      <p:pic>
        <p:nvPicPr>
          <p:cNvPr id="142" name="Graphic 141" descr="Basketball">
            <a:extLst>
              <a:ext uri="{FF2B5EF4-FFF2-40B4-BE49-F238E27FC236}">
                <a16:creationId xmlns:a16="http://schemas.microsoft.com/office/drawing/2014/main" id="{0D2222D4-F938-471F-81F7-A6B87AA8F30B}"/>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21778" y="4879173"/>
            <a:ext cx="439703" cy="439703"/>
          </a:xfrm>
          <a:prstGeom prst="rect">
            <a:avLst/>
          </a:prstGeom>
        </p:spPr>
      </p:pic>
      <p:sp>
        <p:nvSpPr>
          <p:cNvPr id="101" name="TextBox 100">
            <a:extLst>
              <a:ext uri="{FF2B5EF4-FFF2-40B4-BE49-F238E27FC236}">
                <a16:creationId xmlns:a16="http://schemas.microsoft.com/office/drawing/2014/main" id="{7ECADAEA-345B-4BFB-BCAB-3382E62B6163}"/>
              </a:ext>
            </a:extLst>
          </p:cNvPr>
          <p:cNvSpPr txBox="1"/>
          <p:nvPr/>
        </p:nvSpPr>
        <p:spPr>
          <a:xfrm>
            <a:off x="3949844" y="5288524"/>
            <a:ext cx="4157944" cy="400110"/>
          </a:xfrm>
          <a:prstGeom prst="rect">
            <a:avLst/>
          </a:prstGeom>
          <a:noFill/>
        </p:spPr>
        <p:txBody>
          <a:bodyPr wrap="square" rtlCol="0">
            <a:spAutoFit/>
          </a:bodyPr>
          <a:lstStyle/>
          <a:p>
            <a:pPr algn="ctr"/>
            <a:r>
              <a:rPr lang="en-US" sz="2000" b="1" dirty="0"/>
              <a:t>Sponsors / Advertisers / Vendors</a:t>
            </a:r>
          </a:p>
        </p:txBody>
      </p:sp>
      <p:sp>
        <p:nvSpPr>
          <p:cNvPr id="102" name="Rectangle: Rounded Corners 101">
            <a:extLst>
              <a:ext uri="{FF2B5EF4-FFF2-40B4-BE49-F238E27FC236}">
                <a16:creationId xmlns:a16="http://schemas.microsoft.com/office/drawing/2014/main" id="{7108D37E-F542-4A1E-B565-00B0761DBCA1}"/>
              </a:ext>
            </a:extLst>
          </p:cNvPr>
          <p:cNvSpPr/>
          <p:nvPr/>
        </p:nvSpPr>
        <p:spPr>
          <a:xfrm>
            <a:off x="8291816" y="4916366"/>
            <a:ext cx="3510319" cy="1348950"/>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Consumers get BlackFacts content on any platform by visiting the website or receiving push notifications via Email/Text/Social Media.</a:t>
            </a:r>
          </a:p>
          <a:p>
            <a:endParaRPr lang="en-US" sz="1200" dirty="0">
              <a:solidFill>
                <a:schemeClr val="tx1"/>
              </a:solidFill>
            </a:endParaRPr>
          </a:p>
          <a:p>
            <a:r>
              <a:rPr lang="en-US" sz="1200" dirty="0">
                <a:solidFill>
                  <a:schemeClr val="tx1"/>
                </a:solidFill>
              </a:rPr>
              <a:t>BlackFacts content is syndicated via BlackFacts Widgets hosted on affiliate sites and entire custom BlackFacts-driven partner sites.</a:t>
            </a:r>
          </a:p>
        </p:txBody>
      </p:sp>
      <p:sp>
        <p:nvSpPr>
          <p:cNvPr id="105" name="TextBox 104">
            <a:extLst>
              <a:ext uri="{FF2B5EF4-FFF2-40B4-BE49-F238E27FC236}">
                <a16:creationId xmlns:a16="http://schemas.microsoft.com/office/drawing/2014/main" id="{0B94CE15-1D07-42C5-A2D7-7C389071DB3C}"/>
              </a:ext>
            </a:extLst>
          </p:cNvPr>
          <p:cNvSpPr txBox="1"/>
          <p:nvPr/>
        </p:nvSpPr>
        <p:spPr>
          <a:xfrm>
            <a:off x="4124948" y="1313785"/>
            <a:ext cx="3535326" cy="461665"/>
          </a:xfrm>
          <a:prstGeom prst="rect">
            <a:avLst/>
          </a:prstGeom>
          <a:noFill/>
        </p:spPr>
        <p:txBody>
          <a:bodyPr wrap="square" rtlCol="0">
            <a:spAutoFit/>
          </a:bodyPr>
          <a:lstStyle/>
          <a:p>
            <a:pPr algn="ctr"/>
            <a:r>
              <a:rPr lang="en-US" sz="2400" b="1" i="1" dirty="0"/>
              <a:t>BlackFacts.com</a:t>
            </a:r>
          </a:p>
        </p:txBody>
      </p:sp>
      <p:pic>
        <p:nvPicPr>
          <p:cNvPr id="31" name="Picture 30">
            <a:extLst>
              <a:ext uri="{FF2B5EF4-FFF2-40B4-BE49-F238E27FC236}">
                <a16:creationId xmlns:a16="http://schemas.microsoft.com/office/drawing/2014/main" id="{A034C938-94BA-418C-8F9F-8538F4F79F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17181" y="2106645"/>
            <a:ext cx="352517" cy="356171"/>
          </a:xfrm>
          <a:prstGeom prst="rect">
            <a:avLst/>
          </a:prstGeom>
        </p:spPr>
      </p:pic>
      <p:cxnSp>
        <p:nvCxnSpPr>
          <p:cNvPr id="35" name="Straight Arrow Connector 34">
            <a:extLst>
              <a:ext uri="{FF2B5EF4-FFF2-40B4-BE49-F238E27FC236}">
                <a16:creationId xmlns:a16="http://schemas.microsoft.com/office/drawing/2014/main" id="{B960E05C-534E-4209-B426-8981D7217839}"/>
              </a:ext>
            </a:extLst>
          </p:cNvPr>
          <p:cNvCxnSpPr>
            <a:cxnSpLocks/>
          </p:cNvCxnSpPr>
          <p:nvPr/>
        </p:nvCxnSpPr>
        <p:spPr>
          <a:xfrm flipV="1">
            <a:off x="1956890" y="2274072"/>
            <a:ext cx="456407" cy="106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47EF87-F75B-4FD5-BB5E-F3FC526C44ED}"/>
              </a:ext>
            </a:extLst>
          </p:cNvPr>
          <p:cNvCxnSpPr>
            <a:stCxn id="31" idx="3"/>
          </p:cNvCxnSpPr>
          <p:nvPr/>
        </p:nvCxnSpPr>
        <p:spPr>
          <a:xfrm flipV="1">
            <a:off x="2769698" y="2284730"/>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9A5603A-FD2C-4542-BC4A-82713E6144A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397153" y="2599227"/>
            <a:ext cx="369335" cy="368923"/>
          </a:xfrm>
          <a:prstGeom prst="rect">
            <a:avLst/>
          </a:prstGeom>
        </p:spPr>
      </p:pic>
      <p:cxnSp>
        <p:nvCxnSpPr>
          <p:cNvPr id="36" name="Straight Arrow Connector 35">
            <a:extLst>
              <a:ext uri="{FF2B5EF4-FFF2-40B4-BE49-F238E27FC236}">
                <a16:creationId xmlns:a16="http://schemas.microsoft.com/office/drawing/2014/main" id="{6DCFA5AC-F7DA-40D4-952B-23E61BF02D8D}"/>
              </a:ext>
            </a:extLst>
          </p:cNvPr>
          <p:cNvCxnSpPr>
            <a:cxnSpLocks/>
            <a:endCxn id="32" idx="1"/>
          </p:cNvCxnSpPr>
          <p:nvPr/>
        </p:nvCxnSpPr>
        <p:spPr>
          <a:xfrm>
            <a:off x="1943852" y="278368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15DA36A-A874-4126-9F8D-52F811362D25}"/>
              </a:ext>
            </a:extLst>
          </p:cNvPr>
          <p:cNvCxnSpPr>
            <a:stCxn id="32" idx="3"/>
          </p:cNvCxnSpPr>
          <p:nvPr/>
        </p:nvCxnSpPr>
        <p:spPr>
          <a:xfrm flipV="1">
            <a:off x="2766488" y="2781718"/>
            <a:ext cx="945145" cy="197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C35009F-4EBD-4E24-8382-DC37BA78DA0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17181" y="3729712"/>
            <a:ext cx="352516" cy="360126"/>
          </a:xfrm>
          <a:prstGeom prst="rect">
            <a:avLst/>
          </a:prstGeom>
        </p:spPr>
      </p:pic>
      <p:cxnSp>
        <p:nvCxnSpPr>
          <p:cNvPr id="38" name="Straight Arrow Connector 37">
            <a:extLst>
              <a:ext uri="{FF2B5EF4-FFF2-40B4-BE49-F238E27FC236}">
                <a16:creationId xmlns:a16="http://schemas.microsoft.com/office/drawing/2014/main" id="{FAF8047B-48B3-4705-AEE6-AC854BBEE753}"/>
              </a:ext>
            </a:extLst>
          </p:cNvPr>
          <p:cNvCxnSpPr>
            <a:cxnSpLocks/>
            <a:endCxn id="33" idx="1"/>
          </p:cNvCxnSpPr>
          <p:nvPr/>
        </p:nvCxnSpPr>
        <p:spPr>
          <a:xfrm>
            <a:off x="1943852" y="3909775"/>
            <a:ext cx="47332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F1A93BB-EBBB-4853-9231-1F00D36D1D4B}"/>
              </a:ext>
            </a:extLst>
          </p:cNvPr>
          <p:cNvCxnSpPr>
            <a:stCxn id="33" idx="3"/>
          </p:cNvCxnSpPr>
          <p:nvPr/>
        </p:nvCxnSpPr>
        <p:spPr>
          <a:xfrm>
            <a:off x="2769697" y="3909775"/>
            <a:ext cx="941936"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90D0421-6A2B-458B-B3AC-C7B9B4C3238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453664" y="4204335"/>
            <a:ext cx="312824" cy="319658"/>
          </a:xfrm>
          <a:prstGeom prst="rect">
            <a:avLst/>
          </a:prstGeom>
        </p:spPr>
      </p:pic>
      <p:cxnSp>
        <p:nvCxnSpPr>
          <p:cNvPr id="39" name="Straight Arrow Connector 38">
            <a:extLst>
              <a:ext uri="{FF2B5EF4-FFF2-40B4-BE49-F238E27FC236}">
                <a16:creationId xmlns:a16="http://schemas.microsoft.com/office/drawing/2014/main" id="{86FEDB71-1AC8-49D7-9DA5-5A39FCDF4A53}"/>
              </a:ext>
            </a:extLst>
          </p:cNvPr>
          <p:cNvCxnSpPr>
            <a:cxnSpLocks/>
            <a:endCxn id="34" idx="1"/>
          </p:cNvCxnSpPr>
          <p:nvPr/>
        </p:nvCxnSpPr>
        <p:spPr>
          <a:xfrm>
            <a:off x="1943852" y="4364123"/>
            <a:ext cx="509812" cy="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9D206A7-3B70-49A8-9FDC-D19698D8E068}"/>
              </a:ext>
            </a:extLst>
          </p:cNvPr>
          <p:cNvCxnSpPr>
            <a:stCxn id="34" idx="3"/>
          </p:cNvCxnSpPr>
          <p:nvPr/>
        </p:nvCxnSpPr>
        <p:spPr>
          <a:xfrm>
            <a:off x="2766488" y="4364164"/>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C4FBD721-971F-4812-BA32-0AFA310B25C6}"/>
              </a:ext>
            </a:extLst>
          </p:cNvPr>
          <p:cNvPicPr>
            <a:picLocks noChangeAspect="1"/>
          </p:cNvPicPr>
          <p:nvPr/>
        </p:nvPicPr>
        <p:blipFill>
          <a:blip r:embed="rId20"/>
          <a:stretch>
            <a:fillRect/>
          </a:stretch>
        </p:blipFill>
        <p:spPr>
          <a:xfrm>
            <a:off x="2399842" y="3241862"/>
            <a:ext cx="366646" cy="380887"/>
          </a:xfrm>
          <a:prstGeom prst="rect">
            <a:avLst/>
          </a:prstGeom>
        </p:spPr>
      </p:pic>
      <p:cxnSp>
        <p:nvCxnSpPr>
          <p:cNvPr id="45" name="Straight Arrow Connector 44">
            <a:extLst>
              <a:ext uri="{FF2B5EF4-FFF2-40B4-BE49-F238E27FC236}">
                <a16:creationId xmlns:a16="http://schemas.microsoft.com/office/drawing/2014/main" id="{45D909DC-3967-4858-A728-B1885BEB7EE5}"/>
              </a:ext>
            </a:extLst>
          </p:cNvPr>
          <p:cNvCxnSpPr>
            <a:cxnSpLocks/>
            <a:endCxn id="44" idx="1"/>
          </p:cNvCxnSpPr>
          <p:nvPr/>
        </p:nvCxnSpPr>
        <p:spPr>
          <a:xfrm flipV="1">
            <a:off x="1943852" y="3432306"/>
            <a:ext cx="455990" cy="64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8268A8-5790-47C8-AFBB-4F85288A9B31}"/>
              </a:ext>
            </a:extLst>
          </p:cNvPr>
          <p:cNvCxnSpPr>
            <a:cxnSpLocks/>
            <a:stCxn id="44" idx="3"/>
          </p:cNvCxnSpPr>
          <p:nvPr/>
        </p:nvCxnSpPr>
        <p:spPr>
          <a:xfrm>
            <a:off x="2766488" y="3432306"/>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0998FA8-DFFA-4BAA-BA31-CA0D6C1AB4A7}"/>
              </a:ext>
            </a:extLst>
          </p:cNvPr>
          <p:cNvCxnSpPr>
            <a:cxnSpLocks/>
          </p:cNvCxnSpPr>
          <p:nvPr/>
        </p:nvCxnSpPr>
        <p:spPr>
          <a:xfrm>
            <a:off x="8253973" y="2006169"/>
            <a:ext cx="626398"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048DD-8571-4599-92E1-7ADE588C7897}"/>
              </a:ext>
            </a:extLst>
          </p:cNvPr>
          <p:cNvCxnSpPr>
            <a:cxnSpLocks/>
          </p:cNvCxnSpPr>
          <p:nvPr/>
        </p:nvCxnSpPr>
        <p:spPr>
          <a:xfrm flipV="1">
            <a:off x="8253973" y="3133141"/>
            <a:ext cx="626398" cy="29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10F8D89-4AE1-4B00-9441-47BD310D9DBB}"/>
              </a:ext>
            </a:extLst>
          </p:cNvPr>
          <p:cNvCxnSpPr>
            <a:cxnSpLocks/>
          </p:cNvCxnSpPr>
          <p:nvPr/>
        </p:nvCxnSpPr>
        <p:spPr>
          <a:xfrm>
            <a:off x="8253973" y="4325479"/>
            <a:ext cx="626398"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9D16D90-0FEF-4987-8B62-9E137C3E231B}"/>
              </a:ext>
            </a:extLst>
          </p:cNvPr>
          <p:cNvCxnSpPr/>
          <p:nvPr/>
        </p:nvCxnSpPr>
        <p:spPr>
          <a:xfrm>
            <a:off x="8253973" y="2583306"/>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84F456E-2D8C-4A58-83A9-CC597E1B3228}"/>
              </a:ext>
            </a:extLst>
          </p:cNvPr>
          <p:cNvCxnSpPr>
            <a:cxnSpLocks/>
          </p:cNvCxnSpPr>
          <p:nvPr/>
        </p:nvCxnSpPr>
        <p:spPr>
          <a:xfrm>
            <a:off x="8253973" y="3729307"/>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B9B20B9-C8F9-4B40-BAFE-B5AA57DB8AE5}"/>
              </a:ext>
            </a:extLst>
          </p:cNvPr>
          <p:cNvSpPr txBox="1"/>
          <p:nvPr/>
        </p:nvSpPr>
        <p:spPr>
          <a:xfrm rot="16200000">
            <a:off x="-653955" y="2982104"/>
            <a:ext cx="2317483" cy="400110"/>
          </a:xfrm>
          <a:prstGeom prst="rect">
            <a:avLst/>
          </a:prstGeom>
          <a:noFill/>
        </p:spPr>
        <p:txBody>
          <a:bodyPr wrap="square" rtlCol="0">
            <a:spAutoFit/>
          </a:bodyPr>
          <a:lstStyle/>
          <a:p>
            <a:pPr algn="ctr"/>
            <a:r>
              <a:rPr lang="en-US" sz="2000" b="1" dirty="0"/>
              <a:t>Content Creators</a:t>
            </a:r>
          </a:p>
        </p:txBody>
      </p:sp>
      <p:pic>
        <p:nvPicPr>
          <p:cNvPr id="87" name="Graphic 86" descr="Man">
            <a:extLst>
              <a:ext uri="{FF2B5EF4-FFF2-40B4-BE49-F238E27FC236}">
                <a16:creationId xmlns:a16="http://schemas.microsoft.com/office/drawing/2014/main" id="{1E890323-2C0A-472E-92C5-ADA405A4290A}"/>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236289" y="2296411"/>
            <a:ext cx="588578" cy="588578"/>
          </a:xfrm>
          <a:prstGeom prst="rect">
            <a:avLst/>
          </a:prstGeom>
        </p:spPr>
      </p:pic>
      <p:grpSp>
        <p:nvGrpSpPr>
          <p:cNvPr id="52" name="Group 51">
            <a:extLst>
              <a:ext uri="{FF2B5EF4-FFF2-40B4-BE49-F238E27FC236}">
                <a16:creationId xmlns:a16="http://schemas.microsoft.com/office/drawing/2014/main" id="{BF018336-1109-4968-A99D-9B6616AA835D}"/>
              </a:ext>
            </a:extLst>
          </p:cNvPr>
          <p:cNvGrpSpPr/>
          <p:nvPr/>
        </p:nvGrpSpPr>
        <p:grpSpPr>
          <a:xfrm>
            <a:off x="748199" y="2343356"/>
            <a:ext cx="947741" cy="700622"/>
            <a:chOff x="748199" y="2518460"/>
            <a:chExt cx="947741" cy="700622"/>
          </a:xfrm>
        </p:grpSpPr>
        <p:pic>
          <p:nvPicPr>
            <p:cNvPr id="93" name="Graphic 92" descr="Group">
              <a:extLst>
                <a:ext uri="{FF2B5EF4-FFF2-40B4-BE49-F238E27FC236}">
                  <a16:creationId xmlns:a16="http://schemas.microsoft.com/office/drawing/2014/main" id="{AC5D6CEE-A8FF-440C-B5E6-22FAE4EFA52A}"/>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2747" y="2518460"/>
              <a:ext cx="630820" cy="630820"/>
            </a:xfrm>
            <a:prstGeom prst="rect">
              <a:avLst/>
            </a:prstGeom>
          </p:spPr>
        </p:pic>
        <p:sp>
          <p:nvSpPr>
            <p:cNvPr id="111" name="TextBox 110">
              <a:extLst>
                <a:ext uri="{FF2B5EF4-FFF2-40B4-BE49-F238E27FC236}">
                  <a16:creationId xmlns:a16="http://schemas.microsoft.com/office/drawing/2014/main" id="{C58A61A9-701B-403A-8C5D-650DB1457DDF}"/>
                </a:ext>
              </a:extLst>
            </p:cNvPr>
            <p:cNvSpPr txBox="1"/>
            <p:nvPr/>
          </p:nvSpPr>
          <p:spPr>
            <a:xfrm>
              <a:off x="748199" y="2957472"/>
              <a:ext cx="947741" cy="261610"/>
            </a:xfrm>
            <a:prstGeom prst="rect">
              <a:avLst/>
            </a:prstGeom>
            <a:noFill/>
          </p:spPr>
          <p:txBody>
            <a:bodyPr wrap="square" rtlCol="0">
              <a:spAutoFit/>
            </a:bodyPr>
            <a:lstStyle/>
            <a:p>
              <a:pPr algn="ctr"/>
              <a:r>
                <a:rPr lang="en-US" sz="1050" dirty="0"/>
                <a:t>Consumers</a:t>
              </a:r>
            </a:p>
          </p:txBody>
        </p:sp>
      </p:grpSp>
      <p:grpSp>
        <p:nvGrpSpPr>
          <p:cNvPr id="63" name="Group 62">
            <a:extLst>
              <a:ext uri="{FF2B5EF4-FFF2-40B4-BE49-F238E27FC236}">
                <a16:creationId xmlns:a16="http://schemas.microsoft.com/office/drawing/2014/main" id="{A6A326B0-DB50-49D9-ADDA-AE4B2366B132}"/>
              </a:ext>
            </a:extLst>
          </p:cNvPr>
          <p:cNvGrpSpPr/>
          <p:nvPr/>
        </p:nvGrpSpPr>
        <p:grpSpPr>
          <a:xfrm>
            <a:off x="732162" y="3048436"/>
            <a:ext cx="947741" cy="831714"/>
            <a:chOff x="732162" y="3223540"/>
            <a:chExt cx="947741" cy="831714"/>
          </a:xfrm>
        </p:grpSpPr>
        <p:pic>
          <p:nvPicPr>
            <p:cNvPr id="89" name="Graphic 88" descr="Team">
              <a:extLst>
                <a:ext uri="{FF2B5EF4-FFF2-40B4-BE49-F238E27FC236}">
                  <a16:creationId xmlns:a16="http://schemas.microsoft.com/office/drawing/2014/main" id="{EEA1764D-38A1-4C53-A2C0-060CAA1F28C7}"/>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61706" y="3223540"/>
              <a:ext cx="688654" cy="688654"/>
            </a:xfrm>
            <a:prstGeom prst="rect">
              <a:avLst/>
            </a:prstGeom>
          </p:spPr>
        </p:pic>
        <p:sp>
          <p:nvSpPr>
            <p:cNvPr id="112" name="TextBox 111">
              <a:extLst>
                <a:ext uri="{FF2B5EF4-FFF2-40B4-BE49-F238E27FC236}">
                  <a16:creationId xmlns:a16="http://schemas.microsoft.com/office/drawing/2014/main" id="{65841AD0-FBE8-4F36-96DA-24C3A5E0A028}"/>
                </a:ext>
              </a:extLst>
            </p:cNvPr>
            <p:cNvSpPr txBox="1"/>
            <p:nvPr/>
          </p:nvSpPr>
          <p:spPr>
            <a:xfrm>
              <a:off x="732162" y="3793644"/>
              <a:ext cx="947741" cy="261610"/>
            </a:xfrm>
            <a:prstGeom prst="rect">
              <a:avLst/>
            </a:prstGeom>
            <a:noFill/>
          </p:spPr>
          <p:txBody>
            <a:bodyPr wrap="square" rtlCol="0">
              <a:spAutoFit/>
            </a:bodyPr>
            <a:lstStyle/>
            <a:p>
              <a:pPr algn="ctr"/>
              <a:r>
                <a:rPr lang="en-US" sz="1050" dirty="0"/>
                <a:t>Associations</a:t>
              </a:r>
            </a:p>
          </p:txBody>
        </p:sp>
      </p:grpSp>
      <p:grpSp>
        <p:nvGrpSpPr>
          <p:cNvPr id="64" name="Group 63">
            <a:extLst>
              <a:ext uri="{FF2B5EF4-FFF2-40B4-BE49-F238E27FC236}">
                <a16:creationId xmlns:a16="http://schemas.microsoft.com/office/drawing/2014/main" id="{C589C899-BD43-493E-B343-84F12FBC7DA8}"/>
              </a:ext>
            </a:extLst>
          </p:cNvPr>
          <p:cNvGrpSpPr/>
          <p:nvPr/>
        </p:nvGrpSpPr>
        <p:grpSpPr>
          <a:xfrm>
            <a:off x="730523" y="3903894"/>
            <a:ext cx="947741" cy="754514"/>
            <a:chOff x="730523" y="4078998"/>
            <a:chExt cx="947741" cy="754514"/>
          </a:xfrm>
        </p:grpSpPr>
        <p:pic>
          <p:nvPicPr>
            <p:cNvPr id="95" name="Graphic 94" descr="Woman">
              <a:extLst>
                <a:ext uri="{FF2B5EF4-FFF2-40B4-BE49-F238E27FC236}">
                  <a16:creationId xmlns:a16="http://schemas.microsoft.com/office/drawing/2014/main" id="{35F7E127-3A1E-4A63-A978-D2A77927C7AF}"/>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39195" y="4078998"/>
              <a:ext cx="535486" cy="535486"/>
            </a:xfrm>
            <a:prstGeom prst="rect">
              <a:avLst/>
            </a:prstGeom>
          </p:spPr>
        </p:pic>
        <p:sp>
          <p:nvSpPr>
            <p:cNvPr id="113" name="TextBox 112">
              <a:extLst>
                <a:ext uri="{FF2B5EF4-FFF2-40B4-BE49-F238E27FC236}">
                  <a16:creationId xmlns:a16="http://schemas.microsoft.com/office/drawing/2014/main" id="{AFE2F8BD-9477-4D6D-8341-30E59839C444}"/>
                </a:ext>
              </a:extLst>
            </p:cNvPr>
            <p:cNvSpPr txBox="1"/>
            <p:nvPr/>
          </p:nvSpPr>
          <p:spPr>
            <a:xfrm>
              <a:off x="730523" y="4571902"/>
              <a:ext cx="947741" cy="261610"/>
            </a:xfrm>
            <a:prstGeom prst="rect">
              <a:avLst/>
            </a:prstGeom>
            <a:noFill/>
          </p:spPr>
          <p:txBody>
            <a:bodyPr wrap="square" rtlCol="0">
              <a:spAutoFit/>
            </a:bodyPr>
            <a:lstStyle/>
            <a:p>
              <a:pPr algn="ctr"/>
              <a:r>
                <a:rPr lang="en-US" sz="1050" dirty="0"/>
                <a:t>Historians</a:t>
              </a:r>
            </a:p>
          </p:txBody>
        </p:sp>
      </p:grpSp>
      <p:pic>
        <p:nvPicPr>
          <p:cNvPr id="120" name="Graphic 119" descr="Smart Phone">
            <a:extLst>
              <a:ext uri="{FF2B5EF4-FFF2-40B4-BE49-F238E27FC236}">
                <a16:creationId xmlns:a16="http://schemas.microsoft.com/office/drawing/2014/main" id="{2F712CEC-3D6D-4D06-80CB-323B1DA5C40C}"/>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9487530" y="1971153"/>
            <a:ext cx="487466" cy="487466"/>
          </a:xfrm>
          <a:prstGeom prst="rect">
            <a:avLst/>
          </a:prstGeom>
        </p:spPr>
      </p:pic>
      <p:pic>
        <p:nvPicPr>
          <p:cNvPr id="122" name="Graphic 121" descr="Tablet">
            <a:extLst>
              <a:ext uri="{FF2B5EF4-FFF2-40B4-BE49-F238E27FC236}">
                <a16:creationId xmlns:a16="http://schemas.microsoft.com/office/drawing/2014/main" id="{B99FA95F-AF3C-4BCC-A8D6-F39004D1F533}"/>
              </a:ext>
            </a:extLst>
          </p:cNvPr>
          <p:cNvPicPr>
            <a:picLocks noChangeAspect="1"/>
          </p:cNvPicPr>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931025" y="1709546"/>
            <a:ext cx="593245" cy="593245"/>
          </a:xfrm>
          <a:prstGeom prst="rect">
            <a:avLst/>
          </a:prstGeom>
        </p:spPr>
      </p:pic>
      <p:pic>
        <p:nvPicPr>
          <p:cNvPr id="124" name="Graphic 123" descr="Meeting">
            <a:extLst>
              <a:ext uri="{FF2B5EF4-FFF2-40B4-BE49-F238E27FC236}">
                <a16:creationId xmlns:a16="http://schemas.microsoft.com/office/drawing/2014/main" id="{43756C6F-B4E4-464F-958A-19377E8F7ABF}"/>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273131" y="3346709"/>
            <a:ext cx="747626" cy="747626"/>
          </a:xfrm>
          <a:prstGeom prst="rect">
            <a:avLst/>
          </a:prstGeom>
        </p:spPr>
      </p:pic>
      <p:sp>
        <p:nvSpPr>
          <p:cNvPr id="150" name="TextBox 149">
            <a:extLst>
              <a:ext uri="{FF2B5EF4-FFF2-40B4-BE49-F238E27FC236}">
                <a16:creationId xmlns:a16="http://schemas.microsoft.com/office/drawing/2014/main" id="{8018EE77-47CE-4D2C-8462-89CC9F2A8C34}"/>
              </a:ext>
            </a:extLst>
          </p:cNvPr>
          <p:cNvSpPr txBox="1"/>
          <p:nvPr/>
        </p:nvSpPr>
        <p:spPr>
          <a:xfrm rot="5400000">
            <a:off x="10271611" y="2993187"/>
            <a:ext cx="2317483" cy="400110"/>
          </a:xfrm>
          <a:prstGeom prst="rect">
            <a:avLst/>
          </a:prstGeom>
          <a:noFill/>
        </p:spPr>
        <p:txBody>
          <a:bodyPr wrap="square" rtlCol="0">
            <a:spAutoFit/>
          </a:bodyPr>
          <a:lstStyle/>
          <a:p>
            <a:pPr algn="ctr"/>
            <a:r>
              <a:rPr lang="en-US" sz="2000" b="1" dirty="0"/>
              <a:t>Content Consumers</a:t>
            </a:r>
          </a:p>
        </p:txBody>
      </p:sp>
      <p:sp>
        <p:nvSpPr>
          <p:cNvPr id="151" name="TextBox 150">
            <a:extLst>
              <a:ext uri="{FF2B5EF4-FFF2-40B4-BE49-F238E27FC236}">
                <a16:creationId xmlns:a16="http://schemas.microsoft.com/office/drawing/2014/main" id="{88875F1C-9AF3-4CD2-AEB0-025B2FE9BC85}"/>
              </a:ext>
            </a:extLst>
          </p:cNvPr>
          <p:cNvSpPr txBox="1"/>
          <p:nvPr/>
        </p:nvSpPr>
        <p:spPr>
          <a:xfrm>
            <a:off x="8708709" y="2188150"/>
            <a:ext cx="947741" cy="253916"/>
          </a:xfrm>
          <a:prstGeom prst="rect">
            <a:avLst/>
          </a:prstGeom>
          <a:noFill/>
        </p:spPr>
        <p:txBody>
          <a:bodyPr wrap="square" rtlCol="0">
            <a:spAutoFit/>
          </a:bodyPr>
          <a:lstStyle/>
          <a:p>
            <a:pPr algn="ctr"/>
            <a:r>
              <a:rPr lang="en-US" sz="1050" dirty="0"/>
              <a:t>Mobile Web</a:t>
            </a:r>
          </a:p>
        </p:txBody>
      </p:sp>
      <p:sp>
        <p:nvSpPr>
          <p:cNvPr id="152" name="TextBox 151">
            <a:extLst>
              <a:ext uri="{FF2B5EF4-FFF2-40B4-BE49-F238E27FC236}">
                <a16:creationId xmlns:a16="http://schemas.microsoft.com/office/drawing/2014/main" id="{B267D39F-D218-41EF-BBB2-9F0754B1C649}"/>
              </a:ext>
            </a:extLst>
          </p:cNvPr>
          <p:cNvSpPr txBox="1"/>
          <p:nvPr/>
        </p:nvSpPr>
        <p:spPr>
          <a:xfrm>
            <a:off x="8738947" y="3324252"/>
            <a:ext cx="947741" cy="415498"/>
          </a:xfrm>
          <a:prstGeom prst="rect">
            <a:avLst/>
          </a:prstGeom>
          <a:noFill/>
        </p:spPr>
        <p:txBody>
          <a:bodyPr wrap="square" rtlCol="0">
            <a:spAutoFit/>
          </a:bodyPr>
          <a:lstStyle/>
          <a:p>
            <a:pPr algn="ctr"/>
            <a:r>
              <a:rPr lang="en-US" sz="1050" dirty="0"/>
              <a:t>Polls &amp; Quizzes</a:t>
            </a:r>
          </a:p>
        </p:txBody>
      </p:sp>
      <p:sp>
        <p:nvSpPr>
          <p:cNvPr id="153" name="TextBox 152">
            <a:extLst>
              <a:ext uri="{FF2B5EF4-FFF2-40B4-BE49-F238E27FC236}">
                <a16:creationId xmlns:a16="http://schemas.microsoft.com/office/drawing/2014/main" id="{36BBF1A9-364F-409E-BCCD-43EC48781D5F}"/>
              </a:ext>
            </a:extLst>
          </p:cNvPr>
          <p:cNvSpPr txBox="1"/>
          <p:nvPr/>
        </p:nvSpPr>
        <p:spPr>
          <a:xfrm>
            <a:off x="8773872" y="4460354"/>
            <a:ext cx="947741" cy="415498"/>
          </a:xfrm>
          <a:prstGeom prst="rect">
            <a:avLst/>
          </a:prstGeom>
          <a:noFill/>
        </p:spPr>
        <p:txBody>
          <a:bodyPr wrap="square" rtlCol="0">
            <a:spAutoFit/>
          </a:bodyPr>
          <a:lstStyle/>
          <a:p>
            <a:pPr algn="ctr"/>
            <a:r>
              <a:rPr lang="en-US" sz="1050" dirty="0"/>
              <a:t>Push Notification</a:t>
            </a:r>
          </a:p>
        </p:txBody>
      </p:sp>
      <p:pic>
        <p:nvPicPr>
          <p:cNvPr id="155" name="Graphic 154" descr="Chat">
            <a:extLst>
              <a:ext uri="{FF2B5EF4-FFF2-40B4-BE49-F238E27FC236}">
                <a16:creationId xmlns:a16="http://schemas.microsoft.com/office/drawing/2014/main" id="{9D070C8E-FC47-4D65-9601-39FF967983EA}"/>
              </a:ext>
            </a:extLst>
          </p:cNvPr>
          <p:cNvPicPr>
            <a:picLocks noChangeAspect="1"/>
          </p:cNvPicPr>
          <p:nvPr/>
        </p:nvPicPr>
        <p:blipFill>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952555" y="3978039"/>
            <a:ext cx="611618" cy="611618"/>
          </a:xfrm>
          <a:prstGeom prst="rect">
            <a:avLst/>
          </a:prstGeom>
        </p:spPr>
      </p:pic>
      <p:pic>
        <p:nvPicPr>
          <p:cNvPr id="157" name="Graphic 156" descr="Checklist">
            <a:extLst>
              <a:ext uri="{FF2B5EF4-FFF2-40B4-BE49-F238E27FC236}">
                <a16:creationId xmlns:a16="http://schemas.microsoft.com/office/drawing/2014/main" id="{52B26FD8-AD34-4513-84CB-56A80FD167D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8901745" y="2782588"/>
            <a:ext cx="580296" cy="580296"/>
          </a:xfrm>
          <a:prstGeom prst="rect">
            <a:avLst/>
          </a:prstGeom>
        </p:spPr>
      </p:pic>
      <p:pic>
        <p:nvPicPr>
          <p:cNvPr id="161" name="Graphic 160" descr="Shooting star">
            <a:extLst>
              <a:ext uri="{FF2B5EF4-FFF2-40B4-BE49-F238E27FC236}">
                <a16:creationId xmlns:a16="http://schemas.microsoft.com/office/drawing/2014/main" id="{4BD681CB-F991-4085-B4B1-F5C058E5D793}"/>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550340" y="4088669"/>
            <a:ext cx="440834" cy="440834"/>
          </a:xfrm>
          <a:prstGeom prst="rect">
            <a:avLst/>
          </a:prstGeom>
        </p:spPr>
      </p:pic>
      <p:pic>
        <p:nvPicPr>
          <p:cNvPr id="163" name="Graphic 162" descr="Podium">
            <a:extLst>
              <a:ext uri="{FF2B5EF4-FFF2-40B4-BE49-F238E27FC236}">
                <a16:creationId xmlns:a16="http://schemas.microsoft.com/office/drawing/2014/main" id="{89F75CCD-E6AC-4805-86E6-2CF11BD565EB}"/>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9568205" y="3070226"/>
            <a:ext cx="551289" cy="551289"/>
          </a:xfrm>
          <a:prstGeom prst="rect">
            <a:avLst/>
          </a:prstGeom>
        </p:spPr>
      </p:pic>
      <p:pic>
        <p:nvPicPr>
          <p:cNvPr id="165" name="Graphic 164" descr="Medal">
            <a:extLst>
              <a:ext uri="{FF2B5EF4-FFF2-40B4-BE49-F238E27FC236}">
                <a16:creationId xmlns:a16="http://schemas.microsoft.com/office/drawing/2014/main" id="{6C8BC156-3CDA-4AC2-8285-68F77BD2E1F2}"/>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377272" y="2752460"/>
            <a:ext cx="425573" cy="425573"/>
          </a:xfrm>
          <a:prstGeom prst="rect">
            <a:avLst/>
          </a:prstGeom>
        </p:spPr>
      </p:pic>
      <p:sp>
        <p:nvSpPr>
          <p:cNvPr id="99" name="TextBox 98">
            <a:extLst>
              <a:ext uri="{FF2B5EF4-FFF2-40B4-BE49-F238E27FC236}">
                <a16:creationId xmlns:a16="http://schemas.microsoft.com/office/drawing/2014/main" id="{55684144-4792-4CB9-BB3F-E15BA416B45F}"/>
              </a:ext>
            </a:extLst>
          </p:cNvPr>
          <p:cNvSpPr txBox="1"/>
          <p:nvPr/>
        </p:nvSpPr>
        <p:spPr>
          <a:xfrm>
            <a:off x="10073016" y="2891157"/>
            <a:ext cx="947741" cy="415498"/>
          </a:xfrm>
          <a:prstGeom prst="rect">
            <a:avLst/>
          </a:prstGeom>
          <a:noFill/>
        </p:spPr>
        <p:txBody>
          <a:bodyPr wrap="square" rtlCol="0">
            <a:spAutoFit/>
          </a:bodyPr>
          <a:lstStyle/>
          <a:p>
            <a:pPr algn="ctr"/>
            <a:r>
              <a:rPr lang="en-US" sz="1050" dirty="0"/>
              <a:t>Any Site Visitor</a:t>
            </a:r>
          </a:p>
        </p:txBody>
      </p:sp>
      <p:sp>
        <p:nvSpPr>
          <p:cNvPr id="100" name="TextBox 99">
            <a:extLst>
              <a:ext uri="{FF2B5EF4-FFF2-40B4-BE49-F238E27FC236}">
                <a16:creationId xmlns:a16="http://schemas.microsoft.com/office/drawing/2014/main" id="{F2E5BFA4-82C0-4E3A-8333-354B5E317165}"/>
              </a:ext>
            </a:extLst>
          </p:cNvPr>
          <p:cNvSpPr txBox="1"/>
          <p:nvPr/>
        </p:nvSpPr>
        <p:spPr>
          <a:xfrm>
            <a:off x="10162057" y="3947452"/>
            <a:ext cx="947741" cy="415498"/>
          </a:xfrm>
          <a:prstGeom prst="rect">
            <a:avLst/>
          </a:prstGeom>
          <a:noFill/>
        </p:spPr>
        <p:txBody>
          <a:bodyPr wrap="square" rtlCol="0">
            <a:spAutoFit/>
          </a:bodyPr>
          <a:lstStyle/>
          <a:p>
            <a:pPr algn="ctr"/>
            <a:r>
              <a:rPr lang="en-US" sz="1050" dirty="0"/>
              <a:t>Associations and Schools</a:t>
            </a:r>
          </a:p>
        </p:txBody>
      </p:sp>
      <p:pic>
        <p:nvPicPr>
          <p:cNvPr id="1026" name="Picture 2" descr="Image result for images of robot icon">
            <a:extLst>
              <a:ext uri="{FF2B5EF4-FFF2-40B4-BE49-F238E27FC236}">
                <a16:creationId xmlns:a16="http://schemas.microsoft.com/office/drawing/2014/main" id="{0EB818F2-F2EF-4AD0-B141-E9847355AE78}"/>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2372056" y="1523222"/>
            <a:ext cx="438168" cy="43816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7952BE1D-DD9F-49EF-B751-20C3996622D8}"/>
              </a:ext>
            </a:extLst>
          </p:cNvPr>
          <p:cNvSpPr txBox="1"/>
          <p:nvPr/>
        </p:nvSpPr>
        <p:spPr>
          <a:xfrm>
            <a:off x="2672595" y="1605573"/>
            <a:ext cx="947741" cy="415498"/>
          </a:xfrm>
          <a:prstGeom prst="rect">
            <a:avLst/>
          </a:prstGeom>
          <a:noFill/>
        </p:spPr>
        <p:txBody>
          <a:bodyPr wrap="square" rtlCol="0">
            <a:spAutoFit/>
          </a:bodyPr>
          <a:lstStyle/>
          <a:p>
            <a:pPr algn="ctr"/>
            <a:r>
              <a:rPr lang="en-US" sz="1050" dirty="0"/>
              <a:t>BlackFacts</a:t>
            </a:r>
          </a:p>
          <a:p>
            <a:pPr algn="ctr"/>
            <a:r>
              <a:rPr lang="en-US" sz="1050" dirty="0"/>
              <a:t>Content Bots</a:t>
            </a:r>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2" y="757460"/>
            <a:ext cx="7405288"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Core Business Model</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5" name="Straight Arrow Connector 114">
            <a:extLst>
              <a:ext uri="{FF2B5EF4-FFF2-40B4-BE49-F238E27FC236}">
                <a16:creationId xmlns:a16="http://schemas.microsoft.com/office/drawing/2014/main" id="{DD757AAD-AC1E-4BB3-AD38-31C059A731A9}"/>
              </a:ext>
            </a:extLst>
          </p:cNvPr>
          <p:cNvCxnSpPr>
            <a:cxnSpLocks/>
          </p:cNvCxnSpPr>
          <p:nvPr/>
        </p:nvCxnSpPr>
        <p:spPr>
          <a:xfrm>
            <a:off x="1592222" y="1815993"/>
            <a:ext cx="801047"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966C1BF-DE0A-4EA8-B7C6-CB6FF2A35837}"/>
              </a:ext>
            </a:extLst>
          </p:cNvPr>
          <p:cNvCxnSpPr>
            <a:cxnSpLocks/>
          </p:cNvCxnSpPr>
          <p:nvPr/>
        </p:nvCxnSpPr>
        <p:spPr>
          <a:xfrm flipV="1">
            <a:off x="2749670" y="1826653"/>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7631E01-32EA-4427-B6A0-FD0F66FCBBAA}"/>
              </a:ext>
            </a:extLst>
          </p:cNvPr>
          <p:cNvGrpSpPr/>
          <p:nvPr/>
        </p:nvGrpSpPr>
        <p:grpSpPr>
          <a:xfrm>
            <a:off x="950010" y="1505439"/>
            <a:ext cx="544359" cy="544359"/>
            <a:chOff x="205918" y="1349332"/>
            <a:chExt cx="796925" cy="796925"/>
          </a:xfrm>
        </p:grpSpPr>
        <p:sp>
          <p:nvSpPr>
            <p:cNvPr id="119" name="Oval 5">
              <a:extLst>
                <a:ext uri="{FF2B5EF4-FFF2-40B4-BE49-F238E27FC236}">
                  <a16:creationId xmlns:a16="http://schemas.microsoft.com/office/drawing/2014/main" id="{50911D5B-6DF2-4157-AABF-F064CA2C870A}"/>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21" name="Group 120">
              <a:extLst>
                <a:ext uri="{FF2B5EF4-FFF2-40B4-BE49-F238E27FC236}">
                  <a16:creationId xmlns:a16="http://schemas.microsoft.com/office/drawing/2014/main" id="{C413A1F0-2C68-4390-998B-2BAA4CD827BF}"/>
                </a:ext>
              </a:extLst>
            </p:cNvPr>
            <p:cNvGrpSpPr/>
            <p:nvPr/>
          </p:nvGrpSpPr>
          <p:grpSpPr>
            <a:xfrm>
              <a:off x="398799" y="1576478"/>
              <a:ext cx="411162" cy="342634"/>
              <a:chOff x="11601450" y="1943100"/>
              <a:chExt cx="285750" cy="238125"/>
            </a:xfrm>
            <a:solidFill>
              <a:schemeClr val="bg1"/>
            </a:solidFill>
          </p:grpSpPr>
          <p:sp>
            <p:nvSpPr>
              <p:cNvPr id="123" name="Freeform 300">
                <a:extLst>
                  <a:ext uri="{FF2B5EF4-FFF2-40B4-BE49-F238E27FC236}">
                    <a16:creationId xmlns:a16="http://schemas.microsoft.com/office/drawing/2014/main" id="{1FC99CC4-021C-4A64-9744-CB47499787E3}"/>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01">
                <a:extLst>
                  <a:ext uri="{FF2B5EF4-FFF2-40B4-BE49-F238E27FC236}">
                    <a16:creationId xmlns:a16="http://schemas.microsoft.com/office/drawing/2014/main" id="{502AB9D4-77DC-4110-B00E-2F80FF69325A}"/>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302">
                <a:extLst>
                  <a:ext uri="{FF2B5EF4-FFF2-40B4-BE49-F238E27FC236}">
                    <a16:creationId xmlns:a16="http://schemas.microsoft.com/office/drawing/2014/main" id="{BB70B1AB-54F1-4D24-AA00-FC1579F8EAD8}"/>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303">
                <a:extLst>
                  <a:ext uri="{FF2B5EF4-FFF2-40B4-BE49-F238E27FC236}">
                    <a16:creationId xmlns:a16="http://schemas.microsoft.com/office/drawing/2014/main" id="{71094AE1-4DAB-42FB-AEC8-BAA3D473BAB3}"/>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1" name="TextBox 130">
            <a:extLst>
              <a:ext uri="{FF2B5EF4-FFF2-40B4-BE49-F238E27FC236}">
                <a16:creationId xmlns:a16="http://schemas.microsoft.com/office/drawing/2014/main" id="{C6967338-E310-445E-8A5D-04345DA0D112}"/>
              </a:ext>
            </a:extLst>
          </p:cNvPr>
          <p:cNvSpPr txBox="1"/>
          <p:nvPr/>
        </p:nvSpPr>
        <p:spPr>
          <a:xfrm>
            <a:off x="705158" y="2067768"/>
            <a:ext cx="947741" cy="261610"/>
          </a:xfrm>
          <a:prstGeom prst="rect">
            <a:avLst/>
          </a:prstGeom>
          <a:noFill/>
        </p:spPr>
        <p:txBody>
          <a:bodyPr wrap="square" rtlCol="0">
            <a:spAutoFit/>
          </a:bodyPr>
          <a:lstStyle/>
          <a:p>
            <a:pPr algn="ctr"/>
            <a:r>
              <a:rPr lang="en-US" sz="1050" dirty="0"/>
              <a:t>Digital Griots</a:t>
            </a:r>
          </a:p>
        </p:txBody>
      </p:sp>
      <p:grpSp>
        <p:nvGrpSpPr>
          <p:cNvPr id="133" name="Group 132">
            <a:extLst>
              <a:ext uri="{FF2B5EF4-FFF2-40B4-BE49-F238E27FC236}">
                <a16:creationId xmlns:a16="http://schemas.microsoft.com/office/drawing/2014/main" id="{FE4C9352-B2D2-4886-BDCA-1011D856E590}"/>
              </a:ext>
            </a:extLst>
          </p:cNvPr>
          <p:cNvGrpSpPr/>
          <p:nvPr/>
        </p:nvGrpSpPr>
        <p:grpSpPr>
          <a:xfrm>
            <a:off x="9658169" y="2161293"/>
            <a:ext cx="146187" cy="146187"/>
            <a:chOff x="205918" y="1349332"/>
            <a:chExt cx="796925" cy="796925"/>
          </a:xfrm>
        </p:grpSpPr>
        <p:sp>
          <p:nvSpPr>
            <p:cNvPr id="134" name="Oval 5">
              <a:extLst>
                <a:ext uri="{FF2B5EF4-FFF2-40B4-BE49-F238E27FC236}">
                  <a16:creationId xmlns:a16="http://schemas.microsoft.com/office/drawing/2014/main" id="{EBABF2AD-393E-4377-9689-616F1C1FBD8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35" name="Group 134">
              <a:extLst>
                <a:ext uri="{FF2B5EF4-FFF2-40B4-BE49-F238E27FC236}">
                  <a16:creationId xmlns:a16="http://schemas.microsoft.com/office/drawing/2014/main" id="{273733F9-BAE4-4532-B1A2-D8D81B8D1986}"/>
                </a:ext>
              </a:extLst>
            </p:cNvPr>
            <p:cNvGrpSpPr/>
            <p:nvPr/>
          </p:nvGrpSpPr>
          <p:grpSpPr>
            <a:xfrm>
              <a:off x="398799" y="1576478"/>
              <a:ext cx="411162" cy="342634"/>
              <a:chOff x="11601450" y="1943100"/>
              <a:chExt cx="285750" cy="238125"/>
            </a:xfrm>
            <a:solidFill>
              <a:schemeClr val="bg1"/>
            </a:solidFill>
          </p:grpSpPr>
          <p:sp>
            <p:nvSpPr>
              <p:cNvPr id="137" name="Freeform 300">
                <a:extLst>
                  <a:ext uri="{FF2B5EF4-FFF2-40B4-BE49-F238E27FC236}">
                    <a16:creationId xmlns:a16="http://schemas.microsoft.com/office/drawing/2014/main" id="{51DDB000-E240-4F29-B612-296833DD9C21}"/>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01">
                <a:extLst>
                  <a:ext uri="{FF2B5EF4-FFF2-40B4-BE49-F238E27FC236}">
                    <a16:creationId xmlns:a16="http://schemas.microsoft.com/office/drawing/2014/main" id="{6F041C27-6B4E-4506-AC03-AEAD45C9A0F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02">
                <a:extLst>
                  <a:ext uri="{FF2B5EF4-FFF2-40B4-BE49-F238E27FC236}">
                    <a16:creationId xmlns:a16="http://schemas.microsoft.com/office/drawing/2014/main" id="{CA0BD583-F55B-4F0A-9D0D-FEC7A74E9E05}"/>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03">
                <a:extLst>
                  <a:ext uri="{FF2B5EF4-FFF2-40B4-BE49-F238E27FC236}">
                    <a16:creationId xmlns:a16="http://schemas.microsoft.com/office/drawing/2014/main" id="{557D3C71-C51A-49E9-AF81-278C9D6843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4" name="Group 143">
            <a:extLst>
              <a:ext uri="{FF2B5EF4-FFF2-40B4-BE49-F238E27FC236}">
                <a16:creationId xmlns:a16="http://schemas.microsoft.com/office/drawing/2014/main" id="{7F826E42-F072-464A-B5DB-DAB0D1C055BB}"/>
              </a:ext>
            </a:extLst>
          </p:cNvPr>
          <p:cNvGrpSpPr/>
          <p:nvPr/>
        </p:nvGrpSpPr>
        <p:grpSpPr>
          <a:xfrm>
            <a:off x="9163480" y="1928292"/>
            <a:ext cx="146187" cy="146187"/>
            <a:chOff x="205918" y="1349332"/>
            <a:chExt cx="796925" cy="796925"/>
          </a:xfrm>
        </p:grpSpPr>
        <p:sp>
          <p:nvSpPr>
            <p:cNvPr id="145" name="Oval 5">
              <a:extLst>
                <a:ext uri="{FF2B5EF4-FFF2-40B4-BE49-F238E27FC236}">
                  <a16:creationId xmlns:a16="http://schemas.microsoft.com/office/drawing/2014/main" id="{F514B95E-6E33-4E41-8C37-9B17335E9D77}"/>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46" name="Group 145">
              <a:extLst>
                <a:ext uri="{FF2B5EF4-FFF2-40B4-BE49-F238E27FC236}">
                  <a16:creationId xmlns:a16="http://schemas.microsoft.com/office/drawing/2014/main" id="{0AA49D4C-41A5-4B29-8861-FE9A9BD64FD6}"/>
                </a:ext>
              </a:extLst>
            </p:cNvPr>
            <p:cNvGrpSpPr/>
            <p:nvPr/>
          </p:nvGrpSpPr>
          <p:grpSpPr>
            <a:xfrm>
              <a:off x="398799" y="1576478"/>
              <a:ext cx="411162" cy="342634"/>
              <a:chOff x="11601450" y="1943100"/>
              <a:chExt cx="285750" cy="238125"/>
            </a:xfrm>
            <a:solidFill>
              <a:schemeClr val="bg1"/>
            </a:solidFill>
          </p:grpSpPr>
          <p:sp>
            <p:nvSpPr>
              <p:cNvPr id="147" name="Freeform 300">
                <a:extLst>
                  <a:ext uri="{FF2B5EF4-FFF2-40B4-BE49-F238E27FC236}">
                    <a16:creationId xmlns:a16="http://schemas.microsoft.com/office/drawing/2014/main" id="{9A13CADC-48F8-4705-BA74-9C6C508C952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301">
                <a:extLst>
                  <a:ext uri="{FF2B5EF4-FFF2-40B4-BE49-F238E27FC236}">
                    <a16:creationId xmlns:a16="http://schemas.microsoft.com/office/drawing/2014/main" id="{A0179C95-E7A8-46F5-B12C-A905A4105239}"/>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02">
                <a:extLst>
                  <a:ext uri="{FF2B5EF4-FFF2-40B4-BE49-F238E27FC236}">
                    <a16:creationId xmlns:a16="http://schemas.microsoft.com/office/drawing/2014/main" id="{68391886-C0DC-4050-AF35-B7694C8FB3CE}"/>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03">
                <a:extLst>
                  <a:ext uri="{FF2B5EF4-FFF2-40B4-BE49-F238E27FC236}">
                    <a16:creationId xmlns:a16="http://schemas.microsoft.com/office/drawing/2014/main" id="{F9F84205-BA1B-41BF-B4E4-310567DB2D1C}"/>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6" name="Group 155">
            <a:extLst>
              <a:ext uri="{FF2B5EF4-FFF2-40B4-BE49-F238E27FC236}">
                <a16:creationId xmlns:a16="http://schemas.microsoft.com/office/drawing/2014/main" id="{AFE81F17-AFC4-47CB-B4FF-6B8228508563}"/>
              </a:ext>
            </a:extLst>
          </p:cNvPr>
          <p:cNvGrpSpPr/>
          <p:nvPr/>
        </p:nvGrpSpPr>
        <p:grpSpPr>
          <a:xfrm>
            <a:off x="10635927" y="2549448"/>
            <a:ext cx="146187" cy="146187"/>
            <a:chOff x="205918" y="1349332"/>
            <a:chExt cx="796925" cy="796925"/>
          </a:xfrm>
        </p:grpSpPr>
        <p:sp>
          <p:nvSpPr>
            <p:cNvPr id="158" name="Oval 5">
              <a:extLst>
                <a:ext uri="{FF2B5EF4-FFF2-40B4-BE49-F238E27FC236}">
                  <a16:creationId xmlns:a16="http://schemas.microsoft.com/office/drawing/2014/main" id="{673CA033-89DF-4E1D-8946-B77ED85B981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59" name="Group 158">
              <a:extLst>
                <a:ext uri="{FF2B5EF4-FFF2-40B4-BE49-F238E27FC236}">
                  <a16:creationId xmlns:a16="http://schemas.microsoft.com/office/drawing/2014/main" id="{E54DB481-A61B-4E43-8A79-BC497B92E08D}"/>
                </a:ext>
              </a:extLst>
            </p:cNvPr>
            <p:cNvGrpSpPr/>
            <p:nvPr/>
          </p:nvGrpSpPr>
          <p:grpSpPr>
            <a:xfrm>
              <a:off x="398799" y="1576478"/>
              <a:ext cx="411162" cy="342634"/>
              <a:chOff x="11601450" y="1943100"/>
              <a:chExt cx="285750" cy="238125"/>
            </a:xfrm>
            <a:solidFill>
              <a:schemeClr val="bg1"/>
            </a:solidFill>
          </p:grpSpPr>
          <p:sp>
            <p:nvSpPr>
              <p:cNvPr id="160" name="Freeform 300">
                <a:extLst>
                  <a:ext uri="{FF2B5EF4-FFF2-40B4-BE49-F238E27FC236}">
                    <a16:creationId xmlns:a16="http://schemas.microsoft.com/office/drawing/2014/main" id="{F6EF76F4-8074-4491-B75F-9EC3D1406F39}"/>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01">
                <a:extLst>
                  <a:ext uri="{FF2B5EF4-FFF2-40B4-BE49-F238E27FC236}">
                    <a16:creationId xmlns:a16="http://schemas.microsoft.com/office/drawing/2014/main" id="{272065CE-2F34-448A-8881-EA7DF2BDC8E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02">
                <a:extLst>
                  <a:ext uri="{FF2B5EF4-FFF2-40B4-BE49-F238E27FC236}">
                    <a16:creationId xmlns:a16="http://schemas.microsoft.com/office/drawing/2014/main" id="{428CCE56-49B5-40ED-A2B3-4D7341D41871}"/>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03">
                <a:extLst>
                  <a:ext uri="{FF2B5EF4-FFF2-40B4-BE49-F238E27FC236}">
                    <a16:creationId xmlns:a16="http://schemas.microsoft.com/office/drawing/2014/main" id="{0A361970-02C6-44F3-AA03-2737DC698D8E}"/>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7" name="Group 166">
            <a:extLst>
              <a:ext uri="{FF2B5EF4-FFF2-40B4-BE49-F238E27FC236}">
                <a16:creationId xmlns:a16="http://schemas.microsoft.com/office/drawing/2014/main" id="{72106BFB-D1FE-49C6-B82F-06227A412CDF}"/>
              </a:ext>
            </a:extLst>
          </p:cNvPr>
          <p:cNvGrpSpPr/>
          <p:nvPr/>
        </p:nvGrpSpPr>
        <p:grpSpPr>
          <a:xfrm>
            <a:off x="10947663" y="3635878"/>
            <a:ext cx="146187" cy="146187"/>
            <a:chOff x="205918" y="1349332"/>
            <a:chExt cx="796925" cy="796925"/>
          </a:xfrm>
        </p:grpSpPr>
        <p:sp>
          <p:nvSpPr>
            <p:cNvPr id="168" name="Oval 5">
              <a:extLst>
                <a:ext uri="{FF2B5EF4-FFF2-40B4-BE49-F238E27FC236}">
                  <a16:creationId xmlns:a16="http://schemas.microsoft.com/office/drawing/2014/main" id="{8990CAB8-7CEE-4883-B54A-FB6D4972CBB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69" name="Group 168">
              <a:extLst>
                <a:ext uri="{FF2B5EF4-FFF2-40B4-BE49-F238E27FC236}">
                  <a16:creationId xmlns:a16="http://schemas.microsoft.com/office/drawing/2014/main" id="{4B81CB78-5B5A-4F6A-8F85-36D579CE9803}"/>
                </a:ext>
              </a:extLst>
            </p:cNvPr>
            <p:cNvGrpSpPr/>
            <p:nvPr/>
          </p:nvGrpSpPr>
          <p:grpSpPr>
            <a:xfrm>
              <a:off x="398799" y="1576478"/>
              <a:ext cx="411162" cy="342634"/>
              <a:chOff x="11601450" y="1943100"/>
              <a:chExt cx="285750" cy="238125"/>
            </a:xfrm>
            <a:solidFill>
              <a:schemeClr val="bg1"/>
            </a:solidFill>
          </p:grpSpPr>
          <p:sp>
            <p:nvSpPr>
              <p:cNvPr id="170" name="Freeform 300">
                <a:extLst>
                  <a:ext uri="{FF2B5EF4-FFF2-40B4-BE49-F238E27FC236}">
                    <a16:creationId xmlns:a16="http://schemas.microsoft.com/office/drawing/2014/main" id="{C40CCF57-304C-4E56-BC7B-0BA988985317}"/>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01">
                <a:extLst>
                  <a:ext uri="{FF2B5EF4-FFF2-40B4-BE49-F238E27FC236}">
                    <a16:creationId xmlns:a16="http://schemas.microsoft.com/office/drawing/2014/main" id="{BD5B71D1-C536-4252-AE40-EDD6B7F6B853}"/>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02">
                <a:extLst>
                  <a:ext uri="{FF2B5EF4-FFF2-40B4-BE49-F238E27FC236}">
                    <a16:creationId xmlns:a16="http://schemas.microsoft.com/office/drawing/2014/main" id="{9E184D52-8ACC-4D08-8E8A-0DF13DA8C57B}"/>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3">
                <a:extLst>
                  <a:ext uri="{FF2B5EF4-FFF2-40B4-BE49-F238E27FC236}">
                    <a16:creationId xmlns:a16="http://schemas.microsoft.com/office/drawing/2014/main" id="{57428014-29ED-4141-B457-C088EB811CF2}"/>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4" name="Group 173">
            <a:extLst>
              <a:ext uri="{FF2B5EF4-FFF2-40B4-BE49-F238E27FC236}">
                <a16:creationId xmlns:a16="http://schemas.microsoft.com/office/drawing/2014/main" id="{CA014729-2177-4177-A317-88AFAA4C9A77}"/>
              </a:ext>
            </a:extLst>
          </p:cNvPr>
          <p:cNvGrpSpPr/>
          <p:nvPr/>
        </p:nvGrpSpPr>
        <p:grpSpPr>
          <a:xfrm>
            <a:off x="9118799" y="3005959"/>
            <a:ext cx="146187" cy="146187"/>
            <a:chOff x="205918" y="1349332"/>
            <a:chExt cx="796925" cy="796925"/>
          </a:xfrm>
        </p:grpSpPr>
        <p:sp>
          <p:nvSpPr>
            <p:cNvPr id="175" name="Oval 5">
              <a:extLst>
                <a:ext uri="{FF2B5EF4-FFF2-40B4-BE49-F238E27FC236}">
                  <a16:creationId xmlns:a16="http://schemas.microsoft.com/office/drawing/2014/main" id="{E49F5300-396F-481A-A8A8-F7125613C29D}"/>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76" name="Group 175">
              <a:extLst>
                <a:ext uri="{FF2B5EF4-FFF2-40B4-BE49-F238E27FC236}">
                  <a16:creationId xmlns:a16="http://schemas.microsoft.com/office/drawing/2014/main" id="{EE646314-63F8-47C8-9E87-3CEC3BA25FC9}"/>
                </a:ext>
              </a:extLst>
            </p:cNvPr>
            <p:cNvGrpSpPr/>
            <p:nvPr/>
          </p:nvGrpSpPr>
          <p:grpSpPr>
            <a:xfrm>
              <a:off x="398799" y="1576478"/>
              <a:ext cx="411162" cy="342634"/>
              <a:chOff x="11601450" y="1943100"/>
              <a:chExt cx="285750" cy="238125"/>
            </a:xfrm>
            <a:solidFill>
              <a:schemeClr val="bg1"/>
            </a:solidFill>
          </p:grpSpPr>
          <p:sp>
            <p:nvSpPr>
              <p:cNvPr id="177" name="Freeform 300">
                <a:extLst>
                  <a:ext uri="{FF2B5EF4-FFF2-40B4-BE49-F238E27FC236}">
                    <a16:creationId xmlns:a16="http://schemas.microsoft.com/office/drawing/2014/main" id="{4B788DF5-C0AF-42B3-9925-75342789645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01">
                <a:extLst>
                  <a:ext uri="{FF2B5EF4-FFF2-40B4-BE49-F238E27FC236}">
                    <a16:creationId xmlns:a16="http://schemas.microsoft.com/office/drawing/2014/main" id="{8431EF7C-82FA-405A-BAF6-9510FDBD3411}"/>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02">
                <a:extLst>
                  <a:ext uri="{FF2B5EF4-FFF2-40B4-BE49-F238E27FC236}">
                    <a16:creationId xmlns:a16="http://schemas.microsoft.com/office/drawing/2014/main" id="{A44332A5-F458-4E9D-AEF2-572930F0FB9F}"/>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03">
                <a:extLst>
                  <a:ext uri="{FF2B5EF4-FFF2-40B4-BE49-F238E27FC236}">
                    <a16:creationId xmlns:a16="http://schemas.microsoft.com/office/drawing/2014/main" id="{3BFCDFD5-16A2-41D4-BC22-58BDB92C8D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1" name="Group 180">
            <a:extLst>
              <a:ext uri="{FF2B5EF4-FFF2-40B4-BE49-F238E27FC236}">
                <a16:creationId xmlns:a16="http://schemas.microsoft.com/office/drawing/2014/main" id="{F11BBCFB-3CC1-4CCE-A00F-61760334AFF4}"/>
              </a:ext>
            </a:extLst>
          </p:cNvPr>
          <p:cNvGrpSpPr/>
          <p:nvPr/>
        </p:nvGrpSpPr>
        <p:grpSpPr>
          <a:xfrm>
            <a:off x="9258413" y="4199273"/>
            <a:ext cx="146187" cy="146187"/>
            <a:chOff x="205918" y="1349332"/>
            <a:chExt cx="796925" cy="796925"/>
          </a:xfrm>
        </p:grpSpPr>
        <p:sp>
          <p:nvSpPr>
            <p:cNvPr id="182" name="Oval 5">
              <a:extLst>
                <a:ext uri="{FF2B5EF4-FFF2-40B4-BE49-F238E27FC236}">
                  <a16:creationId xmlns:a16="http://schemas.microsoft.com/office/drawing/2014/main" id="{3AF40AFA-53E9-4A2B-815D-8FDFA95F7C81}"/>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3" name="Group 182">
              <a:extLst>
                <a:ext uri="{FF2B5EF4-FFF2-40B4-BE49-F238E27FC236}">
                  <a16:creationId xmlns:a16="http://schemas.microsoft.com/office/drawing/2014/main" id="{6858BF04-F26C-4997-AD1D-7CCB77E0E9B2}"/>
                </a:ext>
              </a:extLst>
            </p:cNvPr>
            <p:cNvGrpSpPr/>
            <p:nvPr/>
          </p:nvGrpSpPr>
          <p:grpSpPr>
            <a:xfrm>
              <a:off x="398799" y="1576478"/>
              <a:ext cx="411162" cy="342634"/>
              <a:chOff x="11601450" y="1943100"/>
              <a:chExt cx="285750" cy="238125"/>
            </a:xfrm>
            <a:solidFill>
              <a:schemeClr val="bg1"/>
            </a:solidFill>
          </p:grpSpPr>
          <p:sp>
            <p:nvSpPr>
              <p:cNvPr id="184" name="Freeform 300">
                <a:extLst>
                  <a:ext uri="{FF2B5EF4-FFF2-40B4-BE49-F238E27FC236}">
                    <a16:creationId xmlns:a16="http://schemas.microsoft.com/office/drawing/2014/main" id="{5BCB3C27-2E71-4B69-A754-0C9F9BC0BC8C}"/>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01">
                <a:extLst>
                  <a:ext uri="{FF2B5EF4-FFF2-40B4-BE49-F238E27FC236}">
                    <a16:creationId xmlns:a16="http://schemas.microsoft.com/office/drawing/2014/main" id="{D41EB77E-0463-4FD1-A094-9225F50D803F}"/>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02">
                <a:extLst>
                  <a:ext uri="{FF2B5EF4-FFF2-40B4-BE49-F238E27FC236}">
                    <a16:creationId xmlns:a16="http://schemas.microsoft.com/office/drawing/2014/main" id="{EB4AC3BB-B8B9-44BC-B003-CA7D1BF1CACD}"/>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03">
                <a:extLst>
                  <a:ext uri="{FF2B5EF4-FFF2-40B4-BE49-F238E27FC236}">
                    <a16:creationId xmlns:a16="http://schemas.microsoft.com/office/drawing/2014/main" id="{017BC6F9-D1AA-4017-A4BA-25D225591768}"/>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8" name="Picture 57">
            <a:extLst>
              <a:ext uri="{FF2B5EF4-FFF2-40B4-BE49-F238E27FC236}">
                <a16:creationId xmlns:a16="http://schemas.microsoft.com/office/drawing/2014/main" id="{6CAB38F0-A412-4E16-ACBE-38610C3DA4B3}"/>
              </a:ext>
            </a:extLst>
          </p:cNvPr>
          <p:cNvPicPr>
            <a:picLocks noChangeAspect="1"/>
          </p:cNvPicPr>
          <p:nvPr/>
        </p:nvPicPr>
        <p:blipFill>
          <a:blip r:embed="rId46"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893939" y="3954779"/>
            <a:ext cx="285550" cy="380702"/>
          </a:xfrm>
          <a:prstGeom prst="rect">
            <a:avLst/>
          </a:prstGeom>
        </p:spPr>
      </p:pic>
      <p:pic>
        <p:nvPicPr>
          <p:cNvPr id="59" name="Picture 58">
            <a:extLst>
              <a:ext uri="{FF2B5EF4-FFF2-40B4-BE49-F238E27FC236}">
                <a16:creationId xmlns:a16="http://schemas.microsoft.com/office/drawing/2014/main" id="{B9370483-FE57-4637-AAA8-190AC83D7DF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2875246" y="3475243"/>
            <a:ext cx="397807" cy="332011"/>
          </a:xfrm>
          <a:prstGeom prst="rect">
            <a:avLst/>
          </a:prstGeom>
        </p:spPr>
      </p:pic>
      <p:pic>
        <p:nvPicPr>
          <p:cNvPr id="60" name="Picture 59">
            <a:extLst>
              <a:ext uri="{FF2B5EF4-FFF2-40B4-BE49-F238E27FC236}">
                <a16:creationId xmlns:a16="http://schemas.microsoft.com/office/drawing/2014/main" id="{B052A5C7-A6FF-44B0-B874-3A0BE9237D9C}"/>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2828967" y="4516804"/>
            <a:ext cx="435922" cy="240642"/>
          </a:xfrm>
          <a:prstGeom prst="rect">
            <a:avLst/>
          </a:prstGeom>
        </p:spPr>
      </p:pic>
      <p:pic>
        <p:nvPicPr>
          <p:cNvPr id="61" name="Picture 60">
            <a:extLst>
              <a:ext uri="{FF2B5EF4-FFF2-40B4-BE49-F238E27FC236}">
                <a16:creationId xmlns:a16="http://schemas.microsoft.com/office/drawing/2014/main" id="{C5A312D8-E79F-4CCB-9561-F723EA84343C}"/>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872123" y="2888584"/>
            <a:ext cx="330034" cy="416875"/>
          </a:xfrm>
          <a:prstGeom prst="rect">
            <a:avLst/>
          </a:prstGeom>
        </p:spPr>
      </p:pic>
      <p:pic>
        <p:nvPicPr>
          <p:cNvPr id="62" name="Picture 61">
            <a:extLst>
              <a:ext uri="{FF2B5EF4-FFF2-40B4-BE49-F238E27FC236}">
                <a16:creationId xmlns:a16="http://schemas.microsoft.com/office/drawing/2014/main" id="{0B41A740-B38F-4E87-8912-6945AEACB1E7}"/>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2859444" y="2374134"/>
            <a:ext cx="352734" cy="358033"/>
          </a:xfrm>
          <a:prstGeom prst="rect">
            <a:avLst/>
          </a:prstGeom>
        </p:spPr>
      </p:pic>
      <p:cxnSp>
        <p:nvCxnSpPr>
          <p:cNvPr id="190" name="Straight Arrow Connector 189">
            <a:extLst>
              <a:ext uri="{FF2B5EF4-FFF2-40B4-BE49-F238E27FC236}">
                <a16:creationId xmlns:a16="http://schemas.microsoft.com/office/drawing/2014/main" id="{4C7A6326-DDDC-4319-8DB4-B346F9F26EE4}"/>
              </a:ext>
            </a:extLst>
          </p:cNvPr>
          <p:cNvCxnSpPr>
            <a:cxnSpLocks/>
          </p:cNvCxnSpPr>
          <p:nvPr/>
        </p:nvCxnSpPr>
        <p:spPr>
          <a:xfrm>
            <a:off x="3246468" y="2546042"/>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8B556D12-93F7-42F8-8A49-0D9C55E705BA}"/>
              </a:ext>
            </a:extLst>
          </p:cNvPr>
          <p:cNvCxnSpPr>
            <a:cxnSpLocks/>
          </p:cNvCxnSpPr>
          <p:nvPr/>
        </p:nvCxnSpPr>
        <p:spPr>
          <a:xfrm>
            <a:off x="1960089" y="2543175"/>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904FD4CC-BBD1-4596-A442-98B3ED203D3E}"/>
              </a:ext>
            </a:extLst>
          </p:cNvPr>
          <p:cNvCxnSpPr>
            <a:cxnSpLocks/>
          </p:cNvCxnSpPr>
          <p:nvPr/>
        </p:nvCxnSpPr>
        <p:spPr>
          <a:xfrm>
            <a:off x="3243269" y="3082010"/>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74ED4436-A677-4C70-852D-02E919141CFA}"/>
              </a:ext>
            </a:extLst>
          </p:cNvPr>
          <p:cNvCxnSpPr>
            <a:cxnSpLocks/>
          </p:cNvCxnSpPr>
          <p:nvPr/>
        </p:nvCxnSpPr>
        <p:spPr>
          <a:xfrm>
            <a:off x="1956890" y="3079143"/>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5C0EB73-A913-4026-BF0F-F8324660535C}"/>
              </a:ext>
            </a:extLst>
          </p:cNvPr>
          <p:cNvCxnSpPr>
            <a:cxnSpLocks/>
          </p:cNvCxnSpPr>
          <p:nvPr/>
        </p:nvCxnSpPr>
        <p:spPr>
          <a:xfrm>
            <a:off x="3258332" y="3676598"/>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0CE3E74-76AF-4EA2-A729-B39F558E733D}"/>
              </a:ext>
            </a:extLst>
          </p:cNvPr>
          <p:cNvCxnSpPr>
            <a:cxnSpLocks/>
          </p:cNvCxnSpPr>
          <p:nvPr/>
        </p:nvCxnSpPr>
        <p:spPr>
          <a:xfrm>
            <a:off x="1971953" y="3673731"/>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904A546C-10D8-49D6-902A-F7A536A58DA8}"/>
              </a:ext>
            </a:extLst>
          </p:cNvPr>
          <p:cNvCxnSpPr>
            <a:cxnSpLocks/>
          </p:cNvCxnSpPr>
          <p:nvPr/>
        </p:nvCxnSpPr>
        <p:spPr>
          <a:xfrm>
            <a:off x="3257239" y="413219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69AB138-B442-4880-A5C8-55E2E01A6775}"/>
              </a:ext>
            </a:extLst>
          </p:cNvPr>
          <p:cNvCxnSpPr>
            <a:cxnSpLocks/>
          </p:cNvCxnSpPr>
          <p:nvPr/>
        </p:nvCxnSpPr>
        <p:spPr>
          <a:xfrm>
            <a:off x="1970860" y="412933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C8F7AD16-68ED-4914-9DFC-13A6AA73F0E9}"/>
              </a:ext>
            </a:extLst>
          </p:cNvPr>
          <p:cNvCxnSpPr>
            <a:cxnSpLocks/>
          </p:cNvCxnSpPr>
          <p:nvPr/>
        </p:nvCxnSpPr>
        <p:spPr>
          <a:xfrm>
            <a:off x="3246468" y="459355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675ECCDD-C476-49F7-A9F7-8D056E2E38F6}"/>
              </a:ext>
            </a:extLst>
          </p:cNvPr>
          <p:cNvCxnSpPr>
            <a:cxnSpLocks/>
          </p:cNvCxnSpPr>
          <p:nvPr/>
        </p:nvCxnSpPr>
        <p:spPr>
          <a:xfrm>
            <a:off x="1960089" y="459069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8" name="Picture 187">
            <a:extLst>
              <a:ext uri="{FF2B5EF4-FFF2-40B4-BE49-F238E27FC236}">
                <a16:creationId xmlns:a16="http://schemas.microsoft.com/office/drawing/2014/main" id="{93C30D96-CC51-4DFE-BB78-3754BE9F8A65}"/>
              </a:ext>
            </a:extLst>
          </p:cNvPr>
          <p:cNvPicPr>
            <a:picLocks noChangeAspect="1"/>
          </p:cNvPicPr>
          <p:nvPr/>
        </p:nvPicPr>
        <p:blipFill>
          <a:blip r:embed="rId51"/>
          <a:stretch>
            <a:fillRect/>
          </a:stretch>
        </p:blipFill>
        <p:spPr>
          <a:xfrm>
            <a:off x="9272427" y="195406"/>
            <a:ext cx="2203807" cy="1629706"/>
          </a:xfrm>
          <a:prstGeom prst="rect">
            <a:avLst/>
          </a:prstGeom>
        </p:spPr>
      </p:pic>
      <p:grpSp>
        <p:nvGrpSpPr>
          <p:cNvPr id="189" name="Group 188">
            <a:extLst>
              <a:ext uri="{FF2B5EF4-FFF2-40B4-BE49-F238E27FC236}">
                <a16:creationId xmlns:a16="http://schemas.microsoft.com/office/drawing/2014/main" id="{02C3B3F9-3937-4E1B-A1F9-C424A2C2C7EE}"/>
              </a:ext>
            </a:extLst>
          </p:cNvPr>
          <p:cNvGrpSpPr/>
          <p:nvPr/>
        </p:nvGrpSpPr>
        <p:grpSpPr>
          <a:xfrm>
            <a:off x="3949844" y="1793444"/>
            <a:ext cx="4157944" cy="2800000"/>
            <a:chOff x="3949844" y="1968548"/>
            <a:chExt cx="4157944" cy="2800000"/>
          </a:xfrm>
        </p:grpSpPr>
        <p:pic>
          <p:nvPicPr>
            <p:cNvPr id="200" name="Picture 199">
              <a:extLst>
                <a:ext uri="{FF2B5EF4-FFF2-40B4-BE49-F238E27FC236}">
                  <a16:creationId xmlns:a16="http://schemas.microsoft.com/office/drawing/2014/main" id="{9F2E45BA-49FF-4094-8556-F653C88B3332}"/>
                </a:ext>
              </a:extLst>
            </p:cNvPr>
            <p:cNvPicPr>
              <a:picLocks noChangeAspect="1"/>
            </p:cNvPicPr>
            <p:nvPr/>
          </p:nvPicPr>
          <p:blipFill>
            <a:blip r:embed="rId52"/>
            <a:stretch>
              <a:fillRect/>
            </a:stretch>
          </p:blipFill>
          <p:spPr>
            <a:xfrm>
              <a:off x="3949844" y="1968548"/>
              <a:ext cx="4157944" cy="2800000"/>
            </a:xfrm>
            <a:prstGeom prst="rect">
              <a:avLst/>
            </a:prstGeom>
            <a:ln>
              <a:solidFill>
                <a:schemeClr val="tx1"/>
              </a:solidFill>
            </a:ln>
          </p:spPr>
        </p:pic>
        <p:sp>
          <p:nvSpPr>
            <p:cNvPr id="201" name="TextBox 200">
              <a:extLst>
                <a:ext uri="{FF2B5EF4-FFF2-40B4-BE49-F238E27FC236}">
                  <a16:creationId xmlns:a16="http://schemas.microsoft.com/office/drawing/2014/main" id="{4907443B-CAD6-42CF-922F-D93D6540B3E4}"/>
                </a:ext>
              </a:extLst>
            </p:cNvPr>
            <p:cNvSpPr txBox="1"/>
            <p:nvPr/>
          </p:nvSpPr>
          <p:spPr>
            <a:xfrm>
              <a:off x="4385821" y="2022054"/>
              <a:ext cx="3302187" cy="2585323"/>
            </a:xfrm>
            <a:prstGeom prst="rect">
              <a:avLst/>
            </a:prstGeom>
            <a:noFill/>
          </p:spPr>
          <p:txBody>
            <a:bodyPr wrap="square" rtlCol="0">
              <a:spAutoFit/>
            </a:bodyPr>
            <a:lstStyle/>
            <a:p>
              <a:r>
                <a:rPr lang="en-US" b="1" dirty="0"/>
                <a:t>Revenue Streams</a:t>
              </a:r>
            </a:p>
            <a:p>
              <a:pPr marL="457200" indent="-457200">
                <a:buFont typeface="+mj-lt"/>
                <a:buAutoNum type="arabicPeriod"/>
              </a:pPr>
              <a:r>
                <a:rPr lang="en-US" b="1" dirty="0"/>
                <a:t>Premium Membership</a:t>
              </a:r>
            </a:p>
            <a:p>
              <a:pPr marL="457200" indent="-457200">
                <a:buFont typeface="+mj-lt"/>
                <a:buAutoNum type="arabicPeriod"/>
              </a:pPr>
              <a:r>
                <a:rPr lang="en-US" b="1" dirty="0"/>
                <a:t>Premium Virtual Sites</a:t>
              </a:r>
            </a:p>
            <a:p>
              <a:pPr marL="457200" indent="-457200">
                <a:buFont typeface="+mj-lt"/>
                <a:buAutoNum type="arabicPeriod"/>
              </a:pPr>
              <a:r>
                <a:rPr lang="en-US" b="1" dirty="0"/>
                <a:t>Fact Widgets</a:t>
              </a:r>
            </a:p>
            <a:p>
              <a:pPr marL="457200" indent="-457200">
                <a:buFont typeface="+mj-lt"/>
                <a:buAutoNum type="arabicPeriod"/>
              </a:pPr>
              <a:r>
                <a:rPr lang="en-US" b="1" dirty="0"/>
                <a:t>School Sites</a:t>
              </a:r>
            </a:p>
            <a:p>
              <a:pPr marL="457200" indent="-457200">
                <a:buFont typeface="+mj-lt"/>
                <a:buAutoNum type="arabicPeriod"/>
              </a:pPr>
              <a:r>
                <a:rPr lang="en-US" b="1" dirty="0" err="1"/>
                <a:t>Blackfacts</a:t>
              </a:r>
              <a:r>
                <a:rPr lang="en-US" b="1" dirty="0"/>
                <a:t> Legacy Sites</a:t>
              </a:r>
            </a:p>
            <a:p>
              <a:pPr marL="457200" indent="-457200">
                <a:buFont typeface="+mj-lt"/>
                <a:buAutoNum type="arabicPeriod"/>
              </a:pPr>
              <a:r>
                <a:rPr lang="en-US" b="1" dirty="0"/>
                <a:t>Corporate Sponsorship</a:t>
              </a:r>
            </a:p>
            <a:p>
              <a:pPr marL="457200" indent="-457200">
                <a:buFont typeface="+mj-lt"/>
                <a:buAutoNum type="arabicPeriod"/>
              </a:pPr>
              <a:r>
                <a:rPr lang="en-US" b="1" dirty="0"/>
                <a:t>Banner Advertising</a:t>
              </a:r>
            </a:p>
            <a:p>
              <a:pPr marL="457200" indent="-457200">
                <a:buFont typeface="+mj-lt"/>
                <a:buAutoNum type="arabicPeriod"/>
              </a:pPr>
              <a:r>
                <a:rPr lang="en-US" b="1" dirty="0"/>
                <a:t>Marketplace Affiliate Sales</a:t>
              </a:r>
            </a:p>
          </p:txBody>
        </p:sp>
      </p:grpSp>
      <p:pic>
        <p:nvPicPr>
          <p:cNvPr id="202" name="Picture 201">
            <a:extLst>
              <a:ext uri="{FF2B5EF4-FFF2-40B4-BE49-F238E27FC236}">
                <a16:creationId xmlns:a16="http://schemas.microsoft.com/office/drawing/2014/main" id="{B7AA461F-74CB-4429-9F32-1F6F9DE4EF36}"/>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203" name="Rectangle: Rounded Corners 202">
            <a:extLst>
              <a:ext uri="{FF2B5EF4-FFF2-40B4-BE49-F238E27FC236}">
                <a16:creationId xmlns:a16="http://schemas.microsoft.com/office/drawing/2014/main" id="{8BD50CE4-3530-410C-98FE-D7FDDE120F1D}"/>
              </a:ext>
            </a:extLst>
          </p:cNvPr>
          <p:cNvSpPr/>
          <p:nvPr/>
        </p:nvSpPr>
        <p:spPr>
          <a:xfrm>
            <a:off x="3949844" y="5656888"/>
            <a:ext cx="4157944" cy="640661"/>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While access is free to all, Premium Memberships, the Wakanda Marketplace and Banner Advertising generate BlackFacts’ Revenue </a:t>
            </a:r>
          </a:p>
        </p:txBody>
      </p:sp>
      <p:sp>
        <p:nvSpPr>
          <p:cNvPr id="205" name="Slide Number Placeholder 1">
            <a:extLst>
              <a:ext uri="{FF2B5EF4-FFF2-40B4-BE49-F238E27FC236}">
                <a16:creationId xmlns:a16="http://schemas.microsoft.com/office/drawing/2014/main" id="{D0672731-D2C7-4F19-994A-EF2209544A52}"/>
              </a:ext>
            </a:extLst>
          </p:cNvPr>
          <p:cNvSpPr>
            <a:spLocks noGrp="1"/>
          </p:cNvSpPr>
          <p:nvPr>
            <p:ph type="sldNum" sz="quarter" idx="12"/>
          </p:nvPr>
        </p:nvSpPr>
        <p:spPr>
          <a:xfrm>
            <a:off x="220622" y="6297549"/>
            <a:ext cx="2743200" cy="365125"/>
          </a:xfrm>
        </p:spPr>
        <p:txBody>
          <a:bodyPr/>
          <a:lstStyle/>
          <a:p>
            <a:pPr algn="l"/>
            <a:fld id="{43E1C79E-4906-42D7-9799-8BE0AC9297B3}" type="slidenum">
              <a:rPr lang="en-US" smtClean="0"/>
              <a:pPr algn="l"/>
              <a:t>11</a:t>
            </a:fld>
            <a:endParaRPr lang="en-US"/>
          </a:p>
        </p:txBody>
      </p:sp>
    </p:spTree>
    <p:extLst>
      <p:ext uri="{BB962C8B-B14F-4D97-AF65-F5344CB8AC3E}">
        <p14:creationId xmlns:p14="http://schemas.microsoft.com/office/powerpoint/2010/main" val="126441106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0898" y="2550823"/>
            <a:ext cx="1519876" cy="369332"/>
          </a:xfrm>
          <a:prstGeom prst="rect">
            <a:avLst/>
          </a:prstGeom>
          <a:noFill/>
        </p:spPr>
        <p:txBody>
          <a:bodyPr wrap="square" lIns="0" tIns="0" rIns="0" bIns="0" rtlCol="0" anchor="ctr" anchorCtr="0">
            <a:spAutoFit/>
          </a:bodyPr>
          <a:lstStyle/>
          <a:p>
            <a:r>
              <a:rPr lang="en-US" sz="2400" b="1" dirty="0">
                <a:solidFill>
                  <a:schemeClr val="bg1"/>
                </a:solidFill>
              </a:rPr>
              <a:t>DATA</a:t>
            </a:r>
          </a:p>
        </p:txBody>
      </p:sp>
      <p:sp>
        <p:nvSpPr>
          <p:cNvPr id="8" name="Rounded Rectangle 7"/>
          <p:cNvSpPr/>
          <p:nvPr/>
        </p:nvSpPr>
        <p:spPr>
          <a:xfrm>
            <a:off x="580981" y="2608109"/>
            <a:ext cx="4150055" cy="423862"/>
          </a:xfrm>
          <a:prstGeom prst="roundRect">
            <a:avLst>
              <a:gd name="adj" fmla="val 269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0981" y="747494"/>
            <a:ext cx="4053976" cy="1107996"/>
          </a:xfrm>
          <a:prstGeom prst="rect">
            <a:avLst/>
          </a:prstGeom>
          <a:solidFill>
            <a:schemeClr val="bg1"/>
          </a:solidFill>
        </p:spPr>
        <p:txBody>
          <a:bodyPr wrap="square" lIns="0" tIns="0" rIns="0" bIns="0" rtlCol="0" anchor="ctr" anchorCtr="0">
            <a:spAutoFit/>
          </a:bodyPr>
          <a:lstStyle/>
          <a:p>
            <a:r>
              <a:rPr lang="en-US" sz="3600" b="1" dirty="0">
                <a:solidFill>
                  <a:schemeClr val="accent6">
                    <a:lumMod val="75000"/>
                  </a:schemeClr>
                </a:solidFill>
                <a:latin typeface="Segoe UI" panose="020B0502040204020203" pitchFamily="34" charset="0"/>
                <a:cs typeface="Segoe UI" panose="020B0502040204020203" pitchFamily="34" charset="0"/>
              </a:rPr>
              <a:t>MARKETING </a:t>
            </a:r>
          </a:p>
          <a:p>
            <a:r>
              <a:rPr lang="en-US" sz="3600" dirty="0">
                <a:solidFill>
                  <a:schemeClr val="accent6">
                    <a:lumMod val="75000"/>
                  </a:schemeClr>
                </a:solidFill>
                <a:latin typeface="Segoe UI" panose="020B0502040204020203" pitchFamily="34" charset="0"/>
                <a:cs typeface="Segoe UI" panose="020B0502040204020203" pitchFamily="34" charset="0"/>
              </a:rPr>
              <a:t>Strategy</a:t>
            </a:r>
          </a:p>
        </p:txBody>
      </p:sp>
      <p:sp>
        <p:nvSpPr>
          <p:cNvPr id="16" name="TextBox 15"/>
          <p:cNvSpPr txBox="1"/>
          <p:nvPr/>
        </p:nvSpPr>
        <p:spPr>
          <a:xfrm>
            <a:off x="868842" y="2618556"/>
            <a:ext cx="3418032" cy="369332"/>
          </a:xfrm>
          <a:prstGeom prst="rect">
            <a:avLst/>
          </a:prstGeom>
          <a:noFill/>
        </p:spPr>
        <p:txBody>
          <a:bodyPr wrap="square" lIns="0" tIns="0" rIns="0" bIns="0" rtlCol="0" anchor="ctr" anchorCtr="0">
            <a:spAutoFit/>
          </a:bodyPr>
          <a:lstStyle/>
          <a:p>
            <a:r>
              <a:rPr lang="en-US" sz="2400" b="1" dirty="0">
                <a:solidFill>
                  <a:schemeClr val="bg1"/>
                </a:solidFill>
              </a:rPr>
              <a:t>LEVERAGING OUR BASE</a:t>
            </a:r>
          </a:p>
        </p:txBody>
      </p:sp>
      <p:sp>
        <p:nvSpPr>
          <p:cNvPr id="111" name="Slide Number Placeholder 5">
            <a:extLst>
              <a:ext uri="{FF2B5EF4-FFF2-40B4-BE49-F238E27FC236}">
                <a16:creationId xmlns:a16="http://schemas.microsoft.com/office/drawing/2014/main" id="{8875B2D3-3AEA-4AED-B509-2505CCEBBE87}"/>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12</a:t>
            </a:fld>
            <a:endParaRPr lang="en-US" dirty="0"/>
          </a:p>
        </p:txBody>
      </p:sp>
      <p:graphicFrame>
        <p:nvGraphicFramePr>
          <p:cNvPr id="105" name="Chart 104">
            <a:extLst>
              <a:ext uri="{FF2B5EF4-FFF2-40B4-BE49-F238E27FC236}">
                <a16:creationId xmlns:a16="http://schemas.microsoft.com/office/drawing/2014/main" id="{5487E5D2-0530-4926-8C44-8328199BC6F5}"/>
              </a:ext>
            </a:extLst>
          </p:cNvPr>
          <p:cNvGraphicFramePr/>
          <p:nvPr/>
        </p:nvGraphicFramePr>
        <p:xfrm>
          <a:off x="6101474" y="1167620"/>
          <a:ext cx="4519964" cy="4371420"/>
        </p:xfrm>
        <a:graphic>
          <a:graphicData uri="http://schemas.openxmlformats.org/drawingml/2006/chart">
            <c:chart xmlns:c="http://schemas.openxmlformats.org/drawingml/2006/chart" xmlns:r="http://schemas.openxmlformats.org/officeDocument/2006/relationships" r:id="rId3"/>
          </a:graphicData>
        </a:graphic>
      </p:graphicFrame>
      <p:sp>
        <p:nvSpPr>
          <p:cNvPr id="106" name="Oval 105">
            <a:extLst>
              <a:ext uri="{FF2B5EF4-FFF2-40B4-BE49-F238E27FC236}">
                <a16:creationId xmlns:a16="http://schemas.microsoft.com/office/drawing/2014/main" id="{A8C2DE5C-F385-438B-8B63-5E49BB59741F}"/>
              </a:ext>
            </a:extLst>
          </p:cNvPr>
          <p:cNvSpPr/>
          <p:nvPr/>
        </p:nvSpPr>
        <p:spPr>
          <a:xfrm>
            <a:off x="6344290" y="1336164"/>
            <a:ext cx="4034332" cy="4034332"/>
          </a:xfrm>
          <a:prstGeom prst="ellipse">
            <a:avLst/>
          </a:prstGeom>
          <a:noFill/>
          <a:ln w="41275" cap="rnd">
            <a:solidFill>
              <a:srgbClr val="00A7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itle 1">
            <a:extLst>
              <a:ext uri="{FF2B5EF4-FFF2-40B4-BE49-F238E27FC236}">
                <a16:creationId xmlns:a16="http://schemas.microsoft.com/office/drawing/2014/main" id="{69C61602-5544-4C0E-8CD8-A8A199A5E564}"/>
              </a:ext>
            </a:extLst>
          </p:cNvPr>
          <p:cNvSpPr txBox="1">
            <a:spLocks/>
          </p:cNvSpPr>
          <p:nvPr/>
        </p:nvSpPr>
        <p:spPr>
          <a:xfrm>
            <a:off x="9697931" y="5473423"/>
            <a:ext cx="1881044" cy="77745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Urban/Ethnic Advertisers</a:t>
            </a:r>
          </a:p>
        </p:txBody>
      </p:sp>
      <p:sp>
        <p:nvSpPr>
          <p:cNvPr id="109" name="Oval 108">
            <a:extLst>
              <a:ext uri="{FF2B5EF4-FFF2-40B4-BE49-F238E27FC236}">
                <a16:creationId xmlns:a16="http://schemas.microsoft.com/office/drawing/2014/main" id="{FE0850B8-3F70-4D9A-A773-FDCEFF36A8AE}"/>
              </a:ext>
            </a:extLst>
          </p:cNvPr>
          <p:cNvSpPr/>
          <p:nvPr/>
        </p:nvSpPr>
        <p:spPr>
          <a:xfrm>
            <a:off x="5350098" y="2043772"/>
            <a:ext cx="912698" cy="91269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FB80E4F-8515-4D85-A827-24313BD25A20}"/>
              </a:ext>
            </a:extLst>
          </p:cNvPr>
          <p:cNvSpPr/>
          <p:nvPr/>
        </p:nvSpPr>
        <p:spPr>
          <a:xfrm>
            <a:off x="9830674" y="942792"/>
            <a:ext cx="912698" cy="912698"/>
          </a:xfrm>
          <a:prstGeom prst="ellipse">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FF15707-08BD-44DA-80E9-2EBF760DE534}"/>
              </a:ext>
            </a:extLst>
          </p:cNvPr>
          <p:cNvSpPr/>
          <p:nvPr/>
        </p:nvSpPr>
        <p:spPr>
          <a:xfrm>
            <a:off x="5431592" y="4664208"/>
            <a:ext cx="912698" cy="9126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A1FB5422-B56D-44D8-BD77-AC1242C1DF06}"/>
              </a:ext>
            </a:extLst>
          </p:cNvPr>
          <p:cNvSpPr/>
          <p:nvPr/>
        </p:nvSpPr>
        <p:spPr>
          <a:xfrm>
            <a:off x="10190628" y="4686416"/>
            <a:ext cx="912698" cy="912698"/>
          </a:xfrm>
          <a:prstGeom prst="ellipse">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itle 1">
            <a:extLst>
              <a:ext uri="{FF2B5EF4-FFF2-40B4-BE49-F238E27FC236}">
                <a16:creationId xmlns:a16="http://schemas.microsoft.com/office/drawing/2014/main" id="{BC07FB32-0CA8-48D1-A31B-28A70BD5CDB3}"/>
              </a:ext>
            </a:extLst>
          </p:cNvPr>
          <p:cNvSpPr txBox="1">
            <a:spLocks/>
          </p:cNvSpPr>
          <p:nvPr/>
        </p:nvSpPr>
        <p:spPr>
          <a:xfrm>
            <a:off x="9345427" y="464595"/>
            <a:ext cx="1692117" cy="36195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Social Media</a:t>
            </a:r>
          </a:p>
        </p:txBody>
      </p:sp>
      <p:sp>
        <p:nvSpPr>
          <p:cNvPr id="180" name="Title 1">
            <a:extLst>
              <a:ext uri="{FF2B5EF4-FFF2-40B4-BE49-F238E27FC236}">
                <a16:creationId xmlns:a16="http://schemas.microsoft.com/office/drawing/2014/main" id="{BA5EB061-6604-4B5B-B0EE-8DE88BCBCD5F}"/>
              </a:ext>
            </a:extLst>
          </p:cNvPr>
          <p:cNvSpPr txBox="1">
            <a:spLocks/>
          </p:cNvSpPr>
          <p:nvPr/>
        </p:nvSpPr>
        <p:spPr>
          <a:xfrm>
            <a:off x="4941269" y="5643464"/>
            <a:ext cx="1973240" cy="36195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Activists</a:t>
            </a:r>
          </a:p>
        </p:txBody>
      </p:sp>
      <p:sp>
        <p:nvSpPr>
          <p:cNvPr id="182" name="Title 1">
            <a:extLst>
              <a:ext uri="{FF2B5EF4-FFF2-40B4-BE49-F238E27FC236}">
                <a16:creationId xmlns:a16="http://schemas.microsoft.com/office/drawing/2014/main" id="{5FB93E37-B00A-415A-B116-8E2F19BED875}"/>
              </a:ext>
            </a:extLst>
          </p:cNvPr>
          <p:cNvSpPr txBox="1">
            <a:spLocks/>
          </p:cNvSpPr>
          <p:nvPr/>
        </p:nvSpPr>
        <p:spPr>
          <a:xfrm>
            <a:off x="4777583" y="1593613"/>
            <a:ext cx="1993088" cy="36195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Personal Network</a:t>
            </a:r>
          </a:p>
        </p:txBody>
      </p:sp>
      <p:grpSp>
        <p:nvGrpSpPr>
          <p:cNvPr id="183" name="Group 182">
            <a:extLst>
              <a:ext uri="{FF2B5EF4-FFF2-40B4-BE49-F238E27FC236}">
                <a16:creationId xmlns:a16="http://schemas.microsoft.com/office/drawing/2014/main" id="{3C5BC874-D976-44E4-8B0A-91FF6F6E2457}"/>
              </a:ext>
            </a:extLst>
          </p:cNvPr>
          <p:cNvGrpSpPr/>
          <p:nvPr/>
        </p:nvGrpSpPr>
        <p:grpSpPr>
          <a:xfrm>
            <a:off x="570538" y="454257"/>
            <a:ext cx="1019175" cy="181379"/>
            <a:chOff x="4127500" y="876491"/>
            <a:chExt cx="1019175" cy="181379"/>
          </a:xfrm>
        </p:grpSpPr>
        <p:sp>
          <p:nvSpPr>
            <p:cNvPr id="184" name="Oval 183">
              <a:extLst>
                <a:ext uri="{FF2B5EF4-FFF2-40B4-BE49-F238E27FC236}">
                  <a16:creationId xmlns:a16="http://schemas.microsoft.com/office/drawing/2014/main" id="{C2F5D9FC-D02C-4FF6-A268-9525792EF3D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66A80B79-746F-461C-A44E-8BBEC091BBF8}"/>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48458315-3289-4CA4-AC55-025C8951766D}"/>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9A80859F-9ADE-4D23-A2B3-4AB96F370442}"/>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A0F34088-879F-4E19-B9D4-243B10FBC0F0}"/>
              </a:ext>
            </a:extLst>
          </p:cNvPr>
          <p:cNvGrpSpPr/>
          <p:nvPr/>
        </p:nvGrpSpPr>
        <p:grpSpPr>
          <a:xfrm>
            <a:off x="10104691" y="1189933"/>
            <a:ext cx="384627" cy="342904"/>
            <a:chOff x="2997200" y="2659509"/>
            <a:chExt cx="206375" cy="204788"/>
          </a:xfrm>
          <a:solidFill>
            <a:schemeClr val="bg1"/>
          </a:solidFill>
        </p:grpSpPr>
        <p:sp>
          <p:nvSpPr>
            <p:cNvPr id="190" name="Freeform 30">
              <a:extLst>
                <a:ext uri="{FF2B5EF4-FFF2-40B4-BE49-F238E27FC236}">
                  <a16:creationId xmlns:a16="http://schemas.microsoft.com/office/drawing/2014/main" id="{0E7A5635-607D-4FCD-8E71-CCB0F367437A}"/>
                </a:ext>
              </a:extLst>
            </p:cNvPr>
            <p:cNvSpPr>
              <a:spLocks/>
            </p:cNvSpPr>
            <p:nvPr/>
          </p:nvSpPr>
          <p:spPr bwMode="auto">
            <a:xfrm>
              <a:off x="3048000" y="2659509"/>
              <a:ext cx="155575" cy="204788"/>
            </a:xfrm>
            <a:custGeom>
              <a:avLst/>
              <a:gdLst>
                <a:gd name="T0" fmla="*/ 44 w 49"/>
                <a:gd name="T1" fmla="*/ 27 h 64"/>
                <a:gd name="T2" fmla="*/ 24 w 49"/>
                <a:gd name="T3" fmla="*/ 25 h 64"/>
                <a:gd name="T4" fmla="*/ 24 w 49"/>
                <a:gd name="T5" fmla="*/ 8 h 64"/>
                <a:gd name="T6" fmla="*/ 15 w 49"/>
                <a:gd name="T7" fmla="*/ 4 h 64"/>
                <a:gd name="T8" fmla="*/ 2 w 49"/>
                <a:gd name="T9" fmla="*/ 26 h 64"/>
                <a:gd name="T10" fmla="*/ 0 w 49"/>
                <a:gd name="T11" fmla="*/ 27 h 64"/>
                <a:gd name="T12" fmla="*/ 0 w 49"/>
                <a:gd name="T13" fmla="*/ 55 h 64"/>
                <a:gd name="T14" fmla="*/ 19 w 49"/>
                <a:gd name="T15" fmla="*/ 63 h 64"/>
                <a:gd name="T16" fmla="*/ 39 w 49"/>
                <a:gd name="T17" fmla="*/ 56 h 64"/>
                <a:gd name="T18" fmla="*/ 44 w 49"/>
                <a:gd name="T19" fmla="*/ 2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64">
                  <a:moveTo>
                    <a:pt x="44" y="27"/>
                  </a:moveTo>
                  <a:cubicBezTo>
                    <a:pt x="39" y="25"/>
                    <a:pt x="30" y="25"/>
                    <a:pt x="24" y="25"/>
                  </a:cubicBezTo>
                  <a:cubicBezTo>
                    <a:pt x="25" y="19"/>
                    <a:pt x="26" y="13"/>
                    <a:pt x="24" y="8"/>
                  </a:cubicBezTo>
                  <a:cubicBezTo>
                    <a:pt x="22" y="5"/>
                    <a:pt x="15" y="0"/>
                    <a:pt x="15" y="4"/>
                  </a:cubicBezTo>
                  <a:cubicBezTo>
                    <a:pt x="15" y="8"/>
                    <a:pt x="12" y="24"/>
                    <a:pt x="2" y="26"/>
                  </a:cubicBezTo>
                  <a:cubicBezTo>
                    <a:pt x="0" y="27"/>
                    <a:pt x="0" y="27"/>
                    <a:pt x="0" y="27"/>
                  </a:cubicBezTo>
                  <a:cubicBezTo>
                    <a:pt x="0" y="55"/>
                    <a:pt x="0" y="55"/>
                    <a:pt x="0" y="55"/>
                  </a:cubicBezTo>
                  <a:cubicBezTo>
                    <a:pt x="0" y="55"/>
                    <a:pt x="5" y="63"/>
                    <a:pt x="19" y="63"/>
                  </a:cubicBezTo>
                  <a:cubicBezTo>
                    <a:pt x="32" y="63"/>
                    <a:pt x="34" y="64"/>
                    <a:pt x="39" y="56"/>
                  </a:cubicBezTo>
                  <a:cubicBezTo>
                    <a:pt x="43" y="48"/>
                    <a:pt x="49" y="30"/>
                    <a:pt x="4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1" name="Freeform 31">
              <a:extLst>
                <a:ext uri="{FF2B5EF4-FFF2-40B4-BE49-F238E27FC236}">
                  <a16:creationId xmlns:a16="http://schemas.microsoft.com/office/drawing/2014/main" id="{9623E846-B4B4-44FE-9F64-0701CF6D8559}"/>
                </a:ext>
              </a:extLst>
            </p:cNvPr>
            <p:cNvSpPr>
              <a:spLocks noEditPoints="1"/>
            </p:cNvSpPr>
            <p:nvPr/>
          </p:nvSpPr>
          <p:spPr bwMode="auto">
            <a:xfrm>
              <a:off x="2997200" y="2745234"/>
              <a:ext cx="38100" cy="115888"/>
            </a:xfrm>
            <a:custGeom>
              <a:avLst/>
              <a:gdLst>
                <a:gd name="T0" fmla="*/ 8 w 12"/>
                <a:gd name="T1" fmla="*/ 0 h 36"/>
                <a:gd name="T2" fmla="*/ 0 w 12"/>
                <a:gd name="T3" fmla="*/ 0 h 36"/>
                <a:gd name="T4" fmla="*/ 0 w 12"/>
                <a:gd name="T5" fmla="*/ 36 h 36"/>
                <a:gd name="T6" fmla="*/ 8 w 12"/>
                <a:gd name="T7" fmla="*/ 36 h 36"/>
                <a:gd name="T8" fmla="*/ 12 w 12"/>
                <a:gd name="T9" fmla="*/ 32 h 36"/>
                <a:gd name="T10" fmla="*/ 12 w 12"/>
                <a:gd name="T11" fmla="*/ 4 h 36"/>
                <a:gd name="T12" fmla="*/ 8 w 12"/>
                <a:gd name="T13" fmla="*/ 0 h 36"/>
                <a:gd name="T14" fmla="*/ 8 w 12"/>
                <a:gd name="T15" fmla="*/ 32 h 36"/>
                <a:gd name="T16" fmla="*/ 4 w 12"/>
                <a:gd name="T17" fmla="*/ 32 h 36"/>
                <a:gd name="T18" fmla="*/ 4 w 12"/>
                <a:gd name="T19" fmla="*/ 28 h 36"/>
                <a:gd name="T20" fmla="*/ 8 w 12"/>
                <a:gd name="T21" fmla="*/ 28 h 36"/>
                <a:gd name="T22" fmla="*/ 8 w 12"/>
                <a:gd name="T23"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36">
                  <a:moveTo>
                    <a:pt x="8" y="0"/>
                  </a:moveTo>
                  <a:cubicBezTo>
                    <a:pt x="0" y="0"/>
                    <a:pt x="0" y="0"/>
                    <a:pt x="0" y="0"/>
                  </a:cubicBezTo>
                  <a:cubicBezTo>
                    <a:pt x="0" y="36"/>
                    <a:pt x="0" y="36"/>
                    <a:pt x="0" y="36"/>
                  </a:cubicBezTo>
                  <a:cubicBezTo>
                    <a:pt x="8" y="36"/>
                    <a:pt x="8" y="36"/>
                    <a:pt x="8" y="36"/>
                  </a:cubicBezTo>
                  <a:cubicBezTo>
                    <a:pt x="10" y="36"/>
                    <a:pt x="12" y="34"/>
                    <a:pt x="12" y="32"/>
                  </a:cubicBezTo>
                  <a:cubicBezTo>
                    <a:pt x="12" y="4"/>
                    <a:pt x="12" y="4"/>
                    <a:pt x="12" y="4"/>
                  </a:cubicBezTo>
                  <a:cubicBezTo>
                    <a:pt x="12" y="1"/>
                    <a:pt x="10" y="0"/>
                    <a:pt x="8" y="0"/>
                  </a:cubicBezTo>
                  <a:close/>
                  <a:moveTo>
                    <a:pt x="8" y="32"/>
                  </a:moveTo>
                  <a:cubicBezTo>
                    <a:pt x="4" y="32"/>
                    <a:pt x="4" y="32"/>
                    <a:pt x="4" y="32"/>
                  </a:cubicBezTo>
                  <a:cubicBezTo>
                    <a:pt x="4" y="28"/>
                    <a:pt x="4" y="28"/>
                    <a:pt x="4" y="28"/>
                  </a:cubicBezTo>
                  <a:cubicBezTo>
                    <a:pt x="8" y="28"/>
                    <a:pt x="8" y="28"/>
                    <a:pt x="8" y="28"/>
                  </a:cubicBezTo>
                  <a:lnTo>
                    <a:pt x="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92" name="Group 191">
            <a:extLst>
              <a:ext uri="{FF2B5EF4-FFF2-40B4-BE49-F238E27FC236}">
                <a16:creationId xmlns:a16="http://schemas.microsoft.com/office/drawing/2014/main" id="{1582B037-DF7A-4D63-B8DB-A6A8592A55EE}"/>
              </a:ext>
            </a:extLst>
          </p:cNvPr>
          <p:cNvGrpSpPr/>
          <p:nvPr/>
        </p:nvGrpSpPr>
        <p:grpSpPr>
          <a:xfrm>
            <a:off x="5578197" y="2255596"/>
            <a:ext cx="467224" cy="472177"/>
            <a:chOff x="2176463" y="754931"/>
            <a:chExt cx="203200" cy="203200"/>
          </a:xfrm>
          <a:solidFill>
            <a:schemeClr val="bg1"/>
          </a:solidFill>
        </p:grpSpPr>
        <p:sp>
          <p:nvSpPr>
            <p:cNvPr id="193" name="Oval 384">
              <a:extLst>
                <a:ext uri="{FF2B5EF4-FFF2-40B4-BE49-F238E27FC236}">
                  <a16:creationId xmlns:a16="http://schemas.microsoft.com/office/drawing/2014/main" id="{0022B3AD-84EC-4857-917D-86641BFA3A3D}"/>
                </a:ext>
              </a:extLst>
            </p:cNvPr>
            <p:cNvSpPr>
              <a:spLocks noChangeArrowheads="1"/>
            </p:cNvSpPr>
            <p:nvPr/>
          </p:nvSpPr>
          <p:spPr bwMode="auto">
            <a:xfrm>
              <a:off x="2189163" y="754931"/>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4" name="Oval 385">
              <a:extLst>
                <a:ext uri="{FF2B5EF4-FFF2-40B4-BE49-F238E27FC236}">
                  <a16:creationId xmlns:a16="http://schemas.microsoft.com/office/drawing/2014/main" id="{C08A252E-F3BF-4656-A6E3-4F1B7044D1F9}"/>
                </a:ext>
              </a:extLst>
            </p:cNvPr>
            <p:cNvSpPr>
              <a:spLocks noChangeArrowheads="1"/>
            </p:cNvSpPr>
            <p:nvPr/>
          </p:nvSpPr>
          <p:spPr bwMode="auto">
            <a:xfrm>
              <a:off x="2316163" y="754931"/>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5" name="Oval 386">
              <a:extLst>
                <a:ext uri="{FF2B5EF4-FFF2-40B4-BE49-F238E27FC236}">
                  <a16:creationId xmlns:a16="http://schemas.microsoft.com/office/drawing/2014/main" id="{DDF75C52-58AC-4E3E-9A5A-7EE30C9D5F28}"/>
                </a:ext>
              </a:extLst>
            </p:cNvPr>
            <p:cNvSpPr>
              <a:spLocks noChangeArrowheads="1"/>
            </p:cNvSpPr>
            <p:nvPr/>
          </p:nvSpPr>
          <p:spPr bwMode="auto">
            <a:xfrm>
              <a:off x="2252663" y="881931"/>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6" name="Freeform 387">
              <a:extLst>
                <a:ext uri="{FF2B5EF4-FFF2-40B4-BE49-F238E27FC236}">
                  <a16:creationId xmlns:a16="http://schemas.microsoft.com/office/drawing/2014/main" id="{5BEBB724-B30C-4F06-82BF-05FB6D6E451B}"/>
                </a:ext>
              </a:extLst>
            </p:cNvPr>
            <p:cNvSpPr>
              <a:spLocks/>
            </p:cNvSpPr>
            <p:nvPr/>
          </p:nvSpPr>
          <p:spPr bwMode="auto">
            <a:xfrm>
              <a:off x="2201863" y="843831"/>
              <a:ext cx="44450" cy="44450"/>
            </a:xfrm>
            <a:custGeom>
              <a:avLst/>
              <a:gdLst>
                <a:gd name="T0" fmla="*/ 6 w 28"/>
                <a:gd name="T1" fmla="*/ 0 h 28"/>
                <a:gd name="T2" fmla="*/ 0 w 28"/>
                <a:gd name="T3" fmla="*/ 6 h 28"/>
                <a:gd name="T4" fmla="*/ 22 w 28"/>
                <a:gd name="T5" fmla="*/ 28 h 28"/>
                <a:gd name="T6" fmla="*/ 28 w 28"/>
                <a:gd name="T7" fmla="*/ 22 h 28"/>
                <a:gd name="T8" fmla="*/ 6 w 28"/>
                <a:gd name="T9" fmla="*/ 0 h 28"/>
              </a:gdLst>
              <a:ahLst/>
              <a:cxnLst>
                <a:cxn ang="0">
                  <a:pos x="T0" y="T1"/>
                </a:cxn>
                <a:cxn ang="0">
                  <a:pos x="T2" y="T3"/>
                </a:cxn>
                <a:cxn ang="0">
                  <a:pos x="T4" y="T5"/>
                </a:cxn>
                <a:cxn ang="0">
                  <a:pos x="T6" y="T7"/>
                </a:cxn>
                <a:cxn ang="0">
                  <a:pos x="T8" y="T9"/>
                </a:cxn>
              </a:cxnLst>
              <a:rect l="0" t="0" r="r" b="b"/>
              <a:pathLst>
                <a:path w="28" h="28">
                  <a:moveTo>
                    <a:pt x="6" y="0"/>
                  </a:moveTo>
                  <a:lnTo>
                    <a:pt x="0" y="6"/>
                  </a:lnTo>
                  <a:lnTo>
                    <a:pt x="22" y="28"/>
                  </a:lnTo>
                  <a:lnTo>
                    <a:pt x="28" y="2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7" name="Freeform 388">
              <a:extLst>
                <a:ext uri="{FF2B5EF4-FFF2-40B4-BE49-F238E27FC236}">
                  <a16:creationId xmlns:a16="http://schemas.microsoft.com/office/drawing/2014/main" id="{6898C0D6-785A-4A22-ABA7-0E03310C7B00}"/>
                </a:ext>
              </a:extLst>
            </p:cNvPr>
            <p:cNvSpPr>
              <a:spLocks/>
            </p:cNvSpPr>
            <p:nvPr/>
          </p:nvSpPr>
          <p:spPr bwMode="auto">
            <a:xfrm>
              <a:off x="2309813" y="843831"/>
              <a:ext cx="44450" cy="44450"/>
            </a:xfrm>
            <a:custGeom>
              <a:avLst/>
              <a:gdLst>
                <a:gd name="T0" fmla="*/ 0 w 28"/>
                <a:gd name="T1" fmla="*/ 22 h 28"/>
                <a:gd name="T2" fmla="*/ 6 w 28"/>
                <a:gd name="T3" fmla="*/ 28 h 28"/>
                <a:gd name="T4" fmla="*/ 28 w 28"/>
                <a:gd name="T5" fmla="*/ 6 h 28"/>
                <a:gd name="T6" fmla="*/ 22 w 28"/>
                <a:gd name="T7" fmla="*/ 0 h 28"/>
                <a:gd name="T8" fmla="*/ 0 w 28"/>
                <a:gd name="T9" fmla="*/ 22 h 28"/>
              </a:gdLst>
              <a:ahLst/>
              <a:cxnLst>
                <a:cxn ang="0">
                  <a:pos x="T0" y="T1"/>
                </a:cxn>
                <a:cxn ang="0">
                  <a:pos x="T2" y="T3"/>
                </a:cxn>
                <a:cxn ang="0">
                  <a:pos x="T4" y="T5"/>
                </a:cxn>
                <a:cxn ang="0">
                  <a:pos x="T6" y="T7"/>
                </a:cxn>
                <a:cxn ang="0">
                  <a:pos x="T8" y="T9"/>
                </a:cxn>
              </a:cxnLst>
              <a:rect l="0" t="0" r="r" b="b"/>
              <a:pathLst>
                <a:path w="28" h="28">
                  <a:moveTo>
                    <a:pt x="0" y="22"/>
                  </a:moveTo>
                  <a:lnTo>
                    <a:pt x="6" y="28"/>
                  </a:lnTo>
                  <a:lnTo>
                    <a:pt x="28" y="6"/>
                  </a:lnTo>
                  <a:lnTo>
                    <a:pt x="22" y="0"/>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8" name="Freeform 389">
              <a:extLst>
                <a:ext uri="{FF2B5EF4-FFF2-40B4-BE49-F238E27FC236}">
                  <a16:creationId xmlns:a16="http://schemas.microsoft.com/office/drawing/2014/main" id="{FC75F684-1F82-4209-B2AA-FA539FC8A80B}"/>
                </a:ext>
              </a:extLst>
            </p:cNvPr>
            <p:cNvSpPr>
              <a:spLocks/>
            </p:cNvSpPr>
            <p:nvPr/>
          </p:nvSpPr>
          <p:spPr bwMode="auto">
            <a:xfrm>
              <a:off x="2176463" y="805731"/>
              <a:ext cx="76200" cy="25400"/>
            </a:xfrm>
            <a:custGeom>
              <a:avLst/>
              <a:gdLst>
                <a:gd name="T0" fmla="*/ 24 w 24"/>
                <a:gd name="T1" fmla="*/ 8 h 8"/>
                <a:gd name="T2" fmla="*/ 12 w 24"/>
                <a:gd name="T3" fmla="*/ 0 h 8"/>
                <a:gd name="T4" fmla="*/ 0 w 24"/>
                <a:gd name="T5" fmla="*/ 8 h 8"/>
                <a:gd name="T6" fmla="*/ 0 w 24"/>
                <a:gd name="T7" fmla="*/ 8 h 8"/>
                <a:gd name="T8" fmla="*/ 24 w 24"/>
                <a:gd name="T9" fmla="*/ 8 h 8"/>
              </a:gdLst>
              <a:ahLst/>
              <a:cxnLst>
                <a:cxn ang="0">
                  <a:pos x="T0" y="T1"/>
                </a:cxn>
                <a:cxn ang="0">
                  <a:pos x="T2" y="T3"/>
                </a:cxn>
                <a:cxn ang="0">
                  <a:pos x="T4" y="T5"/>
                </a:cxn>
                <a:cxn ang="0">
                  <a:pos x="T6" y="T7"/>
                </a:cxn>
                <a:cxn ang="0">
                  <a:pos x="T8" y="T9"/>
                </a:cxn>
              </a:cxnLst>
              <a:rect l="0" t="0" r="r" b="b"/>
              <a:pathLst>
                <a:path w="24" h="8">
                  <a:moveTo>
                    <a:pt x="24" y="8"/>
                  </a:moveTo>
                  <a:cubicBezTo>
                    <a:pt x="24" y="4"/>
                    <a:pt x="19" y="0"/>
                    <a:pt x="12" y="0"/>
                  </a:cubicBezTo>
                  <a:cubicBezTo>
                    <a:pt x="5" y="0"/>
                    <a:pt x="0" y="4"/>
                    <a:pt x="0" y="8"/>
                  </a:cubicBezTo>
                  <a:cubicBezTo>
                    <a:pt x="0" y="8"/>
                    <a:pt x="0" y="8"/>
                    <a:pt x="0" y="8"/>
                  </a:cubicBezTo>
                  <a:cubicBezTo>
                    <a:pt x="24" y="8"/>
                    <a:pt x="24"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9" name="Freeform 390">
              <a:extLst>
                <a:ext uri="{FF2B5EF4-FFF2-40B4-BE49-F238E27FC236}">
                  <a16:creationId xmlns:a16="http://schemas.microsoft.com/office/drawing/2014/main" id="{77B15CD5-9D05-46EE-915F-8DD355E20C1A}"/>
                </a:ext>
              </a:extLst>
            </p:cNvPr>
            <p:cNvSpPr>
              <a:spLocks/>
            </p:cNvSpPr>
            <p:nvPr/>
          </p:nvSpPr>
          <p:spPr bwMode="auto">
            <a:xfrm>
              <a:off x="2303463" y="805731"/>
              <a:ext cx="76200" cy="25400"/>
            </a:xfrm>
            <a:custGeom>
              <a:avLst/>
              <a:gdLst>
                <a:gd name="T0" fmla="*/ 12 w 24"/>
                <a:gd name="T1" fmla="*/ 0 h 8"/>
                <a:gd name="T2" fmla="*/ 0 w 24"/>
                <a:gd name="T3" fmla="*/ 8 h 8"/>
                <a:gd name="T4" fmla="*/ 0 w 24"/>
                <a:gd name="T5" fmla="*/ 8 h 8"/>
                <a:gd name="T6" fmla="*/ 24 w 24"/>
                <a:gd name="T7" fmla="*/ 8 h 8"/>
                <a:gd name="T8" fmla="*/ 24 w 24"/>
                <a:gd name="T9" fmla="*/ 8 h 8"/>
                <a:gd name="T10" fmla="*/ 12 w 24"/>
                <a:gd name="T11" fmla="*/ 0 h 8"/>
              </a:gdLst>
              <a:ahLst/>
              <a:cxnLst>
                <a:cxn ang="0">
                  <a:pos x="T0" y="T1"/>
                </a:cxn>
                <a:cxn ang="0">
                  <a:pos x="T2" y="T3"/>
                </a:cxn>
                <a:cxn ang="0">
                  <a:pos x="T4" y="T5"/>
                </a:cxn>
                <a:cxn ang="0">
                  <a:pos x="T6" y="T7"/>
                </a:cxn>
                <a:cxn ang="0">
                  <a:pos x="T8" y="T9"/>
                </a:cxn>
                <a:cxn ang="0">
                  <a:pos x="T10" y="T11"/>
                </a:cxn>
              </a:cxnLst>
              <a:rect l="0" t="0" r="r" b="b"/>
              <a:pathLst>
                <a:path w="24" h="8">
                  <a:moveTo>
                    <a:pt x="12" y="0"/>
                  </a:moveTo>
                  <a:cubicBezTo>
                    <a:pt x="5" y="0"/>
                    <a:pt x="0" y="4"/>
                    <a:pt x="0" y="8"/>
                  </a:cubicBezTo>
                  <a:cubicBezTo>
                    <a:pt x="0" y="8"/>
                    <a:pt x="0" y="8"/>
                    <a:pt x="0" y="8"/>
                  </a:cubicBezTo>
                  <a:cubicBezTo>
                    <a:pt x="24" y="8"/>
                    <a:pt x="24" y="8"/>
                    <a:pt x="24" y="8"/>
                  </a:cubicBezTo>
                  <a:cubicBezTo>
                    <a:pt x="24" y="8"/>
                    <a:pt x="24" y="8"/>
                    <a:pt x="24" y="8"/>
                  </a:cubicBezTo>
                  <a:cubicBezTo>
                    <a:pt x="24" y="4"/>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00" name="Freeform 391">
              <a:extLst>
                <a:ext uri="{FF2B5EF4-FFF2-40B4-BE49-F238E27FC236}">
                  <a16:creationId xmlns:a16="http://schemas.microsoft.com/office/drawing/2014/main" id="{3BDBEF73-2D6A-40F3-B83B-FE5EF799E115}"/>
                </a:ext>
              </a:extLst>
            </p:cNvPr>
            <p:cNvSpPr>
              <a:spLocks/>
            </p:cNvSpPr>
            <p:nvPr/>
          </p:nvSpPr>
          <p:spPr bwMode="auto">
            <a:xfrm>
              <a:off x="2239963" y="932731"/>
              <a:ext cx="76200" cy="25400"/>
            </a:xfrm>
            <a:custGeom>
              <a:avLst/>
              <a:gdLst>
                <a:gd name="T0" fmla="*/ 12 w 24"/>
                <a:gd name="T1" fmla="*/ 0 h 8"/>
                <a:gd name="T2" fmla="*/ 0 w 24"/>
                <a:gd name="T3" fmla="*/ 8 h 8"/>
                <a:gd name="T4" fmla="*/ 0 w 24"/>
                <a:gd name="T5" fmla="*/ 8 h 8"/>
                <a:gd name="T6" fmla="*/ 24 w 24"/>
                <a:gd name="T7" fmla="*/ 8 h 8"/>
                <a:gd name="T8" fmla="*/ 24 w 24"/>
                <a:gd name="T9" fmla="*/ 8 h 8"/>
                <a:gd name="T10" fmla="*/ 12 w 24"/>
                <a:gd name="T11" fmla="*/ 0 h 8"/>
              </a:gdLst>
              <a:ahLst/>
              <a:cxnLst>
                <a:cxn ang="0">
                  <a:pos x="T0" y="T1"/>
                </a:cxn>
                <a:cxn ang="0">
                  <a:pos x="T2" y="T3"/>
                </a:cxn>
                <a:cxn ang="0">
                  <a:pos x="T4" y="T5"/>
                </a:cxn>
                <a:cxn ang="0">
                  <a:pos x="T6" y="T7"/>
                </a:cxn>
                <a:cxn ang="0">
                  <a:pos x="T8" y="T9"/>
                </a:cxn>
                <a:cxn ang="0">
                  <a:pos x="T10" y="T11"/>
                </a:cxn>
              </a:cxnLst>
              <a:rect l="0" t="0" r="r" b="b"/>
              <a:pathLst>
                <a:path w="24" h="8">
                  <a:moveTo>
                    <a:pt x="12" y="0"/>
                  </a:moveTo>
                  <a:cubicBezTo>
                    <a:pt x="5" y="0"/>
                    <a:pt x="0" y="4"/>
                    <a:pt x="0" y="8"/>
                  </a:cubicBezTo>
                  <a:cubicBezTo>
                    <a:pt x="0" y="8"/>
                    <a:pt x="0" y="8"/>
                    <a:pt x="0" y="8"/>
                  </a:cubicBezTo>
                  <a:cubicBezTo>
                    <a:pt x="24" y="8"/>
                    <a:pt x="24" y="8"/>
                    <a:pt x="24" y="8"/>
                  </a:cubicBezTo>
                  <a:cubicBezTo>
                    <a:pt x="24" y="8"/>
                    <a:pt x="24" y="8"/>
                    <a:pt x="24" y="8"/>
                  </a:cubicBezTo>
                  <a:cubicBezTo>
                    <a:pt x="24" y="4"/>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201" name="Oval 200">
            <a:extLst>
              <a:ext uri="{FF2B5EF4-FFF2-40B4-BE49-F238E27FC236}">
                <a16:creationId xmlns:a16="http://schemas.microsoft.com/office/drawing/2014/main" id="{6EAA6B76-60E8-4641-BFCE-C40313D9DC2E}"/>
              </a:ext>
            </a:extLst>
          </p:cNvPr>
          <p:cNvSpPr/>
          <p:nvPr/>
        </p:nvSpPr>
        <p:spPr>
          <a:xfrm>
            <a:off x="580981" y="3315405"/>
            <a:ext cx="318018" cy="318016"/>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a:extLst>
              <a:ext uri="{FF2B5EF4-FFF2-40B4-BE49-F238E27FC236}">
                <a16:creationId xmlns:a16="http://schemas.microsoft.com/office/drawing/2014/main" id="{74430F8E-A141-4958-A71E-F9F4B0BBBBAA}"/>
              </a:ext>
            </a:extLst>
          </p:cNvPr>
          <p:cNvSpPr txBox="1"/>
          <p:nvPr/>
        </p:nvSpPr>
        <p:spPr>
          <a:xfrm>
            <a:off x="991110" y="3192780"/>
            <a:ext cx="4561402" cy="461665"/>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Contacts in our Network with influence</a:t>
            </a:r>
            <a:endParaRPr lang="en-US" sz="2000" dirty="0">
              <a:solidFill>
                <a:schemeClr val="tx1">
                  <a:lumMod val="65000"/>
                  <a:lumOff val="35000"/>
                </a:schemeClr>
              </a:solidFill>
            </a:endParaRPr>
          </a:p>
        </p:txBody>
      </p:sp>
      <p:sp>
        <p:nvSpPr>
          <p:cNvPr id="203" name="Oval 202">
            <a:extLst>
              <a:ext uri="{FF2B5EF4-FFF2-40B4-BE49-F238E27FC236}">
                <a16:creationId xmlns:a16="http://schemas.microsoft.com/office/drawing/2014/main" id="{3C71A81D-473C-4CC7-86DF-F423983C6E9B}"/>
              </a:ext>
            </a:extLst>
          </p:cNvPr>
          <p:cNvSpPr/>
          <p:nvPr/>
        </p:nvSpPr>
        <p:spPr>
          <a:xfrm>
            <a:off x="580981" y="3888103"/>
            <a:ext cx="318018" cy="318016"/>
          </a:xfrm>
          <a:prstGeom prst="ellipse">
            <a:avLst/>
          </a:prstGeom>
          <a:solidFill>
            <a:schemeClr val="accent6"/>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50192D10-028B-4665-9042-5F6ACC7BDE2C}"/>
              </a:ext>
            </a:extLst>
          </p:cNvPr>
          <p:cNvSpPr txBox="1"/>
          <p:nvPr/>
        </p:nvSpPr>
        <p:spPr>
          <a:xfrm>
            <a:off x="991110" y="3779172"/>
            <a:ext cx="4541524"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Leverage our Social Media Reach</a:t>
            </a:r>
            <a:endParaRPr lang="en-US" sz="2000" dirty="0">
              <a:solidFill>
                <a:schemeClr val="tx1">
                  <a:lumMod val="65000"/>
                  <a:lumOff val="35000"/>
                </a:schemeClr>
              </a:solidFill>
            </a:endParaRPr>
          </a:p>
        </p:txBody>
      </p:sp>
      <p:sp>
        <p:nvSpPr>
          <p:cNvPr id="205" name="Oval 204">
            <a:extLst>
              <a:ext uri="{FF2B5EF4-FFF2-40B4-BE49-F238E27FC236}">
                <a16:creationId xmlns:a16="http://schemas.microsoft.com/office/drawing/2014/main" id="{50E138B2-C145-4309-B9DD-96017F0497BD}"/>
              </a:ext>
            </a:extLst>
          </p:cNvPr>
          <p:cNvSpPr/>
          <p:nvPr/>
        </p:nvSpPr>
        <p:spPr>
          <a:xfrm>
            <a:off x="580981" y="4954040"/>
            <a:ext cx="318018" cy="318016"/>
          </a:xfrm>
          <a:prstGeom prst="ellipse">
            <a:avLst/>
          </a:prstGeom>
          <a:solidFill>
            <a:schemeClr val="accent5">
              <a:lumMod val="40000"/>
              <a:lumOff val="60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7587F2A7-2AA0-41CB-A4B5-1CF015BE2545}"/>
              </a:ext>
            </a:extLst>
          </p:cNvPr>
          <p:cNvSpPr txBox="1"/>
          <p:nvPr/>
        </p:nvSpPr>
        <p:spPr>
          <a:xfrm>
            <a:off x="991110" y="4850189"/>
            <a:ext cx="4075638"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Schools/Students &amp; History Activists</a:t>
            </a:r>
            <a:endParaRPr lang="en-US" sz="2000" dirty="0">
              <a:solidFill>
                <a:schemeClr val="tx1">
                  <a:lumMod val="65000"/>
                  <a:lumOff val="35000"/>
                </a:schemeClr>
              </a:solidFill>
            </a:endParaRPr>
          </a:p>
        </p:txBody>
      </p:sp>
      <p:sp>
        <p:nvSpPr>
          <p:cNvPr id="207" name="Oval 206">
            <a:extLst>
              <a:ext uri="{FF2B5EF4-FFF2-40B4-BE49-F238E27FC236}">
                <a16:creationId xmlns:a16="http://schemas.microsoft.com/office/drawing/2014/main" id="{64DE3AE9-C5F4-43D4-82AD-8F4CB81F89C0}"/>
              </a:ext>
            </a:extLst>
          </p:cNvPr>
          <p:cNvSpPr/>
          <p:nvPr/>
        </p:nvSpPr>
        <p:spPr>
          <a:xfrm>
            <a:off x="580981" y="5466426"/>
            <a:ext cx="318018" cy="318016"/>
          </a:xfrm>
          <a:prstGeom prst="ellipse">
            <a:avLst/>
          </a:prstGeom>
          <a:solidFill>
            <a:schemeClr val="tx2">
              <a:lumMod val="20000"/>
              <a:lumOff val="80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B30295C2-7AE5-4F8F-BC79-31BAE717812B}"/>
              </a:ext>
            </a:extLst>
          </p:cNvPr>
          <p:cNvSpPr txBox="1"/>
          <p:nvPr/>
        </p:nvSpPr>
        <p:spPr>
          <a:xfrm>
            <a:off x="991110" y="5418455"/>
            <a:ext cx="4075638"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Past Black History Month Advertisers</a:t>
            </a:r>
            <a:endParaRPr lang="en-US" sz="2000" dirty="0">
              <a:solidFill>
                <a:schemeClr val="tx1">
                  <a:lumMod val="65000"/>
                  <a:lumOff val="35000"/>
                </a:schemeClr>
              </a:solidFill>
            </a:endParaRPr>
          </a:p>
        </p:txBody>
      </p:sp>
      <p:grpSp>
        <p:nvGrpSpPr>
          <p:cNvPr id="146" name="Group 145">
            <a:extLst>
              <a:ext uri="{FF2B5EF4-FFF2-40B4-BE49-F238E27FC236}">
                <a16:creationId xmlns:a16="http://schemas.microsoft.com/office/drawing/2014/main" id="{89B0D337-ED17-4F82-9CE7-735E068F75AF}"/>
              </a:ext>
            </a:extLst>
          </p:cNvPr>
          <p:cNvGrpSpPr/>
          <p:nvPr/>
        </p:nvGrpSpPr>
        <p:grpSpPr>
          <a:xfrm>
            <a:off x="10471435" y="4959755"/>
            <a:ext cx="388778" cy="388778"/>
            <a:chOff x="4081463" y="2659063"/>
            <a:chExt cx="315912" cy="315913"/>
          </a:xfrm>
          <a:solidFill>
            <a:schemeClr val="bg1"/>
          </a:solidFill>
          <a:effectLst>
            <a:outerShdw blurRad="38100" dist="25400" dir="5400000" algn="t" rotWithShape="0">
              <a:prstClr val="black">
                <a:alpha val="48000"/>
              </a:prstClr>
            </a:outerShdw>
          </a:effectLst>
        </p:grpSpPr>
        <p:sp>
          <p:nvSpPr>
            <p:cNvPr id="147" name="Freeform 16">
              <a:extLst>
                <a:ext uri="{FF2B5EF4-FFF2-40B4-BE49-F238E27FC236}">
                  <a16:creationId xmlns:a16="http://schemas.microsoft.com/office/drawing/2014/main" id="{D53CAF99-40C7-4154-9E31-9A04135403BA}"/>
                </a:ext>
              </a:extLst>
            </p:cNvPr>
            <p:cNvSpPr>
              <a:spLocks noEditPoints="1"/>
            </p:cNvSpPr>
            <p:nvPr/>
          </p:nvSpPr>
          <p:spPr bwMode="auto">
            <a:xfrm>
              <a:off x="4081463" y="2659063"/>
              <a:ext cx="242887" cy="315913"/>
            </a:xfrm>
            <a:custGeom>
              <a:avLst/>
              <a:gdLst>
                <a:gd name="T0" fmla="*/ 648 w 703"/>
                <a:gd name="T1" fmla="*/ 38 h 915"/>
                <a:gd name="T2" fmla="*/ 19 w 703"/>
                <a:gd name="T3" fmla="*/ 0 h 915"/>
                <a:gd name="T4" fmla="*/ 0 w 703"/>
                <a:gd name="T5" fmla="*/ 781 h 915"/>
                <a:gd name="T6" fmla="*/ 703 w 703"/>
                <a:gd name="T7" fmla="*/ 915 h 915"/>
                <a:gd name="T8" fmla="*/ 648 w 703"/>
                <a:gd name="T9" fmla="*/ 76 h 915"/>
                <a:gd name="T10" fmla="*/ 134 w 703"/>
                <a:gd name="T11" fmla="*/ 229 h 915"/>
                <a:gd name="T12" fmla="*/ 343 w 703"/>
                <a:gd name="T13" fmla="*/ 248 h 915"/>
                <a:gd name="T14" fmla="*/ 324 w 703"/>
                <a:gd name="T15" fmla="*/ 495 h 915"/>
                <a:gd name="T16" fmla="*/ 115 w 703"/>
                <a:gd name="T17" fmla="*/ 476 h 915"/>
                <a:gd name="T18" fmla="*/ 553 w 703"/>
                <a:gd name="T19" fmla="*/ 724 h 915"/>
                <a:gd name="T20" fmla="*/ 115 w 703"/>
                <a:gd name="T21" fmla="*/ 705 h 915"/>
                <a:gd name="T22" fmla="*/ 553 w 703"/>
                <a:gd name="T23" fmla="*/ 686 h 915"/>
                <a:gd name="T24" fmla="*/ 553 w 703"/>
                <a:gd name="T25" fmla="*/ 724 h 915"/>
                <a:gd name="T26" fmla="*/ 134 w 703"/>
                <a:gd name="T27" fmla="*/ 648 h 915"/>
                <a:gd name="T28" fmla="*/ 134 w 703"/>
                <a:gd name="T29" fmla="*/ 610 h 915"/>
                <a:gd name="T30" fmla="*/ 572 w 703"/>
                <a:gd name="T31" fmla="*/ 629 h 915"/>
                <a:gd name="T32" fmla="*/ 553 w 703"/>
                <a:gd name="T33" fmla="*/ 572 h 915"/>
                <a:gd name="T34" fmla="*/ 115 w 703"/>
                <a:gd name="T35" fmla="*/ 553 h 915"/>
                <a:gd name="T36" fmla="*/ 553 w 703"/>
                <a:gd name="T37" fmla="*/ 534 h 915"/>
                <a:gd name="T38" fmla="*/ 553 w 703"/>
                <a:gd name="T39" fmla="*/ 572 h 915"/>
                <a:gd name="T40" fmla="*/ 400 w 703"/>
                <a:gd name="T41" fmla="*/ 495 h 915"/>
                <a:gd name="T42" fmla="*/ 400 w 703"/>
                <a:gd name="T43" fmla="*/ 457 h 915"/>
                <a:gd name="T44" fmla="*/ 572 w 703"/>
                <a:gd name="T45" fmla="*/ 476 h 915"/>
                <a:gd name="T46" fmla="*/ 553 w 703"/>
                <a:gd name="T47" fmla="*/ 419 h 915"/>
                <a:gd name="T48" fmla="*/ 381 w 703"/>
                <a:gd name="T49" fmla="*/ 400 h 915"/>
                <a:gd name="T50" fmla="*/ 553 w 703"/>
                <a:gd name="T51" fmla="*/ 381 h 915"/>
                <a:gd name="T52" fmla="*/ 553 w 703"/>
                <a:gd name="T53" fmla="*/ 419 h 915"/>
                <a:gd name="T54" fmla="*/ 439 w 703"/>
                <a:gd name="T55" fmla="*/ 343 h 915"/>
                <a:gd name="T56" fmla="*/ 439 w 703"/>
                <a:gd name="T57" fmla="*/ 305 h 915"/>
                <a:gd name="T58" fmla="*/ 572 w 703"/>
                <a:gd name="T59" fmla="*/ 324 h 915"/>
                <a:gd name="T60" fmla="*/ 553 w 703"/>
                <a:gd name="T61" fmla="*/ 152 h 915"/>
                <a:gd name="T62" fmla="*/ 115 w 703"/>
                <a:gd name="T63" fmla="*/ 133 h 915"/>
                <a:gd name="T64" fmla="*/ 553 w 703"/>
                <a:gd name="T65" fmla="*/ 114 h 915"/>
                <a:gd name="T66" fmla="*/ 553 w 703"/>
                <a:gd name="T67" fmla="*/ 152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915">
                  <a:moveTo>
                    <a:pt x="648" y="76"/>
                  </a:moveTo>
                  <a:cubicBezTo>
                    <a:pt x="648" y="38"/>
                    <a:pt x="648" y="38"/>
                    <a:pt x="648" y="38"/>
                  </a:cubicBezTo>
                  <a:cubicBezTo>
                    <a:pt x="648" y="0"/>
                    <a:pt x="648" y="0"/>
                    <a:pt x="648" y="0"/>
                  </a:cubicBezTo>
                  <a:cubicBezTo>
                    <a:pt x="19" y="0"/>
                    <a:pt x="19" y="0"/>
                    <a:pt x="19" y="0"/>
                  </a:cubicBezTo>
                  <a:cubicBezTo>
                    <a:pt x="9" y="0"/>
                    <a:pt x="0" y="9"/>
                    <a:pt x="0" y="19"/>
                  </a:cubicBezTo>
                  <a:cubicBezTo>
                    <a:pt x="0" y="781"/>
                    <a:pt x="0" y="781"/>
                    <a:pt x="0" y="781"/>
                  </a:cubicBezTo>
                  <a:cubicBezTo>
                    <a:pt x="0" y="855"/>
                    <a:pt x="60" y="915"/>
                    <a:pt x="134" y="915"/>
                  </a:cubicBezTo>
                  <a:cubicBezTo>
                    <a:pt x="703" y="915"/>
                    <a:pt x="703" y="915"/>
                    <a:pt x="703" y="915"/>
                  </a:cubicBezTo>
                  <a:cubicBezTo>
                    <a:pt x="671" y="882"/>
                    <a:pt x="648" y="832"/>
                    <a:pt x="648" y="781"/>
                  </a:cubicBezTo>
                  <a:lnTo>
                    <a:pt x="648" y="76"/>
                  </a:lnTo>
                  <a:close/>
                  <a:moveTo>
                    <a:pt x="115" y="248"/>
                  </a:moveTo>
                  <a:cubicBezTo>
                    <a:pt x="115" y="237"/>
                    <a:pt x="123" y="229"/>
                    <a:pt x="134" y="229"/>
                  </a:cubicBezTo>
                  <a:cubicBezTo>
                    <a:pt x="324" y="229"/>
                    <a:pt x="324" y="229"/>
                    <a:pt x="324" y="229"/>
                  </a:cubicBezTo>
                  <a:cubicBezTo>
                    <a:pt x="335" y="229"/>
                    <a:pt x="343" y="237"/>
                    <a:pt x="343" y="248"/>
                  </a:cubicBezTo>
                  <a:cubicBezTo>
                    <a:pt x="343" y="476"/>
                    <a:pt x="343" y="476"/>
                    <a:pt x="343" y="476"/>
                  </a:cubicBezTo>
                  <a:cubicBezTo>
                    <a:pt x="343" y="487"/>
                    <a:pt x="335" y="495"/>
                    <a:pt x="324" y="495"/>
                  </a:cubicBezTo>
                  <a:cubicBezTo>
                    <a:pt x="134" y="495"/>
                    <a:pt x="134" y="495"/>
                    <a:pt x="134" y="495"/>
                  </a:cubicBezTo>
                  <a:cubicBezTo>
                    <a:pt x="123" y="495"/>
                    <a:pt x="115" y="487"/>
                    <a:pt x="115" y="476"/>
                  </a:cubicBezTo>
                  <a:lnTo>
                    <a:pt x="115" y="248"/>
                  </a:lnTo>
                  <a:close/>
                  <a:moveTo>
                    <a:pt x="553" y="724"/>
                  </a:moveTo>
                  <a:cubicBezTo>
                    <a:pt x="134" y="724"/>
                    <a:pt x="134" y="724"/>
                    <a:pt x="134" y="724"/>
                  </a:cubicBezTo>
                  <a:cubicBezTo>
                    <a:pt x="123" y="724"/>
                    <a:pt x="115" y="716"/>
                    <a:pt x="115" y="705"/>
                  </a:cubicBezTo>
                  <a:cubicBezTo>
                    <a:pt x="115" y="695"/>
                    <a:pt x="123" y="686"/>
                    <a:pt x="134" y="686"/>
                  </a:cubicBezTo>
                  <a:cubicBezTo>
                    <a:pt x="553" y="686"/>
                    <a:pt x="553" y="686"/>
                    <a:pt x="553" y="686"/>
                  </a:cubicBezTo>
                  <a:cubicBezTo>
                    <a:pt x="563" y="686"/>
                    <a:pt x="572" y="695"/>
                    <a:pt x="572" y="705"/>
                  </a:cubicBezTo>
                  <a:cubicBezTo>
                    <a:pt x="572" y="716"/>
                    <a:pt x="563" y="724"/>
                    <a:pt x="553" y="724"/>
                  </a:cubicBezTo>
                  <a:close/>
                  <a:moveTo>
                    <a:pt x="553" y="648"/>
                  </a:moveTo>
                  <a:cubicBezTo>
                    <a:pt x="134" y="648"/>
                    <a:pt x="134" y="648"/>
                    <a:pt x="134" y="648"/>
                  </a:cubicBezTo>
                  <a:cubicBezTo>
                    <a:pt x="123" y="648"/>
                    <a:pt x="115" y="639"/>
                    <a:pt x="115" y="629"/>
                  </a:cubicBezTo>
                  <a:cubicBezTo>
                    <a:pt x="115" y="618"/>
                    <a:pt x="123" y="610"/>
                    <a:pt x="134" y="610"/>
                  </a:cubicBezTo>
                  <a:cubicBezTo>
                    <a:pt x="553" y="610"/>
                    <a:pt x="553" y="610"/>
                    <a:pt x="553" y="610"/>
                  </a:cubicBezTo>
                  <a:cubicBezTo>
                    <a:pt x="563" y="610"/>
                    <a:pt x="572" y="618"/>
                    <a:pt x="572" y="629"/>
                  </a:cubicBezTo>
                  <a:cubicBezTo>
                    <a:pt x="572" y="639"/>
                    <a:pt x="563" y="648"/>
                    <a:pt x="553" y="648"/>
                  </a:cubicBezTo>
                  <a:close/>
                  <a:moveTo>
                    <a:pt x="553" y="572"/>
                  </a:moveTo>
                  <a:cubicBezTo>
                    <a:pt x="134" y="572"/>
                    <a:pt x="134" y="572"/>
                    <a:pt x="134" y="572"/>
                  </a:cubicBezTo>
                  <a:cubicBezTo>
                    <a:pt x="123" y="572"/>
                    <a:pt x="115" y="563"/>
                    <a:pt x="115" y="553"/>
                  </a:cubicBezTo>
                  <a:cubicBezTo>
                    <a:pt x="115" y="542"/>
                    <a:pt x="123" y="534"/>
                    <a:pt x="134" y="534"/>
                  </a:cubicBezTo>
                  <a:cubicBezTo>
                    <a:pt x="553" y="534"/>
                    <a:pt x="553" y="534"/>
                    <a:pt x="553" y="534"/>
                  </a:cubicBezTo>
                  <a:cubicBezTo>
                    <a:pt x="563" y="534"/>
                    <a:pt x="572" y="542"/>
                    <a:pt x="572" y="553"/>
                  </a:cubicBezTo>
                  <a:cubicBezTo>
                    <a:pt x="572" y="563"/>
                    <a:pt x="563" y="572"/>
                    <a:pt x="553" y="572"/>
                  </a:cubicBezTo>
                  <a:close/>
                  <a:moveTo>
                    <a:pt x="553" y="495"/>
                  </a:moveTo>
                  <a:cubicBezTo>
                    <a:pt x="400" y="495"/>
                    <a:pt x="400" y="495"/>
                    <a:pt x="400" y="495"/>
                  </a:cubicBezTo>
                  <a:cubicBezTo>
                    <a:pt x="390" y="495"/>
                    <a:pt x="381" y="487"/>
                    <a:pt x="381" y="476"/>
                  </a:cubicBezTo>
                  <a:cubicBezTo>
                    <a:pt x="381" y="466"/>
                    <a:pt x="390" y="457"/>
                    <a:pt x="400" y="457"/>
                  </a:cubicBezTo>
                  <a:cubicBezTo>
                    <a:pt x="553" y="457"/>
                    <a:pt x="553" y="457"/>
                    <a:pt x="553" y="457"/>
                  </a:cubicBezTo>
                  <a:cubicBezTo>
                    <a:pt x="563" y="457"/>
                    <a:pt x="572" y="466"/>
                    <a:pt x="572" y="476"/>
                  </a:cubicBezTo>
                  <a:cubicBezTo>
                    <a:pt x="572" y="487"/>
                    <a:pt x="563" y="495"/>
                    <a:pt x="553" y="495"/>
                  </a:cubicBezTo>
                  <a:close/>
                  <a:moveTo>
                    <a:pt x="553" y="419"/>
                  </a:moveTo>
                  <a:cubicBezTo>
                    <a:pt x="400" y="419"/>
                    <a:pt x="400" y="419"/>
                    <a:pt x="400" y="419"/>
                  </a:cubicBezTo>
                  <a:cubicBezTo>
                    <a:pt x="390" y="419"/>
                    <a:pt x="381" y="411"/>
                    <a:pt x="381" y="400"/>
                  </a:cubicBezTo>
                  <a:cubicBezTo>
                    <a:pt x="381" y="390"/>
                    <a:pt x="390" y="381"/>
                    <a:pt x="400" y="381"/>
                  </a:cubicBezTo>
                  <a:cubicBezTo>
                    <a:pt x="553" y="381"/>
                    <a:pt x="553" y="381"/>
                    <a:pt x="553" y="381"/>
                  </a:cubicBezTo>
                  <a:cubicBezTo>
                    <a:pt x="563" y="381"/>
                    <a:pt x="572" y="390"/>
                    <a:pt x="572" y="400"/>
                  </a:cubicBezTo>
                  <a:cubicBezTo>
                    <a:pt x="572" y="411"/>
                    <a:pt x="563" y="419"/>
                    <a:pt x="553" y="419"/>
                  </a:cubicBezTo>
                  <a:close/>
                  <a:moveTo>
                    <a:pt x="553" y="343"/>
                  </a:moveTo>
                  <a:cubicBezTo>
                    <a:pt x="439" y="343"/>
                    <a:pt x="439" y="343"/>
                    <a:pt x="439" y="343"/>
                  </a:cubicBezTo>
                  <a:cubicBezTo>
                    <a:pt x="428" y="343"/>
                    <a:pt x="419" y="335"/>
                    <a:pt x="419" y="324"/>
                  </a:cubicBezTo>
                  <a:cubicBezTo>
                    <a:pt x="419" y="313"/>
                    <a:pt x="428" y="305"/>
                    <a:pt x="439" y="305"/>
                  </a:cubicBezTo>
                  <a:cubicBezTo>
                    <a:pt x="553" y="305"/>
                    <a:pt x="553" y="305"/>
                    <a:pt x="553" y="305"/>
                  </a:cubicBezTo>
                  <a:cubicBezTo>
                    <a:pt x="563" y="305"/>
                    <a:pt x="572" y="313"/>
                    <a:pt x="572" y="324"/>
                  </a:cubicBezTo>
                  <a:cubicBezTo>
                    <a:pt x="572" y="335"/>
                    <a:pt x="563" y="343"/>
                    <a:pt x="553" y="343"/>
                  </a:cubicBezTo>
                  <a:close/>
                  <a:moveTo>
                    <a:pt x="553" y="152"/>
                  </a:moveTo>
                  <a:cubicBezTo>
                    <a:pt x="134" y="152"/>
                    <a:pt x="134" y="152"/>
                    <a:pt x="134" y="152"/>
                  </a:cubicBezTo>
                  <a:cubicBezTo>
                    <a:pt x="123" y="152"/>
                    <a:pt x="115" y="144"/>
                    <a:pt x="115" y="133"/>
                  </a:cubicBezTo>
                  <a:cubicBezTo>
                    <a:pt x="115" y="123"/>
                    <a:pt x="123" y="114"/>
                    <a:pt x="134" y="114"/>
                  </a:cubicBezTo>
                  <a:cubicBezTo>
                    <a:pt x="553" y="114"/>
                    <a:pt x="553" y="114"/>
                    <a:pt x="553" y="114"/>
                  </a:cubicBezTo>
                  <a:cubicBezTo>
                    <a:pt x="563" y="114"/>
                    <a:pt x="572" y="123"/>
                    <a:pt x="572" y="133"/>
                  </a:cubicBezTo>
                  <a:cubicBezTo>
                    <a:pt x="572" y="144"/>
                    <a:pt x="563" y="152"/>
                    <a:pt x="553"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7">
              <a:extLst>
                <a:ext uri="{FF2B5EF4-FFF2-40B4-BE49-F238E27FC236}">
                  <a16:creationId xmlns:a16="http://schemas.microsoft.com/office/drawing/2014/main" id="{5F34707C-CAD7-49AF-9F8C-8D19A9749290}"/>
                </a:ext>
              </a:extLst>
            </p:cNvPr>
            <p:cNvSpPr>
              <a:spLocks noEditPoints="1"/>
            </p:cNvSpPr>
            <p:nvPr/>
          </p:nvSpPr>
          <p:spPr bwMode="auto">
            <a:xfrm>
              <a:off x="4318000" y="2678113"/>
              <a:ext cx="79375" cy="296863"/>
            </a:xfrm>
            <a:custGeom>
              <a:avLst/>
              <a:gdLst>
                <a:gd name="T0" fmla="*/ 210 w 229"/>
                <a:gd name="T1" fmla="*/ 57 h 858"/>
                <a:gd name="T2" fmla="*/ 76 w 229"/>
                <a:gd name="T3" fmla="*/ 57 h 858"/>
                <a:gd name="T4" fmla="*/ 76 w 229"/>
                <a:gd name="T5" fmla="*/ 19 h 858"/>
                <a:gd name="T6" fmla="*/ 57 w 229"/>
                <a:gd name="T7" fmla="*/ 0 h 858"/>
                <a:gd name="T8" fmla="*/ 0 w 229"/>
                <a:gd name="T9" fmla="*/ 0 h 858"/>
                <a:gd name="T10" fmla="*/ 0 w 229"/>
                <a:gd name="T11" fmla="*/ 19 h 858"/>
                <a:gd name="T12" fmla="*/ 0 w 229"/>
                <a:gd name="T13" fmla="*/ 38 h 858"/>
                <a:gd name="T14" fmla="*/ 0 w 229"/>
                <a:gd name="T15" fmla="*/ 724 h 858"/>
                <a:gd name="T16" fmla="*/ 96 w 229"/>
                <a:gd name="T17" fmla="*/ 858 h 858"/>
                <a:gd name="T18" fmla="*/ 229 w 229"/>
                <a:gd name="T19" fmla="*/ 724 h 858"/>
                <a:gd name="T20" fmla="*/ 229 w 229"/>
                <a:gd name="T21" fmla="*/ 76 h 858"/>
                <a:gd name="T22" fmla="*/ 210 w 229"/>
                <a:gd name="T23" fmla="*/ 57 h 858"/>
                <a:gd name="T24" fmla="*/ 115 w 229"/>
                <a:gd name="T25" fmla="*/ 724 h 858"/>
                <a:gd name="T26" fmla="*/ 96 w 229"/>
                <a:gd name="T27" fmla="*/ 743 h 858"/>
                <a:gd name="T28" fmla="*/ 76 w 229"/>
                <a:gd name="T29" fmla="*/ 724 h 858"/>
                <a:gd name="T30" fmla="*/ 76 w 229"/>
                <a:gd name="T31" fmla="*/ 172 h 858"/>
                <a:gd name="T32" fmla="*/ 115 w 229"/>
                <a:gd name="T33" fmla="*/ 172 h 858"/>
                <a:gd name="T34" fmla="*/ 115 w 229"/>
                <a:gd name="T35" fmla="*/ 724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858">
                  <a:moveTo>
                    <a:pt x="210" y="57"/>
                  </a:moveTo>
                  <a:cubicBezTo>
                    <a:pt x="76" y="57"/>
                    <a:pt x="76" y="57"/>
                    <a:pt x="76" y="57"/>
                  </a:cubicBezTo>
                  <a:cubicBezTo>
                    <a:pt x="76" y="19"/>
                    <a:pt x="76" y="19"/>
                    <a:pt x="76" y="19"/>
                  </a:cubicBezTo>
                  <a:cubicBezTo>
                    <a:pt x="76" y="9"/>
                    <a:pt x="68" y="0"/>
                    <a:pt x="57" y="0"/>
                  </a:cubicBezTo>
                  <a:cubicBezTo>
                    <a:pt x="0" y="0"/>
                    <a:pt x="0" y="0"/>
                    <a:pt x="0" y="0"/>
                  </a:cubicBezTo>
                  <a:cubicBezTo>
                    <a:pt x="0" y="19"/>
                    <a:pt x="0" y="19"/>
                    <a:pt x="0" y="19"/>
                  </a:cubicBezTo>
                  <a:cubicBezTo>
                    <a:pt x="0" y="38"/>
                    <a:pt x="0" y="38"/>
                    <a:pt x="0" y="38"/>
                  </a:cubicBezTo>
                  <a:cubicBezTo>
                    <a:pt x="0" y="724"/>
                    <a:pt x="0" y="724"/>
                    <a:pt x="0" y="724"/>
                  </a:cubicBezTo>
                  <a:cubicBezTo>
                    <a:pt x="0" y="789"/>
                    <a:pt x="49" y="858"/>
                    <a:pt x="96" y="858"/>
                  </a:cubicBezTo>
                  <a:cubicBezTo>
                    <a:pt x="169" y="858"/>
                    <a:pt x="229" y="798"/>
                    <a:pt x="229" y="724"/>
                  </a:cubicBezTo>
                  <a:cubicBezTo>
                    <a:pt x="229" y="76"/>
                    <a:pt x="229" y="76"/>
                    <a:pt x="229" y="76"/>
                  </a:cubicBezTo>
                  <a:cubicBezTo>
                    <a:pt x="229" y="66"/>
                    <a:pt x="220" y="57"/>
                    <a:pt x="210" y="57"/>
                  </a:cubicBezTo>
                  <a:close/>
                  <a:moveTo>
                    <a:pt x="115" y="724"/>
                  </a:moveTo>
                  <a:cubicBezTo>
                    <a:pt x="115" y="735"/>
                    <a:pt x="106" y="743"/>
                    <a:pt x="96" y="743"/>
                  </a:cubicBezTo>
                  <a:cubicBezTo>
                    <a:pt x="85" y="743"/>
                    <a:pt x="76" y="735"/>
                    <a:pt x="76" y="724"/>
                  </a:cubicBezTo>
                  <a:cubicBezTo>
                    <a:pt x="76" y="172"/>
                    <a:pt x="76" y="172"/>
                    <a:pt x="76" y="172"/>
                  </a:cubicBezTo>
                  <a:cubicBezTo>
                    <a:pt x="115" y="172"/>
                    <a:pt x="115" y="172"/>
                    <a:pt x="115" y="172"/>
                  </a:cubicBezTo>
                  <a:lnTo>
                    <a:pt x="115" y="7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7" name="Picture 16">
            <a:extLst>
              <a:ext uri="{FF2B5EF4-FFF2-40B4-BE49-F238E27FC236}">
                <a16:creationId xmlns:a16="http://schemas.microsoft.com/office/drawing/2014/main" id="{D9A382AD-AB05-498F-A826-F54D4105B06A}"/>
              </a:ext>
            </a:extLst>
          </p:cNvPr>
          <p:cNvPicPr>
            <a:picLocks noChangeAspect="1"/>
          </p:cNvPicPr>
          <p:nvPr/>
        </p:nvPicPr>
        <p:blipFill>
          <a:blip r:embed="rId4"/>
          <a:stretch>
            <a:fillRect/>
          </a:stretch>
        </p:blipFill>
        <p:spPr>
          <a:xfrm>
            <a:off x="7584951" y="2608109"/>
            <a:ext cx="1435732" cy="1373579"/>
          </a:xfrm>
          <a:prstGeom prst="rect">
            <a:avLst/>
          </a:prstGeom>
        </p:spPr>
      </p:pic>
      <p:sp>
        <p:nvSpPr>
          <p:cNvPr id="18" name="TextBox 17">
            <a:extLst>
              <a:ext uri="{FF2B5EF4-FFF2-40B4-BE49-F238E27FC236}">
                <a16:creationId xmlns:a16="http://schemas.microsoft.com/office/drawing/2014/main" id="{82BDC04A-1132-4239-B916-403E0B0DB0BB}"/>
              </a:ext>
            </a:extLst>
          </p:cNvPr>
          <p:cNvSpPr txBox="1"/>
          <p:nvPr/>
        </p:nvSpPr>
        <p:spPr>
          <a:xfrm>
            <a:off x="7716753" y="2378621"/>
            <a:ext cx="1289406" cy="369332"/>
          </a:xfrm>
          <a:prstGeom prst="rect">
            <a:avLst/>
          </a:prstGeom>
          <a:noFill/>
        </p:spPr>
        <p:txBody>
          <a:bodyPr wrap="square" rtlCol="0">
            <a:prstTxWarp prst="textArchUp">
              <a:avLst/>
            </a:prstTxWarp>
            <a:spAutoFit/>
          </a:bodyPr>
          <a:lstStyle/>
          <a:p>
            <a:pPr algn="ctr"/>
            <a:r>
              <a:rPr lang="en-US" dirty="0"/>
              <a:t>Introduce!</a:t>
            </a:r>
          </a:p>
        </p:txBody>
      </p:sp>
      <p:sp>
        <p:nvSpPr>
          <p:cNvPr id="209" name="TextBox 208">
            <a:extLst>
              <a:ext uri="{FF2B5EF4-FFF2-40B4-BE49-F238E27FC236}">
                <a16:creationId xmlns:a16="http://schemas.microsoft.com/office/drawing/2014/main" id="{255980DC-402F-4581-98FF-9EDD3BE0FB22}"/>
              </a:ext>
            </a:extLst>
          </p:cNvPr>
          <p:cNvSpPr txBox="1"/>
          <p:nvPr/>
        </p:nvSpPr>
        <p:spPr>
          <a:xfrm rot="4012613">
            <a:off x="6937737" y="3525797"/>
            <a:ext cx="1289406" cy="369332"/>
          </a:xfrm>
          <a:prstGeom prst="rect">
            <a:avLst/>
          </a:prstGeom>
          <a:noFill/>
        </p:spPr>
        <p:txBody>
          <a:bodyPr wrap="square" rtlCol="0">
            <a:prstTxWarp prst="textArchDown">
              <a:avLst/>
            </a:prstTxWarp>
            <a:spAutoFit/>
          </a:bodyPr>
          <a:lstStyle/>
          <a:p>
            <a:pPr algn="ctr"/>
            <a:r>
              <a:rPr lang="en-US" dirty="0"/>
              <a:t>Inform!</a:t>
            </a:r>
          </a:p>
        </p:txBody>
      </p:sp>
      <p:grpSp>
        <p:nvGrpSpPr>
          <p:cNvPr id="210" name="Group 209">
            <a:extLst>
              <a:ext uri="{FF2B5EF4-FFF2-40B4-BE49-F238E27FC236}">
                <a16:creationId xmlns:a16="http://schemas.microsoft.com/office/drawing/2014/main" id="{F0932598-7D89-4306-9467-C46D23F1AED8}"/>
              </a:ext>
            </a:extLst>
          </p:cNvPr>
          <p:cNvGrpSpPr/>
          <p:nvPr/>
        </p:nvGrpSpPr>
        <p:grpSpPr>
          <a:xfrm>
            <a:off x="5605889" y="4877729"/>
            <a:ext cx="535680" cy="494071"/>
            <a:chOff x="1363663" y="754931"/>
            <a:chExt cx="203200" cy="203200"/>
          </a:xfrm>
          <a:solidFill>
            <a:schemeClr val="bg1"/>
          </a:solidFill>
        </p:grpSpPr>
        <p:sp>
          <p:nvSpPr>
            <p:cNvPr id="211" name="Freeform 348">
              <a:extLst>
                <a:ext uri="{FF2B5EF4-FFF2-40B4-BE49-F238E27FC236}">
                  <a16:creationId xmlns:a16="http://schemas.microsoft.com/office/drawing/2014/main" id="{AA420EC8-A60A-4AE5-920F-654A7147CE01}"/>
                </a:ext>
              </a:extLst>
            </p:cNvPr>
            <p:cNvSpPr>
              <a:spLocks/>
            </p:cNvSpPr>
            <p:nvPr/>
          </p:nvSpPr>
          <p:spPr bwMode="auto">
            <a:xfrm>
              <a:off x="1427163" y="805731"/>
              <a:ext cx="76200" cy="152400"/>
            </a:xfrm>
            <a:custGeom>
              <a:avLst/>
              <a:gdLst>
                <a:gd name="T0" fmla="*/ 16 w 24"/>
                <a:gd name="T1" fmla="*/ 0 h 48"/>
                <a:gd name="T2" fmla="*/ 8 w 24"/>
                <a:gd name="T3" fmla="*/ 0 h 48"/>
                <a:gd name="T4" fmla="*/ 0 w 24"/>
                <a:gd name="T5" fmla="*/ 8 h 48"/>
                <a:gd name="T6" fmla="*/ 0 w 24"/>
                <a:gd name="T7" fmla="*/ 24 h 48"/>
                <a:gd name="T8" fmla="*/ 4 w 24"/>
                <a:gd name="T9" fmla="*/ 24 h 48"/>
                <a:gd name="T10" fmla="*/ 4 w 24"/>
                <a:gd name="T11" fmla="*/ 48 h 48"/>
                <a:gd name="T12" fmla="*/ 20 w 24"/>
                <a:gd name="T13" fmla="*/ 48 h 48"/>
                <a:gd name="T14" fmla="*/ 20 w 24"/>
                <a:gd name="T15" fmla="*/ 24 h 48"/>
                <a:gd name="T16" fmla="*/ 24 w 24"/>
                <a:gd name="T17" fmla="*/ 24 h 48"/>
                <a:gd name="T18" fmla="*/ 24 w 24"/>
                <a:gd name="T19" fmla="*/ 8 h 48"/>
                <a:gd name="T20" fmla="*/ 16 w 24"/>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8">
                  <a:moveTo>
                    <a:pt x="16" y="0"/>
                  </a:moveTo>
                  <a:cubicBezTo>
                    <a:pt x="8" y="0"/>
                    <a:pt x="8" y="0"/>
                    <a:pt x="8" y="0"/>
                  </a:cubicBezTo>
                  <a:cubicBezTo>
                    <a:pt x="4" y="0"/>
                    <a:pt x="0" y="4"/>
                    <a:pt x="0" y="8"/>
                  </a:cubicBezTo>
                  <a:cubicBezTo>
                    <a:pt x="0" y="24"/>
                    <a:pt x="0" y="24"/>
                    <a:pt x="0" y="24"/>
                  </a:cubicBezTo>
                  <a:cubicBezTo>
                    <a:pt x="4" y="24"/>
                    <a:pt x="4" y="24"/>
                    <a:pt x="4" y="24"/>
                  </a:cubicBezTo>
                  <a:cubicBezTo>
                    <a:pt x="4" y="48"/>
                    <a:pt x="4" y="48"/>
                    <a:pt x="4" y="48"/>
                  </a:cubicBezTo>
                  <a:cubicBezTo>
                    <a:pt x="20" y="48"/>
                    <a:pt x="20" y="48"/>
                    <a:pt x="20" y="48"/>
                  </a:cubicBezTo>
                  <a:cubicBezTo>
                    <a:pt x="20" y="24"/>
                    <a:pt x="20" y="24"/>
                    <a:pt x="20" y="24"/>
                  </a:cubicBezTo>
                  <a:cubicBezTo>
                    <a:pt x="24" y="24"/>
                    <a:pt x="24" y="24"/>
                    <a:pt x="24" y="24"/>
                  </a:cubicBezTo>
                  <a:cubicBezTo>
                    <a:pt x="24" y="8"/>
                    <a:pt x="24" y="8"/>
                    <a:pt x="24" y="8"/>
                  </a:cubicBezTo>
                  <a:cubicBezTo>
                    <a:pt x="24" y="4"/>
                    <a:pt x="2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2" name="Oval 349">
              <a:extLst>
                <a:ext uri="{FF2B5EF4-FFF2-40B4-BE49-F238E27FC236}">
                  <a16:creationId xmlns:a16="http://schemas.microsoft.com/office/drawing/2014/main" id="{1B730185-02D1-4E7B-994E-7CA9941EBE4B}"/>
                </a:ext>
              </a:extLst>
            </p:cNvPr>
            <p:cNvSpPr>
              <a:spLocks noChangeArrowheads="1"/>
            </p:cNvSpPr>
            <p:nvPr/>
          </p:nvSpPr>
          <p:spPr bwMode="auto">
            <a:xfrm>
              <a:off x="1446213" y="754931"/>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3" name="Oval 350">
              <a:extLst>
                <a:ext uri="{FF2B5EF4-FFF2-40B4-BE49-F238E27FC236}">
                  <a16:creationId xmlns:a16="http://schemas.microsoft.com/office/drawing/2014/main" id="{5CDE3FF7-10A2-409A-A640-7BEB8E95E43E}"/>
                </a:ext>
              </a:extLst>
            </p:cNvPr>
            <p:cNvSpPr>
              <a:spLocks noChangeArrowheads="1"/>
            </p:cNvSpPr>
            <p:nvPr/>
          </p:nvSpPr>
          <p:spPr bwMode="auto">
            <a:xfrm>
              <a:off x="1528763" y="78033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4" name="Freeform 351">
              <a:extLst>
                <a:ext uri="{FF2B5EF4-FFF2-40B4-BE49-F238E27FC236}">
                  <a16:creationId xmlns:a16="http://schemas.microsoft.com/office/drawing/2014/main" id="{996EBE7E-132C-4E48-BCAB-3327A0C76867}"/>
                </a:ext>
              </a:extLst>
            </p:cNvPr>
            <p:cNvSpPr>
              <a:spLocks/>
            </p:cNvSpPr>
            <p:nvPr/>
          </p:nvSpPr>
          <p:spPr bwMode="auto">
            <a:xfrm>
              <a:off x="1516063" y="818431"/>
              <a:ext cx="50800" cy="114300"/>
            </a:xfrm>
            <a:custGeom>
              <a:avLst/>
              <a:gdLst>
                <a:gd name="T0" fmla="*/ 12 w 16"/>
                <a:gd name="T1" fmla="*/ 0 h 36"/>
                <a:gd name="T2" fmla="*/ 4 w 16"/>
                <a:gd name="T3" fmla="*/ 0 h 36"/>
                <a:gd name="T4" fmla="*/ 0 w 16"/>
                <a:gd name="T5" fmla="*/ 4 h 36"/>
                <a:gd name="T6" fmla="*/ 0 w 16"/>
                <a:gd name="T7" fmla="*/ 20 h 36"/>
                <a:gd name="T8" fmla="*/ 4 w 16"/>
                <a:gd name="T9" fmla="*/ 20 h 36"/>
                <a:gd name="T10" fmla="*/ 4 w 16"/>
                <a:gd name="T11" fmla="*/ 36 h 36"/>
                <a:gd name="T12" fmla="*/ 12 w 16"/>
                <a:gd name="T13" fmla="*/ 36 h 36"/>
                <a:gd name="T14" fmla="*/ 12 w 16"/>
                <a:gd name="T15" fmla="*/ 20 h 36"/>
                <a:gd name="T16" fmla="*/ 16 w 16"/>
                <a:gd name="T17" fmla="*/ 20 h 36"/>
                <a:gd name="T18" fmla="*/ 16 w 16"/>
                <a:gd name="T19" fmla="*/ 4 h 36"/>
                <a:gd name="T20" fmla="*/ 12 w 1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2" y="0"/>
                  </a:moveTo>
                  <a:cubicBezTo>
                    <a:pt x="4" y="0"/>
                    <a:pt x="4" y="0"/>
                    <a:pt x="4" y="0"/>
                  </a:cubicBezTo>
                  <a:cubicBezTo>
                    <a:pt x="2" y="0"/>
                    <a:pt x="0" y="2"/>
                    <a:pt x="0" y="4"/>
                  </a:cubicBezTo>
                  <a:cubicBezTo>
                    <a:pt x="0" y="20"/>
                    <a:pt x="0" y="20"/>
                    <a:pt x="0" y="20"/>
                  </a:cubicBezTo>
                  <a:cubicBezTo>
                    <a:pt x="4" y="20"/>
                    <a:pt x="4" y="20"/>
                    <a:pt x="4" y="20"/>
                  </a:cubicBezTo>
                  <a:cubicBezTo>
                    <a:pt x="4" y="36"/>
                    <a:pt x="4" y="36"/>
                    <a:pt x="4" y="36"/>
                  </a:cubicBezTo>
                  <a:cubicBezTo>
                    <a:pt x="12" y="36"/>
                    <a:pt x="12" y="36"/>
                    <a:pt x="12" y="36"/>
                  </a:cubicBezTo>
                  <a:cubicBezTo>
                    <a:pt x="12" y="20"/>
                    <a:pt x="12" y="20"/>
                    <a:pt x="12" y="20"/>
                  </a:cubicBezTo>
                  <a:cubicBezTo>
                    <a:pt x="16" y="20"/>
                    <a:pt x="16" y="20"/>
                    <a:pt x="16" y="20"/>
                  </a:cubicBezTo>
                  <a:cubicBezTo>
                    <a:pt x="16" y="4"/>
                    <a:pt x="16" y="4"/>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5" name="Oval 352">
              <a:extLst>
                <a:ext uri="{FF2B5EF4-FFF2-40B4-BE49-F238E27FC236}">
                  <a16:creationId xmlns:a16="http://schemas.microsoft.com/office/drawing/2014/main" id="{A259B0C3-FD49-4083-BFE6-EB57F2BFD4B4}"/>
                </a:ext>
              </a:extLst>
            </p:cNvPr>
            <p:cNvSpPr>
              <a:spLocks noChangeArrowheads="1"/>
            </p:cNvSpPr>
            <p:nvPr/>
          </p:nvSpPr>
          <p:spPr bwMode="auto">
            <a:xfrm>
              <a:off x="1376363" y="78033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6" name="Freeform 353">
              <a:extLst>
                <a:ext uri="{FF2B5EF4-FFF2-40B4-BE49-F238E27FC236}">
                  <a16:creationId xmlns:a16="http://schemas.microsoft.com/office/drawing/2014/main" id="{3856479D-F417-46CD-BC15-391AA6B681E9}"/>
                </a:ext>
              </a:extLst>
            </p:cNvPr>
            <p:cNvSpPr>
              <a:spLocks/>
            </p:cNvSpPr>
            <p:nvPr/>
          </p:nvSpPr>
          <p:spPr bwMode="auto">
            <a:xfrm>
              <a:off x="1363663" y="818431"/>
              <a:ext cx="50800" cy="114300"/>
            </a:xfrm>
            <a:custGeom>
              <a:avLst/>
              <a:gdLst>
                <a:gd name="T0" fmla="*/ 12 w 16"/>
                <a:gd name="T1" fmla="*/ 0 h 36"/>
                <a:gd name="T2" fmla="*/ 4 w 16"/>
                <a:gd name="T3" fmla="*/ 0 h 36"/>
                <a:gd name="T4" fmla="*/ 0 w 16"/>
                <a:gd name="T5" fmla="*/ 4 h 36"/>
                <a:gd name="T6" fmla="*/ 0 w 16"/>
                <a:gd name="T7" fmla="*/ 20 h 36"/>
                <a:gd name="T8" fmla="*/ 4 w 16"/>
                <a:gd name="T9" fmla="*/ 20 h 36"/>
                <a:gd name="T10" fmla="*/ 4 w 16"/>
                <a:gd name="T11" fmla="*/ 36 h 36"/>
                <a:gd name="T12" fmla="*/ 12 w 16"/>
                <a:gd name="T13" fmla="*/ 36 h 36"/>
                <a:gd name="T14" fmla="*/ 12 w 16"/>
                <a:gd name="T15" fmla="*/ 20 h 36"/>
                <a:gd name="T16" fmla="*/ 16 w 16"/>
                <a:gd name="T17" fmla="*/ 20 h 36"/>
                <a:gd name="T18" fmla="*/ 16 w 16"/>
                <a:gd name="T19" fmla="*/ 4 h 36"/>
                <a:gd name="T20" fmla="*/ 12 w 1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2" y="0"/>
                  </a:moveTo>
                  <a:cubicBezTo>
                    <a:pt x="4" y="0"/>
                    <a:pt x="4" y="0"/>
                    <a:pt x="4" y="0"/>
                  </a:cubicBezTo>
                  <a:cubicBezTo>
                    <a:pt x="2" y="0"/>
                    <a:pt x="0" y="2"/>
                    <a:pt x="0" y="4"/>
                  </a:cubicBezTo>
                  <a:cubicBezTo>
                    <a:pt x="0" y="20"/>
                    <a:pt x="0" y="20"/>
                    <a:pt x="0" y="20"/>
                  </a:cubicBezTo>
                  <a:cubicBezTo>
                    <a:pt x="4" y="20"/>
                    <a:pt x="4" y="20"/>
                    <a:pt x="4" y="20"/>
                  </a:cubicBezTo>
                  <a:cubicBezTo>
                    <a:pt x="4" y="36"/>
                    <a:pt x="4" y="36"/>
                    <a:pt x="4" y="36"/>
                  </a:cubicBezTo>
                  <a:cubicBezTo>
                    <a:pt x="12" y="36"/>
                    <a:pt x="12" y="36"/>
                    <a:pt x="12" y="36"/>
                  </a:cubicBezTo>
                  <a:cubicBezTo>
                    <a:pt x="12" y="20"/>
                    <a:pt x="12" y="20"/>
                    <a:pt x="12" y="20"/>
                  </a:cubicBezTo>
                  <a:cubicBezTo>
                    <a:pt x="16" y="20"/>
                    <a:pt x="16" y="20"/>
                    <a:pt x="16" y="20"/>
                  </a:cubicBezTo>
                  <a:cubicBezTo>
                    <a:pt x="16" y="4"/>
                    <a:pt x="16" y="4"/>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217" name="TextBox 216">
            <a:extLst>
              <a:ext uri="{FF2B5EF4-FFF2-40B4-BE49-F238E27FC236}">
                <a16:creationId xmlns:a16="http://schemas.microsoft.com/office/drawing/2014/main" id="{4C33291F-F674-4456-9F4E-A83D2091DCA6}"/>
              </a:ext>
            </a:extLst>
          </p:cNvPr>
          <p:cNvSpPr txBox="1"/>
          <p:nvPr/>
        </p:nvSpPr>
        <p:spPr>
          <a:xfrm rot="17121916">
            <a:off x="8443738" y="3448755"/>
            <a:ext cx="1289406" cy="369332"/>
          </a:xfrm>
          <a:prstGeom prst="rect">
            <a:avLst/>
          </a:prstGeom>
          <a:noFill/>
        </p:spPr>
        <p:txBody>
          <a:bodyPr wrap="square" rtlCol="0">
            <a:prstTxWarp prst="textArchDown">
              <a:avLst/>
            </a:prstTxWarp>
            <a:spAutoFit/>
          </a:bodyPr>
          <a:lstStyle/>
          <a:p>
            <a:pPr algn="ctr"/>
            <a:r>
              <a:rPr lang="en-US" dirty="0"/>
              <a:t>Engage!</a:t>
            </a:r>
          </a:p>
        </p:txBody>
      </p:sp>
      <p:sp>
        <p:nvSpPr>
          <p:cNvPr id="61" name="Oval 60">
            <a:extLst>
              <a:ext uri="{FF2B5EF4-FFF2-40B4-BE49-F238E27FC236}">
                <a16:creationId xmlns:a16="http://schemas.microsoft.com/office/drawing/2014/main" id="{BE1DE191-C0DD-4E23-88D4-50EE40E21CD7}"/>
              </a:ext>
            </a:extLst>
          </p:cNvPr>
          <p:cNvSpPr/>
          <p:nvPr/>
        </p:nvSpPr>
        <p:spPr>
          <a:xfrm>
            <a:off x="10666277" y="2911471"/>
            <a:ext cx="912698" cy="9126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05B2ED48-C778-4A7C-BF3A-81A8531ABA07}"/>
              </a:ext>
            </a:extLst>
          </p:cNvPr>
          <p:cNvGrpSpPr/>
          <p:nvPr/>
        </p:nvGrpSpPr>
        <p:grpSpPr>
          <a:xfrm>
            <a:off x="11024392" y="3366205"/>
            <a:ext cx="301629" cy="316795"/>
            <a:chOff x="942975" y="1567731"/>
            <a:chExt cx="203200" cy="203200"/>
          </a:xfrm>
          <a:solidFill>
            <a:schemeClr val="bg1"/>
          </a:solidFill>
        </p:grpSpPr>
        <p:sp>
          <p:nvSpPr>
            <p:cNvPr id="63" name="Freeform 419">
              <a:extLst>
                <a:ext uri="{FF2B5EF4-FFF2-40B4-BE49-F238E27FC236}">
                  <a16:creationId xmlns:a16="http://schemas.microsoft.com/office/drawing/2014/main" id="{C6B8E587-166F-4BBA-A742-DBF1D277D844}"/>
                </a:ext>
              </a:extLst>
            </p:cNvPr>
            <p:cNvSpPr>
              <a:spLocks noEditPoints="1"/>
            </p:cNvSpPr>
            <p:nvPr/>
          </p:nvSpPr>
          <p:spPr bwMode="auto">
            <a:xfrm>
              <a:off x="942975" y="1567731"/>
              <a:ext cx="203200" cy="203200"/>
            </a:xfrm>
            <a:custGeom>
              <a:avLst/>
              <a:gdLst>
                <a:gd name="T0" fmla="*/ 52 w 64"/>
                <a:gd name="T1" fmla="*/ 40 h 64"/>
                <a:gd name="T2" fmla="*/ 44 w 64"/>
                <a:gd name="T3" fmla="*/ 40 h 64"/>
                <a:gd name="T4" fmla="*/ 48 w 64"/>
                <a:gd name="T5" fmla="*/ 28 h 64"/>
                <a:gd name="T6" fmla="*/ 48 w 64"/>
                <a:gd name="T7" fmla="*/ 17 h 64"/>
                <a:gd name="T8" fmla="*/ 60 w 64"/>
                <a:gd name="T9" fmla="*/ 12 h 64"/>
                <a:gd name="T10" fmla="*/ 32 w 64"/>
                <a:gd name="T11" fmla="*/ 0 h 64"/>
                <a:gd name="T12" fmla="*/ 4 w 64"/>
                <a:gd name="T13" fmla="*/ 12 h 64"/>
                <a:gd name="T14" fmla="*/ 4 w 64"/>
                <a:gd name="T15" fmla="*/ 24 h 64"/>
                <a:gd name="T16" fmla="*/ 8 w 64"/>
                <a:gd name="T17" fmla="*/ 24 h 64"/>
                <a:gd name="T18" fmla="*/ 8 w 64"/>
                <a:gd name="T19" fmla="*/ 14 h 64"/>
                <a:gd name="T20" fmla="*/ 16 w 64"/>
                <a:gd name="T21" fmla="*/ 17 h 64"/>
                <a:gd name="T22" fmla="*/ 16 w 64"/>
                <a:gd name="T23" fmla="*/ 28 h 64"/>
                <a:gd name="T24" fmla="*/ 20 w 64"/>
                <a:gd name="T25" fmla="*/ 40 h 64"/>
                <a:gd name="T26" fmla="*/ 12 w 64"/>
                <a:gd name="T27" fmla="*/ 40 h 64"/>
                <a:gd name="T28" fmla="*/ 0 w 64"/>
                <a:gd name="T29" fmla="*/ 52 h 64"/>
                <a:gd name="T30" fmla="*/ 0 w 64"/>
                <a:gd name="T31" fmla="*/ 64 h 64"/>
                <a:gd name="T32" fmla="*/ 64 w 64"/>
                <a:gd name="T33" fmla="*/ 64 h 64"/>
                <a:gd name="T34" fmla="*/ 64 w 64"/>
                <a:gd name="T35" fmla="*/ 52 h 64"/>
                <a:gd name="T36" fmla="*/ 52 w 64"/>
                <a:gd name="T37" fmla="*/ 40 h 64"/>
                <a:gd name="T38" fmla="*/ 32 w 64"/>
                <a:gd name="T39" fmla="*/ 60 h 64"/>
                <a:gd name="T40" fmla="*/ 28 w 64"/>
                <a:gd name="T41" fmla="*/ 60 h 64"/>
                <a:gd name="T42" fmla="*/ 28 w 64"/>
                <a:gd name="T43" fmla="*/ 56 h 64"/>
                <a:gd name="T44" fmla="*/ 32 w 64"/>
                <a:gd name="T45" fmla="*/ 56 h 64"/>
                <a:gd name="T46" fmla="*/ 32 w 64"/>
                <a:gd name="T47" fmla="*/ 60 h 64"/>
                <a:gd name="T48" fmla="*/ 32 w 64"/>
                <a:gd name="T49" fmla="*/ 52 h 64"/>
                <a:gd name="T50" fmla="*/ 28 w 64"/>
                <a:gd name="T51" fmla="*/ 52 h 64"/>
                <a:gd name="T52" fmla="*/ 28 w 64"/>
                <a:gd name="T53" fmla="*/ 48 h 64"/>
                <a:gd name="T54" fmla="*/ 32 w 64"/>
                <a:gd name="T55" fmla="*/ 48 h 64"/>
                <a:gd name="T56" fmla="*/ 32 w 64"/>
                <a:gd name="T57" fmla="*/ 52 h 64"/>
                <a:gd name="T58" fmla="*/ 32 w 64"/>
                <a:gd name="T59" fmla="*/ 44 h 64"/>
                <a:gd name="T60" fmla="*/ 20 w 64"/>
                <a:gd name="T61" fmla="*/ 28 h 64"/>
                <a:gd name="T62" fmla="*/ 20 w 64"/>
                <a:gd name="T63" fmla="*/ 24 h 64"/>
                <a:gd name="T64" fmla="*/ 44 w 64"/>
                <a:gd name="T65" fmla="*/ 24 h 64"/>
                <a:gd name="T66" fmla="*/ 44 w 64"/>
                <a:gd name="T67" fmla="*/ 28 h 64"/>
                <a:gd name="T68" fmla="*/ 32 w 64"/>
                <a:gd name="T69"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64">
                  <a:moveTo>
                    <a:pt x="52" y="40"/>
                  </a:moveTo>
                  <a:cubicBezTo>
                    <a:pt x="44" y="40"/>
                    <a:pt x="44" y="40"/>
                    <a:pt x="44" y="40"/>
                  </a:cubicBezTo>
                  <a:cubicBezTo>
                    <a:pt x="46" y="37"/>
                    <a:pt x="48" y="32"/>
                    <a:pt x="48" y="28"/>
                  </a:cubicBezTo>
                  <a:cubicBezTo>
                    <a:pt x="48" y="17"/>
                    <a:pt x="48" y="17"/>
                    <a:pt x="48" y="17"/>
                  </a:cubicBezTo>
                  <a:cubicBezTo>
                    <a:pt x="60" y="12"/>
                    <a:pt x="60" y="12"/>
                    <a:pt x="60" y="12"/>
                  </a:cubicBezTo>
                  <a:cubicBezTo>
                    <a:pt x="32" y="0"/>
                    <a:pt x="32" y="0"/>
                    <a:pt x="32" y="0"/>
                  </a:cubicBezTo>
                  <a:cubicBezTo>
                    <a:pt x="4" y="12"/>
                    <a:pt x="4" y="12"/>
                    <a:pt x="4" y="12"/>
                  </a:cubicBezTo>
                  <a:cubicBezTo>
                    <a:pt x="4" y="24"/>
                    <a:pt x="4" y="24"/>
                    <a:pt x="4" y="24"/>
                  </a:cubicBezTo>
                  <a:cubicBezTo>
                    <a:pt x="8" y="24"/>
                    <a:pt x="8" y="24"/>
                    <a:pt x="8" y="24"/>
                  </a:cubicBezTo>
                  <a:cubicBezTo>
                    <a:pt x="8" y="14"/>
                    <a:pt x="8" y="14"/>
                    <a:pt x="8" y="14"/>
                  </a:cubicBezTo>
                  <a:cubicBezTo>
                    <a:pt x="16" y="17"/>
                    <a:pt x="16" y="17"/>
                    <a:pt x="16" y="17"/>
                  </a:cubicBezTo>
                  <a:cubicBezTo>
                    <a:pt x="16" y="28"/>
                    <a:pt x="16" y="28"/>
                    <a:pt x="16" y="28"/>
                  </a:cubicBezTo>
                  <a:cubicBezTo>
                    <a:pt x="16" y="32"/>
                    <a:pt x="18" y="37"/>
                    <a:pt x="20" y="40"/>
                  </a:cubicBezTo>
                  <a:cubicBezTo>
                    <a:pt x="12" y="40"/>
                    <a:pt x="12" y="40"/>
                    <a:pt x="12" y="40"/>
                  </a:cubicBezTo>
                  <a:cubicBezTo>
                    <a:pt x="5" y="40"/>
                    <a:pt x="0" y="45"/>
                    <a:pt x="0" y="52"/>
                  </a:cubicBezTo>
                  <a:cubicBezTo>
                    <a:pt x="0" y="64"/>
                    <a:pt x="0" y="64"/>
                    <a:pt x="0" y="64"/>
                  </a:cubicBezTo>
                  <a:cubicBezTo>
                    <a:pt x="64" y="64"/>
                    <a:pt x="64" y="64"/>
                    <a:pt x="64" y="64"/>
                  </a:cubicBezTo>
                  <a:cubicBezTo>
                    <a:pt x="64" y="52"/>
                    <a:pt x="64" y="52"/>
                    <a:pt x="64" y="52"/>
                  </a:cubicBezTo>
                  <a:cubicBezTo>
                    <a:pt x="64" y="45"/>
                    <a:pt x="59" y="40"/>
                    <a:pt x="52" y="40"/>
                  </a:cubicBezTo>
                  <a:close/>
                  <a:moveTo>
                    <a:pt x="32" y="60"/>
                  </a:moveTo>
                  <a:cubicBezTo>
                    <a:pt x="28" y="60"/>
                    <a:pt x="28" y="60"/>
                    <a:pt x="28" y="60"/>
                  </a:cubicBezTo>
                  <a:cubicBezTo>
                    <a:pt x="28" y="56"/>
                    <a:pt x="28" y="56"/>
                    <a:pt x="28" y="56"/>
                  </a:cubicBezTo>
                  <a:cubicBezTo>
                    <a:pt x="32" y="56"/>
                    <a:pt x="32" y="56"/>
                    <a:pt x="32" y="56"/>
                  </a:cubicBezTo>
                  <a:lnTo>
                    <a:pt x="32" y="60"/>
                  </a:lnTo>
                  <a:close/>
                  <a:moveTo>
                    <a:pt x="32" y="52"/>
                  </a:moveTo>
                  <a:cubicBezTo>
                    <a:pt x="28" y="52"/>
                    <a:pt x="28" y="52"/>
                    <a:pt x="28" y="52"/>
                  </a:cubicBezTo>
                  <a:cubicBezTo>
                    <a:pt x="28" y="48"/>
                    <a:pt x="28" y="48"/>
                    <a:pt x="28" y="48"/>
                  </a:cubicBezTo>
                  <a:cubicBezTo>
                    <a:pt x="32" y="48"/>
                    <a:pt x="32" y="48"/>
                    <a:pt x="32" y="48"/>
                  </a:cubicBezTo>
                  <a:lnTo>
                    <a:pt x="32" y="52"/>
                  </a:lnTo>
                  <a:close/>
                  <a:moveTo>
                    <a:pt x="32" y="44"/>
                  </a:moveTo>
                  <a:cubicBezTo>
                    <a:pt x="27" y="44"/>
                    <a:pt x="20" y="37"/>
                    <a:pt x="20" y="28"/>
                  </a:cubicBezTo>
                  <a:cubicBezTo>
                    <a:pt x="20" y="27"/>
                    <a:pt x="20" y="25"/>
                    <a:pt x="20" y="24"/>
                  </a:cubicBezTo>
                  <a:cubicBezTo>
                    <a:pt x="44" y="24"/>
                    <a:pt x="44" y="24"/>
                    <a:pt x="44" y="24"/>
                  </a:cubicBezTo>
                  <a:cubicBezTo>
                    <a:pt x="44" y="25"/>
                    <a:pt x="44" y="27"/>
                    <a:pt x="44" y="28"/>
                  </a:cubicBezTo>
                  <a:cubicBezTo>
                    <a:pt x="44" y="37"/>
                    <a:pt x="37" y="44"/>
                    <a:pt x="3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4" name="Oval 420">
              <a:extLst>
                <a:ext uri="{FF2B5EF4-FFF2-40B4-BE49-F238E27FC236}">
                  <a16:creationId xmlns:a16="http://schemas.microsoft.com/office/drawing/2014/main" id="{65F05B88-A79D-41C9-9964-C53DFFD52F95}"/>
                </a:ext>
              </a:extLst>
            </p:cNvPr>
            <p:cNvSpPr>
              <a:spLocks noChangeArrowheads="1"/>
            </p:cNvSpPr>
            <p:nvPr/>
          </p:nvSpPr>
          <p:spPr bwMode="auto">
            <a:xfrm>
              <a:off x="1016000" y="1653456"/>
              <a:ext cx="12700"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5" name="Oval 421">
              <a:extLst>
                <a:ext uri="{FF2B5EF4-FFF2-40B4-BE49-F238E27FC236}">
                  <a16:creationId xmlns:a16="http://schemas.microsoft.com/office/drawing/2014/main" id="{C0A20ED0-A913-4D78-9563-F2C455C99F2C}"/>
                </a:ext>
              </a:extLst>
            </p:cNvPr>
            <p:cNvSpPr>
              <a:spLocks noChangeArrowheads="1"/>
            </p:cNvSpPr>
            <p:nvPr/>
          </p:nvSpPr>
          <p:spPr bwMode="auto">
            <a:xfrm>
              <a:off x="1054100" y="1653456"/>
              <a:ext cx="12700"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6" name="Rectangle 422">
              <a:extLst>
                <a:ext uri="{FF2B5EF4-FFF2-40B4-BE49-F238E27FC236}">
                  <a16:creationId xmlns:a16="http://schemas.microsoft.com/office/drawing/2014/main" id="{6791A291-BFF9-4D7D-9B60-CE0254C7C354}"/>
                </a:ext>
              </a:extLst>
            </p:cNvPr>
            <p:cNvSpPr>
              <a:spLocks noChangeArrowheads="1"/>
            </p:cNvSpPr>
            <p:nvPr/>
          </p:nvSpPr>
          <p:spPr bwMode="auto">
            <a:xfrm>
              <a:off x="955675" y="1656631"/>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67" name="Group 66">
            <a:extLst>
              <a:ext uri="{FF2B5EF4-FFF2-40B4-BE49-F238E27FC236}">
                <a16:creationId xmlns:a16="http://schemas.microsoft.com/office/drawing/2014/main" id="{99E0EF44-E477-45E4-8854-8BB1A42FB20D}"/>
              </a:ext>
            </a:extLst>
          </p:cNvPr>
          <p:cNvGrpSpPr/>
          <p:nvPr/>
        </p:nvGrpSpPr>
        <p:grpSpPr>
          <a:xfrm>
            <a:off x="10878385" y="3044438"/>
            <a:ext cx="310960" cy="296994"/>
            <a:chOff x="2176463" y="4440337"/>
            <a:chExt cx="203200" cy="192088"/>
          </a:xfrm>
          <a:solidFill>
            <a:schemeClr val="bg1"/>
          </a:solidFill>
        </p:grpSpPr>
        <p:sp>
          <p:nvSpPr>
            <p:cNvPr id="68" name="Freeform 626">
              <a:extLst>
                <a:ext uri="{FF2B5EF4-FFF2-40B4-BE49-F238E27FC236}">
                  <a16:creationId xmlns:a16="http://schemas.microsoft.com/office/drawing/2014/main" id="{871932F1-821C-455B-95A8-4F0F1343D511}"/>
                </a:ext>
              </a:extLst>
            </p:cNvPr>
            <p:cNvSpPr>
              <a:spLocks noEditPoints="1"/>
            </p:cNvSpPr>
            <p:nvPr/>
          </p:nvSpPr>
          <p:spPr bwMode="auto">
            <a:xfrm>
              <a:off x="2176463" y="4440337"/>
              <a:ext cx="203200" cy="192088"/>
            </a:xfrm>
            <a:custGeom>
              <a:avLst/>
              <a:gdLst>
                <a:gd name="T0" fmla="*/ 112 w 128"/>
                <a:gd name="T1" fmla="*/ 24 h 121"/>
                <a:gd name="T2" fmla="*/ 64 w 128"/>
                <a:gd name="T3" fmla="*/ 0 h 121"/>
                <a:gd name="T4" fmla="*/ 16 w 128"/>
                <a:gd name="T5" fmla="*/ 24 h 121"/>
                <a:gd name="T6" fmla="*/ 0 w 128"/>
                <a:gd name="T7" fmla="*/ 24 h 121"/>
                <a:gd name="T8" fmla="*/ 0 w 128"/>
                <a:gd name="T9" fmla="*/ 48 h 121"/>
                <a:gd name="T10" fmla="*/ 8 w 128"/>
                <a:gd name="T11" fmla="*/ 48 h 121"/>
                <a:gd name="T12" fmla="*/ 8 w 128"/>
                <a:gd name="T13" fmla="*/ 105 h 121"/>
                <a:gd name="T14" fmla="*/ 0 w 128"/>
                <a:gd name="T15" fmla="*/ 105 h 121"/>
                <a:gd name="T16" fmla="*/ 0 w 128"/>
                <a:gd name="T17" fmla="*/ 121 h 121"/>
                <a:gd name="T18" fmla="*/ 128 w 128"/>
                <a:gd name="T19" fmla="*/ 121 h 121"/>
                <a:gd name="T20" fmla="*/ 128 w 128"/>
                <a:gd name="T21" fmla="*/ 105 h 121"/>
                <a:gd name="T22" fmla="*/ 120 w 128"/>
                <a:gd name="T23" fmla="*/ 105 h 121"/>
                <a:gd name="T24" fmla="*/ 120 w 128"/>
                <a:gd name="T25" fmla="*/ 48 h 121"/>
                <a:gd name="T26" fmla="*/ 128 w 128"/>
                <a:gd name="T27" fmla="*/ 48 h 121"/>
                <a:gd name="T28" fmla="*/ 128 w 128"/>
                <a:gd name="T29" fmla="*/ 24 h 121"/>
                <a:gd name="T30" fmla="*/ 112 w 128"/>
                <a:gd name="T31" fmla="*/ 24 h 121"/>
                <a:gd name="T32" fmla="*/ 104 w 128"/>
                <a:gd name="T33" fmla="*/ 105 h 121"/>
                <a:gd name="T34" fmla="*/ 24 w 128"/>
                <a:gd name="T35" fmla="*/ 105 h 121"/>
                <a:gd name="T36" fmla="*/ 24 w 128"/>
                <a:gd name="T37" fmla="*/ 48 h 121"/>
                <a:gd name="T38" fmla="*/ 104 w 128"/>
                <a:gd name="T39" fmla="*/ 48 h 121"/>
                <a:gd name="T40" fmla="*/ 104 w 128"/>
                <a:gd name="T41" fmla="*/ 10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1">
                  <a:moveTo>
                    <a:pt x="112" y="24"/>
                  </a:moveTo>
                  <a:lnTo>
                    <a:pt x="64" y="0"/>
                  </a:lnTo>
                  <a:lnTo>
                    <a:pt x="16" y="24"/>
                  </a:lnTo>
                  <a:lnTo>
                    <a:pt x="0" y="24"/>
                  </a:lnTo>
                  <a:lnTo>
                    <a:pt x="0" y="48"/>
                  </a:lnTo>
                  <a:lnTo>
                    <a:pt x="8" y="48"/>
                  </a:lnTo>
                  <a:lnTo>
                    <a:pt x="8" y="105"/>
                  </a:lnTo>
                  <a:lnTo>
                    <a:pt x="0" y="105"/>
                  </a:lnTo>
                  <a:lnTo>
                    <a:pt x="0" y="121"/>
                  </a:lnTo>
                  <a:lnTo>
                    <a:pt x="128" y="121"/>
                  </a:lnTo>
                  <a:lnTo>
                    <a:pt x="128" y="105"/>
                  </a:lnTo>
                  <a:lnTo>
                    <a:pt x="120" y="105"/>
                  </a:lnTo>
                  <a:lnTo>
                    <a:pt x="120" y="48"/>
                  </a:lnTo>
                  <a:lnTo>
                    <a:pt x="128" y="48"/>
                  </a:lnTo>
                  <a:lnTo>
                    <a:pt x="128" y="24"/>
                  </a:lnTo>
                  <a:lnTo>
                    <a:pt x="112" y="24"/>
                  </a:lnTo>
                  <a:close/>
                  <a:moveTo>
                    <a:pt x="104" y="105"/>
                  </a:moveTo>
                  <a:lnTo>
                    <a:pt x="24" y="105"/>
                  </a:lnTo>
                  <a:lnTo>
                    <a:pt x="24" y="48"/>
                  </a:lnTo>
                  <a:lnTo>
                    <a:pt x="104" y="48"/>
                  </a:lnTo>
                  <a:lnTo>
                    <a:pt x="104"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9" name="Rectangle 627">
              <a:extLst>
                <a:ext uri="{FF2B5EF4-FFF2-40B4-BE49-F238E27FC236}">
                  <a16:creationId xmlns:a16="http://schemas.microsoft.com/office/drawing/2014/main" id="{1320A19A-43B4-42C1-9F13-9B33935997A5}"/>
                </a:ext>
              </a:extLst>
            </p:cNvPr>
            <p:cNvSpPr>
              <a:spLocks noChangeArrowheads="1"/>
            </p:cNvSpPr>
            <p:nvPr/>
          </p:nvSpPr>
          <p:spPr bwMode="auto">
            <a:xfrm>
              <a:off x="2227263" y="4529237"/>
              <a:ext cx="1016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0" name="Rectangle 628">
              <a:extLst>
                <a:ext uri="{FF2B5EF4-FFF2-40B4-BE49-F238E27FC236}">
                  <a16:creationId xmlns:a16="http://schemas.microsoft.com/office/drawing/2014/main" id="{95D2D43E-B036-4471-8E9E-71699E799BE2}"/>
                </a:ext>
              </a:extLst>
            </p:cNvPr>
            <p:cNvSpPr>
              <a:spLocks noChangeArrowheads="1"/>
            </p:cNvSpPr>
            <p:nvPr/>
          </p:nvSpPr>
          <p:spPr bwMode="auto">
            <a:xfrm>
              <a:off x="2227263" y="4554637"/>
              <a:ext cx="1016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1" name="Rectangle 629">
              <a:extLst>
                <a:ext uri="{FF2B5EF4-FFF2-40B4-BE49-F238E27FC236}">
                  <a16:creationId xmlns:a16="http://schemas.microsoft.com/office/drawing/2014/main" id="{BB107DC8-8B0C-4A9F-BAA9-250DC18624FA}"/>
                </a:ext>
              </a:extLst>
            </p:cNvPr>
            <p:cNvSpPr>
              <a:spLocks noChangeArrowheads="1"/>
            </p:cNvSpPr>
            <p:nvPr/>
          </p:nvSpPr>
          <p:spPr bwMode="auto">
            <a:xfrm>
              <a:off x="2227263" y="4581624"/>
              <a:ext cx="1016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72" name="Title 1">
            <a:extLst>
              <a:ext uri="{FF2B5EF4-FFF2-40B4-BE49-F238E27FC236}">
                <a16:creationId xmlns:a16="http://schemas.microsoft.com/office/drawing/2014/main" id="{91B07CA2-8B5C-4588-AF95-E5689917F621}"/>
              </a:ext>
            </a:extLst>
          </p:cNvPr>
          <p:cNvSpPr txBox="1">
            <a:spLocks/>
          </p:cNvSpPr>
          <p:nvPr/>
        </p:nvSpPr>
        <p:spPr>
          <a:xfrm>
            <a:off x="10297864" y="2338506"/>
            <a:ext cx="1692117"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b="1" dirty="0">
                <a:solidFill>
                  <a:schemeClr val="tx2">
                    <a:lumMod val="50000"/>
                  </a:schemeClr>
                </a:solidFill>
                <a:latin typeface="Century Gothic" panose="020B0502020202020204" pitchFamily="34" charset="0"/>
              </a:rPr>
              <a:t>Students/</a:t>
            </a:r>
          </a:p>
          <a:p>
            <a:pPr algn="ctr">
              <a:lnSpc>
                <a:spcPct val="100000"/>
              </a:lnSpc>
            </a:pPr>
            <a:r>
              <a:rPr lang="en-US" sz="1800" b="1" dirty="0">
                <a:solidFill>
                  <a:schemeClr val="tx2">
                    <a:lumMod val="50000"/>
                  </a:schemeClr>
                </a:solidFill>
                <a:latin typeface="Century Gothic" panose="020B0502020202020204" pitchFamily="34" charset="0"/>
              </a:rPr>
              <a:t>Schools</a:t>
            </a:r>
          </a:p>
        </p:txBody>
      </p:sp>
      <p:sp>
        <p:nvSpPr>
          <p:cNvPr id="73" name="Oval 72">
            <a:extLst>
              <a:ext uri="{FF2B5EF4-FFF2-40B4-BE49-F238E27FC236}">
                <a16:creationId xmlns:a16="http://schemas.microsoft.com/office/drawing/2014/main" id="{83ADEC8C-7B3D-44AB-9E75-057F76183ADF}"/>
              </a:ext>
            </a:extLst>
          </p:cNvPr>
          <p:cNvSpPr/>
          <p:nvPr/>
        </p:nvSpPr>
        <p:spPr>
          <a:xfrm>
            <a:off x="580981" y="4451483"/>
            <a:ext cx="318018" cy="318016"/>
          </a:xfrm>
          <a:prstGeom prst="ellipse">
            <a:avLst/>
          </a:prstGeom>
          <a:solidFill>
            <a:schemeClr val="accent5"/>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EC43C898-69B7-4614-88B1-4C993A28E7C6}"/>
              </a:ext>
            </a:extLst>
          </p:cNvPr>
          <p:cNvSpPr txBox="1"/>
          <p:nvPr/>
        </p:nvSpPr>
        <p:spPr>
          <a:xfrm>
            <a:off x="991110" y="4342552"/>
            <a:ext cx="4541524"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Black Celebrities and Influencers</a:t>
            </a:r>
            <a:endParaRPr lang="en-US" sz="2000" dirty="0">
              <a:solidFill>
                <a:schemeClr val="tx1">
                  <a:lumMod val="65000"/>
                  <a:lumOff val="35000"/>
                </a:schemeClr>
              </a:solidFill>
            </a:endParaRPr>
          </a:p>
        </p:txBody>
      </p:sp>
      <p:sp>
        <p:nvSpPr>
          <p:cNvPr id="75" name="Oval 74">
            <a:extLst>
              <a:ext uri="{FF2B5EF4-FFF2-40B4-BE49-F238E27FC236}">
                <a16:creationId xmlns:a16="http://schemas.microsoft.com/office/drawing/2014/main" id="{240EF522-5C12-4CDB-B354-3C99645C54A6}"/>
              </a:ext>
            </a:extLst>
          </p:cNvPr>
          <p:cNvSpPr/>
          <p:nvPr/>
        </p:nvSpPr>
        <p:spPr>
          <a:xfrm>
            <a:off x="7415476" y="321096"/>
            <a:ext cx="912698" cy="91269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A90C5F4C-E088-4856-9519-4FC3C381C9D4}"/>
              </a:ext>
            </a:extLst>
          </p:cNvPr>
          <p:cNvGrpSpPr/>
          <p:nvPr/>
        </p:nvGrpSpPr>
        <p:grpSpPr>
          <a:xfrm>
            <a:off x="7634719" y="559244"/>
            <a:ext cx="295804" cy="200052"/>
            <a:chOff x="1789943" y="4720356"/>
            <a:chExt cx="203200" cy="139700"/>
          </a:xfrm>
          <a:solidFill>
            <a:schemeClr val="bg1"/>
          </a:solidFill>
        </p:grpSpPr>
        <p:sp>
          <p:nvSpPr>
            <p:cNvPr id="77" name="Freeform 266">
              <a:extLst>
                <a:ext uri="{FF2B5EF4-FFF2-40B4-BE49-F238E27FC236}">
                  <a16:creationId xmlns:a16="http://schemas.microsoft.com/office/drawing/2014/main" id="{FD3FE735-C69F-4D66-962D-9D19F46C4BD9}"/>
                </a:ext>
              </a:extLst>
            </p:cNvPr>
            <p:cNvSpPr>
              <a:spLocks/>
            </p:cNvSpPr>
            <p:nvPr/>
          </p:nvSpPr>
          <p:spPr bwMode="auto">
            <a:xfrm>
              <a:off x="1789943" y="4720356"/>
              <a:ext cx="139700" cy="139700"/>
            </a:xfrm>
            <a:custGeom>
              <a:avLst/>
              <a:gdLst>
                <a:gd name="T0" fmla="*/ 40 w 44"/>
                <a:gd name="T1" fmla="*/ 0 h 44"/>
                <a:gd name="T2" fmla="*/ 4 w 44"/>
                <a:gd name="T3" fmla="*/ 0 h 44"/>
                <a:gd name="T4" fmla="*/ 0 w 44"/>
                <a:gd name="T5" fmla="*/ 4 h 44"/>
                <a:gd name="T6" fmla="*/ 0 w 44"/>
                <a:gd name="T7" fmla="*/ 40 h 44"/>
                <a:gd name="T8" fmla="*/ 4 w 44"/>
                <a:gd name="T9" fmla="*/ 44 h 44"/>
                <a:gd name="T10" fmla="*/ 40 w 44"/>
                <a:gd name="T11" fmla="*/ 44 h 44"/>
                <a:gd name="T12" fmla="*/ 44 w 44"/>
                <a:gd name="T13" fmla="*/ 40 h 44"/>
                <a:gd name="T14" fmla="*/ 44 w 44"/>
                <a:gd name="T15" fmla="*/ 4 h 44"/>
                <a:gd name="T16" fmla="*/ 40 w 44"/>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40" y="0"/>
                  </a:moveTo>
                  <a:cubicBezTo>
                    <a:pt x="4" y="0"/>
                    <a:pt x="4" y="0"/>
                    <a:pt x="4" y="0"/>
                  </a:cubicBezTo>
                  <a:cubicBezTo>
                    <a:pt x="2" y="0"/>
                    <a:pt x="0" y="2"/>
                    <a:pt x="0" y="4"/>
                  </a:cubicBezTo>
                  <a:cubicBezTo>
                    <a:pt x="0" y="40"/>
                    <a:pt x="0" y="40"/>
                    <a:pt x="0" y="40"/>
                  </a:cubicBezTo>
                  <a:cubicBezTo>
                    <a:pt x="0" y="43"/>
                    <a:pt x="2" y="44"/>
                    <a:pt x="4" y="44"/>
                  </a:cubicBezTo>
                  <a:cubicBezTo>
                    <a:pt x="40" y="44"/>
                    <a:pt x="40" y="44"/>
                    <a:pt x="40" y="44"/>
                  </a:cubicBezTo>
                  <a:cubicBezTo>
                    <a:pt x="42" y="44"/>
                    <a:pt x="44" y="43"/>
                    <a:pt x="44" y="40"/>
                  </a:cubicBezTo>
                  <a:cubicBezTo>
                    <a:pt x="44" y="4"/>
                    <a:pt x="44" y="4"/>
                    <a:pt x="44" y="4"/>
                  </a:cubicBezTo>
                  <a:cubicBezTo>
                    <a:pt x="44" y="2"/>
                    <a:pt x="42"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8" name="Freeform 267">
              <a:extLst>
                <a:ext uri="{FF2B5EF4-FFF2-40B4-BE49-F238E27FC236}">
                  <a16:creationId xmlns:a16="http://schemas.microsoft.com/office/drawing/2014/main" id="{ECD0DE2C-5D10-481E-B36F-FDFCA413456D}"/>
                </a:ext>
              </a:extLst>
            </p:cNvPr>
            <p:cNvSpPr>
              <a:spLocks/>
            </p:cNvSpPr>
            <p:nvPr/>
          </p:nvSpPr>
          <p:spPr bwMode="auto">
            <a:xfrm>
              <a:off x="1942343" y="4739406"/>
              <a:ext cx="50800" cy="104775"/>
            </a:xfrm>
            <a:custGeom>
              <a:avLst/>
              <a:gdLst>
                <a:gd name="T0" fmla="*/ 13 w 16"/>
                <a:gd name="T1" fmla="*/ 1 h 33"/>
                <a:gd name="T2" fmla="*/ 5 w 16"/>
                <a:gd name="T3" fmla="*/ 6 h 33"/>
                <a:gd name="T4" fmla="*/ 0 w 16"/>
                <a:gd name="T5" fmla="*/ 9 h 33"/>
                <a:gd name="T6" fmla="*/ 0 w 16"/>
                <a:gd name="T7" fmla="*/ 24 h 33"/>
                <a:gd name="T8" fmla="*/ 5 w 16"/>
                <a:gd name="T9" fmla="*/ 27 h 33"/>
                <a:gd name="T10" fmla="*/ 13 w 16"/>
                <a:gd name="T11" fmla="*/ 31 h 33"/>
                <a:gd name="T12" fmla="*/ 16 w 16"/>
                <a:gd name="T13" fmla="*/ 29 h 33"/>
                <a:gd name="T14" fmla="*/ 16 w 16"/>
                <a:gd name="T15" fmla="*/ 3 h 33"/>
                <a:gd name="T16" fmla="*/ 13 w 16"/>
                <a:gd name="T1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3">
                  <a:moveTo>
                    <a:pt x="13" y="1"/>
                  </a:moveTo>
                  <a:cubicBezTo>
                    <a:pt x="5" y="6"/>
                    <a:pt x="5" y="6"/>
                    <a:pt x="5" y="6"/>
                  </a:cubicBezTo>
                  <a:cubicBezTo>
                    <a:pt x="4" y="7"/>
                    <a:pt x="2" y="8"/>
                    <a:pt x="0" y="9"/>
                  </a:cubicBezTo>
                  <a:cubicBezTo>
                    <a:pt x="0" y="24"/>
                    <a:pt x="0" y="24"/>
                    <a:pt x="0" y="24"/>
                  </a:cubicBezTo>
                  <a:cubicBezTo>
                    <a:pt x="2" y="25"/>
                    <a:pt x="4" y="26"/>
                    <a:pt x="5" y="27"/>
                  </a:cubicBezTo>
                  <a:cubicBezTo>
                    <a:pt x="13" y="31"/>
                    <a:pt x="13" y="31"/>
                    <a:pt x="13" y="31"/>
                  </a:cubicBezTo>
                  <a:cubicBezTo>
                    <a:pt x="14" y="33"/>
                    <a:pt x="16" y="32"/>
                    <a:pt x="16" y="29"/>
                  </a:cubicBezTo>
                  <a:cubicBezTo>
                    <a:pt x="16" y="3"/>
                    <a:pt x="16" y="3"/>
                    <a:pt x="16" y="3"/>
                  </a:cubicBezTo>
                  <a:cubicBezTo>
                    <a:pt x="16" y="1"/>
                    <a:pt x="14" y="0"/>
                    <a:pt x="1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79" name="Freeform 189">
            <a:extLst>
              <a:ext uri="{FF2B5EF4-FFF2-40B4-BE49-F238E27FC236}">
                <a16:creationId xmlns:a16="http://schemas.microsoft.com/office/drawing/2014/main" id="{650A51FB-B68C-443E-B218-2ADCA03716FC}"/>
              </a:ext>
            </a:extLst>
          </p:cNvPr>
          <p:cNvSpPr>
            <a:spLocks noEditPoints="1"/>
          </p:cNvSpPr>
          <p:nvPr/>
        </p:nvSpPr>
        <p:spPr bwMode="auto">
          <a:xfrm>
            <a:off x="7846105" y="802594"/>
            <a:ext cx="321563" cy="299532"/>
          </a:xfrm>
          <a:custGeom>
            <a:avLst/>
            <a:gdLst>
              <a:gd name="T0" fmla="*/ 52 w 64"/>
              <a:gd name="T1" fmla="*/ 8 h 60"/>
              <a:gd name="T2" fmla="*/ 56 w 64"/>
              <a:gd name="T3" fmla="*/ 0 h 60"/>
              <a:gd name="T4" fmla="*/ 52 w 64"/>
              <a:gd name="T5" fmla="*/ 0 h 60"/>
              <a:gd name="T6" fmla="*/ 12 w 64"/>
              <a:gd name="T7" fmla="*/ 0 h 60"/>
              <a:gd name="T8" fmla="*/ 8 w 64"/>
              <a:gd name="T9" fmla="*/ 0 h 60"/>
              <a:gd name="T10" fmla="*/ 12 w 64"/>
              <a:gd name="T11" fmla="*/ 8 h 60"/>
              <a:gd name="T12" fmla="*/ 0 w 64"/>
              <a:gd name="T13" fmla="*/ 8 h 60"/>
              <a:gd name="T14" fmla="*/ 0 w 64"/>
              <a:gd name="T15" fmla="*/ 18 h 60"/>
              <a:gd name="T16" fmla="*/ 13 w 64"/>
              <a:gd name="T17" fmla="*/ 32 h 60"/>
              <a:gd name="T18" fmla="*/ 28 w 64"/>
              <a:gd name="T19" fmla="*/ 43 h 60"/>
              <a:gd name="T20" fmla="*/ 28 w 64"/>
              <a:gd name="T21" fmla="*/ 48 h 60"/>
              <a:gd name="T22" fmla="*/ 8 w 64"/>
              <a:gd name="T23" fmla="*/ 56 h 60"/>
              <a:gd name="T24" fmla="*/ 8 w 64"/>
              <a:gd name="T25" fmla="*/ 60 h 60"/>
              <a:gd name="T26" fmla="*/ 32 w 64"/>
              <a:gd name="T27" fmla="*/ 60 h 60"/>
              <a:gd name="T28" fmla="*/ 56 w 64"/>
              <a:gd name="T29" fmla="*/ 60 h 60"/>
              <a:gd name="T30" fmla="*/ 56 w 64"/>
              <a:gd name="T31" fmla="*/ 56 h 60"/>
              <a:gd name="T32" fmla="*/ 36 w 64"/>
              <a:gd name="T33" fmla="*/ 48 h 60"/>
              <a:gd name="T34" fmla="*/ 36 w 64"/>
              <a:gd name="T35" fmla="*/ 43 h 60"/>
              <a:gd name="T36" fmla="*/ 50 w 64"/>
              <a:gd name="T37" fmla="*/ 32 h 60"/>
              <a:gd name="T38" fmla="*/ 64 w 64"/>
              <a:gd name="T39" fmla="*/ 18 h 60"/>
              <a:gd name="T40" fmla="*/ 64 w 64"/>
              <a:gd name="T41" fmla="*/ 8 h 60"/>
              <a:gd name="T42" fmla="*/ 52 w 64"/>
              <a:gd name="T43" fmla="*/ 8 h 60"/>
              <a:gd name="T44" fmla="*/ 12 w 64"/>
              <a:gd name="T45" fmla="*/ 27 h 60"/>
              <a:gd name="T46" fmla="*/ 4 w 64"/>
              <a:gd name="T47" fmla="*/ 18 h 60"/>
              <a:gd name="T48" fmla="*/ 4 w 64"/>
              <a:gd name="T49" fmla="*/ 12 h 60"/>
              <a:gd name="T50" fmla="*/ 12 w 64"/>
              <a:gd name="T51" fmla="*/ 12 h 60"/>
              <a:gd name="T52" fmla="*/ 12 w 64"/>
              <a:gd name="T53" fmla="*/ 27 h 60"/>
              <a:gd name="T54" fmla="*/ 37 w 64"/>
              <a:gd name="T55" fmla="*/ 23 h 60"/>
              <a:gd name="T56" fmla="*/ 41 w 64"/>
              <a:gd name="T57" fmla="*/ 34 h 60"/>
              <a:gd name="T58" fmla="*/ 31 w 64"/>
              <a:gd name="T59" fmla="*/ 28 h 60"/>
              <a:gd name="T60" fmla="*/ 22 w 64"/>
              <a:gd name="T61" fmla="*/ 34 h 60"/>
              <a:gd name="T62" fmla="*/ 26 w 64"/>
              <a:gd name="T63" fmla="*/ 23 h 60"/>
              <a:gd name="T64" fmla="*/ 17 w 64"/>
              <a:gd name="T65" fmla="*/ 16 h 60"/>
              <a:gd name="T66" fmla="*/ 28 w 64"/>
              <a:gd name="T67" fmla="*/ 16 h 60"/>
              <a:gd name="T68" fmla="*/ 31 w 64"/>
              <a:gd name="T69" fmla="*/ 6 h 60"/>
              <a:gd name="T70" fmla="*/ 35 w 64"/>
              <a:gd name="T71" fmla="*/ 16 h 60"/>
              <a:gd name="T72" fmla="*/ 46 w 64"/>
              <a:gd name="T73" fmla="*/ 16 h 60"/>
              <a:gd name="T74" fmla="*/ 37 w 64"/>
              <a:gd name="T75" fmla="*/ 23 h 60"/>
              <a:gd name="T76" fmla="*/ 60 w 64"/>
              <a:gd name="T77" fmla="*/ 18 h 60"/>
              <a:gd name="T78" fmla="*/ 52 w 64"/>
              <a:gd name="T79" fmla="*/ 27 h 60"/>
              <a:gd name="T80" fmla="*/ 52 w 64"/>
              <a:gd name="T81" fmla="*/ 12 h 60"/>
              <a:gd name="T82" fmla="*/ 60 w 64"/>
              <a:gd name="T83" fmla="*/ 12 h 60"/>
              <a:gd name="T84" fmla="*/ 60 w 64"/>
              <a:gd name="T85"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60">
                <a:moveTo>
                  <a:pt x="52" y="8"/>
                </a:moveTo>
                <a:cubicBezTo>
                  <a:pt x="56" y="0"/>
                  <a:pt x="56" y="0"/>
                  <a:pt x="56" y="0"/>
                </a:cubicBezTo>
                <a:cubicBezTo>
                  <a:pt x="52" y="0"/>
                  <a:pt x="52" y="0"/>
                  <a:pt x="52" y="0"/>
                </a:cubicBezTo>
                <a:cubicBezTo>
                  <a:pt x="12" y="0"/>
                  <a:pt x="12" y="0"/>
                  <a:pt x="12" y="0"/>
                </a:cubicBezTo>
                <a:cubicBezTo>
                  <a:pt x="8" y="0"/>
                  <a:pt x="8" y="0"/>
                  <a:pt x="8" y="0"/>
                </a:cubicBezTo>
                <a:cubicBezTo>
                  <a:pt x="12" y="8"/>
                  <a:pt x="12" y="8"/>
                  <a:pt x="12" y="8"/>
                </a:cubicBezTo>
                <a:cubicBezTo>
                  <a:pt x="0" y="8"/>
                  <a:pt x="0" y="8"/>
                  <a:pt x="0" y="8"/>
                </a:cubicBezTo>
                <a:cubicBezTo>
                  <a:pt x="0" y="18"/>
                  <a:pt x="0" y="18"/>
                  <a:pt x="0" y="18"/>
                </a:cubicBezTo>
                <a:cubicBezTo>
                  <a:pt x="0" y="22"/>
                  <a:pt x="0" y="30"/>
                  <a:pt x="13" y="32"/>
                </a:cubicBezTo>
                <a:cubicBezTo>
                  <a:pt x="16" y="38"/>
                  <a:pt x="21" y="42"/>
                  <a:pt x="28" y="43"/>
                </a:cubicBezTo>
                <a:cubicBezTo>
                  <a:pt x="28" y="45"/>
                  <a:pt x="28" y="46"/>
                  <a:pt x="28" y="48"/>
                </a:cubicBezTo>
                <a:cubicBezTo>
                  <a:pt x="28" y="56"/>
                  <a:pt x="12" y="56"/>
                  <a:pt x="8" y="56"/>
                </a:cubicBezTo>
                <a:cubicBezTo>
                  <a:pt x="8" y="60"/>
                  <a:pt x="8" y="60"/>
                  <a:pt x="8" y="60"/>
                </a:cubicBezTo>
                <a:cubicBezTo>
                  <a:pt x="32" y="60"/>
                  <a:pt x="32" y="60"/>
                  <a:pt x="32" y="60"/>
                </a:cubicBezTo>
                <a:cubicBezTo>
                  <a:pt x="56" y="60"/>
                  <a:pt x="56" y="60"/>
                  <a:pt x="56" y="60"/>
                </a:cubicBezTo>
                <a:cubicBezTo>
                  <a:pt x="56" y="60"/>
                  <a:pt x="56" y="60"/>
                  <a:pt x="56" y="56"/>
                </a:cubicBezTo>
                <a:cubicBezTo>
                  <a:pt x="52" y="56"/>
                  <a:pt x="36" y="56"/>
                  <a:pt x="36" y="48"/>
                </a:cubicBezTo>
                <a:cubicBezTo>
                  <a:pt x="36" y="46"/>
                  <a:pt x="36" y="45"/>
                  <a:pt x="36" y="43"/>
                </a:cubicBezTo>
                <a:cubicBezTo>
                  <a:pt x="42" y="42"/>
                  <a:pt x="47" y="38"/>
                  <a:pt x="50" y="32"/>
                </a:cubicBezTo>
                <a:cubicBezTo>
                  <a:pt x="64" y="30"/>
                  <a:pt x="64" y="22"/>
                  <a:pt x="64" y="18"/>
                </a:cubicBezTo>
                <a:cubicBezTo>
                  <a:pt x="64" y="8"/>
                  <a:pt x="64" y="8"/>
                  <a:pt x="64" y="8"/>
                </a:cubicBezTo>
                <a:lnTo>
                  <a:pt x="52" y="8"/>
                </a:lnTo>
                <a:close/>
                <a:moveTo>
                  <a:pt x="12" y="27"/>
                </a:moveTo>
                <a:cubicBezTo>
                  <a:pt x="4" y="26"/>
                  <a:pt x="4" y="21"/>
                  <a:pt x="4" y="18"/>
                </a:cubicBezTo>
                <a:cubicBezTo>
                  <a:pt x="4" y="12"/>
                  <a:pt x="4" y="12"/>
                  <a:pt x="4" y="12"/>
                </a:cubicBezTo>
                <a:cubicBezTo>
                  <a:pt x="12" y="12"/>
                  <a:pt x="12" y="12"/>
                  <a:pt x="12" y="12"/>
                </a:cubicBezTo>
                <a:lnTo>
                  <a:pt x="12" y="27"/>
                </a:lnTo>
                <a:close/>
                <a:moveTo>
                  <a:pt x="37" y="23"/>
                </a:moveTo>
                <a:cubicBezTo>
                  <a:pt x="41" y="34"/>
                  <a:pt x="41" y="34"/>
                  <a:pt x="41" y="34"/>
                </a:cubicBezTo>
                <a:cubicBezTo>
                  <a:pt x="31" y="28"/>
                  <a:pt x="31" y="28"/>
                  <a:pt x="31" y="28"/>
                </a:cubicBezTo>
                <a:cubicBezTo>
                  <a:pt x="22" y="34"/>
                  <a:pt x="22" y="34"/>
                  <a:pt x="22" y="34"/>
                </a:cubicBezTo>
                <a:cubicBezTo>
                  <a:pt x="26" y="23"/>
                  <a:pt x="26" y="23"/>
                  <a:pt x="26" y="23"/>
                </a:cubicBezTo>
                <a:cubicBezTo>
                  <a:pt x="17" y="16"/>
                  <a:pt x="17" y="16"/>
                  <a:pt x="17" y="16"/>
                </a:cubicBezTo>
                <a:cubicBezTo>
                  <a:pt x="28" y="16"/>
                  <a:pt x="28" y="16"/>
                  <a:pt x="28" y="16"/>
                </a:cubicBezTo>
                <a:cubicBezTo>
                  <a:pt x="31" y="6"/>
                  <a:pt x="31" y="6"/>
                  <a:pt x="31" y="6"/>
                </a:cubicBezTo>
                <a:cubicBezTo>
                  <a:pt x="35" y="16"/>
                  <a:pt x="35" y="16"/>
                  <a:pt x="35" y="16"/>
                </a:cubicBezTo>
                <a:cubicBezTo>
                  <a:pt x="46" y="16"/>
                  <a:pt x="46" y="16"/>
                  <a:pt x="46" y="16"/>
                </a:cubicBezTo>
                <a:lnTo>
                  <a:pt x="37" y="23"/>
                </a:lnTo>
                <a:close/>
                <a:moveTo>
                  <a:pt x="60" y="18"/>
                </a:moveTo>
                <a:cubicBezTo>
                  <a:pt x="60" y="21"/>
                  <a:pt x="60" y="26"/>
                  <a:pt x="52" y="27"/>
                </a:cubicBezTo>
                <a:cubicBezTo>
                  <a:pt x="52" y="12"/>
                  <a:pt x="52" y="12"/>
                  <a:pt x="52" y="12"/>
                </a:cubicBezTo>
                <a:cubicBezTo>
                  <a:pt x="60" y="12"/>
                  <a:pt x="60" y="12"/>
                  <a:pt x="60" y="12"/>
                </a:cubicBezTo>
                <a:lnTo>
                  <a:pt x="60"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sp>
        <p:nvSpPr>
          <p:cNvPr id="80" name="Title 1">
            <a:extLst>
              <a:ext uri="{FF2B5EF4-FFF2-40B4-BE49-F238E27FC236}">
                <a16:creationId xmlns:a16="http://schemas.microsoft.com/office/drawing/2014/main" id="{8D2691C5-3F09-4677-B1C9-9D7503241ED7}"/>
              </a:ext>
            </a:extLst>
          </p:cNvPr>
          <p:cNvSpPr txBox="1">
            <a:spLocks/>
          </p:cNvSpPr>
          <p:nvPr/>
        </p:nvSpPr>
        <p:spPr>
          <a:xfrm>
            <a:off x="5773288" y="472443"/>
            <a:ext cx="1426873"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800" b="1" dirty="0">
                <a:solidFill>
                  <a:schemeClr val="tx2">
                    <a:lumMod val="50000"/>
                  </a:schemeClr>
                </a:solidFill>
                <a:latin typeface="Century Gothic" panose="020B0502020202020204" pitchFamily="34" charset="0"/>
              </a:rPr>
              <a:t>Black</a:t>
            </a:r>
          </a:p>
          <a:p>
            <a:pPr algn="r">
              <a:lnSpc>
                <a:spcPct val="100000"/>
              </a:lnSpc>
            </a:pPr>
            <a:r>
              <a:rPr lang="en-US" sz="1800" b="1" dirty="0">
                <a:solidFill>
                  <a:schemeClr val="tx2">
                    <a:lumMod val="50000"/>
                  </a:schemeClr>
                </a:solidFill>
                <a:latin typeface="Century Gothic" panose="020B0502020202020204" pitchFamily="34" charset="0"/>
              </a:rPr>
              <a:t>Influencers</a:t>
            </a:r>
          </a:p>
        </p:txBody>
      </p:sp>
      <p:pic>
        <p:nvPicPr>
          <p:cNvPr id="81" name="Picture 80">
            <a:extLst>
              <a:ext uri="{FF2B5EF4-FFF2-40B4-BE49-F238E27FC236}">
                <a16:creationId xmlns:a16="http://schemas.microsoft.com/office/drawing/2014/main" id="{E5C3FD80-C87E-4612-BC33-0785F71F3E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06953" y="89795"/>
            <a:ext cx="1008180" cy="916964"/>
          </a:xfrm>
          <a:prstGeom prst="rect">
            <a:avLst/>
          </a:prstGeom>
        </p:spPr>
      </p:pic>
    </p:spTree>
    <p:extLst>
      <p:ext uri="{BB962C8B-B14F-4D97-AF65-F5344CB8AC3E}">
        <p14:creationId xmlns:p14="http://schemas.microsoft.com/office/powerpoint/2010/main" val="158460938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13</a:t>
            </a:fld>
            <a:endParaRPr lang="en-US"/>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7419339" cy="498598"/>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Management Team</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2E32C70-F2D4-4230-95D4-46B574B67519}"/>
              </a:ext>
            </a:extLst>
          </p:cNvPr>
          <p:cNvSpPr txBox="1"/>
          <p:nvPr/>
        </p:nvSpPr>
        <p:spPr>
          <a:xfrm>
            <a:off x="2172399" y="1557495"/>
            <a:ext cx="8181966"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Ken Granderson </a:t>
            </a:r>
            <a:r>
              <a:rPr lang="en-US" sz="2000" dirty="0"/>
              <a:t>- Founder / Chief Technology Officer</a:t>
            </a:r>
            <a:br>
              <a:rPr lang="en-US" sz="2000" dirty="0"/>
            </a:br>
            <a:r>
              <a:rPr lang="en-US" sz="2000" dirty="0"/>
              <a:t>MIT alumnus and </a:t>
            </a:r>
            <a:r>
              <a:rPr lang="en-US" dirty="0"/>
              <a:t>Tech Visionary, Creating Ethnic Technology since 1995, Creator of BlackFacts.com, Roxbury.com, Official website of the Government of St. Lucia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000" b="1" dirty="0"/>
              <a:t>Dale Dowdie </a:t>
            </a:r>
            <a:r>
              <a:rPr lang="en-US" sz="2000" dirty="0"/>
              <a:t>- Chief Executive Officer</a:t>
            </a:r>
            <a:br>
              <a:rPr lang="en-US" sz="2000" dirty="0"/>
            </a:br>
            <a:r>
              <a:rPr lang="en-US" dirty="0"/>
              <a:t>Enterprise-Level Technical Consultant / Entrepreneur </a:t>
            </a:r>
            <a:br>
              <a:rPr lang="en-US" dirty="0"/>
            </a:br>
            <a:r>
              <a:rPr lang="en-US" dirty="0"/>
              <a:t>Building Online Business Applications and facilitating Tech Transformation, Data Centers Buildouts and DR/BCP Strategies since the 1980s for Clients including, Harvard University, NASA, Multi-national Banks, Liberty Mutual, Staples, TJX, EDS, IBM, McCormick, MassHousing and the City of New York</a:t>
            </a:r>
            <a:endParaRPr lang="en-US" sz="1600" dirty="0"/>
          </a:p>
        </p:txBody>
      </p:sp>
      <p:pic>
        <p:nvPicPr>
          <p:cNvPr id="5" name="Picture 4">
            <a:extLst>
              <a:ext uri="{FF2B5EF4-FFF2-40B4-BE49-F238E27FC236}">
                <a16:creationId xmlns:a16="http://schemas.microsoft.com/office/drawing/2014/main" id="{911E494C-26EF-49E6-902F-10395A3168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475" y="1557495"/>
            <a:ext cx="918992" cy="1025001"/>
          </a:xfrm>
          <a:prstGeom prst="ellipse">
            <a:avLst/>
          </a:prstGeom>
          <a:ln>
            <a:noFill/>
          </a:ln>
          <a:effectLst>
            <a:softEdge rad="112500"/>
          </a:effectLst>
        </p:spPr>
      </p:pic>
      <p:pic>
        <p:nvPicPr>
          <p:cNvPr id="7" name="Picture 6">
            <a:extLst>
              <a:ext uri="{FF2B5EF4-FFF2-40B4-BE49-F238E27FC236}">
                <a16:creationId xmlns:a16="http://schemas.microsoft.com/office/drawing/2014/main" id="{E5BD62D7-0FA6-462F-A039-50E3F2549E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70098" y="393196"/>
            <a:ext cx="1043018" cy="1164299"/>
          </a:xfrm>
          <a:prstGeom prst="rect">
            <a:avLst/>
          </a:prstGeom>
        </p:spPr>
      </p:pic>
      <p:pic>
        <p:nvPicPr>
          <p:cNvPr id="3074" name="Picture 2" descr="Image may contain: 1 person">
            <a:extLst>
              <a:ext uri="{FF2B5EF4-FFF2-40B4-BE49-F238E27FC236}">
                <a16:creationId xmlns:a16="http://schemas.microsoft.com/office/drawing/2014/main" id="{A33DFD52-5525-4E1D-9D10-4F65372FFD4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8475" y="3100485"/>
            <a:ext cx="1059193" cy="1060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0D169D-E2C7-4221-8B6C-76A17D56DA09}"/>
              </a:ext>
            </a:extLst>
          </p:cNvPr>
          <p:cNvSpPr txBox="1"/>
          <p:nvPr/>
        </p:nvSpPr>
        <p:spPr>
          <a:xfrm>
            <a:off x="778475" y="4760265"/>
            <a:ext cx="9203725" cy="1477328"/>
          </a:xfrm>
          <a:prstGeom prst="rect">
            <a:avLst/>
          </a:prstGeom>
          <a:solidFill>
            <a:schemeClr val="accent1">
              <a:lumMod val="20000"/>
              <a:lumOff val="80000"/>
            </a:schemeClr>
          </a:solidFill>
        </p:spPr>
        <p:txBody>
          <a:bodyPr wrap="square" rtlCol="0">
            <a:spAutoFit/>
          </a:bodyPr>
          <a:lstStyle/>
          <a:p>
            <a:r>
              <a:rPr lang="en-US" b="1" u="sng" dirty="0">
                <a:solidFill>
                  <a:schemeClr val="accent1">
                    <a:lumMod val="50000"/>
                  </a:schemeClr>
                </a:solidFill>
              </a:rPr>
              <a:t>Other Resources in Part-Time, Paid and Unpaid Consultant Roles: </a:t>
            </a:r>
          </a:p>
          <a:p>
            <a:r>
              <a:rPr lang="en-US" dirty="0">
                <a:solidFill>
                  <a:schemeClr val="accent1">
                    <a:lumMod val="50000"/>
                  </a:schemeClr>
                </a:solidFill>
              </a:rPr>
              <a:t>Peter Conroy and Rick Van Rice (Business Development), James Mwihia (QA and Tech Support), Michelle Tutunjian (Business Analyst), Sandra Bone (Social Media), Beatriz Callejas (Social Media), Melanie Semedo (Social Media) and Offshore Development Resources in India (Pilots and Product Support)  </a:t>
            </a:r>
          </a:p>
        </p:txBody>
      </p:sp>
      <p:pic>
        <p:nvPicPr>
          <p:cNvPr id="15" name="Picture 14">
            <a:extLst>
              <a:ext uri="{FF2B5EF4-FFF2-40B4-BE49-F238E27FC236}">
                <a16:creationId xmlns:a16="http://schemas.microsoft.com/office/drawing/2014/main" id="{AFD40831-1BEF-47BE-AE4E-8B2D42E310C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Tree>
    <p:extLst>
      <p:ext uri="{BB962C8B-B14F-4D97-AF65-F5344CB8AC3E}">
        <p14:creationId xmlns:p14="http://schemas.microsoft.com/office/powerpoint/2010/main" val="1120420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9F8D3A-5281-4687-B1EF-D969D7FBF2A9}"/>
              </a:ext>
            </a:extLst>
          </p:cNvPr>
          <p:cNvSpPr>
            <a:spLocks noGrp="1"/>
          </p:cNvSpPr>
          <p:nvPr>
            <p:ph type="sldNum" sz="quarter" idx="12"/>
          </p:nvPr>
        </p:nvSpPr>
        <p:spPr/>
        <p:txBody>
          <a:bodyPr/>
          <a:lstStyle/>
          <a:p>
            <a:fld id="{B254D353-2FF2-4BF8-963F-613D94FDEE94}" type="slidenum">
              <a:rPr lang="en-US" smtClean="0"/>
              <a:t>14</a:t>
            </a:fld>
            <a:endParaRPr lang="en-US"/>
          </a:p>
        </p:txBody>
      </p:sp>
      <p:grpSp>
        <p:nvGrpSpPr>
          <p:cNvPr id="54" name="Group 53">
            <a:extLst>
              <a:ext uri="{FF2B5EF4-FFF2-40B4-BE49-F238E27FC236}">
                <a16:creationId xmlns:a16="http://schemas.microsoft.com/office/drawing/2014/main" id="{A18C2A37-64D7-4C91-93EA-213145871D72}"/>
              </a:ext>
            </a:extLst>
          </p:cNvPr>
          <p:cNvGrpSpPr/>
          <p:nvPr/>
        </p:nvGrpSpPr>
        <p:grpSpPr>
          <a:xfrm>
            <a:off x="1303421" y="757460"/>
            <a:ext cx="7419339" cy="810371"/>
            <a:chOff x="1303421" y="931556"/>
            <a:chExt cx="6434037" cy="1236063"/>
          </a:xfrm>
          <a:solidFill>
            <a:schemeClr val="accent2">
              <a:lumMod val="40000"/>
              <a:lumOff val="60000"/>
            </a:schemeClr>
          </a:solidFill>
        </p:grpSpPr>
        <p:sp>
          <p:nvSpPr>
            <p:cNvPr id="55" name="Title 1">
              <a:extLst>
                <a:ext uri="{FF2B5EF4-FFF2-40B4-BE49-F238E27FC236}">
                  <a16:creationId xmlns:a16="http://schemas.microsoft.com/office/drawing/2014/main" id="{5778060A-6DDE-4E37-82A3-D35D448DBBED}"/>
                </a:ext>
              </a:extLst>
            </p:cNvPr>
            <p:cNvSpPr txBox="1">
              <a:spLocks/>
            </p:cNvSpPr>
            <p:nvPr/>
          </p:nvSpPr>
          <p:spPr>
            <a:xfrm>
              <a:off x="1303421" y="931556"/>
              <a:ext cx="6434037" cy="760514"/>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 The Ask!</a:t>
              </a:r>
            </a:p>
          </p:txBody>
        </p:sp>
        <p:sp>
          <p:nvSpPr>
            <p:cNvPr id="56" name="Title 1">
              <a:extLst>
                <a:ext uri="{FF2B5EF4-FFF2-40B4-BE49-F238E27FC236}">
                  <a16:creationId xmlns:a16="http://schemas.microsoft.com/office/drawing/2014/main" id="{52FB6269-D7F8-41C3-AE11-2557F4B4A2E2}"/>
                </a:ext>
              </a:extLst>
            </p:cNvPr>
            <p:cNvSpPr txBox="1">
              <a:spLocks/>
            </p:cNvSpPr>
            <p:nvPr/>
          </p:nvSpPr>
          <p:spPr>
            <a:xfrm>
              <a:off x="1303421" y="1792057"/>
              <a:ext cx="6434037" cy="375562"/>
            </a:xfrm>
            <a:prstGeom prst="rect">
              <a:avLst/>
            </a:prstGeom>
            <a:solidFill>
              <a:schemeClr val="bg1"/>
            </a:solid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en-US" sz="1600" dirty="0">
                <a:latin typeface="+mn-lt"/>
              </a:endParaRPr>
            </a:p>
          </p:txBody>
        </p:sp>
      </p:grpSp>
      <p:grpSp>
        <p:nvGrpSpPr>
          <p:cNvPr id="57" name="Group 56">
            <a:extLst>
              <a:ext uri="{FF2B5EF4-FFF2-40B4-BE49-F238E27FC236}">
                <a16:creationId xmlns:a16="http://schemas.microsoft.com/office/drawing/2014/main" id="{B016769D-FA01-4985-8EA4-DB6B42269AAD}"/>
              </a:ext>
            </a:extLst>
          </p:cNvPr>
          <p:cNvGrpSpPr/>
          <p:nvPr/>
        </p:nvGrpSpPr>
        <p:grpSpPr>
          <a:xfrm>
            <a:off x="1305134" y="454257"/>
            <a:ext cx="1019175" cy="181379"/>
            <a:chOff x="4127500" y="876491"/>
            <a:chExt cx="1019175" cy="181379"/>
          </a:xfrm>
        </p:grpSpPr>
        <p:sp>
          <p:nvSpPr>
            <p:cNvPr id="58" name="Oval 57">
              <a:extLst>
                <a:ext uri="{FF2B5EF4-FFF2-40B4-BE49-F238E27FC236}">
                  <a16:creationId xmlns:a16="http://schemas.microsoft.com/office/drawing/2014/main" id="{B67DFF63-6355-45A2-9A73-6C87D3E946C9}"/>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57C90AE-D612-4B9D-AADE-5C2FB9D5D472}"/>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985F819-9D27-4430-867F-B4BD5FD6C60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CDE23AE-4EFE-4348-84EA-784254E79D05}"/>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Image result for investment icons">
            <a:extLst>
              <a:ext uri="{FF2B5EF4-FFF2-40B4-BE49-F238E27FC236}">
                <a16:creationId xmlns:a16="http://schemas.microsoft.com/office/drawing/2014/main" id="{30B71013-963B-4F74-A48D-C2C04FA572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65635" y="197872"/>
            <a:ext cx="1246848" cy="1246848"/>
          </a:xfrm>
          <a:prstGeom prst="rect">
            <a:avLst/>
          </a:prstGeom>
          <a:solidFill>
            <a:schemeClr val="bg1"/>
          </a:solidFill>
        </p:spPr>
      </p:pic>
      <p:graphicFrame>
        <p:nvGraphicFramePr>
          <p:cNvPr id="3" name="Diagram 2">
            <a:extLst>
              <a:ext uri="{FF2B5EF4-FFF2-40B4-BE49-F238E27FC236}">
                <a16:creationId xmlns:a16="http://schemas.microsoft.com/office/drawing/2014/main" id="{4D6A7B7B-BAB7-4CCF-96D4-124526C50964}"/>
              </a:ext>
            </a:extLst>
          </p:cNvPr>
          <p:cNvGraphicFramePr/>
          <p:nvPr>
            <p:extLst>
              <p:ext uri="{D42A27DB-BD31-4B8C-83A1-F6EECF244321}">
                <p14:modId xmlns:p14="http://schemas.microsoft.com/office/powerpoint/2010/main" val="57711991"/>
              </p:ext>
            </p:extLst>
          </p:nvPr>
        </p:nvGraphicFramePr>
        <p:xfrm>
          <a:off x="2791793" y="1815540"/>
          <a:ext cx="6802783" cy="4406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Chevron 3">
            <a:extLst>
              <a:ext uri="{FF2B5EF4-FFF2-40B4-BE49-F238E27FC236}">
                <a16:creationId xmlns:a16="http://schemas.microsoft.com/office/drawing/2014/main" id="{72252A62-88D0-4303-A9A8-EFC0298E4B77}"/>
              </a:ext>
            </a:extLst>
          </p:cNvPr>
          <p:cNvSpPr/>
          <p:nvPr/>
        </p:nvSpPr>
        <p:spPr>
          <a:xfrm>
            <a:off x="7745506" y="1853193"/>
            <a:ext cx="2990626" cy="1479541"/>
          </a:xfrm>
          <a:prstGeom prst="chevron">
            <a:avLst>
              <a:gd name="adj" fmla="val 27460"/>
            </a:avLst>
          </a:prstGeom>
          <a:solidFill>
            <a:srgbClr val="BD582C">
              <a:hueOff val="0"/>
              <a:satOff val="0"/>
              <a:lumOff val="0"/>
              <a:alphaOff val="0"/>
            </a:srgbClr>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dirty="0">
                <a:solidFill>
                  <a:schemeClr val="bg1"/>
                </a:solidFill>
              </a:rPr>
              <a:t>Having a focused Team of Core Developers to build new features and support expanded site membership</a:t>
            </a:r>
          </a:p>
        </p:txBody>
      </p:sp>
      <p:sp>
        <p:nvSpPr>
          <p:cNvPr id="15" name="Arrow: Chevron 14">
            <a:extLst>
              <a:ext uri="{FF2B5EF4-FFF2-40B4-BE49-F238E27FC236}">
                <a16:creationId xmlns:a16="http://schemas.microsoft.com/office/drawing/2014/main" id="{589859B3-9F6B-47CF-BA08-A7F7E4E03AF0}"/>
              </a:ext>
            </a:extLst>
          </p:cNvPr>
          <p:cNvSpPr/>
          <p:nvPr/>
        </p:nvSpPr>
        <p:spPr>
          <a:xfrm>
            <a:off x="7745506" y="3737575"/>
            <a:ext cx="2990626" cy="1479541"/>
          </a:xfrm>
          <a:prstGeom prst="chevron">
            <a:avLst>
              <a:gd name="adj" fmla="val 27460"/>
            </a:avLst>
          </a:prstGeom>
          <a:solidFill>
            <a:srgbClr val="865640">
              <a:hueOff val="0"/>
              <a:satOff val="0"/>
              <a:lumOff val="0"/>
              <a:alphaOff val="0"/>
            </a:srgbClr>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dirty="0">
                <a:solidFill>
                  <a:schemeClr val="bg1"/>
                </a:solidFill>
              </a:rPr>
              <a:t>Increased budget for marketing of our solutions with a focus on Social Media and Educators/Schools</a:t>
            </a:r>
          </a:p>
        </p:txBody>
      </p:sp>
      <p:sp>
        <p:nvSpPr>
          <p:cNvPr id="16" name="Arrow: Chevron 15">
            <a:extLst>
              <a:ext uri="{FF2B5EF4-FFF2-40B4-BE49-F238E27FC236}">
                <a16:creationId xmlns:a16="http://schemas.microsoft.com/office/drawing/2014/main" id="{E09AD85C-77AC-44F4-A378-659649AD8610}"/>
              </a:ext>
            </a:extLst>
          </p:cNvPr>
          <p:cNvSpPr/>
          <p:nvPr/>
        </p:nvSpPr>
        <p:spPr>
          <a:xfrm flipH="1">
            <a:off x="1863664" y="4677437"/>
            <a:ext cx="2990626" cy="1527477"/>
          </a:xfrm>
          <a:prstGeom prst="chevron">
            <a:avLst>
              <a:gd name="adj" fmla="val 27460"/>
            </a:avLst>
          </a:prstGeom>
          <a:solidFill>
            <a:srgbClr val="9B8357">
              <a:hueOff val="0"/>
              <a:satOff val="0"/>
              <a:lumOff val="0"/>
              <a:alphaOff val="0"/>
            </a:srgbClr>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r>
              <a:rPr lang="en-US" dirty="0">
                <a:solidFill>
                  <a:schemeClr val="bg1"/>
                </a:solidFill>
              </a:rPr>
              <a:t>Continue to grow our Site Content with News, Diversity Jobs, Black Business Directory and more!</a:t>
            </a:r>
          </a:p>
        </p:txBody>
      </p:sp>
      <p:sp>
        <p:nvSpPr>
          <p:cNvPr id="5" name="Rectangle: Rounded Corners 4">
            <a:extLst>
              <a:ext uri="{FF2B5EF4-FFF2-40B4-BE49-F238E27FC236}">
                <a16:creationId xmlns:a16="http://schemas.microsoft.com/office/drawing/2014/main" id="{A22B45C9-1206-4495-BD5C-50BB158D492F}"/>
              </a:ext>
            </a:extLst>
          </p:cNvPr>
          <p:cNvSpPr/>
          <p:nvPr/>
        </p:nvSpPr>
        <p:spPr>
          <a:xfrm>
            <a:off x="1633621" y="1769270"/>
            <a:ext cx="2227179" cy="338930"/>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b="1" dirty="0"/>
              <a:t>Dale D. Management - PT</a:t>
            </a:r>
          </a:p>
        </p:txBody>
      </p:sp>
      <p:sp>
        <p:nvSpPr>
          <p:cNvPr id="18" name="Rectangle: Rounded Corners 17">
            <a:extLst>
              <a:ext uri="{FF2B5EF4-FFF2-40B4-BE49-F238E27FC236}">
                <a16:creationId xmlns:a16="http://schemas.microsoft.com/office/drawing/2014/main" id="{EFCB303F-AD63-48F1-A6C2-910901A7A183}"/>
              </a:ext>
            </a:extLst>
          </p:cNvPr>
          <p:cNvSpPr/>
          <p:nvPr/>
        </p:nvSpPr>
        <p:spPr>
          <a:xfrm>
            <a:off x="1633621" y="2159785"/>
            <a:ext cx="2227179" cy="338930"/>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b="1" dirty="0"/>
              <a:t>Front-End Developer - FT</a:t>
            </a:r>
          </a:p>
        </p:txBody>
      </p:sp>
      <p:sp>
        <p:nvSpPr>
          <p:cNvPr id="19" name="Rectangle: Rounded Corners 18">
            <a:extLst>
              <a:ext uri="{FF2B5EF4-FFF2-40B4-BE49-F238E27FC236}">
                <a16:creationId xmlns:a16="http://schemas.microsoft.com/office/drawing/2014/main" id="{8442FB68-9A96-47F7-8737-A78BEA23384E}"/>
              </a:ext>
            </a:extLst>
          </p:cNvPr>
          <p:cNvSpPr/>
          <p:nvPr/>
        </p:nvSpPr>
        <p:spPr>
          <a:xfrm>
            <a:off x="1633621" y="2560970"/>
            <a:ext cx="2227179" cy="33893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Designer Resource - PT</a:t>
            </a:r>
          </a:p>
        </p:txBody>
      </p:sp>
      <p:sp>
        <p:nvSpPr>
          <p:cNvPr id="20" name="Rectangle: Rounded Corners 19">
            <a:extLst>
              <a:ext uri="{FF2B5EF4-FFF2-40B4-BE49-F238E27FC236}">
                <a16:creationId xmlns:a16="http://schemas.microsoft.com/office/drawing/2014/main" id="{4E3455A1-8437-4767-B373-CAE8AA5A96EA}"/>
              </a:ext>
            </a:extLst>
          </p:cNvPr>
          <p:cNvSpPr/>
          <p:nvPr/>
        </p:nvSpPr>
        <p:spPr>
          <a:xfrm>
            <a:off x="1633621" y="2951485"/>
            <a:ext cx="2227179" cy="33893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Business Dev Resource - PT</a:t>
            </a:r>
          </a:p>
        </p:txBody>
      </p:sp>
      <p:sp>
        <p:nvSpPr>
          <p:cNvPr id="21" name="Rectangle: Rounded Corners 20">
            <a:extLst>
              <a:ext uri="{FF2B5EF4-FFF2-40B4-BE49-F238E27FC236}">
                <a16:creationId xmlns:a16="http://schemas.microsoft.com/office/drawing/2014/main" id="{1AEFA809-B3A0-4E2D-8C01-9B31DDE25ADE}"/>
              </a:ext>
            </a:extLst>
          </p:cNvPr>
          <p:cNvSpPr/>
          <p:nvPr/>
        </p:nvSpPr>
        <p:spPr>
          <a:xfrm>
            <a:off x="1643085" y="3350857"/>
            <a:ext cx="2227179" cy="33893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Marketing - PT</a:t>
            </a:r>
          </a:p>
        </p:txBody>
      </p:sp>
      <p:sp>
        <p:nvSpPr>
          <p:cNvPr id="22" name="Rectangle: Rounded Corners 21">
            <a:extLst>
              <a:ext uri="{FF2B5EF4-FFF2-40B4-BE49-F238E27FC236}">
                <a16:creationId xmlns:a16="http://schemas.microsoft.com/office/drawing/2014/main" id="{3E4A327C-480A-4B03-A68A-C597B9B0B418}"/>
              </a:ext>
            </a:extLst>
          </p:cNvPr>
          <p:cNvSpPr/>
          <p:nvPr/>
        </p:nvSpPr>
        <p:spPr>
          <a:xfrm>
            <a:off x="1652549" y="3750229"/>
            <a:ext cx="2227179" cy="33893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Social Media - PT</a:t>
            </a:r>
          </a:p>
        </p:txBody>
      </p:sp>
      <p:pic>
        <p:nvPicPr>
          <p:cNvPr id="7" name="Graphic 6" descr="Team">
            <a:extLst>
              <a:ext uri="{FF2B5EF4-FFF2-40B4-BE49-F238E27FC236}">
                <a16:creationId xmlns:a16="http://schemas.microsoft.com/office/drawing/2014/main" id="{571C7448-04F5-4F8D-B868-B766E535DE9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4360" y="2273235"/>
            <a:ext cx="914400" cy="914400"/>
          </a:xfrm>
          <a:prstGeom prst="rect">
            <a:avLst/>
          </a:prstGeom>
        </p:spPr>
      </p:pic>
      <p:pic>
        <p:nvPicPr>
          <p:cNvPr id="24" name="Picture 23">
            <a:extLst>
              <a:ext uri="{FF2B5EF4-FFF2-40B4-BE49-F238E27FC236}">
                <a16:creationId xmlns:a16="http://schemas.microsoft.com/office/drawing/2014/main" id="{A0FDA5B4-D988-4D9D-B91C-FE3F125F186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25" name="Rectangle: Rounded Corners 24">
            <a:extLst>
              <a:ext uri="{FF2B5EF4-FFF2-40B4-BE49-F238E27FC236}">
                <a16:creationId xmlns:a16="http://schemas.microsoft.com/office/drawing/2014/main" id="{5FC94087-6EF1-4DCD-ACC4-76C508ED0387}"/>
              </a:ext>
            </a:extLst>
          </p:cNvPr>
          <p:cNvSpPr/>
          <p:nvPr/>
        </p:nvSpPr>
        <p:spPr>
          <a:xfrm>
            <a:off x="1643085" y="4149601"/>
            <a:ext cx="2227179" cy="33893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Content </a:t>
            </a:r>
            <a:r>
              <a:rPr lang="en-US" sz="1400" b="1" dirty="0" err="1"/>
              <a:t>Mgr</a:t>
            </a:r>
            <a:r>
              <a:rPr lang="en-US" sz="1400" b="1" dirty="0"/>
              <a:t>/Historian - PT</a:t>
            </a:r>
          </a:p>
        </p:txBody>
      </p:sp>
      <p:sp>
        <p:nvSpPr>
          <p:cNvPr id="26" name="Rectangle: Rounded Corners 25">
            <a:extLst>
              <a:ext uri="{FF2B5EF4-FFF2-40B4-BE49-F238E27FC236}">
                <a16:creationId xmlns:a16="http://schemas.microsoft.com/office/drawing/2014/main" id="{89D8026B-AFC4-4FFD-AD85-7990A2324EFE}"/>
              </a:ext>
            </a:extLst>
          </p:cNvPr>
          <p:cNvSpPr/>
          <p:nvPr/>
        </p:nvSpPr>
        <p:spPr>
          <a:xfrm>
            <a:off x="1633620" y="1377882"/>
            <a:ext cx="2227179" cy="338930"/>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b="1" dirty="0"/>
              <a:t>Ken G. Sr Developer - FT</a:t>
            </a:r>
          </a:p>
        </p:txBody>
      </p:sp>
      <p:sp>
        <p:nvSpPr>
          <p:cNvPr id="6" name="Rectangle: Rounded Corners 5">
            <a:extLst>
              <a:ext uri="{FF2B5EF4-FFF2-40B4-BE49-F238E27FC236}">
                <a16:creationId xmlns:a16="http://schemas.microsoft.com/office/drawing/2014/main" id="{74C88049-5A32-43FC-9FCF-240DA9888887}"/>
              </a:ext>
            </a:extLst>
          </p:cNvPr>
          <p:cNvSpPr/>
          <p:nvPr/>
        </p:nvSpPr>
        <p:spPr>
          <a:xfrm>
            <a:off x="7427875" y="5412728"/>
            <a:ext cx="4220974" cy="847181"/>
          </a:xfrm>
          <a:prstGeom prst="round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Angel Investment Returns: </a:t>
            </a:r>
          </a:p>
          <a:p>
            <a:pPr algn="ctr"/>
            <a:r>
              <a:rPr lang="en-US" dirty="0">
                <a:solidFill>
                  <a:schemeClr val="bg1"/>
                </a:solidFill>
              </a:rPr>
              <a:t>200% in 3 Years</a:t>
            </a:r>
          </a:p>
          <a:p>
            <a:pPr algn="ctr"/>
            <a:r>
              <a:rPr lang="en-US" sz="1200" dirty="0">
                <a:solidFill>
                  <a:schemeClr val="bg1"/>
                </a:solidFill>
              </a:rPr>
              <a:t>(Option for 1% Equity for each 100k Individual Investment)</a:t>
            </a:r>
          </a:p>
        </p:txBody>
      </p:sp>
    </p:spTree>
    <p:extLst>
      <p:ext uri="{BB962C8B-B14F-4D97-AF65-F5344CB8AC3E}">
        <p14:creationId xmlns:p14="http://schemas.microsoft.com/office/powerpoint/2010/main" val="1524028356"/>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BE2C508-75ED-4B9C-B332-12AE493CF9E8}"/>
              </a:ext>
            </a:extLst>
          </p:cNvPr>
          <p:cNvSpPr txBox="1"/>
          <p:nvPr/>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36" name="Slide Number Placeholder 5">
            <a:extLst>
              <a:ext uri="{FF2B5EF4-FFF2-40B4-BE49-F238E27FC236}">
                <a16:creationId xmlns:a16="http://schemas.microsoft.com/office/drawing/2014/main" id="{6508532B-73AD-45E3-B082-08A39AD177AA}"/>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15</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4D9BF12D-B624-4461-9AAF-169AD02357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grpSp>
        <p:nvGrpSpPr>
          <p:cNvPr id="38" name="Group 37">
            <a:extLst>
              <a:ext uri="{FF2B5EF4-FFF2-40B4-BE49-F238E27FC236}">
                <a16:creationId xmlns:a16="http://schemas.microsoft.com/office/drawing/2014/main" id="{59456D25-6CC3-4CD8-A96A-7635A59CFF6E}"/>
              </a:ext>
            </a:extLst>
          </p:cNvPr>
          <p:cNvGrpSpPr/>
          <p:nvPr/>
        </p:nvGrpSpPr>
        <p:grpSpPr>
          <a:xfrm>
            <a:off x="580981" y="228889"/>
            <a:ext cx="1019175" cy="181379"/>
            <a:chOff x="4127500" y="876491"/>
            <a:chExt cx="1019175" cy="181379"/>
          </a:xfrm>
        </p:grpSpPr>
        <p:sp>
          <p:nvSpPr>
            <p:cNvPr id="39" name="Oval 38">
              <a:extLst>
                <a:ext uri="{FF2B5EF4-FFF2-40B4-BE49-F238E27FC236}">
                  <a16:creationId xmlns:a16="http://schemas.microsoft.com/office/drawing/2014/main" id="{E90C0D8F-035B-4C36-AD1D-C5ADCBA357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476ABDE-F558-4374-8590-D481193E58B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5A114-DE95-42BF-B15D-1942A411F507}"/>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B45EA7-EEA9-4D2A-8146-EB034C93CF9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3" name="Table 112">
            <a:extLst>
              <a:ext uri="{FF2B5EF4-FFF2-40B4-BE49-F238E27FC236}">
                <a16:creationId xmlns:a16="http://schemas.microsoft.com/office/drawing/2014/main" id="{5B0ED038-382C-4529-84FA-977AB30E2281}"/>
              </a:ext>
            </a:extLst>
          </p:cNvPr>
          <p:cNvGraphicFramePr>
            <a:graphicFrameLocks noGrp="1"/>
          </p:cNvGraphicFramePr>
          <p:nvPr>
            <p:extLst>
              <p:ext uri="{D42A27DB-BD31-4B8C-83A1-F6EECF244321}">
                <p14:modId xmlns:p14="http://schemas.microsoft.com/office/powerpoint/2010/main" val="1312470203"/>
              </p:ext>
            </p:extLst>
          </p:nvPr>
        </p:nvGraphicFramePr>
        <p:xfrm>
          <a:off x="1143000" y="1569055"/>
          <a:ext cx="9781956" cy="4710051"/>
        </p:xfrm>
        <a:graphic>
          <a:graphicData uri="http://schemas.openxmlformats.org/drawingml/2006/table">
            <a:tbl>
              <a:tblPr firstRow="1" bandRow="1">
                <a:tableStyleId>{5C22544A-7EE6-4342-B048-85BDC9FD1C3A}</a:tableStyleId>
              </a:tblPr>
              <a:tblGrid>
                <a:gridCol w="2445489">
                  <a:extLst>
                    <a:ext uri="{9D8B030D-6E8A-4147-A177-3AD203B41FA5}">
                      <a16:colId xmlns:a16="http://schemas.microsoft.com/office/drawing/2014/main" val="20000"/>
                    </a:ext>
                  </a:extLst>
                </a:gridCol>
                <a:gridCol w="2445489">
                  <a:extLst>
                    <a:ext uri="{9D8B030D-6E8A-4147-A177-3AD203B41FA5}">
                      <a16:colId xmlns:a16="http://schemas.microsoft.com/office/drawing/2014/main" val="20002"/>
                    </a:ext>
                  </a:extLst>
                </a:gridCol>
                <a:gridCol w="2445489">
                  <a:extLst>
                    <a:ext uri="{9D8B030D-6E8A-4147-A177-3AD203B41FA5}">
                      <a16:colId xmlns:a16="http://schemas.microsoft.com/office/drawing/2014/main" val="20003"/>
                    </a:ext>
                  </a:extLst>
                </a:gridCol>
                <a:gridCol w="2445489">
                  <a:extLst>
                    <a:ext uri="{9D8B030D-6E8A-4147-A177-3AD203B41FA5}">
                      <a16:colId xmlns:a16="http://schemas.microsoft.com/office/drawing/2014/main" val="20004"/>
                    </a:ext>
                  </a:extLst>
                </a:gridCol>
              </a:tblGrid>
              <a:tr h="434507">
                <a:tc rowSpan="2">
                  <a:txBody>
                    <a:bodyPr/>
                    <a:lstStyle/>
                    <a:p>
                      <a:endParaRPr lang="en-US" sz="1200" dirty="0"/>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US" sz="1200" dirty="0">
                        <a:solidFill>
                          <a:schemeClr val="tx1">
                            <a:lumMod val="65000"/>
                            <a:lumOff val="35000"/>
                          </a:schemeClr>
                        </a:solidFill>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bg1">
                        <a:lumMod val="95000"/>
                      </a:schemeClr>
                    </a:solidFill>
                  </a:tcPr>
                </a:tc>
                <a:tc>
                  <a:txBody>
                    <a:bodyPr/>
                    <a:lstStyle/>
                    <a:p>
                      <a:pPr algn="ctr"/>
                      <a:endParaRPr lang="en-US" sz="1200" dirty="0">
                        <a:solidFill>
                          <a:schemeClr val="tx1">
                            <a:lumMod val="65000"/>
                            <a:lumOff val="35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endParaRPr lang="en-US" sz="1200" dirty="0">
                        <a:solidFill>
                          <a:schemeClr val="tx1">
                            <a:lumMod val="65000"/>
                            <a:lumOff val="35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608006">
                <a:tc vMerge="1">
                  <a:txBody>
                    <a:bodyPr/>
                    <a:lstStyle/>
                    <a:p>
                      <a:endParaRPr lang="en-US" sz="1200"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800" b="1" dirty="0">
                          <a:solidFill>
                            <a:schemeClr val="tx1">
                              <a:lumMod val="65000"/>
                              <a:lumOff val="35000"/>
                            </a:schemeClr>
                          </a:solidFill>
                        </a:rPr>
                        <a:t>Year - 1</a:t>
                      </a:r>
                    </a:p>
                    <a:p>
                      <a:pPr algn="ctr"/>
                      <a:r>
                        <a:rPr lang="en-US" sz="1800" b="1" dirty="0">
                          <a:solidFill>
                            <a:schemeClr val="tx1">
                              <a:lumMod val="65000"/>
                              <a:lumOff val="35000"/>
                            </a:schemeClr>
                          </a:solidFill>
                        </a:rPr>
                        <a:t>(2021)</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2">
                        <a:lumMod val="20000"/>
                        <a:lumOff val="80000"/>
                      </a:schemeClr>
                    </a:solidFill>
                  </a:tcPr>
                </a:tc>
                <a:tc>
                  <a:txBody>
                    <a:bodyPr/>
                    <a:lstStyle/>
                    <a:p>
                      <a:pPr algn="ctr"/>
                      <a:r>
                        <a:rPr lang="en-US" sz="1800" b="1" dirty="0">
                          <a:solidFill>
                            <a:schemeClr val="tx1">
                              <a:lumMod val="65000"/>
                              <a:lumOff val="35000"/>
                            </a:schemeClr>
                          </a:solidFill>
                        </a:rPr>
                        <a:t>Year - 2</a:t>
                      </a:r>
                    </a:p>
                    <a:p>
                      <a:pPr algn="ctr"/>
                      <a:r>
                        <a:rPr lang="en-US" sz="1800" b="1" dirty="0">
                          <a:solidFill>
                            <a:schemeClr val="tx1">
                              <a:lumMod val="65000"/>
                              <a:lumOff val="35000"/>
                            </a:schemeClr>
                          </a:solidFill>
                        </a:rPr>
                        <a:t>(2022)</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1800" b="1" dirty="0">
                          <a:solidFill>
                            <a:schemeClr val="tx1">
                              <a:lumMod val="65000"/>
                              <a:lumOff val="35000"/>
                            </a:schemeClr>
                          </a:solidFill>
                        </a:rPr>
                        <a:t>Year - 3</a:t>
                      </a:r>
                    </a:p>
                    <a:p>
                      <a:pPr algn="ctr"/>
                      <a:r>
                        <a:rPr lang="en-US" sz="1800" b="1" dirty="0">
                          <a:solidFill>
                            <a:schemeClr val="tx1">
                              <a:lumMod val="65000"/>
                              <a:lumOff val="35000"/>
                            </a:schemeClr>
                          </a:solidFill>
                        </a:rPr>
                        <a:t>(2023)</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76385">
                <a:tc>
                  <a:txBody>
                    <a:bodyPr/>
                    <a:lstStyle/>
                    <a:p>
                      <a:r>
                        <a:rPr lang="en-US" sz="1600" dirty="0">
                          <a:solidFill>
                            <a:schemeClr val="tx1">
                              <a:lumMod val="65000"/>
                              <a:lumOff val="35000"/>
                            </a:schemeClr>
                          </a:solidFill>
                        </a:rPr>
                        <a:t>Member Subscriptions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tx1">
                              <a:lumMod val="65000"/>
                              <a:lumOff val="35000"/>
                            </a:schemeClr>
                          </a:solidFill>
                        </a:rPr>
                        <a:t>$150,000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tx1">
                              <a:lumMod val="65000"/>
                              <a:lumOff val="35000"/>
                            </a:schemeClr>
                          </a:solidFill>
                        </a:rPr>
                        <a:t>$500,000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tx1">
                              <a:lumMod val="65000"/>
                              <a:lumOff val="35000"/>
                            </a:schemeClr>
                          </a:solidFill>
                        </a:rPr>
                        <a:t>$1,500,000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76385">
                <a:tc>
                  <a:txBody>
                    <a:bodyPr/>
                    <a:lstStyle/>
                    <a:p>
                      <a:r>
                        <a:rPr lang="en-US" sz="1600" dirty="0">
                          <a:solidFill>
                            <a:schemeClr val="tx1">
                              <a:lumMod val="65000"/>
                              <a:lumOff val="35000"/>
                            </a:schemeClr>
                          </a:solidFill>
                        </a:rPr>
                        <a:t>Sponsorship Revenue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2000" dirty="0">
                          <a:solidFill>
                            <a:schemeClr val="tx1">
                              <a:lumMod val="65000"/>
                              <a:lumOff val="35000"/>
                            </a:schemeClr>
                          </a:solidFill>
                        </a:rPr>
                        <a:t>$50,000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2000" dirty="0">
                          <a:solidFill>
                            <a:schemeClr val="tx1">
                              <a:lumMod val="65000"/>
                              <a:lumOff val="35000"/>
                            </a:schemeClr>
                          </a:solidFill>
                        </a:rPr>
                        <a:t>$300,000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2000" dirty="0">
                          <a:solidFill>
                            <a:schemeClr val="tx1">
                              <a:lumMod val="65000"/>
                              <a:lumOff val="35000"/>
                            </a:schemeClr>
                          </a:solidFill>
                        </a:rPr>
                        <a:t>$1,000,000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2845607"/>
                  </a:ext>
                </a:extLst>
              </a:tr>
              <a:tr h="376385">
                <a:tc>
                  <a:txBody>
                    <a:bodyPr/>
                    <a:lstStyle/>
                    <a:p>
                      <a:r>
                        <a:rPr lang="en-US" sz="1600" dirty="0">
                          <a:solidFill>
                            <a:schemeClr val="tx1">
                              <a:lumMod val="65000"/>
                              <a:lumOff val="35000"/>
                            </a:schemeClr>
                          </a:solidFill>
                        </a:rPr>
                        <a:t>Product/Service Revenue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tx1">
                              <a:lumMod val="65000"/>
                              <a:lumOff val="35000"/>
                            </a:schemeClr>
                          </a:solidFill>
                        </a:rPr>
                        <a:t>$50,000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tx1">
                              <a:lumMod val="65000"/>
                              <a:lumOff val="35000"/>
                            </a:schemeClr>
                          </a:solidFill>
                        </a:rPr>
                        <a:t>$400,000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tx1">
                              <a:lumMod val="65000"/>
                              <a:lumOff val="35000"/>
                            </a:schemeClr>
                          </a:solidFill>
                        </a:rPr>
                        <a:t>$1,500,000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0900081"/>
                  </a:ext>
                </a:extLst>
              </a:tr>
              <a:tr h="376385">
                <a:tc>
                  <a:txBody>
                    <a:bodyPr/>
                    <a:lstStyle/>
                    <a:p>
                      <a:r>
                        <a:rPr lang="en-US" sz="1600" dirty="0">
                          <a:solidFill>
                            <a:schemeClr val="tx1">
                              <a:lumMod val="65000"/>
                              <a:lumOff val="35000"/>
                            </a:schemeClr>
                          </a:solidFill>
                        </a:rPr>
                        <a:t>Advertising Revenue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2000" dirty="0">
                          <a:solidFill>
                            <a:schemeClr val="tx1">
                              <a:lumMod val="65000"/>
                              <a:lumOff val="35000"/>
                            </a:schemeClr>
                          </a:solidFill>
                        </a:rPr>
                        <a:t>$50,000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2000" dirty="0">
                          <a:solidFill>
                            <a:schemeClr val="tx1">
                              <a:lumMod val="65000"/>
                              <a:lumOff val="35000"/>
                            </a:schemeClr>
                          </a:solidFill>
                        </a:rPr>
                        <a:t>$500,000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2000" dirty="0">
                          <a:solidFill>
                            <a:schemeClr val="tx1">
                              <a:lumMod val="65000"/>
                              <a:lumOff val="35000"/>
                            </a:schemeClr>
                          </a:solidFill>
                        </a:rPr>
                        <a:t>$1,000,000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76385">
                <a:tc>
                  <a:txBody>
                    <a:bodyPr/>
                    <a:lstStyle/>
                    <a:p>
                      <a:r>
                        <a:rPr lang="en-US" sz="1600" dirty="0">
                          <a:solidFill>
                            <a:schemeClr val="bg1"/>
                          </a:solidFill>
                        </a:rPr>
                        <a:t>Salaries/Wages/Marketing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tc>
                  <a:txBody>
                    <a:bodyPr/>
                    <a:lstStyle/>
                    <a:p>
                      <a:pPr algn="ctr"/>
                      <a:r>
                        <a:rPr lang="en-US" sz="2000" dirty="0">
                          <a:solidFill>
                            <a:schemeClr val="accent2"/>
                          </a:solidFill>
                        </a:rPr>
                        <a:t>($200,000)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accent2"/>
                          </a:solidFill>
                        </a:rPr>
                        <a:t>($500,000)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accent2"/>
                          </a:solidFill>
                        </a:rPr>
                        <a:t>($1,000,000</a:t>
                      </a:r>
                      <a:r>
                        <a:rPr lang="en-US" sz="2000" dirty="0">
                          <a:solidFill>
                            <a:schemeClr val="tx1">
                              <a:lumMod val="65000"/>
                              <a:lumOff val="35000"/>
                            </a:schemeClr>
                          </a:solidFill>
                        </a:rPr>
                        <a: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376385">
                <a:tc>
                  <a:txBody>
                    <a:bodyPr/>
                    <a:lstStyle/>
                    <a:p>
                      <a:r>
                        <a:rPr lang="en-US" sz="1600" b="1" dirty="0">
                          <a:solidFill>
                            <a:schemeClr val="bg1"/>
                          </a:solidFill>
                        </a:rPr>
                        <a:t>Gross Profit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a:r>
                        <a:rPr lang="en-US" sz="2000" b="1" dirty="0">
                          <a:solidFill>
                            <a:schemeClr val="bg1"/>
                          </a:solidFill>
                        </a:rPr>
                        <a:t>$100,000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a:r>
                        <a:rPr lang="en-US" sz="2000" b="1" dirty="0">
                          <a:solidFill>
                            <a:schemeClr val="bg1"/>
                          </a:solidFill>
                        </a:rPr>
                        <a:t>$1,200,000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a:r>
                        <a:rPr lang="en-US" sz="2000" b="1" dirty="0">
                          <a:solidFill>
                            <a:schemeClr val="bg1"/>
                          </a:solidFill>
                        </a:rPr>
                        <a:t>$4,000,000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0005"/>
                  </a:ext>
                </a:extLst>
              </a:tr>
              <a:tr h="376385">
                <a:tc>
                  <a:txBody>
                    <a:bodyPr/>
                    <a:lstStyle/>
                    <a:p>
                      <a:r>
                        <a:rPr lang="en-US" sz="1600" dirty="0">
                          <a:solidFill>
                            <a:schemeClr val="bg1"/>
                          </a:solidFill>
                        </a:rPr>
                        <a:t>Investment Expense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75000"/>
                      </a:schemeClr>
                    </a:solidFill>
                  </a:tcPr>
                </a:tc>
                <a:tc>
                  <a:txBody>
                    <a:bodyPr/>
                    <a:lstStyle/>
                    <a:p>
                      <a:pPr algn="ctr"/>
                      <a:r>
                        <a:rPr lang="en-US" sz="2000" dirty="0">
                          <a:solidFill>
                            <a:schemeClr val="accent2"/>
                          </a:solidFill>
                        </a:rPr>
                        <a:t>($0)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tc>
                  <a:txBody>
                    <a:bodyPr/>
                    <a:lstStyle/>
                    <a:p>
                      <a:pPr algn="ctr"/>
                      <a:r>
                        <a:rPr lang="en-US" sz="2000" dirty="0">
                          <a:solidFill>
                            <a:schemeClr val="accent2"/>
                          </a:solidFill>
                        </a:rPr>
                        <a:t>($200,000)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tc>
                  <a:txBody>
                    <a:bodyPr/>
                    <a:lstStyle/>
                    <a:p>
                      <a:pPr algn="ctr"/>
                      <a:r>
                        <a:rPr lang="en-US" sz="2000" dirty="0">
                          <a:solidFill>
                            <a:schemeClr val="accent2"/>
                          </a:solidFill>
                        </a:rPr>
                        <a:t>($800,000)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39273353"/>
                  </a:ext>
                </a:extLst>
              </a:tr>
              <a:tr h="376385">
                <a:tc>
                  <a:txBody>
                    <a:bodyPr/>
                    <a:lstStyle/>
                    <a:p>
                      <a:r>
                        <a:rPr lang="en-US" sz="1600" dirty="0">
                          <a:solidFill>
                            <a:schemeClr val="bg1"/>
                          </a:solidFill>
                        </a:rPr>
                        <a:t>Operating Expenses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tc>
                  <a:txBody>
                    <a:bodyPr/>
                    <a:lstStyle/>
                    <a:p>
                      <a:pPr algn="ctr"/>
                      <a:r>
                        <a:rPr lang="en-US" sz="2000" dirty="0">
                          <a:solidFill>
                            <a:schemeClr val="accent2"/>
                          </a:solidFill>
                        </a:rPr>
                        <a:t>($50,000)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accent2"/>
                          </a:solidFill>
                        </a:rPr>
                        <a:t>($150,000)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a:r>
                        <a:rPr lang="en-US" sz="2000" dirty="0">
                          <a:solidFill>
                            <a:schemeClr val="accent2"/>
                          </a:solidFill>
                        </a:rPr>
                        <a:t>($350,000)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465544">
                <a:tc>
                  <a:txBody>
                    <a:bodyPr/>
                    <a:lstStyle/>
                    <a:p>
                      <a:r>
                        <a:rPr lang="en-US" sz="2400" b="1" dirty="0">
                          <a:solidFill>
                            <a:schemeClr val="tx1">
                              <a:lumMod val="65000"/>
                              <a:lumOff val="35000"/>
                            </a:schemeClr>
                          </a:solidFill>
                        </a:rPr>
                        <a:t>Net Income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bg1"/>
                          </a:solidFill>
                        </a:rPr>
                        <a:t>$50,000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2"/>
                    </a:solidFill>
                  </a:tcPr>
                </a:tc>
                <a:tc>
                  <a:txBody>
                    <a:bodyPr/>
                    <a:lstStyle/>
                    <a:p>
                      <a:pPr algn="ctr"/>
                      <a:r>
                        <a:rPr lang="en-US" sz="2400" dirty="0">
                          <a:solidFill>
                            <a:schemeClr val="bg1"/>
                          </a:solidFill>
                        </a:rPr>
                        <a:t>$850,000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2400" dirty="0">
                          <a:solidFill>
                            <a:schemeClr val="bg1"/>
                          </a:solidFill>
                        </a:rPr>
                        <a:t>$2,850,000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0007"/>
                  </a:ext>
                </a:extLst>
              </a:tr>
            </a:tbl>
          </a:graphicData>
        </a:graphic>
      </p:graphicFrame>
      <p:grpSp>
        <p:nvGrpSpPr>
          <p:cNvPr id="114" name="Group 113">
            <a:extLst>
              <a:ext uri="{FF2B5EF4-FFF2-40B4-BE49-F238E27FC236}">
                <a16:creationId xmlns:a16="http://schemas.microsoft.com/office/drawing/2014/main" id="{676F50AA-DF28-48CB-B095-77C38C2C5C79}"/>
              </a:ext>
            </a:extLst>
          </p:cNvPr>
          <p:cNvGrpSpPr>
            <a:grpSpLocks noChangeAspect="1"/>
          </p:cNvGrpSpPr>
          <p:nvPr/>
        </p:nvGrpSpPr>
        <p:grpSpPr>
          <a:xfrm>
            <a:off x="4615330" y="1630260"/>
            <a:ext cx="302093" cy="344830"/>
            <a:chOff x="6094413" y="1087438"/>
            <a:chExt cx="325437" cy="371476"/>
          </a:xfrm>
          <a:solidFill>
            <a:schemeClr val="accent2"/>
          </a:solidFill>
        </p:grpSpPr>
        <p:sp>
          <p:nvSpPr>
            <p:cNvPr id="115" name="Freeform 56">
              <a:extLst>
                <a:ext uri="{FF2B5EF4-FFF2-40B4-BE49-F238E27FC236}">
                  <a16:creationId xmlns:a16="http://schemas.microsoft.com/office/drawing/2014/main" id="{AE424BB7-DE1E-4ECE-A0AA-84BA5DFD3BED}"/>
                </a:ext>
              </a:extLst>
            </p:cNvPr>
            <p:cNvSpPr>
              <a:spLocks noEditPoints="1"/>
            </p:cNvSpPr>
            <p:nvPr/>
          </p:nvSpPr>
          <p:spPr bwMode="auto">
            <a:xfrm>
              <a:off x="6140450" y="1133476"/>
              <a:ext cx="231775" cy="233363"/>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4 h 60"/>
                <a:gd name="T12" fmla="*/ 4 w 60"/>
                <a:gd name="T13" fmla="*/ 30 h 60"/>
                <a:gd name="T14" fmla="*/ 30 w 60"/>
                <a:gd name="T15" fmla="*/ 56 h 60"/>
                <a:gd name="T16" fmla="*/ 56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3"/>
                    <a:pt x="60" y="30"/>
                  </a:cubicBezTo>
                  <a:cubicBezTo>
                    <a:pt x="60" y="47"/>
                    <a:pt x="47" y="60"/>
                    <a:pt x="30" y="60"/>
                  </a:cubicBezTo>
                  <a:close/>
                  <a:moveTo>
                    <a:pt x="30" y="4"/>
                  </a:moveTo>
                  <a:cubicBezTo>
                    <a:pt x="16" y="4"/>
                    <a:pt x="4" y="16"/>
                    <a:pt x="4" y="30"/>
                  </a:cubicBezTo>
                  <a:cubicBezTo>
                    <a:pt x="4" y="44"/>
                    <a:pt x="16" y="56"/>
                    <a:pt x="30" y="56"/>
                  </a:cubicBezTo>
                  <a:cubicBezTo>
                    <a:pt x="44" y="56"/>
                    <a:pt x="56" y="44"/>
                    <a:pt x="56" y="30"/>
                  </a:cubicBezTo>
                  <a:cubicBezTo>
                    <a:pt x="56" y="16"/>
                    <a:pt x="44"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6" name="Freeform 57">
              <a:extLst>
                <a:ext uri="{FF2B5EF4-FFF2-40B4-BE49-F238E27FC236}">
                  <a16:creationId xmlns:a16="http://schemas.microsoft.com/office/drawing/2014/main" id="{12DD157C-ED75-4A46-B95F-CC0DEF76FC18}"/>
                </a:ext>
              </a:extLst>
            </p:cNvPr>
            <p:cNvSpPr>
              <a:spLocks/>
            </p:cNvSpPr>
            <p:nvPr/>
          </p:nvSpPr>
          <p:spPr bwMode="auto">
            <a:xfrm>
              <a:off x="6202363" y="1350963"/>
              <a:ext cx="107950" cy="46038"/>
            </a:xfrm>
            <a:custGeom>
              <a:avLst/>
              <a:gdLst>
                <a:gd name="T0" fmla="*/ 26 w 28"/>
                <a:gd name="T1" fmla="*/ 12 h 12"/>
                <a:gd name="T2" fmla="*/ 2 w 28"/>
                <a:gd name="T3" fmla="*/ 12 h 12"/>
                <a:gd name="T4" fmla="*/ 0 w 28"/>
                <a:gd name="T5" fmla="*/ 10 h 12"/>
                <a:gd name="T6" fmla="*/ 0 w 28"/>
                <a:gd name="T7" fmla="*/ 0 h 12"/>
                <a:gd name="T8" fmla="*/ 4 w 28"/>
                <a:gd name="T9" fmla="*/ 0 h 12"/>
                <a:gd name="T10" fmla="*/ 4 w 28"/>
                <a:gd name="T11" fmla="*/ 8 h 12"/>
                <a:gd name="T12" fmla="*/ 24 w 28"/>
                <a:gd name="T13" fmla="*/ 8 h 12"/>
                <a:gd name="T14" fmla="*/ 24 w 28"/>
                <a:gd name="T15" fmla="*/ 0 h 12"/>
                <a:gd name="T16" fmla="*/ 28 w 28"/>
                <a:gd name="T17" fmla="*/ 0 h 12"/>
                <a:gd name="T18" fmla="*/ 28 w 28"/>
                <a:gd name="T19" fmla="*/ 10 h 12"/>
                <a:gd name="T20" fmla="*/ 26 w 28"/>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2">
                  <a:moveTo>
                    <a:pt x="26" y="12"/>
                  </a:moveTo>
                  <a:cubicBezTo>
                    <a:pt x="2" y="12"/>
                    <a:pt x="2" y="12"/>
                    <a:pt x="2" y="12"/>
                  </a:cubicBezTo>
                  <a:cubicBezTo>
                    <a:pt x="1" y="12"/>
                    <a:pt x="0" y="11"/>
                    <a:pt x="0" y="10"/>
                  </a:cubicBezTo>
                  <a:cubicBezTo>
                    <a:pt x="0" y="0"/>
                    <a:pt x="0" y="0"/>
                    <a:pt x="0" y="0"/>
                  </a:cubicBezTo>
                  <a:cubicBezTo>
                    <a:pt x="4" y="0"/>
                    <a:pt x="4" y="0"/>
                    <a:pt x="4" y="0"/>
                  </a:cubicBezTo>
                  <a:cubicBezTo>
                    <a:pt x="4" y="8"/>
                    <a:pt x="4" y="8"/>
                    <a:pt x="4" y="8"/>
                  </a:cubicBezTo>
                  <a:cubicBezTo>
                    <a:pt x="24" y="8"/>
                    <a:pt x="24" y="8"/>
                    <a:pt x="24" y="8"/>
                  </a:cubicBezTo>
                  <a:cubicBezTo>
                    <a:pt x="24" y="0"/>
                    <a:pt x="24" y="0"/>
                    <a:pt x="24" y="0"/>
                  </a:cubicBezTo>
                  <a:cubicBezTo>
                    <a:pt x="28" y="0"/>
                    <a:pt x="28" y="0"/>
                    <a:pt x="28" y="0"/>
                  </a:cubicBezTo>
                  <a:cubicBezTo>
                    <a:pt x="28" y="10"/>
                    <a:pt x="28" y="10"/>
                    <a:pt x="28" y="10"/>
                  </a:cubicBezTo>
                  <a:cubicBezTo>
                    <a:pt x="28" y="11"/>
                    <a:pt x="27" y="12"/>
                    <a:pt x="2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7" name="Freeform 58">
              <a:extLst>
                <a:ext uri="{FF2B5EF4-FFF2-40B4-BE49-F238E27FC236}">
                  <a16:creationId xmlns:a16="http://schemas.microsoft.com/office/drawing/2014/main" id="{0CC35D76-4678-43AF-97AA-16D32C64FCAA}"/>
                </a:ext>
              </a:extLst>
            </p:cNvPr>
            <p:cNvSpPr>
              <a:spLocks noEditPoints="1"/>
            </p:cNvSpPr>
            <p:nvPr/>
          </p:nvSpPr>
          <p:spPr bwMode="auto">
            <a:xfrm>
              <a:off x="6218238" y="1381126"/>
              <a:ext cx="76200" cy="47625"/>
            </a:xfrm>
            <a:custGeom>
              <a:avLst/>
              <a:gdLst>
                <a:gd name="T0" fmla="*/ 18 w 20"/>
                <a:gd name="T1" fmla="*/ 12 h 12"/>
                <a:gd name="T2" fmla="*/ 2 w 20"/>
                <a:gd name="T3" fmla="*/ 12 h 12"/>
                <a:gd name="T4" fmla="*/ 0 w 20"/>
                <a:gd name="T5" fmla="*/ 10 h 12"/>
                <a:gd name="T6" fmla="*/ 0 w 20"/>
                <a:gd name="T7" fmla="*/ 2 h 12"/>
                <a:gd name="T8" fmla="*/ 2 w 20"/>
                <a:gd name="T9" fmla="*/ 0 h 12"/>
                <a:gd name="T10" fmla="*/ 18 w 20"/>
                <a:gd name="T11" fmla="*/ 0 h 12"/>
                <a:gd name="T12" fmla="*/ 20 w 20"/>
                <a:gd name="T13" fmla="*/ 2 h 12"/>
                <a:gd name="T14" fmla="*/ 20 w 20"/>
                <a:gd name="T15" fmla="*/ 10 h 12"/>
                <a:gd name="T16" fmla="*/ 18 w 20"/>
                <a:gd name="T17" fmla="*/ 12 h 12"/>
                <a:gd name="T18" fmla="*/ 4 w 20"/>
                <a:gd name="T19" fmla="*/ 8 h 12"/>
                <a:gd name="T20" fmla="*/ 16 w 20"/>
                <a:gd name="T21" fmla="*/ 8 h 12"/>
                <a:gd name="T22" fmla="*/ 16 w 20"/>
                <a:gd name="T23" fmla="*/ 4 h 12"/>
                <a:gd name="T24" fmla="*/ 4 w 20"/>
                <a:gd name="T25" fmla="*/ 4 h 12"/>
                <a:gd name="T26" fmla="*/ 4 w 20"/>
                <a:gd name="T2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2">
                  <a:moveTo>
                    <a:pt x="18" y="12"/>
                  </a:moveTo>
                  <a:cubicBezTo>
                    <a:pt x="2" y="12"/>
                    <a:pt x="2" y="12"/>
                    <a:pt x="2" y="12"/>
                  </a:cubicBezTo>
                  <a:cubicBezTo>
                    <a:pt x="1" y="12"/>
                    <a:pt x="0" y="11"/>
                    <a:pt x="0" y="10"/>
                  </a:cubicBezTo>
                  <a:cubicBezTo>
                    <a:pt x="0" y="2"/>
                    <a:pt x="0" y="2"/>
                    <a:pt x="0" y="2"/>
                  </a:cubicBezTo>
                  <a:cubicBezTo>
                    <a:pt x="0" y="1"/>
                    <a:pt x="1" y="0"/>
                    <a:pt x="2" y="0"/>
                  </a:cubicBezTo>
                  <a:cubicBezTo>
                    <a:pt x="18" y="0"/>
                    <a:pt x="18" y="0"/>
                    <a:pt x="18" y="0"/>
                  </a:cubicBezTo>
                  <a:cubicBezTo>
                    <a:pt x="19" y="0"/>
                    <a:pt x="20" y="1"/>
                    <a:pt x="20" y="2"/>
                  </a:cubicBezTo>
                  <a:cubicBezTo>
                    <a:pt x="20" y="10"/>
                    <a:pt x="20" y="10"/>
                    <a:pt x="20" y="10"/>
                  </a:cubicBezTo>
                  <a:cubicBezTo>
                    <a:pt x="20" y="11"/>
                    <a:pt x="19" y="12"/>
                    <a:pt x="18" y="12"/>
                  </a:cubicBezTo>
                  <a:close/>
                  <a:moveTo>
                    <a:pt x="4" y="8"/>
                  </a:moveTo>
                  <a:cubicBezTo>
                    <a:pt x="16" y="8"/>
                    <a:pt x="16" y="8"/>
                    <a:pt x="16" y="8"/>
                  </a:cubicBezTo>
                  <a:cubicBezTo>
                    <a:pt x="16" y="4"/>
                    <a:pt x="16" y="4"/>
                    <a:pt x="16" y="4"/>
                  </a:cubicBezTo>
                  <a:cubicBezTo>
                    <a:pt x="4" y="4"/>
                    <a:pt x="4" y="4"/>
                    <a:pt x="4" y="4"/>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8" name="Freeform 59">
              <a:extLst>
                <a:ext uri="{FF2B5EF4-FFF2-40B4-BE49-F238E27FC236}">
                  <a16:creationId xmlns:a16="http://schemas.microsoft.com/office/drawing/2014/main" id="{9B47B125-040E-4B38-ABEB-FADC48425966}"/>
                </a:ext>
              </a:extLst>
            </p:cNvPr>
            <p:cNvSpPr>
              <a:spLocks/>
            </p:cNvSpPr>
            <p:nvPr/>
          </p:nvSpPr>
          <p:spPr bwMode="auto">
            <a:xfrm>
              <a:off x="6248400" y="1412876"/>
              <a:ext cx="15875" cy="46038"/>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9" name="Freeform 60">
              <a:extLst>
                <a:ext uri="{FF2B5EF4-FFF2-40B4-BE49-F238E27FC236}">
                  <a16:creationId xmlns:a16="http://schemas.microsoft.com/office/drawing/2014/main" id="{40B1D6FD-F7CB-475A-8D11-8E99EBB8E781}"/>
                </a:ext>
              </a:extLst>
            </p:cNvPr>
            <p:cNvSpPr>
              <a:spLocks/>
            </p:cNvSpPr>
            <p:nvPr/>
          </p:nvSpPr>
          <p:spPr bwMode="auto">
            <a:xfrm>
              <a:off x="6248400" y="1087438"/>
              <a:ext cx="15875" cy="3175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0" name="Freeform 61">
              <a:extLst>
                <a:ext uri="{FF2B5EF4-FFF2-40B4-BE49-F238E27FC236}">
                  <a16:creationId xmlns:a16="http://schemas.microsoft.com/office/drawing/2014/main" id="{9D41C9A9-D580-4C93-81F2-8ADDE9248DBB}"/>
                </a:ext>
              </a:extLst>
            </p:cNvPr>
            <p:cNvSpPr>
              <a:spLocks/>
            </p:cNvSpPr>
            <p:nvPr/>
          </p:nvSpPr>
          <p:spPr bwMode="auto">
            <a:xfrm>
              <a:off x="6345238" y="1133476"/>
              <a:ext cx="26987" cy="26988"/>
            </a:xfrm>
            <a:custGeom>
              <a:avLst/>
              <a:gdLst>
                <a:gd name="T0" fmla="*/ 2 w 7"/>
                <a:gd name="T1" fmla="*/ 7 h 7"/>
                <a:gd name="T2" fmla="*/ 1 w 7"/>
                <a:gd name="T3" fmla="*/ 6 h 7"/>
                <a:gd name="T4" fmla="*/ 1 w 7"/>
                <a:gd name="T5" fmla="*/ 3 h 7"/>
                <a:gd name="T6" fmla="*/ 4 w 7"/>
                <a:gd name="T7" fmla="*/ 0 h 7"/>
                <a:gd name="T8" fmla="*/ 7 w 7"/>
                <a:gd name="T9" fmla="*/ 0 h 7"/>
                <a:gd name="T10" fmla="*/ 7 w 7"/>
                <a:gd name="T11" fmla="*/ 3 h 7"/>
                <a:gd name="T12" fmla="*/ 4 w 7"/>
                <a:gd name="T13" fmla="*/ 6 h 7"/>
                <a:gd name="T14" fmla="*/ 2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7"/>
                  </a:moveTo>
                  <a:cubicBezTo>
                    <a:pt x="2" y="7"/>
                    <a:pt x="1" y="6"/>
                    <a:pt x="1" y="6"/>
                  </a:cubicBezTo>
                  <a:cubicBezTo>
                    <a:pt x="0" y="5"/>
                    <a:pt x="0" y="4"/>
                    <a:pt x="1" y="3"/>
                  </a:cubicBezTo>
                  <a:cubicBezTo>
                    <a:pt x="4" y="0"/>
                    <a:pt x="4" y="0"/>
                    <a:pt x="4" y="0"/>
                  </a:cubicBezTo>
                  <a:cubicBezTo>
                    <a:pt x="5" y="0"/>
                    <a:pt x="6" y="0"/>
                    <a:pt x="7" y="0"/>
                  </a:cubicBezTo>
                  <a:cubicBezTo>
                    <a:pt x="7" y="1"/>
                    <a:pt x="7" y="2"/>
                    <a:pt x="7" y="3"/>
                  </a:cubicBezTo>
                  <a:cubicBezTo>
                    <a:pt x="4" y="6"/>
                    <a:pt x="4" y="6"/>
                    <a:pt x="4" y="6"/>
                  </a:cubicBezTo>
                  <a:cubicBezTo>
                    <a:pt x="3" y="6"/>
                    <a:pt x="3"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1" name="Freeform 62">
              <a:extLst>
                <a:ext uri="{FF2B5EF4-FFF2-40B4-BE49-F238E27FC236}">
                  <a16:creationId xmlns:a16="http://schemas.microsoft.com/office/drawing/2014/main" id="{54D57B6B-D80B-42E0-984D-42D0BA436138}"/>
                </a:ext>
              </a:extLst>
            </p:cNvPr>
            <p:cNvSpPr>
              <a:spLocks/>
            </p:cNvSpPr>
            <p:nvPr/>
          </p:nvSpPr>
          <p:spPr bwMode="auto">
            <a:xfrm>
              <a:off x="6388100" y="1243013"/>
              <a:ext cx="31750" cy="14288"/>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2" name="Freeform 63">
              <a:extLst>
                <a:ext uri="{FF2B5EF4-FFF2-40B4-BE49-F238E27FC236}">
                  <a16:creationId xmlns:a16="http://schemas.microsoft.com/office/drawing/2014/main" id="{C15FAB2B-AD39-4D70-A564-8A67A27DDDC0}"/>
                </a:ext>
              </a:extLst>
            </p:cNvPr>
            <p:cNvSpPr>
              <a:spLocks/>
            </p:cNvSpPr>
            <p:nvPr/>
          </p:nvSpPr>
          <p:spPr bwMode="auto">
            <a:xfrm>
              <a:off x="6345238" y="1338263"/>
              <a:ext cx="26987" cy="28575"/>
            </a:xfrm>
            <a:custGeom>
              <a:avLst/>
              <a:gdLst>
                <a:gd name="T0" fmla="*/ 5 w 7"/>
                <a:gd name="T1" fmla="*/ 7 h 7"/>
                <a:gd name="T2" fmla="*/ 4 w 7"/>
                <a:gd name="T3" fmla="*/ 7 h 7"/>
                <a:gd name="T4" fmla="*/ 1 w 7"/>
                <a:gd name="T5" fmla="*/ 4 h 7"/>
                <a:gd name="T6" fmla="*/ 1 w 7"/>
                <a:gd name="T7" fmla="*/ 1 h 7"/>
                <a:gd name="T8" fmla="*/ 4 w 7"/>
                <a:gd name="T9" fmla="*/ 1 h 7"/>
                <a:gd name="T10" fmla="*/ 7 w 7"/>
                <a:gd name="T11" fmla="*/ 4 h 7"/>
                <a:gd name="T12" fmla="*/ 7 w 7"/>
                <a:gd name="T13" fmla="*/ 7 h 7"/>
                <a:gd name="T14" fmla="*/ 5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5" y="7"/>
                  </a:moveTo>
                  <a:cubicBezTo>
                    <a:pt x="5" y="7"/>
                    <a:pt x="4" y="7"/>
                    <a:pt x="4" y="7"/>
                  </a:cubicBezTo>
                  <a:cubicBezTo>
                    <a:pt x="1" y="4"/>
                    <a:pt x="1" y="4"/>
                    <a:pt x="1" y="4"/>
                  </a:cubicBezTo>
                  <a:cubicBezTo>
                    <a:pt x="0" y="3"/>
                    <a:pt x="0" y="2"/>
                    <a:pt x="1" y="1"/>
                  </a:cubicBezTo>
                  <a:cubicBezTo>
                    <a:pt x="2" y="0"/>
                    <a:pt x="3" y="0"/>
                    <a:pt x="4" y="1"/>
                  </a:cubicBezTo>
                  <a:cubicBezTo>
                    <a:pt x="7" y="4"/>
                    <a:pt x="7" y="4"/>
                    <a:pt x="7" y="4"/>
                  </a:cubicBezTo>
                  <a:cubicBezTo>
                    <a:pt x="7" y="5"/>
                    <a:pt x="7" y="6"/>
                    <a:pt x="7" y="7"/>
                  </a:cubicBezTo>
                  <a:cubicBezTo>
                    <a:pt x="6" y="7"/>
                    <a:pt x="6"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3" name="Freeform 64">
              <a:extLst>
                <a:ext uri="{FF2B5EF4-FFF2-40B4-BE49-F238E27FC236}">
                  <a16:creationId xmlns:a16="http://schemas.microsoft.com/office/drawing/2014/main" id="{AD6EFF09-BC7B-41B3-AE50-66DD036F1267}"/>
                </a:ext>
              </a:extLst>
            </p:cNvPr>
            <p:cNvSpPr>
              <a:spLocks/>
            </p:cNvSpPr>
            <p:nvPr/>
          </p:nvSpPr>
          <p:spPr bwMode="auto">
            <a:xfrm>
              <a:off x="6140450" y="1133476"/>
              <a:ext cx="26987" cy="26988"/>
            </a:xfrm>
            <a:custGeom>
              <a:avLst/>
              <a:gdLst>
                <a:gd name="T0" fmla="*/ 5 w 7"/>
                <a:gd name="T1" fmla="*/ 7 h 7"/>
                <a:gd name="T2" fmla="*/ 3 w 7"/>
                <a:gd name="T3" fmla="*/ 6 h 7"/>
                <a:gd name="T4" fmla="*/ 0 w 7"/>
                <a:gd name="T5" fmla="*/ 3 h 7"/>
                <a:gd name="T6" fmla="*/ 0 w 7"/>
                <a:gd name="T7" fmla="*/ 0 h 7"/>
                <a:gd name="T8" fmla="*/ 3 w 7"/>
                <a:gd name="T9" fmla="*/ 0 h 7"/>
                <a:gd name="T10" fmla="*/ 6 w 7"/>
                <a:gd name="T11" fmla="*/ 3 h 7"/>
                <a:gd name="T12" fmla="*/ 6 w 7"/>
                <a:gd name="T13" fmla="*/ 6 h 7"/>
                <a:gd name="T14" fmla="*/ 5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5" y="7"/>
                  </a:moveTo>
                  <a:cubicBezTo>
                    <a:pt x="4" y="7"/>
                    <a:pt x="4" y="6"/>
                    <a:pt x="3" y="6"/>
                  </a:cubicBezTo>
                  <a:cubicBezTo>
                    <a:pt x="0" y="3"/>
                    <a:pt x="0" y="3"/>
                    <a:pt x="0" y="3"/>
                  </a:cubicBezTo>
                  <a:cubicBezTo>
                    <a:pt x="0" y="2"/>
                    <a:pt x="0" y="1"/>
                    <a:pt x="0" y="0"/>
                  </a:cubicBezTo>
                  <a:cubicBezTo>
                    <a:pt x="1" y="0"/>
                    <a:pt x="2" y="0"/>
                    <a:pt x="3" y="0"/>
                  </a:cubicBezTo>
                  <a:cubicBezTo>
                    <a:pt x="6" y="3"/>
                    <a:pt x="6" y="3"/>
                    <a:pt x="6" y="3"/>
                  </a:cubicBezTo>
                  <a:cubicBezTo>
                    <a:pt x="7" y="4"/>
                    <a:pt x="7" y="5"/>
                    <a:pt x="6" y="6"/>
                  </a:cubicBezTo>
                  <a:cubicBezTo>
                    <a:pt x="6" y="6"/>
                    <a:pt x="5"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4" name="Freeform 65">
              <a:extLst>
                <a:ext uri="{FF2B5EF4-FFF2-40B4-BE49-F238E27FC236}">
                  <a16:creationId xmlns:a16="http://schemas.microsoft.com/office/drawing/2014/main" id="{C2B5A634-1588-45B3-B7E3-EE2A9C71A7F0}"/>
                </a:ext>
              </a:extLst>
            </p:cNvPr>
            <p:cNvSpPr>
              <a:spLocks/>
            </p:cNvSpPr>
            <p:nvPr/>
          </p:nvSpPr>
          <p:spPr bwMode="auto">
            <a:xfrm>
              <a:off x="6094413" y="1243013"/>
              <a:ext cx="30162" cy="14288"/>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5" name="Freeform 66">
              <a:extLst>
                <a:ext uri="{FF2B5EF4-FFF2-40B4-BE49-F238E27FC236}">
                  <a16:creationId xmlns:a16="http://schemas.microsoft.com/office/drawing/2014/main" id="{AC43AAD0-E50F-4864-8617-ED70853E4054}"/>
                </a:ext>
              </a:extLst>
            </p:cNvPr>
            <p:cNvSpPr>
              <a:spLocks/>
            </p:cNvSpPr>
            <p:nvPr/>
          </p:nvSpPr>
          <p:spPr bwMode="auto">
            <a:xfrm>
              <a:off x="6140450" y="1338263"/>
              <a:ext cx="26987" cy="28575"/>
            </a:xfrm>
            <a:custGeom>
              <a:avLst/>
              <a:gdLst>
                <a:gd name="T0" fmla="*/ 2 w 7"/>
                <a:gd name="T1" fmla="*/ 7 h 7"/>
                <a:gd name="T2" fmla="*/ 0 w 7"/>
                <a:gd name="T3" fmla="*/ 7 h 7"/>
                <a:gd name="T4" fmla="*/ 0 w 7"/>
                <a:gd name="T5" fmla="*/ 4 h 7"/>
                <a:gd name="T6" fmla="*/ 3 w 7"/>
                <a:gd name="T7" fmla="*/ 1 h 7"/>
                <a:gd name="T8" fmla="*/ 6 w 7"/>
                <a:gd name="T9" fmla="*/ 1 h 7"/>
                <a:gd name="T10" fmla="*/ 6 w 7"/>
                <a:gd name="T11" fmla="*/ 4 h 7"/>
                <a:gd name="T12" fmla="*/ 3 w 7"/>
                <a:gd name="T13" fmla="*/ 7 h 7"/>
                <a:gd name="T14" fmla="*/ 2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7"/>
                  </a:moveTo>
                  <a:cubicBezTo>
                    <a:pt x="1" y="7"/>
                    <a:pt x="1" y="7"/>
                    <a:pt x="0" y="7"/>
                  </a:cubicBezTo>
                  <a:cubicBezTo>
                    <a:pt x="0" y="6"/>
                    <a:pt x="0" y="5"/>
                    <a:pt x="0" y="4"/>
                  </a:cubicBezTo>
                  <a:cubicBezTo>
                    <a:pt x="3" y="1"/>
                    <a:pt x="3" y="1"/>
                    <a:pt x="3" y="1"/>
                  </a:cubicBezTo>
                  <a:cubicBezTo>
                    <a:pt x="4" y="0"/>
                    <a:pt x="5" y="0"/>
                    <a:pt x="6" y="1"/>
                  </a:cubicBezTo>
                  <a:cubicBezTo>
                    <a:pt x="7" y="2"/>
                    <a:pt x="7" y="3"/>
                    <a:pt x="6" y="4"/>
                  </a:cubicBezTo>
                  <a:cubicBezTo>
                    <a:pt x="3" y="7"/>
                    <a:pt x="3" y="7"/>
                    <a:pt x="3" y="7"/>
                  </a:cubicBezTo>
                  <a:cubicBezTo>
                    <a:pt x="3" y="7"/>
                    <a:pt x="2"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67">
              <a:extLst>
                <a:ext uri="{FF2B5EF4-FFF2-40B4-BE49-F238E27FC236}">
                  <a16:creationId xmlns:a16="http://schemas.microsoft.com/office/drawing/2014/main" id="{AB638230-2F4B-4B43-9844-3C8735ADC912}"/>
                </a:ext>
              </a:extLst>
            </p:cNvPr>
            <p:cNvSpPr>
              <a:spLocks noEditPoints="1"/>
            </p:cNvSpPr>
            <p:nvPr/>
          </p:nvSpPr>
          <p:spPr bwMode="auto">
            <a:xfrm>
              <a:off x="6186488" y="1243013"/>
              <a:ext cx="139700" cy="115888"/>
            </a:xfrm>
            <a:custGeom>
              <a:avLst/>
              <a:gdLst>
                <a:gd name="T0" fmla="*/ 20 w 36"/>
                <a:gd name="T1" fmla="*/ 30 h 30"/>
                <a:gd name="T2" fmla="*/ 20 w 36"/>
                <a:gd name="T3" fmla="*/ 30 h 30"/>
                <a:gd name="T4" fmla="*/ 18 w 36"/>
                <a:gd name="T5" fmla="*/ 28 h 30"/>
                <a:gd name="T6" fmla="*/ 16 w 36"/>
                <a:gd name="T7" fmla="*/ 30 h 30"/>
                <a:gd name="T8" fmla="*/ 14 w 36"/>
                <a:gd name="T9" fmla="*/ 28 h 30"/>
                <a:gd name="T10" fmla="*/ 10 w 36"/>
                <a:gd name="T11" fmla="*/ 12 h 30"/>
                <a:gd name="T12" fmla="*/ 6 w 36"/>
                <a:gd name="T13" fmla="*/ 12 h 30"/>
                <a:gd name="T14" fmla="*/ 0 w 36"/>
                <a:gd name="T15" fmla="*/ 6 h 30"/>
                <a:gd name="T16" fmla="*/ 6 w 36"/>
                <a:gd name="T17" fmla="*/ 0 h 30"/>
                <a:gd name="T18" fmla="*/ 13 w 36"/>
                <a:gd name="T19" fmla="*/ 5 h 30"/>
                <a:gd name="T20" fmla="*/ 13 w 36"/>
                <a:gd name="T21" fmla="*/ 8 h 30"/>
                <a:gd name="T22" fmla="*/ 23 w 36"/>
                <a:gd name="T23" fmla="*/ 8 h 30"/>
                <a:gd name="T24" fmla="*/ 23 w 36"/>
                <a:gd name="T25" fmla="*/ 5 h 30"/>
                <a:gd name="T26" fmla="*/ 30 w 36"/>
                <a:gd name="T27" fmla="*/ 0 h 30"/>
                <a:gd name="T28" fmla="*/ 36 w 36"/>
                <a:gd name="T29" fmla="*/ 6 h 30"/>
                <a:gd name="T30" fmla="*/ 30 w 36"/>
                <a:gd name="T31" fmla="*/ 12 h 30"/>
                <a:gd name="T32" fmla="*/ 26 w 36"/>
                <a:gd name="T33" fmla="*/ 12 h 30"/>
                <a:gd name="T34" fmla="*/ 22 w 36"/>
                <a:gd name="T35" fmla="*/ 28 h 30"/>
                <a:gd name="T36" fmla="*/ 20 w 36"/>
                <a:gd name="T37" fmla="*/ 30 h 30"/>
                <a:gd name="T38" fmla="*/ 14 w 36"/>
                <a:gd name="T39" fmla="*/ 12 h 30"/>
                <a:gd name="T40" fmla="*/ 18 w 36"/>
                <a:gd name="T41" fmla="*/ 28 h 30"/>
                <a:gd name="T42" fmla="*/ 18 w 36"/>
                <a:gd name="T43" fmla="*/ 28 h 30"/>
                <a:gd name="T44" fmla="*/ 18 w 36"/>
                <a:gd name="T45" fmla="*/ 28 h 30"/>
                <a:gd name="T46" fmla="*/ 22 w 36"/>
                <a:gd name="T47" fmla="*/ 12 h 30"/>
                <a:gd name="T48" fmla="*/ 14 w 36"/>
                <a:gd name="T49" fmla="*/ 12 h 30"/>
                <a:gd name="T50" fmla="*/ 27 w 36"/>
                <a:gd name="T51" fmla="*/ 8 h 30"/>
                <a:gd name="T52" fmla="*/ 30 w 36"/>
                <a:gd name="T53" fmla="*/ 8 h 30"/>
                <a:gd name="T54" fmla="*/ 32 w 36"/>
                <a:gd name="T55" fmla="*/ 6 h 30"/>
                <a:gd name="T56" fmla="*/ 30 w 36"/>
                <a:gd name="T57" fmla="*/ 4 h 30"/>
                <a:gd name="T58" fmla="*/ 27 w 36"/>
                <a:gd name="T59" fmla="*/ 6 h 30"/>
                <a:gd name="T60" fmla="*/ 27 w 36"/>
                <a:gd name="T61" fmla="*/ 8 h 30"/>
                <a:gd name="T62" fmla="*/ 6 w 36"/>
                <a:gd name="T63" fmla="*/ 4 h 30"/>
                <a:gd name="T64" fmla="*/ 4 w 36"/>
                <a:gd name="T65" fmla="*/ 6 h 30"/>
                <a:gd name="T66" fmla="*/ 6 w 36"/>
                <a:gd name="T67" fmla="*/ 8 h 30"/>
                <a:gd name="T68" fmla="*/ 9 w 36"/>
                <a:gd name="T69" fmla="*/ 8 h 30"/>
                <a:gd name="T70" fmla="*/ 9 w 36"/>
                <a:gd name="T71" fmla="*/ 6 h 30"/>
                <a:gd name="T72" fmla="*/ 6 w 36"/>
                <a:gd name="T7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30">
                  <a:moveTo>
                    <a:pt x="20" y="30"/>
                  </a:moveTo>
                  <a:cubicBezTo>
                    <a:pt x="20" y="30"/>
                    <a:pt x="20" y="30"/>
                    <a:pt x="20" y="30"/>
                  </a:cubicBezTo>
                  <a:cubicBezTo>
                    <a:pt x="19" y="30"/>
                    <a:pt x="18" y="29"/>
                    <a:pt x="18" y="28"/>
                  </a:cubicBezTo>
                  <a:cubicBezTo>
                    <a:pt x="18" y="29"/>
                    <a:pt x="17" y="30"/>
                    <a:pt x="16" y="30"/>
                  </a:cubicBezTo>
                  <a:cubicBezTo>
                    <a:pt x="15" y="30"/>
                    <a:pt x="14" y="30"/>
                    <a:pt x="14" y="28"/>
                  </a:cubicBezTo>
                  <a:cubicBezTo>
                    <a:pt x="10" y="12"/>
                    <a:pt x="10" y="12"/>
                    <a:pt x="10" y="12"/>
                  </a:cubicBezTo>
                  <a:cubicBezTo>
                    <a:pt x="6" y="12"/>
                    <a:pt x="6" y="12"/>
                    <a:pt x="6" y="12"/>
                  </a:cubicBezTo>
                  <a:cubicBezTo>
                    <a:pt x="3" y="12"/>
                    <a:pt x="0" y="9"/>
                    <a:pt x="0" y="6"/>
                  </a:cubicBezTo>
                  <a:cubicBezTo>
                    <a:pt x="0" y="3"/>
                    <a:pt x="3" y="0"/>
                    <a:pt x="6" y="0"/>
                  </a:cubicBezTo>
                  <a:cubicBezTo>
                    <a:pt x="9" y="0"/>
                    <a:pt x="12" y="2"/>
                    <a:pt x="13" y="5"/>
                  </a:cubicBezTo>
                  <a:cubicBezTo>
                    <a:pt x="13" y="8"/>
                    <a:pt x="13" y="8"/>
                    <a:pt x="13" y="8"/>
                  </a:cubicBezTo>
                  <a:cubicBezTo>
                    <a:pt x="23" y="8"/>
                    <a:pt x="23" y="8"/>
                    <a:pt x="23" y="8"/>
                  </a:cubicBezTo>
                  <a:cubicBezTo>
                    <a:pt x="23" y="5"/>
                    <a:pt x="23" y="5"/>
                    <a:pt x="23" y="5"/>
                  </a:cubicBezTo>
                  <a:cubicBezTo>
                    <a:pt x="24" y="2"/>
                    <a:pt x="27" y="0"/>
                    <a:pt x="30" y="0"/>
                  </a:cubicBezTo>
                  <a:cubicBezTo>
                    <a:pt x="33" y="0"/>
                    <a:pt x="36" y="3"/>
                    <a:pt x="36" y="6"/>
                  </a:cubicBezTo>
                  <a:cubicBezTo>
                    <a:pt x="36" y="9"/>
                    <a:pt x="33" y="12"/>
                    <a:pt x="30" y="12"/>
                  </a:cubicBezTo>
                  <a:cubicBezTo>
                    <a:pt x="26" y="12"/>
                    <a:pt x="26" y="12"/>
                    <a:pt x="26" y="12"/>
                  </a:cubicBezTo>
                  <a:cubicBezTo>
                    <a:pt x="22" y="28"/>
                    <a:pt x="22" y="28"/>
                    <a:pt x="22" y="28"/>
                  </a:cubicBezTo>
                  <a:cubicBezTo>
                    <a:pt x="22" y="29"/>
                    <a:pt x="21" y="30"/>
                    <a:pt x="20" y="30"/>
                  </a:cubicBezTo>
                  <a:close/>
                  <a:moveTo>
                    <a:pt x="14" y="12"/>
                  </a:moveTo>
                  <a:cubicBezTo>
                    <a:pt x="18" y="28"/>
                    <a:pt x="18" y="28"/>
                    <a:pt x="18" y="28"/>
                  </a:cubicBezTo>
                  <a:cubicBezTo>
                    <a:pt x="18" y="28"/>
                    <a:pt x="18" y="28"/>
                    <a:pt x="18" y="28"/>
                  </a:cubicBezTo>
                  <a:cubicBezTo>
                    <a:pt x="18" y="28"/>
                    <a:pt x="18" y="28"/>
                    <a:pt x="18" y="28"/>
                  </a:cubicBezTo>
                  <a:cubicBezTo>
                    <a:pt x="22" y="12"/>
                    <a:pt x="22" y="12"/>
                    <a:pt x="22" y="12"/>
                  </a:cubicBezTo>
                  <a:lnTo>
                    <a:pt x="14" y="12"/>
                  </a:lnTo>
                  <a:close/>
                  <a:moveTo>
                    <a:pt x="27" y="8"/>
                  </a:moveTo>
                  <a:cubicBezTo>
                    <a:pt x="30" y="8"/>
                    <a:pt x="30" y="8"/>
                    <a:pt x="30" y="8"/>
                  </a:cubicBezTo>
                  <a:cubicBezTo>
                    <a:pt x="31" y="8"/>
                    <a:pt x="32" y="7"/>
                    <a:pt x="32" y="6"/>
                  </a:cubicBezTo>
                  <a:cubicBezTo>
                    <a:pt x="32" y="5"/>
                    <a:pt x="31" y="4"/>
                    <a:pt x="30" y="4"/>
                  </a:cubicBezTo>
                  <a:cubicBezTo>
                    <a:pt x="29" y="4"/>
                    <a:pt x="27" y="5"/>
                    <a:pt x="27" y="6"/>
                  </a:cubicBezTo>
                  <a:lnTo>
                    <a:pt x="27" y="8"/>
                  </a:lnTo>
                  <a:close/>
                  <a:moveTo>
                    <a:pt x="6" y="4"/>
                  </a:moveTo>
                  <a:cubicBezTo>
                    <a:pt x="5" y="4"/>
                    <a:pt x="4" y="5"/>
                    <a:pt x="4" y="6"/>
                  </a:cubicBezTo>
                  <a:cubicBezTo>
                    <a:pt x="4" y="7"/>
                    <a:pt x="5" y="8"/>
                    <a:pt x="6" y="8"/>
                  </a:cubicBezTo>
                  <a:cubicBezTo>
                    <a:pt x="9" y="8"/>
                    <a:pt x="9" y="8"/>
                    <a:pt x="9" y="8"/>
                  </a:cubicBezTo>
                  <a:cubicBezTo>
                    <a:pt x="9" y="6"/>
                    <a:pt x="9" y="6"/>
                    <a:pt x="9" y="6"/>
                  </a:cubicBezTo>
                  <a:cubicBezTo>
                    <a:pt x="9" y="5"/>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34" name="Group 133">
            <a:extLst>
              <a:ext uri="{FF2B5EF4-FFF2-40B4-BE49-F238E27FC236}">
                <a16:creationId xmlns:a16="http://schemas.microsoft.com/office/drawing/2014/main" id="{87AA09BC-9608-470B-AC43-6F37AA4EBC97}"/>
              </a:ext>
            </a:extLst>
          </p:cNvPr>
          <p:cNvGrpSpPr>
            <a:grpSpLocks noChangeAspect="1"/>
          </p:cNvGrpSpPr>
          <p:nvPr/>
        </p:nvGrpSpPr>
        <p:grpSpPr>
          <a:xfrm>
            <a:off x="7175711" y="1644862"/>
            <a:ext cx="286153" cy="286153"/>
            <a:chOff x="7578725" y="1087438"/>
            <a:chExt cx="371475" cy="371475"/>
          </a:xfrm>
          <a:solidFill>
            <a:schemeClr val="tx2"/>
          </a:solidFill>
        </p:grpSpPr>
        <p:sp>
          <p:nvSpPr>
            <p:cNvPr id="135" name="Freeform 71">
              <a:extLst>
                <a:ext uri="{FF2B5EF4-FFF2-40B4-BE49-F238E27FC236}">
                  <a16:creationId xmlns:a16="http://schemas.microsoft.com/office/drawing/2014/main" id="{08DA5110-4F1C-422B-ACF9-8487FA2889BB}"/>
                </a:ext>
              </a:extLst>
            </p:cNvPr>
            <p:cNvSpPr>
              <a:spLocks noEditPoints="1"/>
            </p:cNvSpPr>
            <p:nvPr/>
          </p:nvSpPr>
          <p:spPr bwMode="auto">
            <a:xfrm>
              <a:off x="7734300" y="1087438"/>
              <a:ext cx="215900" cy="217488"/>
            </a:xfrm>
            <a:custGeom>
              <a:avLst/>
              <a:gdLst>
                <a:gd name="T0" fmla="*/ 22 w 56"/>
                <a:gd name="T1" fmla="*/ 56 h 56"/>
                <a:gd name="T2" fmla="*/ 20 w 56"/>
                <a:gd name="T3" fmla="*/ 49 h 56"/>
                <a:gd name="T4" fmla="*/ 9 w 56"/>
                <a:gd name="T5" fmla="*/ 48 h 56"/>
                <a:gd name="T6" fmla="*/ 0 w 56"/>
                <a:gd name="T7" fmla="*/ 37 h 56"/>
                <a:gd name="T8" fmla="*/ 1 w 56"/>
                <a:gd name="T9" fmla="*/ 34 h 56"/>
                <a:gd name="T10" fmla="*/ 6 w 56"/>
                <a:gd name="T11" fmla="*/ 25 h 56"/>
                <a:gd name="T12" fmla="*/ 0 w 56"/>
                <a:gd name="T13" fmla="*/ 21 h 56"/>
                <a:gd name="T14" fmla="*/ 6 w 56"/>
                <a:gd name="T15" fmla="*/ 9 h 56"/>
                <a:gd name="T16" fmla="*/ 14 w 56"/>
                <a:gd name="T17" fmla="*/ 11 h 56"/>
                <a:gd name="T18" fmla="*/ 20 w 56"/>
                <a:gd name="T19" fmla="*/ 2 h 56"/>
                <a:gd name="T20" fmla="*/ 34 w 56"/>
                <a:gd name="T21" fmla="*/ 0 h 56"/>
                <a:gd name="T22" fmla="*/ 36 w 56"/>
                <a:gd name="T23" fmla="*/ 7 h 56"/>
                <a:gd name="T24" fmla="*/ 47 w 56"/>
                <a:gd name="T25" fmla="*/ 8 h 56"/>
                <a:gd name="T26" fmla="*/ 56 w 56"/>
                <a:gd name="T27" fmla="*/ 19 h 56"/>
                <a:gd name="T28" fmla="*/ 55 w 56"/>
                <a:gd name="T29" fmla="*/ 22 h 56"/>
                <a:gd name="T30" fmla="*/ 50 w 56"/>
                <a:gd name="T31" fmla="*/ 31 h 56"/>
                <a:gd name="T32" fmla="*/ 56 w 56"/>
                <a:gd name="T33" fmla="*/ 35 h 56"/>
                <a:gd name="T34" fmla="*/ 50 w 56"/>
                <a:gd name="T35" fmla="*/ 47 h 56"/>
                <a:gd name="T36" fmla="*/ 42 w 56"/>
                <a:gd name="T37" fmla="*/ 45 h 56"/>
                <a:gd name="T38" fmla="*/ 36 w 56"/>
                <a:gd name="T39" fmla="*/ 54 h 56"/>
                <a:gd name="T40" fmla="*/ 24 w 56"/>
                <a:gd name="T41" fmla="*/ 52 h 56"/>
                <a:gd name="T42" fmla="*/ 32 w 56"/>
                <a:gd name="T43" fmla="*/ 47 h 56"/>
                <a:gd name="T44" fmla="*/ 40 w 56"/>
                <a:gd name="T45" fmla="*/ 41 h 56"/>
                <a:gd name="T46" fmla="*/ 47 w 56"/>
                <a:gd name="T47" fmla="*/ 43 h 56"/>
                <a:gd name="T48" fmla="*/ 47 w 56"/>
                <a:gd name="T49" fmla="*/ 34 h 56"/>
                <a:gd name="T50" fmla="*/ 46 w 56"/>
                <a:gd name="T51" fmla="*/ 24 h 56"/>
                <a:gd name="T52" fmla="*/ 51 w 56"/>
                <a:gd name="T53" fmla="*/ 19 h 56"/>
                <a:gd name="T54" fmla="*/ 43 w 56"/>
                <a:gd name="T55" fmla="*/ 15 h 56"/>
                <a:gd name="T56" fmla="*/ 34 w 56"/>
                <a:gd name="T57" fmla="*/ 11 h 56"/>
                <a:gd name="T58" fmla="*/ 32 w 56"/>
                <a:gd name="T59" fmla="*/ 4 h 56"/>
                <a:gd name="T60" fmla="*/ 24 w 56"/>
                <a:gd name="T61" fmla="*/ 9 h 56"/>
                <a:gd name="T62" fmla="*/ 16 w 56"/>
                <a:gd name="T63" fmla="*/ 15 h 56"/>
                <a:gd name="T64" fmla="*/ 9 w 56"/>
                <a:gd name="T65" fmla="*/ 13 h 56"/>
                <a:gd name="T66" fmla="*/ 9 w 56"/>
                <a:gd name="T67" fmla="*/ 22 h 56"/>
                <a:gd name="T68" fmla="*/ 10 w 56"/>
                <a:gd name="T69" fmla="*/ 32 h 56"/>
                <a:gd name="T70" fmla="*/ 5 w 56"/>
                <a:gd name="T71" fmla="*/ 37 h 56"/>
                <a:gd name="T72" fmla="*/ 13 w 56"/>
                <a:gd name="T73" fmla="*/ 41 h 56"/>
                <a:gd name="T74" fmla="*/ 22 w 56"/>
                <a:gd name="T75" fmla="*/ 45 h 56"/>
                <a:gd name="T76" fmla="*/ 24 w 56"/>
                <a:gd name="T7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 h="56">
                  <a:moveTo>
                    <a:pt x="34" y="56"/>
                  </a:moveTo>
                  <a:cubicBezTo>
                    <a:pt x="22" y="56"/>
                    <a:pt x="22" y="56"/>
                    <a:pt x="22" y="56"/>
                  </a:cubicBezTo>
                  <a:cubicBezTo>
                    <a:pt x="21" y="56"/>
                    <a:pt x="20" y="55"/>
                    <a:pt x="20" y="54"/>
                  </a:cubicBezTo>
                  <a:cubicBezTo>
                    <a:pt x="20" y="49"/>
                    <a:pt x="20" y="49"/>
                    <a:pt x="20" y="49"/>
                  </a:cubicBezTo>
                  <a:cubicBezTo>
                    <a:pt x="17" y="48"/>
                    <a:pt x="16" y="47"/>
                    <a:pt x="14" y="45"/>
                  </a:cubicBezTo>
                  <a:cubicBezTo>
                    <a:pt x="9" y="48"/>
                    <a:pt x="9" y="48"/>
                    <a:pt x="9" y="48"/>
                  </a:cubicBezTo>
                  <a:cubicBezTo>
                    <a:pt x="8" y="48"/>
                    <a:pt x="7" y="48"/>
                    <a:pt x="6" y="47"/>
                  </a:cubicBezTo>
                  <a:cubicBezTo>
                    <a:pt x="0" y="37"/>
                    <a:pt x="0" y="37"/>
                    <a:pt x="0" y="37"/>
                  </a:cubicBezTo>
                  <a:cubicBezTo>
                    <a:pt x="0" y="36"/>
                    <a:pt x="0" y="36"/>
                    <a:pt x="0" y="35"/>
                  </a:cubicBezTo>
                  <a:cubicBezTo>
                    <a:pt x="0" y="35"/>
                    <a:pt x="1" y="34"/>
                    <a:pt x="1" y="34"/>
                  </a:cubicBezTo>
                  <a:cubicBezTo>
                    <a:pt x="6" y="31"/>
                    <a:pt x="6" y="31"/>
                    <a:pt x="6" y="31"/>
                  </a:cubicBezTo>
                  <a:cubicBezTo>
                    <a:pt x="5" y="29"/>
                    <a:pt x="5" y="27"/>
                    <a:pt x="6" y="25"/>
                  </a:cubicBezTo>
                  <a:cubicBezTo>
                    <a:pt x="1" y="22"/>
                    <a:pt x="1" y="22"/>
                    <a:pt x="1" y="22"/>
                  </a:cubicBezTo>
                  <a:cubicBezTo>
                    <a:pt x="1" y="22"/>
                    <a:pt x="0" y="21"/>
                    <a:pt x="0" y="21"/>
                  </a:cubicBezTo>
                  <a:cubicBezTo>
                    <a:pt x="0" y="20"/>
                    <a:pt x="0" y="20"/>
                    <a:pt x="0" y="19"/>
                  </a:cubicBezTo>
                  <a:cubicBezTo>
                    <a:pt x="6" y="9"/>
                    <a:pt x="6" y="9"/>
                    <a:pt x="6" y="9"/>
                  </a:cubicBezTo>
                  <a:cubicBezTo>
                    <a:pt x="7" y="8"/>
                    <a:pt x="8" y="8"/>
                    <a:pt x="9" y="8"/>
                  </a:cubicBezTo>
                  <a:cubicBezTo>
                    <a:pt x="14" y="11"/>
                    <a:pt x="14" y="11"/>
                    <a:pt x="14" y="11"/>
                  </a:cubicBezTo>
                  <a:cubicBezTo>
                    <a:pt x="16" y="9"/>
                    <a:pt x="17" y="8"/>
                    <a:pt x="20" y="7"/>
                  </a:cubicBezTo>
                  <a:cubicBezTo>
                    <a:pt x="20" y="2"/>
                    <a:pt x="20" y="2"/>
                    <a:pt x="20" y="2"/>
                  </a:cubicBezTo>
                  <a:cubicBezTo>
                    <a:pt x="20" y="1"/>
                    <a:pt x="21" y="0"/>
                    <a:pt x="22" y="0"/>
                  </a:cubicBezTo>
                  <a:cubicBezTo>
                    <a:pt x="34" y="0"/>
                    <a:pt x="34" y="0"/>
                    <a:pt x="34" y="0"/>
                  </a:cubicBezTo>
                  <a:cubicBezTo>
                    <a:pt x="35" y="0"/>
                    <a:pt x="36" y="1"/>
                    <a:pt x="36" y="2"/>
                  </a:cubicBezTo>
                  <a:cubicBezTo>
                    <a:pt x="36" y="7"/>
                    <a:pt x="36" y="7"/>
                    <a:pt x="36" y="7"/>
                  </a:cubicBezTo>
                  <a:cubicBezTo>
                    <a:pt x="39" y="8"/>
                    <a:pt x="40" y="9"/>
                    <a:pt x="42" y="11"/>
                  </a:cubicBezTo>
                  <a:cubicBezTo>
                    <a:pt x="47" y="8"/>
                    <a:pt x="47" y="8"/>
                    <a:pt x="47" y="8"/>
                  </a:cubicBezTo>
                  <a:cubicBezTo>
                    <a:pt x="48" y="8"/>
                    <a:pt x="49" y="8"/>
                    <a:pt x="50" y="9"/>
                  </a:cubicBezTo>
                  <a:cubicBezTo>
                    <a:pt x="56" y="19"/>
                    <a:pt x="56" y="19"/>
                    <a:pt x="56" y="19"/>
                  </a:cubicBezTo>
                  <a:cubicBezTo>
                    <a:pt x="56" y="20"/>
                    <a:pt x="56" y="20"/>
                    <a:pt x="56" y="21"/>
                  </a:cubicBezTo>
                  <a:cubicBezTo>
                    <a:pt x="56" y="21"/>
                    <a:pt x="55" y="22"/>
                    <a:pt x="55" y="22"/>
                  </a:cubicBezTo>
                  <a:cubicBezTo>
                    <a:pt x="50" y="25"/>
                    <a:pt x="50" y="25"/>
                    <a:pt x="50" y="25"/>
                  </a:cubicBezTo>
                  <a:cubicBezTo>
                    <a:pt x="51" y="27"/>
                    <a:pt x="51" y="29"/>
                    <a:pt x="50" y="31"/>
                  </a:cubicBezTo>
                  <a:cubicBezTo>
                    <a:pt x="55" y="34"/>
                    <a:pt x="55" y="34"/>
                    <a:pt x="55" y="34"/>
                  </a:cubicBezTo>
                  <a:cubicBezTo>
                    <a:pt x="55" y="34"/>
                    <a:pt x="56" y="35"/>
                    <a:pt x="56" y="35"/>
                  </a:cubicBezTo>
                  <a:cubicBezTo>
                    <a:pt x="56" y="36"/>
                    <a:pt x="56" y="36"/>
                    <a:pt x="56" y="37"/>
                  </a:cubicBezTo>
                  <a:cubicBezTo>
                    <a:pt x="50" y="47"/>
                    <a:pt x="50" y="47"/>
                    <a:pt x="50" y="47"/>
                  </a:cubicBezTo>
                  <a:cubicBezTo>
                    <a:pt x="49" y="48"/>
                    <a:pt x="48" y="48"/>
                    <a:pt x="47" y="48"/>
                  </a:cubicBezTo>
                  <a:cubicBezTo>
                    <a:pt x="42" y="45"/>
                    <a:pt x="42" y="45"/>
                    <a:pt x="42" y="45"/>
                  </a:cubicBezTo>
                  <a:cubicBezTo>
                    <a:pt x="40" y="47"/>
                    <a:pt x="39" y="48"/>
                    <a:pt x="36" y="49"/>
                  </a:cubicBezTo>
                  <a:cubicBezTo>
                    <a:pt x="36" y="54"/>
                    <a:pt x="36" y="54"/>
                    <a:pt x="36" y="54"/>
                  </a:cubicBezTo>
                  <a:cubicBezTo>
                    <a:pt x="36" y="55"/>
                    <a:pt x="35" y="56"/>
                    <a:pt x="34" y="56"/>
                  </a:cubicBezTo>
                  <a:close/>
                  <a:moveTo>
                    <a:pt x="24" y="52"/>
                  </a:moveTo>
                  <a:cubicBezTo>
                    <a:pt x="32" y="52"/>
                    <a:pt x="32" y="52"/>
                    <a:pt x="32" y="52"/>
                  </a:cubicBezTo>
                  <a:cubicBezTo>
                    <a:pt x="32" y="47"/>
                    <a:pt x="32" y="47"/>
                    <a:pt x="32" y="47"/>
                  </a:cubicBezTo>
                  <a:cubicBezTo>
                    <a:pt x="32" y="46"/>
                    <a:pt x="33" y="45"/>
                    <a:pt x="34" y="45"/>
                  </a:cubicBezTo>
                  <a:cubicBezTo>
                    <a:pt x="37" y="44"/>
                    <a:pt x="38" y="43"/>
                    <a:pt x="40" y="41"/>
                  </a:cubicBezTo>
                  <a:cubicBezTo>
                    <a:pt x="41" y="41"/>
                    <a:pt x="42" y="41"/>
                    <a:pt x="43" y="41"/>
                  </a:cubicBezTo>
                  <a:cubicBezTo>
                    <a:pt x="47" y="43"/>
                    <a:pt x="47" y="43"/>
                    <a:pt x="47" y="43"/>
                  </a:cubicBezTo>
                  <a:cubicBezTo>
                    <a:pt x="51" y="37"/>
                    <a:pt x="51" y="37"/>
                    <a:pt x="51" y="37"/>
                  </a:cubicBezTo>
                  <a:cubicBezTo>
                    <a:pt x="47" y="34"/>
                    <a:pt x="47" y="34"/>
                    <a:pt x="47" y="34"/>
                  </a:cubicBezTo>
                  <a:cubicBezTo>
                    <a:pt x="46" y="34"/>
                    <a:pt x="46" y="33"/>
                    <a:pt x="46" y="32"/>
                  </a:cubicBezTo>
                  <a:cubicBezTo>
                    <a:pt x="47" y="29"/>
                    <a:pt x="47" y="27"/>
                    <a:pt x="46" y="24"/>
                  </a:cubicBezTo>
                  <a:cubicBezTo>
                    <a:pt x="46" y="23"/>
                    <a:pt x="46" y="22"/>
                    <a:pt x="47" y="22"/>
                  </a:cubicBezTo>
                  <a:cubicBezTo>
                    <a:pt x="51" y="19"/>
                    <a:pt x="51" y="19"/>
                    <a:pt x="51" y="19"/>
                  </a:cubicBezTo>
                  <a:cubicBezTo>
                    <a:pt x="47" y="13"/>
                    <a:pt x="47" y="13"/>
                    <a:pt x="47" y="13"/>
                  </a:cubicBezTo>
                  <a:cubicBezTo>
                    <a:pt x="43" y="15"/>
                    <a:pt x="43" y="15"/>
                    <a:pt x="43" y="15"/>
                  </a:cubicBezTo>
                  <a:cubicBezTo>
                    <a:pt x="42" y="15"/>
                    <a:pt x="41" y="15"/>
                    <a:pt x="40" y="15"/>
                  </a:cubicBezTo>
                  <a:cubicBezTo>
                    <a:pt x="38" y="13"/>
                    <a:pt x="37" y="12"/>
                    <a:pt x="34" y="11"/>
                  </a:cubicBezTo>
                  <a:cubicBezTo>
                    <a:pt x="33" y="11"/>
                    <a:pt x="32" y="10"/>
                    <a:pt x="32" y="9"/>
                  </a:cubicBezTo>
                  <a:cubicBezTo>
                    <a:pt x="32" y="4"/>
                    <a:pt x="32" y="4"/>
                    <a:pt x="32" y="4"/>
                  </a:cubicBezTo>
                  <a:cubicBezTo>
                    <a:pt x="24" y="4"/>
                    <a:pt x="24" y="4"/>
                    <a:pt x="24" y="4"/>
                  </a:cubicBezTo>
                  <a:cubicBezTo>
                    <a:pt x="24" y="9"/>
                    <a:pt x="24" y="9"/>
                    <a:pt x="24" y="9"/>
                  </a:cubicBezTo>
                  <a:cubicBezTo>
                    <a:pt x="24" y="10"/>
                    <a:pt x="23" y="11"/>
                    <a:pt x="22" y="11"/>
                  </a:cubicBezTo>
                  <a:cubicBezTo>
                    <a:pt x="19" y="12"/>
                    <a:pt x="18" y="13"/>
                    <a:pt x="16" y="15"/>
                  </a:cubicBezTo>
                  <a:cubicBezTo>
                    <a:pt x="15" y="15"/>
                    <a:pt x="14" y="15"/>
                    <a:pt x="13" y="15"/>
                  </a:cubicBezTo>
                  <a:cubicBezTo>
                    <a:pt x="9" y="13"/>
                    <a:pt x="9" y="13"/>
                    <a:pt x="9" y="13"/>
                  </a:cubicBezTo>
                  <a:cubicBezTo>
                    <a:pt x="5" y="19"/>
                    <a:pt x="5" y="19"/>
                    <a:pt x="5" y="19"/>
                  </a:cubicBezTo>
                  <a:cubicBezTo>
                    <a:pt x="9" y="22"/>
                    <a:pt x="9" y="22"/>
                    <a:pt x="9" y="22"/>
                  </a:cubicBezTo>
                  <a:cubicBezTo>
                    <a:pt x="10" y="22"/>
                    <a:pt x="10" y="23"/>
                    <a:pt x="10" y="24"/>
                  </a:cubicBezTo>
                  <a:cubicBezTo>
                    <a:pt x="9" y="27"/>
                    <a:pt x="9" y="29"/>
                    <a:pt x="10" y="32"/>
                  </a:cubicBezTo>
                  <a:cubicBezTo>
                    <a:pt x="10" y="33"/>
                    <a:pt x="10" y="34"/>
                    <a:pt x="9" y="34"/>
                  </a:cubicBezTo>
                  <a:cubicBezTo>
                    <a:pt x="5" y="37"/>
                    <a:pt x="5" y="37"/>
                    <a:pt x="5" y="37"/>
                  </a:cubicBezTo>
                  <a:cubicBezTo>
                    <a:pt x="9" y="43"/>
                    <a:pt x="9" y="43"/>
                    <a:pt x="9" y="43"/>
                  </a:cubicBezTo>
                  <a:cubicBezTo>
                    <a:pt x="13" y="41"/>
                    <a:pt x="13" y="41"/>
                    <a:pt x="13" y="41"/>
                  </a:cubicBezTo>
                  <a:cubicBezTo>
                    <a:pt x="14" y="41"/>
                    <a:pt x="15" y="41"/>
                    <a:pt x="16" y="41"/>
                  </a:cubicBezTo>
                  <a:cubicBezTo>
                    <a:pt x="18" y="43"/>
                    <a:pt x="19" y="44"/>
                    <a:pt x="22" y="45"/>
                  </a:cubicBezTo>
                  <a:cubicBezTo>
                    <a:pt x="23" y="45"/>
                    <a:pt x="24" y="46"/>
                    <a:pt x="24" y="47"/>
                  </a:cubicBezTo>
                  <a:lnTo>
                    <a:pt x="2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6" name="Freeform 72">
              <a:extLst>
                <a:ext uri="{FF2B5EF4-FFF2-40B4-BE49-F238E27FC236}">
                  <a16:creationId xmlns:a16="http://schemas.microsoft.com/office/drawing/2014/main" id="{9EEF07C1-6B50-4AA3-942F-48E03ED3A9ED}"/>
                </a:ext>
              </a:extLst>
            </p:cNvPr>
            <p:cNvSpPr>
              <a:spLocks noEditPoints="1"/>
            </p:cNvSpPr>
            <p:nvPr/>
          </p:nvSpPr>
          <p:spPr bwMode="auto">
            <a:xfrm>
              <a:off x="7578725" y="1243013"/>
              <a:ext cx="217488" cy="215900"/>
            </a:xfrm>
            <a:custGeom>
              <a:avLst/>
              <a:gdLst>
                <a:gd name="T0" fmla="*/ 22 w 56"/>
                <a:gd name="T1" fmla="*/ 56 h 56"/>
                <a:gd name="T2" fmla="*/ 20 w 56"/>
                <a:gd name="T3" fmla="*/ 49 h 56"/>
                <a:gd name="T4" fmla="*/ 9 w 56"/>
                <a:gd name="T5" fmla="*/ 48 h 56"/>
                <a:gd name="T6" fmla="*/ 0 w 56"/>
                <a:gd name="T7" fmla="*/ 37 h 56"/>
                <a:gd name="T8" fmla="*/ 1 w 56"/>
                <a:gd name="T9" fmla="*/ 34 h 56"/>
                <a:gd name="T10" fmla="*/ 6 w 56"/>
                <a:gd name="T11" fmla="*/ 25 h 56"/>
                <a:gd name="T12" fmla="*/ 0 w 56"/>
                <a:gd name="T13" fmla="*/ 21 h 56"/>
                <a:gd name="T14" fmla="*/ 6 w 56"/>
                <a:gd name="T15" fmla="*/ 9 h 56"/>
                <a:gd name="T16" fmla="*/ 14 w 56"/>
                <a:gd name="T17" fmla="*/ 11 h 56"/>
                <a:gd name="T18" fmla="*/ 20 w 56"/>
                <a:gd name="T19" fmla="*/ 2 h 56"/>
                <a:gd name="T20" fmla="*/ 34 w 56"/>
                <a:gd name="T21" fmla="*/ 0 h 56"/>
                <a:gd name="T22" fmla="*/ 36 w 56"/>
                <a:gd name="T23" fmla="*/ 7 h 56"/>
                <a:gd name="T24" fmla="*/ 47 w 56"/>
                <a:gd name="T25" fmla="*/ 8 h 56"/>
                <a:gd name="T26" fmla="*/ 56 w 56"/>
                <a:gd name="T27" fmla="*/ 19 h 56"/>
                <a:gd name="T28" fmla="*/ 55 w 56"/>
                <a:gd name="T29" fmla="*/ 22 h 56"/>
                <a:gd name="T30" fmla="*/ 50 w 56"/>
                <a:gd name="T31" fmla="*/ 31 h 56"/>
                <a:gd name="T32" fmla="*/ 56 w 56"/>
                <a:gd name="T33" fmla="*/ 35 h 56"/>
                <a:gd name="T34" fmla="*/ 50 w 56"/>
                <a:gd name="T35" fmla="*/ 47 h 56"/>
                <a:gd name="T36" fmla="*/ 42 w 56"/>
                <a:gd name="T37" fmla="*/ 45 h 56"/>
                <a:gd name="T38" fmla="*/ 36 w 56"/>
                <a:gd name="T39" fmla="*/ 54 h 56"/>
                <a:gd name="T40" fmla="*/ 24 w 56"/>
                <a:gd name="T41" fmla="*/ 52 h 56"/>
                <a:gd name="T42" fmla="*/ 32 w 56"/>
                <a:gd name="T43" fmla="*/ 47 h 56"/>
                <a:gd name="T44" fmla="*/ 40 w 56"/>
                <a:gd name="T45" fmla="*/ 41 h 56"/>
                <a:gd name="T46" fmla="*/ 47 w 56"/>
                <a:gd name="T47" fmla="*/ 43 h 56"/>
                <a:gd name="T48" fmla="*/ 47 w 56"/>
                <a:gd name="T49" fmla="*/ 34 h 56"/>
                <a:gd name="T50" fmla="*/ 46 w 56"/>
                <a:gd name="T51" fmla="*/ 24 h 56"/>
                <a:gd name="T52" fmla="*/ 51 w 56"/>
                <a:gd name="T53" fmla="*/ 19 h 56"/>
                <a:gd name="T54" fmla="*/ 43 w 56"/>
                <a:gd name="T55" fmla="*/ 15 h 56"/>
                <a:gd name="T56" fmla="*/ 34 w 56"/>
                <a:gd name="T57" fmla="*/ 11 h 56"/>
                <a:gd name="T58" fmla="*/ 32 w 56"/>
                <a:gd name="T59" fmla="*/ 4 h 56"/>
                <a:gd name="T60" fmla="*/ 24 w 56"/>
                <a:gd name="T61" fmla="*/ 9 h 56"/>
                <a:gd name="T62" fmla="*/ 16 w 56"/>
                <a:gd name="T63" fmla="*/ 15 h 56"/>
                <a:gd name="T64" fmla="*/ 9 w 56"/>
                <a:gd name="T65" fmla="*/ 13 h 56"/>
                <a:gd name="T66" fmla="*/ 9 w 56"/>
                <a:gd name="T67" fmla="*/ 22 h 56"/>
                <a:gd name="T68" fmla="*/ 10 w 56"/>
                <a:gd name="T69" fmla="*/ 32 h 56"/>
                <a:gd name="T70" fmla="*/ 5 w 56"/>
                <a:gd name="T71" fmla="*/ 37 h 56"/>
                <a:gd name="T72" fmla="*/ 13 w 56"/>
                <a:gd name="T73" fmla="*/ 41 h 56"/>
                <a:gd name="T74" fmla="*/ 22 w 56"/>
                <a:gd name="T75" fmla="*/ 45 h 56"/>
                <a:gd name="T76" fmla="*/ 24 w 56"/>
                <a:gd name="T7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 h="56">
                  <a:moveTo>
                    <a:pt x="34" y="56"/>
                  </a:moveTo>
                  <a:cubicBezTo>
                    <a:pt x="22" y="56"/>
                    <a:pt x="22" y="56"/>
                    <a:pt x="22" y="56"/>
                  </a:cubicBezTo>
                  <a:cubicBezTo>
                    <a:pt x="21" y="56"/>
                    <a:pt x="20" y="55"/>
                    <a:pt x="20" y="54"/>
                  </a:cubicBezTo>
                  <a:cubicBezTo>
                    <a:pt x="20" y="49"/>
                    <a:pt x="20" y="49"/>
                    <a:pt x="20" y="49"/>
                  </a:cubicBezTo>
                  <a:cubicBezTo>
                    <a:pt x="17" y="48"/>
                    <a:pt x="16" y="47"/>
                    <a:pt x="14" y="45"/>
                  </a:cubicBezTo>
                  <a:cubicBezTo>
                    <a:pt x="9" y="48"/>
                    <a:pt x="9" y="48"/>
                    <a:pt x="9" y="48"/>
                  </a:cubicBezTo>
                  <a:cubicBezTo>
                    <a:pt x="8" y="48"/>
                    <a:pt x="7" y="48"/>
                    <a:pt x="6" y="47"/>
                  </a:cubicBezTo>
                  <a:cubicBezTo>
                    <a:pt x="0" y="37"/>
                    <a:pt x="0" y="37"/>
                    <a:pt x="0" y="37"/>
                  </a:cubicBezTo>
                  <a:cubicBezTo>
                    <a:pt x="0" y="36"/>
                    <a:pt x="0" y="36"/>
                    <a:pt x="0" y="35"/>
                  </a:cubicBezTo>
                  <a:cubicBezTo>
                    <a:pt x="0" y="35"/>
                    <a:pt x="1" y="34"/>
                    <a:pt x="1" y="34"/>
                  </a:cubicBezTo>
                  <a:cubicBezTo>
                    <a:pt x="6" y="31"/>
                    <a:pt x="6" y="31"/>
                    <a:pt x="6" y="31"/>
                  </a:cubicBezTo>
                  <a:cubicBezTo>
                    <a:pt x="5" y="29"/>
                    <a:pt x="5" y="27"/>
                    <a:pt x="6" y="25"/>
                  </a:cubicBezTo>
                  <a:cubicBezTo>
                    <a:pt x="1" y="22"/>
                    <a:pt x="1" y="22"/>
                    <a:pt x="1" y="22"/>
                  </a:cubicBezTo>
                  <a:cubicBezTo>
                    <a:pt x="1" y="22"/>
                    <a:pt x="0" y="21"/>
                    <a:pt x="0" y="21"/>
                  </a:cubicBezTo>
                  <a:cubicBezTo>
                    <a:pt x="0" y="20"/>
                    <a:pt x="0" y="20"/>
                    <a:pt x="0" y="19"/>
                  </a:cubicBezTo>
                  <a:cubicBezTo>
                    <a:pt x="6" y="9"/>
                    <a:pt x="6" y="9"/>
                    <a:pt x="6" y="9"/>
                  </a:cubicBezTo>
                  <a:cubicBezTo>
                    <a:pt x="7" y="8"/>
                    <a:pt x="8" y="8"/>
                    <a:pt x="9" y="8"/>
                  </a:cubicBezTo>
                  <a:cubicBezTo>
                    <a:pt x="14" y="11"/>
                    <a:pt x="14" y="11"/>
                    <a:pt x="14" y="11"/>
                  </a:cubicBezTo>
                  <a:cubicBezTo>
                    <a:pt x="16" y="9"/>
                    <a:pt x="17" y="8"/>
                    <a:pt x="20" y="7"/>
                  </a:cubicBezTo>
                  <a:cubicBezTo>
                    <a:pt x="20" y="2"/>
                    <a:pt x="20" y="2"/>
                    <a:pt x="20" y="2"/>
                  </a:cubicBezTo>
                  <a:cubicBezTo>
                    <a:pt x="20" y="1"/>
                    <a:pt x="21" y="0"/>
                    <a:pt x="22" y="0"/>
                  </a:cubicBezTo>
                  <a:cubicBezTo>
                    <a:pt x="34" y="0"/>
                    <a:pt x="34" y="0"/>
                    <a:pt x="34" y="0"/>
                  </a:cubicBezTo>
                  <a:cubicBezTo>
                    <a:pt x="35" y="0"/>
                    <a:pt x="36" y="1"/>
                    <a:pt x="36" y="2"/>
                  </a:cubicBezTo>
                  <a:cubicBezTo>
                    <a:pt x="36" y="7"/>
                    <a:pt x="36" y="7"/>
                    <a:pt x="36" y="7"/>
                  </a:cubicBezTo>
                  <a:cubicBezTo>
                    <a:pt x="39" y="8"/>
                    <a:pt x="40" y="9"/>
                    <a:pt x="42" y="11"/>
                  </a:cubicBezTo>
                  <a:cubicBezTo>
                    <a:pt x="47" y="8"/>
                    <a:pt x="47" y="8"/>
                    <a:pt x="47" y="8"/>
                  </a:cubicBezTo>
                  <a:cubicBezTo>
                    <a:pt x="48" y="8"/>
                    <a:pt x="49" y="8"/>
                    <a:pt x="50" y="9"/>
                  </a:cubicBezTo>
                  <a:cubicBezTo>
                    <a:pt x="56" y="19"/>
                    <a:pt x="56" y="19"/>
                    <a:pt x="56" y="19"/>
                  </a:cubicBezTo>
                  <a:cubicBezTo>
                    <a:pt x="56" y="20"/>
                    <a:pt x="56" y="20"/>
                    <a:pt x="56" y="21"/>
                  </a:cubicBezTo>
                  <a:cubicBezTo>
                    <a:pt x="56" y="21"/>
                    <a:pt x="55" y="22"/>
                    <a:pt x="55" y="22"/>
                  </a:cubicBezTo>
                  <a:cubicBezTo>
                    <a:pt x="50" y="25"/>
                    <a:pt x="50" y="25"/>
                    <a:pt x="50" y="25"/>
                  </a:cubicBezTo>
                  <a:cubicBezTo>
                    <a:pt x="51" y="27"/>
                    <a:pt x="51" y="29"/>
                    <a:pt x="50" y="31"/>
                  </a:cubicBezTo>
                  <a:cubicBezTo>
                    <a:pt x="55" y="34"/>
                    <a:pt x="55" y="34"/>
                    <a:pt x="55" y="34"/>
                  </a:cubicBezTo>
                  <a:cubicBezTo>
                    <a:pt x="55" y="34"/>
                    <a:pt x="56" y="35"/>
                    <a:pt x="56" y="35"/>
                  </a:cubicBezTo>
                  <a:cubicBezTo>
                    <a:pt x="56" y="36"/>
                    <a:pt x="56" y="36"/>
                    <a:pt x="56" y="37"/>
                  </a:cubicBezTo>
                  <a:cubicBezTo>
                    <a:pt x="50" y="47"/>
                    <a:pt x="50" y="47"/>
                    <a:pt x="50" y="47"/>
                  </a:cubicBezTo>
                  <a:cubicBezTo>
                    <a:pt x="49" y="48"/>
                    <a:pt x="48" y="48"/>
                    <a:pt x="47" y="48"/>
                  </a:cubicBezTo>
                  <a:cubicBezTo>
                    <a:pt x="42" y="45"/>
                    <a:pt x="42" y="45"/>
                    <a:pt x="42" y="45"/>
                  </a:cubicBezTo>
                  <a:cubicBezTo>
                    <a:pt x="40" y="47"/>
                    <a:pt x="39" y="48"/>
                    <a:pt x="36" y="49"/>
                  </a:cubicBezTo>
                  <a:cubicBezTo>
                    <a:pt x="36" y="54"/>
                    <a:pt x="36" y="54"/>
                    <a:pt x="36" y="54"/>
                  </a:cubicBezTo>
                  <a:cubicBezTo>
                    <a:pt x="36" y="55"/>
                    <a:pt x="35" y="56"/>
                    <a:pt x="34" y="56"/>
                  </a:cubicBezTo>
                  <a:close/>
                  <a:moveTo>
                    <a:pt x="24" y="52"/>
                  </a:moveTo>
                  <a:cubicBezTo>
                    <a:pt x="32" y="52"/>
                    <a:pt x="32" y="52"/>
                    <a:pt x="32" y="52"/>
                  </a:cubicBezTo>
                  <a:cubicBezTo>
                    <a:pt x="32" y="47"/>
                    <a:pt x="32" y="47"/>
                    <a:pt x="32" y="47"/>
                  </a:cubicBezTo>
                  <a:cubicBezTo>
                    <a:pt x="32" y="46"/>
                    <a:pt x="33" y="45"/>
                    <a:pt x="34" y="45"/>
                  </a:cubicBezTo>
                  <a:cubicBezTo>
                    <a:pt x="37" y="44"/>
                    <a:pt x="38" y="43"/>
                    <a:pt x="40" y="41"/>
                  </a:cubicBezTo>
                  <a:cubicBezTo>
                    <a:pt x="41" y="41"/>
                    <a:pt x="42" y="41"/>
                    <a:pt x="43" y="41"/>
                  </a:cubicBezTo>
                  <a:cubicBezTo>
                    <a:pt x="47" y="43"/>
                    <a:pt x="47" y="43"/>
                    <a:pt x="47" y="43"/>
                  </a:cubicBezTo>
                  <a:cubicBezTo>
                    <a:pt x="51" y="37"/>
                    <a:pt x="51" y="37"/>
                    <a:pt x="51" y="37"/>
                  </a:cubicBezTo>
                  <a:cubicBezTo>
                    <a:pt x="47" y="34"/>
                    <a:pt x="47" y="34"/>
                    <a:pt x="47" y="34"/>
                  </a:cubicBezTo>
                  <a:cubicBezTo>
                    <a:pt x="46" y="34"/>
                    <a:pt x="46" y="33"/>
                    <a:pt x="46" y="32"/>
                  </a:cubicBezTo>
                  <a:cubicBezTo>
                    <a:pt x="47" y="29"/>
                    <a:pt x="47" y="27"/>
                    <a:pt x="46" y="24"/>
                  </a:cubicBezTo>
                  <a:cubicBezTo>
                    <a:pt x="46" y="23"/>
                    <a:pt x="46" y="22"/>
                    <a:pt x="47" y="22"/>
                  </a:cubicBezTo>
                  <a:cubicBezTo>
                    <a:pt x="51" y="19"/>
                    <a:pt x="51" y="19"/>
                    <a:pt x="51" y="19"/>
                  </a:cubicBezTo>
                  <a:cubicBezTo>
                    <a:pt x="47" y="13"/>
                    <a:pt x="47" y="13"/>
                    <a:pt x="47" y="13"/>
                  </a:cubicBezTo>
                  <a:cubicBezTo>
                    <a:pt x="43" y="15"/>
                    <a:pt x="43" y="15"/>
                    <a:pt x="43" y="15"/>
                  </a:cubicBezTo>
                  <a:cubicBezTo>
                    <a:pt x="42" y="15"/>
                    <a:pt x="41" y="15"/>
                    <a:pt x="40" y="15"/>
                  </a:cubicBezTo>
                  <a:cubicBezTo>
                    <a:pt x="38" y="13"/>
                    <a:pt x="37" y="12"/>
                    <a:pt x="34" y="11"/>
                  </a:cubicBezTo>
                  <a:cubicBezTo>
                    <a:pt x="33" y="11"/>
                    <a:pt x="32" y="10"/>
                    <a:pt x="32" y="9"/>
                  </a:cubicBezTo>
                  <a:cubicBezTo>
                    <a:pt x="32" y="4"/>
                    <a:pt x="32" y="4"/>
                    <a:pt x="32" y="4"/>
                  </a:cubicBezTo>
                  <a:cubicBezTo>
                    <a:pt x="24" y="4"/>
                    <a:pt x="24" y="4"/>
                    <a:pt x="24" y="4"/>
                  </a:cubicBezTo>
                  <a:cubicBezTo>
                    <a:pt x="24" y="9"/>
                    <a:pt x="24" y="9"/>
                    <a:pt x="24" y="9"/>
                  </a:cubicBezTo>
                  <a:cubicBezTo>
                    <a:pt x="24" y="10"/>
                    <a:pt x="23" y="11"/>
                    <a:pt x="22" y="11"/>
                  </a:cubicBezTo>
                  <a:cubicBezTo>
                    <a:pt x="19" y="12"/>
                    <a:pt x="18" y="13"/>
                    <a:pt x="16" y="15"/>
                  </a:cubicBezTo>
                  <a:cubicBezTo>
                    <a:pt x="15" y="15"/>
                    <a:pt x="14" y="15"/>
                    <a:pt x="13" y="15"/>
                  </a:cubicBezTo>
                  <a:cubicBezTo>
                    <a:pt x="9" y="13"/>
                    <a:pt x="9" y="13"/>
                    <a:pt x="9" y="13"/>
                  </a:cubicBezTo>
                  <a:cubicBezTo>
                    <a:pt x="5" y="19"/>
                    <a:pt x="5" y="19"/>
                    <a:pt x="5" y="19"/>
                  </a:cubicBezTo>
                  <a:cubicBezTo>
                    <a:pt x="9" y="22"/>
                    <a:pt x="9" y="22"/>
                    <a:pt x="9" y="22"/>
                  </a:cubicBezTo>
                  <a:cubicBezTo>
                    <a:pt x="10" y="22"/>
                    <a:pt x="10" y="23"/>
                    <a:pt x="10" y="24"/>
                  </a:cubicBezTo>
                  <a:cubicBezTo>
                    <a:pt x="9" y="27"/>
                    <a:pt x="9" y="29"/>
                    <a:pt x="10" y="32"/>
                  </a:cubicBezTo>
                  <a:cubicBezTo>
                    <a:pt x="10" y="33"/>
                    <a:pt x="10" y="34"/>
                    <a:pt x="9" y="34"/>
                  </a:cubicBezTo>
                  <a:cubicBezTo>
                    <a:pt x="5" y="37"/>
                    <a:pt x="5" y="37"/>
                    <a:pt x="5" y="37"/>
                  </a:cubicBezTo>
                  <a:cubicBezTo>
                    <a:pt x="9" y="43"/>
                    <a:pt x="9" y="43"/>
                    <a:pt x="9" y="43"/>
                  </a:cubicBezTo>
                  <a:cubicBezTo>
                    <a:pt x="13" y="41"/>
                    <a:pt x="13" y="41"/>
                    <a:pt x="13" y="41"/>
                  </a:cubicBezTo>
                  <a:cubicBezTo>
                    <a:pt x="14" y="41"/>
                    <a:pt x="15" y="41"/>
                    <a:pt x="16" y="41"/>
                  </a:cubicBezTo>
                  <a:cubicBezTo>
                    <a:pt x="18" y="43"/>
                    <a:pt x="19" y="44"/>
                    <a:pt x="22" y="45"/>
                  </a:cubicBezTo>
                  <a:cubicBezTo>
                    <a:pt x="23" y="45"/>
                    <a:pt x="24" y="46"/>
                    <a:pt x="24" y="47"/>
                  </a:cubicBezTo>
                  <a:lnTo>
                    <a:pt x="2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7" name="Freeform 73">
              <a:extLst>
                <a:ext uri="{FF2B5EF4-FFF2-40B4-BE49-F238E27FC236}">
                  <a16:creationId xmlns:a16="http://schemas.microsoft.com/office/drawing/2014/main" id="{4E40B200-9C1A-4254-A611-E0133EF19B01}"/>
                </a:ext>
              </a:extLst>
            </p:cNvPr>
            <p:cNvSpPr>
              <a:spLocks noEditPoints="1"/>
            </p:cNvSpPr>
            <p:nvPr/>
          </p:nvSpPr>
          <p:spPr bwMode="auto">
            <a:xfrm>
              <a:off x="7802563" y="1157288"/>
              <a:ext cx="77788" cy="77788"/>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6" name="Freeform 74">
              <a:extLst>
                <a:ext uri="{FF2B5EF4-FFF2-40B4-BE49-F238E27FC236}">
                  <a16:creationId xmlns:a16="http://schemas.microsoft.com/office/drawing/2014/main" id="{D0D0581D-7AB8-4D06-A1FD-2842CB89F36C}"/>
                </a:ext>
              </a:extLst>
            </p:cNvPr>
            <p:cNvSpPr>
              <a:spLocks noEditPoints="1"/>
            </p:cNvSpPr>
            <p:nvPr/>
          </p:nvSpPr>
          <p:spPr bwMode="auto">
            <a:xfrm>
              <a:off x="7648575" y="1311276"/>
              <a:ext cx="77788" cy="77788"/>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17" name="Group 216">
            <a:extLst>
              <a:ext uri="{FF2B5EF4-FFF2-40B4-BE49-F238E27FC236}">
                <a16:creationId xmlns:a16="http://schemas.microsoft.com/office/drawing/2014/main" id="{E83EF29E-FAB1-4489-9D2D-4ED07205AD84}"/>
              </a:ext>
            </a:extLst>
          </p:cNvPr>
          <p:cNvGrpSpPr>
            <a:grpSpLocks noChangeAspect="1"/>
          </p:cNvGrpSpPr>
          <p:nvPr/>
        </p:nvGrpSpPr>
        <p:grpSpPr>
          <a:xfrm>
            <a:off x="9590063" y="1664058"/>
            <a:ext cx="294140" cy="296676"/>
            <a:chOff x="7072313" y="1144588"/>
            <a:chExt cx="368301" cy="371476"/>
          </a:xfrm>
          <a:solidFill>
            <a:schemeClr val="accent1"/>
          </a:solidFill>
        </p:grpSpPr>
        <p:sp>
          <p:nvSpPr>
            <p:cNvPr id="218" name="Freeform 78">
              <a:extLst>
                <a:ext uri="{FF2B5EF4-FFF2-40B4-BE49-F238E27FC236}">
                  <a16:creationId xmlns:a16="http://schemas.microsoft.com/office/drawing/2014/main" id="{5B2FB2B9-9DEC-4FCE-80CA-DE3311BA26A5}"/>
                </a:ext>
              </a:extLst>
            </p:cNvPr>
            <p:cNvSpPr>
              <a:spLocks/>
            </p:cNvSpPr>
            <p:nvPr/>
          </p:nvSpPr>
          <p:spPr bwMode="auto">
            <a:xfrm>
              <a:off x="7072313" y="1357313"/>
              <a:ext cx="147638" cy="158750"/>
            </a:xfrm>
            <a:custGeom>
              <a:avLst/>
              <a:gdLst>
                <a:gd name="T0" fmla="*/ 23 w 38"/>
                <a:gd name="T1" fmla="*/ 41 h 41"/>
                <a:gd name="T2" fmla="*/ 23 w 38"/>
                <a:gd name="T3" fmla="*/ 41 h 41"/>
                <a:gd name="T4" fmla="*/ 21 w 38"/>
                <a:gd name="T5" fmla="*/ 40 h 41"/>
                <a:gd name="T6" fmla="*/ 16 w 38"/>
                <a:gd name="T7" fmla="*/ 27 h 41"/>
                <a:gd name="T8" fmla="*/ 2 w 38"/>
                <a:gd name="T9" fmla="*/ 29 h 41"/>
                <a:gd name="T10" fmla="*/ 0 w 38"/>
                <a:gd name="T11" fmla="*/ 28 h 41"/>
                <a:gd name="T12" fmla="*/ 0 w 38"/>
                <a:gd name="T13" fmla="*/ 26 h 41"/>
                <a:gd name="T14" fmla="*/ 15 w 38"/>
                <a:gd name="T15" fmla="*/ 0 h 41"/>
                <a:gd name="T16" fmla="*/ 19 w 38"/>
                <a:gd name="T17" fmla="*/ 2 h 41"/>
                <a:gd name="T18" fmla="*/ 6 w 38"/>
                <a:gd name="T19" fmla="*/ 24 h 41"/>
                <a:gd name="T20" fmla="*/ 17 w 38"/>
                <a:gd name="T21" fmla="*/ 22 h 41"/>
                <a:gd name="T22" fmla="*/ 19 w 38"/>
                <a:gd name="T23" fmla="*/ 24 h 41"/>
                <a:gd name="T24" fmla="*/ 23 w 38"/>
                <a:gd name="T25" fmla="*/ 34 h 41"/>
                <a:gd name="T26" fmla="*/ 34 w 38"/>
                <a:gd name="T27" fmla="*/ 16 h 41"/>
                <a:gd name="T28" fmla="*/ 38 w 38"/>
                <a:gd name="T29" fmla="*/ 18 h 41"/>
                <a:gd name="T30" fmla="*/ 24 w 38"/>
                <a:gd name="T31" fmla="*/ 40 h 41"/>
                <a:gd name="T32" fmla="*/ 23 w 38"/>
                <a:gd name="T3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1">
                  <a:moveTo>
                    <a:pt x="23" y="41"/>
                  </a:moveTo>
                  <a:cubicBezTo>
                    <a:pt x="23" y="41"/>
                    <a:pt x="23" y="41"/>
                    <a:pt x="23" y="41"/>
                  </a:cubicBezTo>
                  <a:cubicBezTo>
                    <a:pt x="22" y="41"/>
                    <a:pt x="21" y="40"/>
                    <a:pt x="21" y="40"/>
                  </a:cubicBezTo>
                  <a:cubicBezTo>
                    <a:pt x="16" y="27"/>
                    <a:pt x="16" y="27"/>
                    <a:pt x="16" y="27"/>
                  </a:cubicBezTo>
                  <a:cubicBezTo>
                    <a:pt x="2" y="29"/>
                    <a:pt x="2" y="29"/>
                    <a:pt x="2" y="29"/>
                  </a:cubicBezTo>
                  <a:cubicBezTo>
                    <a:pt x="2" y="29"/>
                    <a:pt x="1" y="29"/>
                    <a:pt x="0" y="28"/>
                  </a:cubicBezTo>
                  <a:cubicBezTo>
                    <a:pt x="0" y="27"/>
                    <a:pt x="0" y="27"/>
                    <a:pt x="0" y="26"/>
                  </a:cubicBezTo>
                  <a:cubicBezTo>
                    <a:pt x="15" y="0"/>
                    <a:pt x="15" y="0"/>
                    <a:pt x="15" y="0"/>
                  </a:cubicBezTo>
                  <a:cubicBezTo>
                    <a:pt x="19" y="2"/>
                    <a:pt x="19" y="2"/>
                    <a:pt x="19" y="2"/>
                  </a:cubicBezTo>
                  <a:cubicBezTo>
                    <a:pt x="6" y="24"/>
                    <a:pt x="6" y="24"/>
                    <a:pt x="6" y="24"/>
                  </a:cubicBezTo>
                  <a:cubicBezTo>
                    <a:pt x="17" y="22"/>
                    <a:pt x="17" y="22"/>
                    <a:pt x="17" y="22"/>
                  </a:cubicBezTo>
                  <a:cubicBezTo>
                    <a:pt x="18" y="22"/>
                    <a:pt x="19" y="23"/>
                    <a:pt x="19" y="24"/>
                  </a:cubicBezTo>
                  <a:cubicBezTo>
                    <a:pt x="23" y="34"/>
                    <a:pt x="23" y="34"/>
                    <a:pt x="23" y="34"/>
                  </a:cubicBezTo>
                  <a:cubicBezTo>
                    <a:pt x="34" y="16"/>
                    <a:pt x="34" y="16"/>
                    <a:pt x="34" y="16"/>
                  </a:cubicBezTo>
                  <a:cubicBezTo>
                    <a:pt x="38" y="18"/>
                    <a:pt x="38" y="18"/>
                    <a:pt x="38" y="18"/>
                  </a:cubicBezTo>
                  <a:cubicBezTo>
                    <a:pt x="24" y="40"/>
                    <a:pt x="24" y="40"/>
                    <a:pt x="24" y="40"/>
                  </a:cubicBezTo>
                  <a:cubicBezTo>
                    <a:pt x="24" y="41"/>
                    <a:pt x="23" y="41"/>
                    <a:pt x="2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79">
              <a:extLst>
                <a:ext uri="{FF2B5EF4-FFF2-40B4-BE49-F238E27FC236}">
                  <a16:creationId xmlns:a16="http://schemas.microsoft.com/office/drawing/2014/main" id="{018BF61F-99B2-4396-ACA2-0EB1407B8ABE}"/>
                </a:ext>
              </a:extLst>
            </p:cNvPr>
            <p:cNvSpPr>
              <a:spLocks/>
            </p:cNvSpPr>
            <p:nvPr/>
          </p:nvSpPr>
          <p:spPr bwMode="auto">
            <a:xfrm>
              <a:off x="7296151" y="1362076"/>
              <a:ext cx="144463" cy="153988"/>
            </a:xfrm>
            <a:custGeom>
              <a:avLst/>
              <a:gdLst>
                <a:gd name="T0" fmla="*/ 15 w 37"/>
                <a:gd name="T1" fmla="*/ 40 h 40"/>
                <a:gd name="T2" fmla="*/ 13 w 37"/>
                <a:gd name="T3" fmla="*/ 39 h 40"/>
                <a:gd name="T4" fmla="*/ 0 w 37"/>
                <a:gd name="T5" fmla="*/ 17 h 40"/>
                <a:gd name="T6" fmla="*/ 3 w 37"/>
                <a:gd name="T7" fmla="*/ 15 h 40"/>
                <a:gd name="T8" fmla="*/ 14 w 37"/>
                <a:gd name="T9" fmla="*/ 33 h 40"/>
                <a:gd name="T10" fmla="*/ 18 w 37"/>
                <a:gd name="T11" fmla="*/ 23 h 40"/>
                <a:gd name="T12" fmla="*/ 20 w 37"/>
                <a:gd name="T13" fmla="*/ 21 h 40"/>
                <a:gd name="T14" fmla="*/ 31 w 37"/>
                <a:gd name="T15" fmla="*/ 23 h 40"/>
                <a:gd name="T16" fmla="*/ 19 w 37"/>
                <a:gd name="T17" fmla="*/ 2 h 40"/>
                <a:gd name="T18" fmla="*/ 22 w 37"/>
                <a:gd name="T19" fmla="*/ 0 h 40"/>
                <a:gd name="T20" fmla="*/ 37 w 37"/>
                <a:gd name="T21" fmla="*/ 25 h 40"/>
                <a:gd name="T22" fmla="*/ 37 w 37"/>
                <a:gd name="T23" fmla="*/ 27 h 40"/>
                <a:gd name="T24" fmla="*/ 35 w 37"/>
                <a:gd name="T25" fmla="*/ 28 h 40"/>
                <a:gd name="T26" fmla="*/ 21 w 37"/>
                <a:gd name="T27" fmla="*/ 26 h 40"/>
                <a:gd name="T28" fmla="*/ 16 w 37"/>
                <a:gd name="T29" fmla="*/ 39 h 40"/>
                <a:gd name="T30" fmla="*/ 15 w 37"/>
                <a:gd name="T31" fmla="*/ 40 h 40"/>
                <a:gd name="T32" fmla="*/ 15 w 37"/>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0">
                  <a:moveTo>
                    <a:pt x="15" y="40"/>
                  </a:moveTo>
                  <a:cubicBezTo>
                    <a:pt x="14" y="40"/>
                    <a:pt x="13" y="40"/>
                    <a:pt x="13" y="39"/>
                  </a:cubicBezTo>
                  <a:cubicBezTo>
                    <a:pt x="0" y="17"/>
                    <a:pt x="0" y="17"/>
                    <a:pt x="0" y="17"/>
                  </a:cubicBezTo>
                  <a:cubicBezTo>
                    <a:pt x="3" y="15"/>
                    <a:pt x="3" y="15"/>
                    <a:pt x="3" y="15"/>
                  </a:cubicBezTo>
                  <a:cubicBezTo>
                    <a:pt x="14" y="33"/>
                    <a:pt x="14" y="33"/>
                    <a:pt x="14" y="33"/>
                  </a:cubicBezTo>
                  <a:cubicBezTo>
                    <a:pt x="18" y="23"/>
                    <a:pt x="18" y="23"/>
                    <a:pt x="18" y="23"/>
                  </a:cubicBezTo>
                  <a:cubicBezTo>
                    <a:pt x="18" y="22"/>
                    <a:pt x="19" y="21"/>
                    <a:pt x="20" y="21"/>
                  </a:cubicBezTo>
                  <a:cubicBezTo>
                    <a:pt x="31" y="23"/>
                    <a:pt x="31" y="23"/>
                    <a:pt x="31" y="23"/>
                  </a:cubicBezTo>
                  <a:cubicBezTo>
                    <a:pt x="19" y="2"/>
                    <a:pt x="19" y="2"/>
                    <a:pt x="19" y="2"/>
                  </a:cubicBezTo>
                  <a:cubicBezTo>
                    <a:pt x="22" y="0"/>
                    <a:pt x="22" y="0"/>
                    <a:pt x="22" y="0"/>
                  </a:cubicBezTo>
                  <a:cubicBezTo>
                    <a:pt x="37" y="25"/>
                    <a:pt x="37" y="25"/>
                    <a:pt x="37" y="25"/>
                  </a:cubicBezTo>
                  <a:cubicBezTo>
                    <a:pt x="37" y="26"/>
                    <a:pt x="37" y="26"/>
                    <a:pt x="37" y="27"/>
                  </a:cubicBezTo>
                  <a:cubicBezTo>
                    <a:pt x="37" y="28"/>
                    <a:pt x="36" y="28"/>
                    <a:pt x="35" y="28"/>
                  </a:cubicBezTo>
                  <a:cubicBezTo>
                    <a:pt x="21" y="26"/>
                    <a:pt x="21" y="26"/>
                    <a:pt x="21" y="26"/>
                  </a:cubicBezTo>
                  <a:cubicBezTo>
                    <a:pt x="16" y="39"/>
                    <a:pt x="16" y="39"/>
                    <a:pt x="16" y="39"/>
                  </a:cubicBezTo>
                  <a:cubicBezTo>
                    <a:pt x="16" y="39"/>
                    <a:pt x="16" y="40"/>
                    <a:pt x="15" y="40"/>
                  </a:cubicBezTo>
                  <a:cubicBezTo>
                    <a:pt x="15" y="40"/>
                    <a:pt x="15" y="40"/>
                    <a:pt x="1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 name="Freeform 80">
              <a:extLst>
                <a:ext uri="{FF2B5EF4-FFF2-40B4-BE49-F238E27FC236}">
                  <a16:creationId xmlns:a16="http://schemas.microsoft.com/office/drawing/2014/main" id="{C59EBC2B-F15B-4ABF-A2C6-A469994C3AB0}"/>
                </a:ext>
              </a:extLst>
            </p:cNvPr>
            <p:cNvSpPr>
              <a:spLocks noEditPoints="1"/>
            </p:cNvSpPr>
            <p:nvPr/>
          </p:nvSpPr>
          <p:spPr bwMode="auto">
            <a:xfrm>
              <a:off x="7110413" y="1144588"/>
              <a:ext cx="295275" cy="293688"/>
            </a:xfrm>
            <a:custGeom>
              <a:avLst/>
              <a:gdLst>
                <a:gd name="T0" fmla="*/ 38 w 76"/>
                <a:gd name="T1" fmla="*/ 76 h 76"/>
                <a:gd name="T2" fmla="*/ 0 w 76"/>
                <a:gd name="T3" fmla="*/ 38 h 76"/>
                <a:gd name="T4" fmla="*/ 38 w 76"/>
                <a:gd name="T5" fmla="*/ 0 h 76"/>
                <a:gd name="T6" fmla="*/ 76 w 76"/>
                <a:gd name="T7" fmla="*/ 38 h 76"/>
                <a:gd name="T8" fmla="*/ 38 w 76"/>
                <a:gd name="T9" fmla="*/ 76 h 76"/>
                <a:gd name="T10" fmla="*/ 38 w 76"/>
                <a:gd name="T11" fmla="*/ 4 h 76"/>
                <a:gd name="T12" fmla="*/ 4 w 76"/>
                <a:gd name="T13" fmla="*/ 38 h 76"/>
                <a:gd name="T14" fmla="*/ 38 w 76"/>
                <a:gd name="T15" fmla="*/ 72 h 76"/>
                <a:gd name="T16" fmla="*/ 72 w 76"/>
                <a:gd name="T17" fmla="*/ 38 h 76"/>
                <a:gd name="T18" fmla="*/ 38 w 76"/>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38" y="76"/>
                  </a:moveTo>
                  <a:cubicBezTo>
                    <a:pt x="17" y="76"/>
                    <a:pt x="0" y="59"/>
                    <a:pt x="0" y="38"/>
                  </a:cubicBezTo>
                  <a:cubicBezTo>
                    <a:pt x="0" y="17"/>
                    <a:pt x="17" y="0"/>
                    <a:pt x="38" y="0"/>
                  </a:cubicBezTo>
                  <a:cubicBezTo>
                    <a:pt x="59" y="0"/>
                    <a:pt x="76" y="17"/>
                    <a:pt x="76" y="38"/>
                  </a:cubicBezTo>
                  <a:cubicBezTo>
                    <a:pt x="76" y="59"/>
                    <a:pt x="59" y="76"/>
                    <a:pt x="38" y="76"/>
                  </a:cubicBezTo>
                  <a:close/>
                  <a:moveTo>
                    <a:pt x="38" y="4"/>
                  </a:moveTo>
                  <a:cubicBezTo>
                    <a:pt x="19" y="4"/>
                    <a:pt x="4" y="19"/>
                    <a:pt x="4" y="38"/>
                  </a:cubicBezTo>
                  <a:cubicBezTo>
                    <a:pt x="4" y="57"/>
                    <a:pt x="19" y="72"/>
                    <a:pt x="38" y="72"/>
                  </a:cubicBezTo>
                  <a:cubicBezTo>
                    <a:pt x="57" y="72"/>
                    <a:pt x="72" y="57"/>
                    <a:pt x="72" y="38"/>
                  </a:cubicBezTo>
                  <a:cubicBezTo>
                    <a:pt x="72" y="19"/>
                    <a:pt x="57" y="4"/>
                    <a:pt x="3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1">
              <a:extLst>
                <a:ext uri="{FF2B5EF4-FFF2-40B4-BE49-F238E27FC236}">
                  <a16:creationId xmlns:a16="http://schemas.microsoft.com/office/drawing/2014/main" id="{16A70A9A-ED9D-43ED-A290-9FB3AD85886D}"/>
                </a:ext>
              </a:extLst>
            </p:cNvPr>
            <p:cNvSpPr>
              <a:spLocks noEditPoints="1"/>
            </p:cNvSpPr>
            <p:nvPr/>
          </p:nvSpPr>
          <p:spPr bwMode="auto">
            <a:xfrm>
              <a:off x="7180263" y="1206501"/>
              <a:ext cx="155575" cy="155575"/>
            </a:xfrm>
            <a:custGeom>
              <a:avLst/>
              <a:gdLst>
                <a:gd name="T0" fmla="*/ 32 w 40"/>
                <a:gd name="T1" fmla="*/ 40 h 40"/>
                <a:gd name="T2" fmla="*/ 31 w 40"/>
                <a:gd name="T3" fmla="*/ 40 h 40"/>
                <a:gd name="T4" fmla="*/ 20 w 40"/>
                <a:gd name="T5" fmla="*/ 33 h 40"/>
                <a:gd name="T6" fmla="*/ 9 w 40"/>
                <a:gd name="T7" fmla="*/ 40 h 40"/>
                <a:gd name="T8" fmla="*/ 7 w 40"/>
                <a:gd name="T9" fmla="*/ 40 h 40"/>
                <a:gd name="T10" fmla="*/ 6 w 40"/>
                <a:gd name="T11" fmla="*/ 37 h 40"/>
                <a:gd name="T12" fmla="*/ 10 w 40"/>
                <a:gd name="T13" fmla="*/ 25 h 40"/>
                <a:gd name="T14" fmla="*/ 1 w 40"/>
                <a:gd name="T15" fmla="*/ 15 h 40"/>
                <a:gd name="T16" fmla="*/ 0 w 40"/>
                <a:gd name="T17" fmla="*/ 13 h 40"/>
                <a:gd name="T18" fmla="*/ 2 w 40"/>
                <a:gd name="T19" fmla="*/ 12 h 40"/>
                <a:gd name="T20" fmla="*/ 13 w 40"/>
                <a:gd name="T21" fmla="*/ 12 h 40"/>
                <a:gd name="T22" fmla="*/ 18 w 40"/>
                <a:gd name="T23" fmla="*/ 1 h 40"/>
                <a:gd name="T24" fmla="*/ 22 w 40"/>
                <a:gd name="T25" fmla="*/ 1 h 40"/>
                <a:gd name="T26" fmla="*/ 27 w 40"/>
                <a:gd name="T27" fmla="*/ 12 h 40"/>
                <a:gd name="T28" fmla="*/ 38 w 40"/>
                <a:gd name="T29" fmla="*/ 12 h 40"/>
                <a:gd name="T30" fmla="*/ 40 w 40"/>
                <a:gd name="T31" fmla="*/ 13 h 40"/>
                <a:gd name="T32" fmla="*/ 39 w 40"/>
                <a:gd name="T33" fmla="*/ 15 h 40"/>
                <a:gd name="T34" fmla="*/ 30 w 40"/>
                <a:gd name="T35" fmla="*/ 25 h 40"/>
                <a:gd name="T36" fmla="*/ 34 w 40"/>
                <a:gd name="T37" fmla="*/ 37 h 40"/>
                <a:gd name="T38" fmla="*/ 33 w 40"/>
                <a:gd name="T39" fmla="*/ 40 h 40"/>
                <a:gd name="T40" fmla="*/ 32 w 40"/>
                <a:gd name="T41" fmla="*/ 40 h 40"/>
                <a:gd name="T42" fmla="*/ 20 w 40"/>
                <a:gd name="T43" fmla="*/ 28 h 40"/>
                <a:gd name="T44" fmla="*/ 21 w 40"/>
                <a:gd name="T45" fmla="*/ 29 h 40"/>
                <a:gd name="T46" fmla="*/ 29 w 40"/>
                <a:gd name="T47" fmla="*/ 34 h 40"/>
                <a:gd name="T48" fmla="*/ 26 w 40"/>
                <a:gd name="T49" fmla="*/ 25 h 40"/>
                <a:gd name="T50" fmla="*/ 27 w 40"/>
                <a:gd name="T51" fmla="*/ 23 h 40"/>
                <a:gd name="T52" fmla="*/ 33 w 40"/>
                <a:gd name="T53" fmla="*/ 16 h 40"/>
                <a:gd name="T54" fmla="*/ 26 w 40"/>
                <a:gd name="T55" fmla="*/ 16 h 40"/>
                <a:gd name="T56" fmla="*/ 24 w 40"/>
                <a:gd name="T57" fmla="*/ 15 h 40"/>
                <a:gd name="T58" fmla="*/ 20 w 40"/>
                <a:gd name="T59" fmla="*/ 6 h 40"/>
                <a:gd name="T60" fmla="*/ 16 w 40"/>
                <a:gd name="T61" fmla="*/ 15 h 40"/>
                <a:gd name="T62" fmla="*/ 14 w 40"/>
                <a:gd name="T63" fmla="*/ 16 h 40"/>
                <a:gd name="T64" fmla="*/ 7 w 40"/>
                <a:gd name="T65" fmla="*/ 16 h 40"/>
                <a:gd name="T66" fmla="*/ 13 w 40"/>
                <a:gd name="T67" fmla="*/ 23 h 40"/>
                <a:gd name="T68" fmla="*/ 14 w 40"/>
                <a:gd name="T69" fmla="*/ 25 h 40"/>
                <a:gd name="T70" fmla="*/ 11 w 40"/>
                <a:gd name="T71" fmla="*/ 34 h 40"/>
                <a:gd name="T72" fmla="*/ 19 w 40"/>
                <a:gd name="T73" fmla="*/ 29 h 40"/>
                <a:gd name="T74" fmla="*/ 20 w 40"/>
                <a:gd name="T7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40">
                  <a:moveTo>
                    <a:pt x="32" y="40"/>
                  </a:moveTo>
                  <a:cubicBezTo>
                    <a:pt x="32" y="40"/>
                    <a:pt x="31" y="40"/>
                    <a:pt x="31" y="40"/>
                  </a:cubicBezTo>
                  <a:cubicBezTo>
                    <a:pt x="20" y="33"/>
                    <a:pt x="20" y="33"/>
                    <a:pt x="20" y="33"/>
                  </a:cubicBezTo>
                  <a:cubicBezTo>
                    <a:pt x="9" y="40"/>
                    <a:pt x="9" y="40"/>
                    <a:pt x="9" y="40"/>
                  </a:cubicBezTo>
                  <a:cubicBezTo>
                    <a:pt x="8" y="40"/>
                    <a:pt x="7" y="40"/>
                    <a:pt x="7" y="40"/>
                  </a:cubicBezTo>
                  <a:cubicBezTo>
                    <a:pt x="6" y="39"/>
                    <a:pt x="6" y="38"/>
                    <a:pt x="6" y="37"/>
                  </a:cubicBezTo>
                  <a:cubicBezTo>
                    <a:pt x="10" y="25"/>
                    <a:pt x="10" y="25"/>
                    <a:pt x="10" y="25"/>
                  </a:cubicBezTo>
                  <a:cubicBezTo>
                    <a:pt x="1" y="15"/>
                    <a:pt x="1" y="15"/>
                    <a:pt x="1" y="15"/>
                  </a:cubicBezTo>
                  <a:cubicBezTo>
                    <a:pt x="0" y="15"/>
                    <a:pt x="0" y="14"/>
                    <a:pt x="0" y="13"/>
                  </a:cubicBezTo>
                  <a:cubicBezTo>
                    <a:pt x="0" y="12"/>
                    <a:pt x="1" y="12"/>
                    <a:pt x="2" y="12"/>
                  </a:cubicBezTo>
                  <a:cubicBezTo>
                    <a:pt x="13" y="12"/>
                    <a:pt x="13" y="12"/>
                    <a:pt x="13" y="12"/>
                  </a:cubicBezTo>
                  <a:cubicBezTo>
                    <a:pt x="18" y="1"/>
                    <a:pt x="18" y="1"/>
                    <a:pt x="18" y="1"/>
                  </a:cubicBezTo>
                  <a:cubicBezTo>
                    <a:pt x="19" y="0"/>
                    <a:pt x="21" y="0"/>
                    <a:pt x="22" y="1"/>
                  </a:cubicBezTo>
                  <a:cubicBezTo>
                    <a:pt x="27" y="12"/>
                    <a:pt x="27" y="12"/>
                    <a:pt x="27" y="12"/>
                  </a:cubicBezTo>
                  <a:cubicBezTo>
                    <a:pt x="38" y="12"/>
                    <a:pt x="38" y="12"/>
                    <a:pt x="38" y="12"/>
                  </a:cubicBezTo>
                  <a:cubicBezTo>
                    <a:pt x="39" y="12"/>
                    <a:pt x="40" y="12"/>
                    <a:pt x="40" y="13"/>
                  </a:cubicBezTo>
                  <a:cubicBezTo>
                    <a:pt x="40" y="14"/>
                    <a:pt x="40" y="15"/>
                    <a:pt x="39" y="15"/>
                  </a:cubicBezTo>
                  <a:cubicBezTo>
                    <a:pt x="30" y="25"/>
                    <a:pt x="30" y="25"/>
                    <a:pt x="30" y="25"/>
                  </a:cubicBezTo>
                  <a:cubicBezTo>
                    <a:pt x="34" y="37"/>
                    <a:pt x="34" y="37"/>
                    <a:pt x="34" y="37"/>
                  </a:cubicBezTo>
                  <a:cubicBezTo>
                    <a:pt x="34" y="38"/>
                    <a:pt x="34" y="39"/>
                    <a:pt x="33" y="40"/>
                  </a:cubicBezTo>
                  <a:cubicBezTo>
                    <a:pt x="33" y="40"/>
                    <a:pt x="32" y="40"/>
                    <a:pt x="32" y="40"/>
                  </a:cubicBezTo>
                  <a:close/>
                  <a:moveTo>
                    <a:pt x="20" y="28"/>
                  </a:moveTo>
                  <a:cubicBezTo>
                    <a:pt x="20" y="28"/>
                    <a:pt x="21" y="29"/>
                    <a:pt x="21" y="29"/>
                  </a:cubicBezTo>
                  <a:cubicBezTo>
                    <a:pt x="29" y="34"/>
                    <a:pt x="29" y="34"/>
                    <a:pt x="29" y="34"/>
                  </a:cubicBezTo>
                  <a:cubicBezTo>
                    <a:pt x="26" y="25"/>
                    <a:pt x="26" y="25"/>
                    <a:pt x="26" y="25"/>
                  </a:cubicBezTo>
                  <a:cubicBezTo>
                    <a:pt x="26" y="24"/>
                    <a:pt x="26" y="23"/>
                    <a:pt x="27" y="23"/>
                  </a:cubicBezTo>
                  <a:cubicBezTo>
                    <a:pt x="33" y="16"/>
                    <a:pt x="33" y="16"/>
                    <a:pt x="33" y="16"/>
                  </a:cubicBezTo>
                  <a:cubicBezTo>
                    <a:pt x="26" y="16"/>
                    <a:pt x="26" y="16"/>
                    <a:pt x="26" y="16"/>
                  </a:cubicBezTo>
                  <a:cubicBezTo>
                    <a:pt x="25" y="16"/>
                    <a:pt x="25" y="16"/>
                    <a:pt x="24" y="15"/>
                  </a:cubicBezTo>
                  <a:cubicBezTo>
                    <a:pt x="20" y="6"/>
                    <a:pt x="20" y="6"/>
                    <a:pt x="20" y="6"/>
                  </a:cubicBezTo>
                  <a:cubicBezTo>
                    <a:pt x="16" y="15"/>
                    <a:pt x="16" y="15"/>
                    <a:pt x="16" y="15"/>
                  </a:cubicBezTo>
                  <a:cubicBezTo>
                    <a:pt x="15" y="16"/>
                    <a:pt x="15" y="16"/>
                    <a:pt x="14" y="16"/>
                  </a:cubicBezTo>
                  <a:cubicBezTo>
                    <a:pt x="7" y="16"/>
                    <a:pt x="7" y="16"/>
                    <a:pt x="7" y="16"/>
                  </a:cubicBezTo>
                  <a:cubicBezTo>
                    <a:pt x="13" y="23"/>
                    <a:pt x="13" y="23"/>
                    <a:pt x="13" y="23"/>
                  </a:cubicBezTo>
                  <a:cubicBezTo>
                    <a:pt x="14" y="23"/>
                    <a:pt x="14" y="24"/>
                    <a:pt x="14" y="25"/>
                  </a:cubicBezTo>
                  <a:cubicBezTo>
                    <a:pt x="11" y="34"/>
                    <a:pt x="11" y="34"/>
                    <a:pt x="11" y="34"/>
                  </a:cubicBezTo>
                  <a:cubicBezTo>
                    <a:pt x="19" y="29"/>
                    <a:pt x="19" y="29"/>
                    <a:pt x="19" y="29"/>
                  </a:cubicBezTo>
                  <a:cubicBezTo>
                    <a:pt x="19" y="29"/>
                    <a:pt x="20" y="28"/>
                    <a:pt x="2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2" name="Rectangle: Rounded Corners 221">
            <a:extLst>
              <a:ext uri="{FF2B5EF4-FFF2-40B4-BE49-F238E27FC236}">
                <a16:creationId xmlns:a16="http://schemas.microsoft.com/office/drawing/2014/main" id="{9F4F261E-0D76-4C62-BA7A-CD72C7F858B7}"/>
              </a:ext>
            </a:extLst>
          </p:cNvPr>
          <p:cNvSpPr/>
          <p:nvPr/>
        </p:nvSpPr>
        <p:spPr>
          <a:xfrm rot="16200000">
            <a:off x="-1155298" y="3875758"/>
            <a:ext cx="3604437" cy="60050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30 Million Unique Visitors/Month</a:t>
            </a:r>
          </a:p>
          <a:p>
            <a:pPr algn="ctr"/>
            <a:r>
              <a:rPr lang="en-US" b="1" dirty="0">
                <a:solidFill>
                  <a:schemeClr val="accent1"/>
                </a:solidFill>
              </a:rPr>
              <a:t>1 Million Premium Members</a:t>
            </a:r>
          </a:p>
        </p:txBody>
      </p:sp>
      <p:sp>
        <p:nvSpPr>
          <p:cNvPr id="223" name="Rectangle: Rounded Corners 222">
            <a:extLst>
              <a:ext uri="{FF2B5EF4-FFF2-40B4-BE49-F238E27FC236}">
                <a16:creationId xmlns:a16="http://schemas.microsoft.com/office/drawing/2014/main" id="{81E6BE87-4ECE-41E1-9570-6A2EC87CF49B}"/>
              </a:ext>
            </a:extLst>
          </p:cNvPr>
          <p:cNvSpPr/>
          <p:nvPr/>
        </p:nvSpPr>
        <p:spPr>
          <a:xfrm rot="5400000">
            <a:off x="9589631" y="3921167"/>
            <a:ext cx="3604437" cy="565123"/>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1 Million Black Facts</a:t>
            </a:r>
          </a:p>
          <a:p>
            <a:pPr algn="ctr"/>
            <a:r>
              <a:rPr lang="en-US" b="1" dirty="0">
                <a:solidFill>
                  <a:schemeClr val="accent1"/>
                </a:solidFill>
              </a:rPr>
              <a:t>150,000 Black Vendors</a:t>
            </a:r>
          </a:p>
        </p:txBody>
      </p:sp>
      <p:sp>
        <p:nvSpPr>
          <p:cNvPr id="224" name="Rounded Rectangle 40">
            <a:extLst>
              <a:ext uri="{FF2B5EF4-FFF2-40B4-BE49-F238E27FC236}">
                <a16:creationId xmlns:a16="http://schemas.microsoft.com/office/drawing/2014/main" id="{1C49FB48-56B5-451E-9529-83B0065C4006}"/>
              </a:ext>
            </a:extLst>
          </p:cNvPr>
          <p:cNvSpPr/>
          <p:nvPr/>
        </p:nvSpPr>
        <p:spPr>
          <a:xfrm>
            <a:off x="3777933" y="1000724"/>
            <a:ext cx="4485767" cy="423862"/>
          </a:xfrm>
          <a:prstGeom prst="roundRect">
            <a:avLst>
              <a:gd name="adj" fmla="val 24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581EE9E4-8499-4F8E-8214-044B7F2351EB}"/>
              </a:ext>
            </a:extLst>
          </p:cNvPr>
          <p:cNvSpPr txBox="1"/>
          <p:nvPr/>
        </p:nvSpPr>
        <p:spPr>
          <a:xfrm>
            <a:off x="4065794" y="1011171"/>
            <a:ext cx="3860718" cy="369332"/>
          </a:xfrm>
          <a:prstGeom prst="rect">
            <a:avLst/>
          </a:prstGeom>
          <a:noFill/>
        </p:spPr>
        <p:txBody>
          <a:bodyPr wrap="square" lIns="0" tIns="0" rIns="0" bIns="0" rtlCol="0" anchor="ctr" anchorCtr="0">
            <a:spAutoFit/>
          </a:bodyPr>
          <a:lstStyle/>
          <a:p>
            <a:pPr algn="ctr"/>
            <a:r>
              <a:rPr lang="en-US" sz="2400" b="1" dirty="0">
                <a:solidFill>
                  <a:schemeClr val="bg1"/>
                </a:solidFill>
              </a:rPr>
              <a:t>The Path to Profitability</a:t>
            </a:r>
          </a:p>
        </p:txBody>
      </p:sp>
      <p:pic>
        <p:nvPicPr>
          <p:cNvPr id="5" name="Picture 4">
            <a:extLst>
              <a:ext uri="{FF2B5EF4-FFF2-40B4-BE49-F238E27FC236}">
                <a16:creationId xmlns:a16="http://schemas.microsoft.com/office/drawing/2014/main" id="{AACE805C-ADEE-4894-8BE2-5E962058C4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2204" y="380579"/>
            <a:ext cx="1162073" cy="1141228"/>
          </a:xfrm>
          <a:prstGeom prst="rect">
            <a:avLst/>
          </a:prstGeom>
        </p:spPr>
      </p:pic>
      <p:pic>
        <p:nvPicPr>
          <p:cNvPr id="6" name="Picture 5">
            <a:extLst>
              <a:ext uri="{FF2B5EF4-FFF2-40B4-BE49-F238E27FC236}">
                <a16:creationId xmlns:a16="http://schemas.microsoft.com/office/drawing/2014/main" id="{2B50C0BB-DE23-45E9-8C08-F51A301590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2775" y="1630122"/>
            <a:ext cx="873524" cy="927344"/>
          </a:xfrm>
          <a:prstGeom prst="rect">
            <a:avLst/>
          </a:prstGeom>
        </p:spPr>
      </p:pic>
      <p:pic>
        <p:nvPicPr>
          <p:cNvPr id="44" name="Picture 43">
            <a:extLst>
              <a:ext uri="{FF2B5EF4-FFF2-40B4-BE49-F238E27FC236}">
                <a16:creationId xmlns:a16="http://schemas.microsoft.com/office/drawing/2014/main" id="{E0DCFEFD-E07D-4BC6-86C8-9183C0DE7C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06953" y="89795"/>
            <a:ext cx="1008180" cy="916964"/>
          </a:xfrm>
          <a:prstGeom prst="rect">
            <a:avLst/>
          </a:prstGeom>
        </p:spPr>
      </p:pic>
      <p:sp>
        <p:nvSpPr>
          <p:cNvPr id="35" name="TextBox 34">
            <a:extLst>
              <a:ext uri="{FF2B5EF4-FFF2-40B4-BE49-F238E27FC236}">
                <a16:creationId xmlns:a16="http://schemas.microsoft.com/office/drawing/2014/main" id="{E0AC2902-983E-48E4-B50F-117F1A58D4D9}"/>
              </a:ext>
            </a:extLst>
          </p:cNvPr>
          <p:cNvSpPr txBox="1"/>
          <p:nvPr/>
        </p:nvSpPr>
        <p:spPr>
          <a:xfrm>
            <a:off x="580980" y="522126"/>
            <a:ext cx="3134575" cy="1107996"/>
          </a:xfrm>
          <a:prstGeom prst="rect">
            <a:avLst/>
          </a:prstGeom>
          <a:noFill/>
        </p:spPr>
        <p:txBody>
          <a:bodyPr wrap="square" lIns="0" tIns="0" rIns="0" bIns="0" rtlCol="0" anchor="ctr" anchorCtr="0">
            <a:spAutoFit/>
          </a:bodyPr>
          <a:lstStyle/>
          <a:p>
            <a:r>
              <a:rPr lang="en-US" sz="3600" b="1" dirty="0">
                <a:solidFill>
                  <a:schemeClr val="accent2">
                    <a:lumMod val="75000"/>
                  </a:schemeClr>
                </a:solidFill>
                <a:latin typeface="Segoe UI" panose="020B0502040204020203" pitchFamily="34" charset="0"/>
                <a:cs typeface="Segoe UI" panose="020B0502040204020203" pitchFamily="34" charset="0"/>
              </a:rPr>
              <a:t>FINANCIAL </a:t>
            </a:r>
            <a:r>
              <a:rPr lang="en-US" sz="3600" dirty="0">
                <a:solidFill>
                  <a:schemeClr val="accent2">
                    <a:lumMod val="75000"/>
                  </a:schemeClr>
                </a:solidFill>
                <a:latin typeface="Segoe UI" panose="020B0502040204020203" pitchFamily="34" charset="0"/>
                <a:cs typeface="Segoe UI" panose="020B0502040204020203" pitchFamily="34" charset="0"/>
              </a:rPr>
              <a:t>FORECAST</a:t>
            </a:r>
          </a:p>
        </p:txBody>
      </p:sp>
    </p:spTree>
    <p:extLst>
      <p:ext uri="{BB962C8B-B14F-4D97-AF65-F5344CB8AC3E}">
        <p14:creationId xmlns:p14="http://schemas.microsoft.com/office/powerpoint/2010/main" val="177679062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A85A8F-01F9-4CB2-8321-4AA0999AF531}"/>
              </a:ext>
            </a:extLst>
          </p:cNvPr>
          <p:cNvSpPr>
            <a:spLocks noGrp="1"/>
          </p:cNvSpPr>
          <p:nvPr>
            <p:ph type="sldNum" sz="quarter" idx="12"/>
          </p:nvPr>
        </p:nvSpPr>
        <p:spPr/>
        <p:txBody>
          <a:bodyPr/>
          <a:lstStyle/>
          <a:p>
            <a:fld id="{43E1C79E-4906-42D7-9799-8BE0AC9297B3}" type="slidenum">
              <a:rPr lang="en-US" smtClean="0"/>
              <a:pPr/>
              <a:t>16</a:t>
            </a:fld>
            <a:endParaRPr lang="en-US"/>
          </a:p>
        </p:txBody>
      </p:sp>
      <p:sp>
        <p:nvSpPr>
          <p:cNvPr id="3" name="TextBox 2">
            <a:extLst>
              <a:ext uri="{FF2B5EF4-FFF2-40B4-BE49-F238E27FC236}">
                <a16:creationId xmlns:a16="http://schemas.microsoft.com/office/drawing/2014/main" id="{B5B1AB03-1FCD-4E68-94DA-F6CD9D0645E2}"/>
              </a:ext>
            </a:extLst>
          </p:cNvPr>
          <p:cNvSpPr txBox="1"/>
          <p:nvPr/>
        </p:nvSpPr>
        <p:spPr>
          <a:xfrm>
            <a:off x="580980" y="747494"/>
            <a:ext cx="3237075" cy="1107996"/>
          </a:xfrm>
          <a:prstGeom prst="rect">
            <a:avLst/>
          </a:prstGeom>
          <a:solidFill>
            <a:schemeClr val="bg1"/>
          </a:solidFill>
        </p:spPr>
        <p:txBody>
          <a:bodyPr wrap="square" lIns="0" tIns="0" rIns="0" bIns="0" rtlCol="0" anchor="ctr" anchorCtr="0">
            <a:spAutoFit/>
          </a:bodyPr>
          <a:lstStyle/>
          <a:p>
            <a:r>
              <a:rPr lang="en-US" sz="3600" b="1" dirty="0">
                <a:solidFill>
                  <a:schemeClr val="accent4">
                    <a:lumMod val="75000"/>
                  </a:schemeClr>
                </a:solidFill>
                <a:latin typeface="Segoe UI" panose="020B0502040204020203" pitchFamily="34" charset="0"/>
                <a:cs typeface="Segoe UI" panose="020B0502040204020203" pitchFamily="34" charset="0"/>
              </a:rPr>
              <a:t>2021 REVENUE </a:t>
            </a:r>
            <a:r>
              <a:rPr lang="en-US" sz="3600" dirty="0">
                <a:solidFill>
                  <a:schemeClr val="accent4">
                    <a:lumMod val="75000"/>
                  </a:schemeClr>
                </a:solidFill>
                <a:latin typeface="Segoe UI" panose="020B0502040204020203" pitchFamily="34" charset="0"/>
                <a:cs typeface="Segoe UI" panose="020B0502040204020203" pitchFamily="34" charset="0"/>
              </a:rPr>
              <a:t>PROJECTIONS</a:t>
            </a:r>
          </a:p>
        </p:txBody>
      </p:sp>
      <p:grpSp>
        <p:nvGrpSpPr>
          <p:cNvPr id="4" name="Group 3">
            <a:extLst>
              <a:ext uri="{FF2B5EF4-FFF2-40B4-BE49-F238E27FC236}">
                <a16:creationId xmlns:a16="http://schemas.microsoft.com/office/drawing/2014/main" id="{8F06500E-7BE0-43BD-B41D-738564C5578A}"/>
              </a:ext>
            </a:extLst>
          </p:cNvPr>
          <p:cNvGrpSpPr/>
          <p:nvPr/>
        </p:nvGrpSpPr>
        <p:grpSpPr>
          <a:xfrm>
            <a:off x="580981" y="454257"/>
            <a:ext cx="1019175" cy="181379"/>
            <a:chOff x="4127500" y="876491"/>
            <a:chExt cx="1019175" cy="181379"/>
          </a:xfrm>
        </p:grpSpPr>
        <p:sp>
          <p:nvSpPr>
            <p:cNvPr id="5" name="Oval 4">
              <a:extLst>
                <a:ext uri="{FF2B5EF4-FFF2-40B4-BE49-F238E27FC236}">
                  <a16:creationId xmlns:a16="http://schemas.microsoft.com/office/drawing/2014/main" id="{20746FF0-2CEC-4B76-B579-EE5B9841792F}"/>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2D4795E-F176-46AD-AF52-ED73022416C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59A706-D7AF-4F05-A982-6737D933D978}"/>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434CD3C-60CD-437F-90E8-9FFDB89274A1}"/>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40">
            <a:extLst>
              <a:ext uri="{FF2B5EF4-FFF2-40B4-BE49-F238E27FC236}">
                <a16:creationId xmlns:a16="http://schemas.microsoft.com/office/drawing/2014/main" id="{4B5A5943-4EAA-4C28-B3D8-BB0942236A51}"/>
              </a:ext>
            </a:extLst>
          </p:cNvPr>
          <p:cNvSpPr/>
          <p:nvPr/>
        </p:nvSpPr>
        <p:spPr>
          <a:xfrm>
            <a:off x="3942317" y="1074402"/>
            <a:ext cx="4485767" cy="423862"/>
          </a:xfrm>
          <a:prstGeom prst="roundRect">
            <a:avLst>
              <a:gd name="adj" fmla="val 2417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39A2D5-1B91-42FC-A456-4D5CE25657B4}"/>
              </a:ext>
            </a:extLst>
          </p:cNvPr>
          <p:cNvSpPr txBox="1"/>
          <p:nvPr/>
        </p:nvSpPr>
        <p:spPr>
          <a:xfrm>
            <a:off x="3942317" y="1084849"/>
            <a:ext cx="4492582" cy="369332"/>
          </a:xfrm>
          <a:prstGeom prst="rect">
            <a:avLst/>
          </a:prstGeom>
          <a:noFill/>
        </p:spPr>
        <p:txBody>
          <a:bodyPr wrap="square" lIns="0" tIns="0" rIns="0" bIns="0" rtlCol="0" anchor="ctr" anchorCtr="0">
            <a:spAutoFit/>
          </a:bodyPr>
          <a:lstStyle/>
          <a:p>
            <a:pPr algn="ctr"/>
            <a:r>
              <a:rPr lang="en-US" sz="2400" b="1" dirty="0">
                <a:solidFill>
                  <a:schemeClr val="bg1"/>
                </a:solidFill>
              </a:rPr>
              <a:t>Path to $250,000 in Revenue</a:t>
            </a:r>
          </a:p>
        </p:txBody>
      </p:sp>
      <p:cxnSp>
        <p:nvCxnSpPr>
          <p:cNvPr id="13" name="Straight Connector 12">
            <a:extLst>
              <a:ext uri="{FF2B5EF4-FFF2-40B4-BE49-F238E27FC236}">
                <a16:creationId xmlns:a16="http://schemas.microsoft.com/office/drawing/2014/main" id="{DE7CF2E1-59DD-4672-81AD-9DD30D39884C}"/>
              </a:ext>
            </a:extLst>
          </p:cNvPr>
          <p:cNvCxnSpPr/>
          <p:nvPr/>
        </p:nvCxnSpPr>
        <p:spPr>
          <a:xfrm flipV="1">
            <a:off x="2134891" y="2014272"/>
            <a:ext cx="0" cy="2085833"/>
          </a:xfrm>
          <a:prstGeom prst="line">
            <a:avLst/>
          </a:prstGeom>
          <a:ln w="19050">
            <a:solidFill>
              <a:schemeClr val="tx1">
                <a:alpha val="2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3AC11421-120B-45F3-AFA7-93E3B2117D28}"/>
              </a:ext>
            </a:extLst>
          </p:cNvPr>
          <p:cNvSpPr/>
          <p:nvPr/>
        </p:nvSpPr>
        <p:spPr>
          <a:xfrm>
            <a:off x="2149881" y="2186659"/>
            <a:ext cx="833054" cy="394042"/>
          </a:xfrm>
          <a:custGeom>
            <a:avLst/>
            <a:gdLst>
              <a:gd name="connsiteX0" fmla="*/ 1107391 w 3217067"/>
              <a:gd name="connsiteY0" fmla="*/ 794119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0" fmla="*/ 1107391 w 3217067"/>
              <a:gd name="connsiteY0" fmla="*/ 2903795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10" fmla="*/ 0 w 3217067"/>
              <a:gd name="connsiteY10" fmla="*/ 0 h 2903795"/>
              <a:gd name="connsiteX0" fmla="*/ 3217067 w 3217067"/>
              <a:gd name="connsiteY0" fmla="*/ 2903795 h 2903795"/>
              <a:gd name="connsiteX1" fmla="*/ 3217067 w 3217067"/>
              <a:gd name="connsiteY1" fmla="*/ 794119 h 2903795"/>
              <a:gd name="connsiteX2" fmla="*/ 3217067 w 3217067"/>
              <a:gd name="connsiteY2" fmla="*/ 2903795 h 2903795"/>
              <a:gd name="connsiteX3" fmla="*/ 0 w 3217067"/>
              <a:gd name="connsiteY3" fmla="*/ 0 h 2903795"/>
              <a:gd name="connsiteX4" fmla="*/ 753105 w 3217067"/>
              <a:gd name="connsiteY4" fmla="*/ 0 h 2903795"/>
              <a:gd name="connsiteX5" fmla="*/ 833054 w 3217067"/>
              <a:gd name="connsiteY5" fmla="*/ 79949 h 2903795"/>
              <a:gd name="connsiteX6" fmla="*/ 833054 w 3217067"/>
              <a:gd name="connsiteY6" fmla="*/ 399737 h 2903795"/>
              <a:gd name="connsiteX7" fmla="*/ 753105 w 3217067"/>
              <a:gd name="connsiteY7" fmla="*/ 479686 h 2903795"/>
              <a:gd name="connsiteX8" fmla="*/ 0 w 3217067"/>
              <a:gd name="connsiteY8" fmla="*/ 479686 h 2903795"/>
              <a:gd name="connsiteX9" fmla="*/ 0 w 3217067"/>
              <a:gd name="connsiteY9" fmla="*/ 0 h 2903795"/>
              <a:gd name="connsiteX0" fmla="*/ 0 w 833054"/>
              <a:gd name="connsiteY0" fmla="*/ 0 h 479686"/>
              <a:gd name="connsiteX1" fmla="*/ 753105 w 833054"/>
              <a:gd name="connsiteY1" fmla="*/ 0 h 479686"/>
              <a:gd name="connsiteX2" fmla="*/ 833054 w 833054"/>
              <a:gd name="connsiteY2" fmla="*/ 79949 h 479686"/>
              <a:gd name="connsiteX3" fmla="*/ 833054 w 833054"/>
              <a:gd name="connsiteY3" fmla="*/ 399737 h 479686"/>
              <a:gd name="connsiteX4" fmla="*/ 753105 w 833054"/>
              <a:gd name="connsiteY4" fmla="*/ 479686 h 479686"/>
              <a:gd name="connsiteX5" fmla="*/ 0 w 833054"/>
              <a:gd name="connsiteY5" fmla="*/ 479686 h 479686"/>
              <a:gd name="connsiteX6" fmla="*/ 0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0" y="0"/>
                </a:moveTo>
                <a:lnTo>
                  <a:pt x="753105" y="0"/>
                </a:lnTo>
                <a:cubicBezTo>
                  <a:pt x="797260" y="0"/>
                  <a:pt x="833054" y="35794"/>
                  <a:pt x="833054" y="79949"/>
                </a:cubicBezTo>
                <a:lnTo>
                  <a:pt x="833054" y="399737"/>
                </a:lnTo>
                <a:cubicBezTo>
                  <a:pt x="833054" y="443892"/>
                  <a:pt x="797260" y="479686"/>
                  <a:pt x="753105" y="479686"/>
                </a:cubicBezTo>
                <a:lnTo>
                  <a:pt x="0" y="479686"/>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5%</a:t>
            </a:r>
          </a:p>
        </p:txBody>
      </p:sp>
      <p:sp>
        <p:nvSpPr>
          <p:cNvPr id="15" name="Freeform 15">
            <a:extLst>
              <a:ext uri="{FF2B5EF4-FFF2-40B4-BE49-F238E27FC236}">
                <a16:creationId xmlns:a16="http://schemas.microsoft.com/office/drawing/2014/main" id="{A586DD01-FEA9-42D4-B1F1-467CCD9430F7}"/>
              </a:ext>
            </a:extLst>
          </p:cNvPr>
          <p:cNvSpPr/>
          <p:nvPr/>
        </p:nvSpPr>
        <p:spPr>
          <a:xfrm>
            <a:off x="1301836" y="2580701"/>
            <a:ext cx="833054" cy="394042"/>
          </a:xfrm>
          <a:custGeom>
            <a:avLst/>
            <a:gdLst>
              <a:gd name="connsiteX0" fmla="*/ 0 w 2560120"/>
              <a:gd name="connsiteY0" fmla="*/ 1067500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2858824 h 2858824"/>
              <a:gd name="connsiteX2" fmla="*/ 0 w 2560120"/>
              <a:gd name="connsiteY2" fmla="*/ 2858824 h 2858824"/>
              <a:gd name="connsiteX3" fmla="*/ 1807015 w 2560120"/>
              <a:gd name="connsiteY3" fmla="*/ 0 h 2858824"/>
              <a:gd name="connsiteX4" fmla="*/ 2560120 w 2560120"/>
              <a:gd name="connsiteY4" fmla="*/ 0 h 2858824"/>
              <a:gd name="connsiteX5" fmla="*/ 2560120 w 2560120"/>
              <a:gd name="connsiteY5" fmla="*/ 479686 h 2858824"/>
              <a:gd name="connsiteX6" fmla="*/ 1807015 w 2560120"/>
              <a:gd name="connsiteY6" fmla="*/ 479686 h 2858824"/>
              <a:gd name="connsiteX7" fmla="*/ 1727066 w 2560120"/>
              <a:gd name="connsiteY7" fmla="*/ 399737 h 2858824"/>
              <a:gd name="connsiteX8" fmla="*/ 1727066 w 2560120"/>
              <a:gd name="connsiteY8" fmla="*/ 79949 h 2858824"/>
              <a:gd name="connsiteX9" fmla="*/ 1807015 w 2560120"/>
              <a:gd name="connsiteY9" fmla="*/ 0 h 2858824"/>
              <a:gd name="connsiteX0" fmla="*/ 79949 w 833054"/>
              <a:gd name="connsiteY0" fmla="*/ 0 h 479686"/>
              <a:gd name="connsiteX1" fmla="*/ 833054 w 833054"/>
              <a:gd name="connsiteY1" fmla="*/ 0 h 479686"/>
              <a:gd name="connsiteX2" fmla="*/ 833054 w 833054"/>
              <a:gd name="connsiteY2" fmla="*/ 479686 h 479686"/>
              <a:gd name="connsiteX3" fmla="*/ 79949 w 833054"/>
              <a:gd name="connsiteY3" fmla="*/ 479686 h 479686"/>
              <a:gd name="connsiteX4" fmla="*/ 0 w 833054"/>
              <a:gd name="connsiteY4" fmla="*/ 399737 h 479686"/>
              <a:gd name="connsiteX5" fmla="*/ 0 w 833054"/>
              <a:gd name="connsiteY5" fmla="*/ 79949 h 479686"/>
              <a:gd name="connsiteX6" fmla="*/ 79949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79949" y="0"/>
                </a:moveTo>
                <a:lnTo>
                  <a:pt x="833054" y="0"/>
                </a:lnTo>
                <a:lnTo>
                  <a:pt x="833054" y="479686"/>
                </a:lnTo>
                <a:lnTo>
                  <a:pt x="79949" y="479686"/>
                </a:lnTo>
                <a:cubicBezTo>
                  <a:pt x="35794" y="479686"/>
                  <a:pt x="0" y="443892"/>
                  <a:pt x="0" y="399737"/>
                </a:cubicBezTo>
                <a:lnTo>
                  <a:pt x="0" y="79949"/>
                </a:lnTo>
                <a:cubicBezTo>
                  <a:pt x="0" y="35794"/>
                  <a:pt x="35794" y="0"/>
                  <a:pt x="7994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10%</a:t>
            </a:r>
          </a:p>
        </p:txBody>
      </p:sp>
      <p:sp>
        <p:nvSpPr>
          <p:cNvPr id="16" name="Freeform 16">
            <a:extLst>
              <a:ext uri="{FF2B5EF4-FFF2-40B4-BE49-F238E27FC236}">
                <a16:creationId xmlns:a16="http://schemas.microsoft.com/office/drawing/2014/main" id="{92DA52ED-093C-40A1-9EDF-602D66D63E17}"/>
              </a:ext>
            </a:extLst>
          </p:cNvPr>
          <p:cNvSpPr/>
          <p:nvPr/>
        </p:nvSpPr>
        <p:spPr>
          <a:xfrm>
            <a:off x="2149881" y="2974743"/>
            <a:ext cx="833054" cy="394042"/>
          </a:xfrm>
          <a:custGeom>
            <a:avLst/>
            <a:gdLst>
              <a:gd name="connsiteX0" fmla="*/ 1107391 w 3217067"/>
              <a:gd name="connsiteY0" fmla="*/ 794119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0" fmla="*/ 1107391 w 3217067"/>
              <a:gd name="connsiteY0" fmla="*/ 2903795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10" fmla="*/ 0 w 3217067"/>
              <a:gd name="connsiteY10" fmla="*/ 0 h 2903795"/>
              <a:gd name="connsiteX0" fmla="*/ 3217067 w 3217067"/>
              <a:gd name="connsiteY0" fmla="*/ 2903795 h 2903795"/>
              <a:gd name="connsiteX1" fmla="*/ 3217067 w 3217067"/>
              <a:gd name="connsiteY1" fmla="*/ 794119 h 2903795"/>
              <a:gd name="connsiteX2" fmla="*/ 3217067 w 3217067"/>
              <a:gd name="connsiteY2" fmla="*/ 2903795 h 2903795"/>
              <a:gd name="connsiteX3" fmla="*/ 0 w 3217067"/>
              <a:gd name="connsiteY3" fmla="*/ 0 h 2903795"/>
              <a:gd name="connsiteX4" fmla="*/ 753105 w 3217067"/>
              <a:gd name="connsiteY4" fmla="*/ 0 h 2903795"/>
              <a:gd name="connsiteX5" fmla="*/ 833054 w 3217067"/>
              <a:gd name="connsiteY5" fmla="*/ 79949 h 2903795"/>
              <a:gd name="connsiteX6" fmla="*/ 833054 w 3217067"/>
              <a:gd name="connsiteY6" fmla="*/ 399737 h 2903795"/>
              <a:gd name="connsiteX7" fmla="*/ 753105 w 3217067"/>
              <a:gd name="connsiteY7" fmla="*/ 479686 h 2903795"/>
              <a:gd name="connsiteX8" fmla="*/ 0 w 3217067"/>
              <a:gd name="connsiteY8" fmla="*/ 479686 h 2903795"/>
              <a:gd name="connsiteX9" fmla="*/ 0 w 3217067"/>
              <a:gd name="connsiteY9" fmla="*/ 0 h 2903795"/>
              <a:gd name="connsiteX0" fmla="*/ 0 w 833054"/>
              <a:gd name="connsiteY0" fmla="*/ 0 h 479686"/>
              <a:gd name="connsiteX1" fmla="*/ 753105 w 833054"/>
              <a:gd name="connsiteY1" fmla="*/ 0 h 479686"/>
              <a:gd name="connsiteX2" fmla="*/ 833054 w 833054"/>
              <a:gd name="connsiteY2" fmla="*/ 79949 h 479686"/>
              <a:gd name="connsiteX3" fmla="*/ 833054 w 833054"/>
              <a:gd name="connsiteY3" fmla="*/ 399737 h 479686"/>
              <a:gd name="connsiteX4" fmla="*/ 753105 w 833054"/>
              <a:gd name="connsiteY4" fmla="*/ 479686 h 479686"/>
              <a:gd name="connsiteX5" fmla="*/ 0 w 833054"/>
              <a:gd name="connsiteY5" fmla="*/ 479686 h 479686"/>
              <a:gd name="connsiteX6" fmla="*/ 0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0" y="0"/>
                </a:moveTo>
                <a:lnTo>
                  <a:pt x="753105" y="0"/>
                </a:lnTo>
                <a:cubicBezTo>
                  <a:pt x="797260" y="0"/>
                  <a:pt x="833054" y="35794"/>
                  <a:pt x="833054" y="79949"/>
                </a:cubicBezTo>
                <a:lnTo>
                  <a:pt x="833054" y="399737"/>
                </a:lnTo>
                <a:cubicBezTo>
                  <a:pt x="833054" y="443892"/>
                  <a:pt x="797260" y="479686"/>
                  <a:pt x="753105" y="479686"/>
                </a:cubicBezTo>
                <a:lnTo>
                  <a:pt x="0" y="47968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25%</a:t>
            </a:r>
          </a:p>
        </p:txBody>
      </p:sp>
      <p:sp>
        <p:nvSpPr>
          <p:cNvPr id="17" name="Freeform 17">
            <a:extLst>
              <a:ext uri="{FF2B5EF4-FFF2-40B4-BE49-F238E27FC236}">
                <a16:creationId xmlns:a16="http://schemas.microsoft.com/office/drawing/2014/main" id="{BDEDAB69-5ABA-4DCB-9DDC-C9DD1761E422}"/>
              </a:ext>
            </a:extLst>
          </p:cNvPr>
          <p:cNvSpPr/>
          <p:nvPr/>
        </p:nvSpPr>
        <p:spPr>
          <a:xfrm>
            <a:off x="1301836" y="3368785"/>
            <a:ext cx="833054" cy="394042"/>
          </a:xfrm>
          <a:custGeom>
            <a:avLst/>
            <a:gdLst>
              <a:gd name="connsiteX0" fmla="*/ 0 w 2560120"/>
              <a:gd name="connsiteY0" fmla="*/ 1067500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2858824 h 2858824"/>
              <a:gd name="connsiteX2" fmla="*/ 0 w 2560120"/>
              <a:gd name="connsiteY2" fmla="*/ 2858824 h 2858824"/>
              <a:gd name="connsiteX3" fmla="*/ 1807015 w 2560120"/>
              <a:gd name="connsiteY3" fmla="*/ 0 h 2858824"/>
              <a:gd name="connsiteX4" fmla="*/ 2560120 w 2560120"/>
              <a:gd name="connsiteY4" fmla="*/ 0 h 2858824"/>
              <a:gd name="connsiteX5" fmla="*/ 2560120 w 2560120"/>
              <a:gd name="connsiteY5" fmla="*/ 479686 h 2858824"/>
              <a:gd name="connsiteX6" fmla="*/ 1807015 w 2560120"/>
              <a:gd name="connsiteY6" fmla="*/ 479686 h 2858824"/>
              <a:gd name="connsiteX7" fmla="*/ 1727066 w 2560120"/>
              <a:gd name="connsiteY7" fmla="*/ 399737 h 2858824"/>
              <a:gd name="connsiteX8" fmla="*/ 1727066 w 2560120"/>
              <a:gd name="connsiteY8" fmla="*/ 79949 h 2858824"/>
              <a:gd name="connsiteX9" fmla="*/ 1807015 w 2560120"/>
              <a:gd name="connsiteY9" fmla="*/ 0 h 2858824"/>
              <a:gd name="connsiteX0" fmla="*/ 79949 w 833054"/>
              <a:gd name="connsiteY0" fmla="*/ 0 h 479686"/>
              <a:gd name="connsiteX1" fmla="*/ 833054 w 833054"/>
              <a:gd name="connsiteY1" fmla="*/ 0 h 479686"/>
              <a:gd name="connsiteX2" fmla="*/ 833054 w 833054"/>
              <a:gd name="connsiteY2" fmla="*/ 479686 h 479686"/>
              <a:gd name="connsiteX3" fmla="*/ 79949 w 833054"/>
              <a:gd name="connsiteY3" fmla="*/ 479686 h 479686"/>
              <a:gd name="connsiteX4" fmla="*/ 0 w 833054"/>
              <a:gd name="connsiteY4" fmla="*/ 399737 h 479686"/>
              <a:gd name="connsiteX5" fmla="*/ 0 w 833054"/>
              <a:gd name="connsiteY5" fmla="*/ 79949 h 479686"/>
              <a:gd name="connsiteX6" fmla="*/ 79949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79949" y="0"/>
                </a:moveTo>
                <a:lnTo>
                  <a:pt x="833054" y="0"/>
                </a:lnTo>
                <a:lnTo>
                  <a:pt x="833054" y="479686"/>
                </a:lnTo>
                <a:lnTo>
                  <a:pt x="79949" y="479686"/>
                </a:lnTo>
                <a:cubicBezTo>
                  <a:pt x="35794" y="479686"/>
                  <a:pt x="0" y="443892"/>
                  <a:pt x="0" y="399737"/>
                </a:cubicBezTo>
                <a:lnTo>
                  <a:pt x="0" y="79949"/>
                </a:lnTo>
                <a:cubicBezTo>
                  <a:pt x="0" y="35794"/>
                  <a:pt x="35794" y="0"/>
                  <a:pt x="7994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60%</a:t>
            </a:r>
          </a:p>
        </p:txBody>
      </p:sp>
      <p:graphicFrame>
        <p:nvGraphicFramePr>
          <p:cNvPr id="18" name="Chart 17">
            <a:extLst>
              <a:ext uri="{FF2B5EF4-FFF2-40B4-BE49-F238E27FC236}">
                <a16:creationId xmlns:a16="http://schemas.microsoft.com/office/drawing/2014/main" id="{86405E9C-B5B1-4AA8-B00C-D9A80BC0631C}"/>
              </a:ext>
            </a:extLst>
          </p:cNvPr>
          <p:cNvGraphicFramePr/>
          <p:nvPr>
            <p:extLst>
              <p:ext uri="{D42A27DB-BD31-4B8C-83A1-F6EECF244321}">
                <p14:modId xmlns:p14="http://schemas.microsoft.com/office/powerpoint/2010/main" val="2968711306"/>
              </p:ext>
            </p:extLst>
          </p:nvPr>
        </p:nvGraphicFramePr>
        <p:xfrm>
          <a:off x="4315596" y="3951522"/>
          <a:ext cx="3446904" cy="2297936"/>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C6623BBB-02E2-4CFA-89E8-9E11D36F654A}"/>
              </a:ext>
            </a:extLst>
          </p:cNvPr>
          <p:cNvCxnSpPr/>
          <p:nvPr/>
        </p:nvCxnSpPr>
        <p:spPr>
          <a:xfrm flipV="1">
            <a:off x="6038631" y="2014272"/>
            <a:ext cx="0" cy="2085833"/>
          </a:xfrm>
          <a:prstGeom prst="line">
            <a:avLst/>
          </a:prstGeom>
          <a:ln w="19050">
            <a:solidFill>
              <a:schemeClr val="tx1">
                <a:alpha val="20000"/>
              </a:schemeClr>
            </a:solidFill>
            <a:tailEnd type="oval"/>
          </a:ln>
        </p:spPr>
        <p:style>
          <a:lnRef idx="1">
            <a:schemeClr val="accent1"/>
          </a:lnRef>
          <a:fillRef idx="0">
            <a:schemeClr val="accent1"/>
          </a:fillRef>
          <a:effectRef idx="0">
            <a:schemeClr val="accent1"/>
          </a:effectRef>
          <a:fontRef idx="minor">
            <a:schemeClr val="tx1"/>
          </a:fontRef>
        </p:style>
      </p:cxnSp>
      <p:sp>
        <p:nvSpPr>
          <p:cNvPr id="20" name="Freeform 23">
            <a:extLst>
              <a:ext uri="{FF2B5EF4-FFF2-40B4-BE49-F238E27FC236}">
                <a16:creationId xmlns:a16="http://schemas.microsoft.com/office/drawing/2014/main" id="{2CBBB73B-1AC1-448A-BC5F-1861D5474B9C}"/>
              </a:ext>
            </a:extLst>
          </p:cNvPr>
          <p:cNvSpPr/>
          <p:nvPr/>
        </p:nvSpPr>
        <p:spPr>
          <a:xfrm>
            <a:off x="6053621" y="2210725"/>
            <a:ext cx="833054" cy="394042"/>
          </a:xfrm>
          <a:custGeom>
            <a:avLst/>
            <a:gdLst>
              <a:gd name="connsiteX0" fmla="*/ 1107391 w 3217067"/>
              <a:gd name="connsiteY0" fmla="*/ 794119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0" fmla="*/ 1107391 w 3217067"/>
              <a:gd name="connsiteY0" fmla="*/ 2903795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10" fmla="*/ 0 w 3217067"/>
              <a:gd name="connsiteY10" fmla="*/ 0 h 2903795"/>
              <a:gd name="connsiteX0" fmla="*/ 3217067 w 3217067"/>
              <a:gd name="connsiteY0" fmla="*/ 2903795 h 2903795"/>
              <a:gd name="connsiteX1" fmla="*/ 3217067 w 3217067"/>
              <a:gd name="connsiteY1" fmla="*/ 794119 h 2903795"/>
              <a:gd name="connsiteX2" fmla="*/ 3217067 w 3217067"/>
              <a:gd name="connsiteY2" fmla="*/ 2903795 h 2903795"/>
              <a:gd name="connsiteX3" fmla="*/ 0 w 3217067"/>
              <a:gd name="connsiteY3" fmla="*/ 0 h 2903795"/>
              <a:gd name="connsiteX4" fmla="*/ 753105 w 3217067"/>
              <a:gd name="connsiteY4" fmla="*/ 0 h 2903795"/>
              <a:gd name="connsiteX5" fmla="*/ 833054 w 3217067"/>
              <a:gd name="connsiteY5" fmla="*/ 79949 h 2903795"/>
              <a:gd name="connsiteX6" fmla="*/ 833054 w 3217067"/>
              <a:gd name="connsiteY6" fmla="*/ 399737 h 2903795"/>
              <a:gd name="connsiteX7" fmla="*/ 753105 w 3217067"/>
              <a:gd name="connsiteY7" fmla="*/ 479686 h 2903795"/>
              <a:gd name="connsiteX8" fmla="*/ 0 w 3217067"/>
              <a:gd name="connsiteY8" fmla="*/ 479686 h 2903795"/>
              <a:gd name="connsiteX9" fmla="*/ 0 w 3217067"/>
              <a:gd name="connsiteY9" fmla="*/ 0 h 2903795"/>
              <a:gd name="connsiteX0" fmla="*/ 0 w 833054"/>
              <a:gd name="connsiteY0" fmla="*/ 0 h 479686"/>
              <a:gd name="connsiteX1" fmla="*/ 753105 w 833054"/>
              <a:gd name="connsiteY1" fmla="*/ 0 h 479686"/>
              <a:gd name="connsiteX2" fmla="*/ 833054 w 833054"/>
              <a:gd name="connsiteY2" fmla="*/ 79949 h 479686"/>
              <a:gd name="connsiteX3" fmla="*/ 833054 w 833054"/>
              <a:gd name="connsiteY3" fmla="*/ 399737 h 479686"/>
              <a:gd name="connsiteX4" fmla="*/ 753105 w 833054"/>
              <a:gd name="connsiteY4" fmla="*/ 479686 h 479686"/>
              <a:gd name="connsiteX5" fmla="*/ 0 w 833054"/>
              <a:gd name="connsiteY5" fmla="*/ 479686 h 479686"/>
              <a:gd name="connsiteX6" fmla="*/ 0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0" y="0"/>
                </a:moveTo>
                <a:lnTo>
                  <a:pt x="753105" y="0"/>
                </a:lnTo>
                <a:cubicBezTo>
                  <a:pt x="797260" y="0"/>
                  <a:pt x="833054" y="35794"/>
                  <a:pt x="833054" y="79949"/>
                </a:cubicBezTo>
                <a:lnTo>
                  <a:pt x="833054" y="399737"/>
                </a:lnTo>
                <a:cubicBezTo>
                  <a:pt x="833054" y="443892"/>
                  <a:pt x="797260" y="479686"/>
                  <a:pt x="753105" y="479686"/>
                </a:cubicBezTo>
                <a:lnTo>
                  <a:pt x="0" y="47968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30%</a:t>
            </a:r>
          </a:p>
        </p:txBody>
      </p:sp>
      <p:sp>
        <p:nvSpPr>
          <p:cNvPr id="21" name="Freeform 24">
            <a:extLst>
              <a:ext uri="{FF2B5EF4-FFF2-40B4-BE49-F238E27FC236}">
                <a16:creationId xmlns:a16="http://schemas.microsoft.com/office/drawing/2014/main" id="{4A209948-474D-45C1-A673-B361197CD343}"/>
              </a:ext>
            </a:extLst>
          </p:cNvPr>
          <p:cNvSpPr/>
          <p:nvPr/>
        </p:nvSpPr>
        <p:spPr>
          <a:xfrm>
            <a:off x="5205576" y="2604767"/>
            <a:ext cx="833054" cy="394042"/>
          </a:xfrm>
          <a:custGeom>
            <a:avLst/>
            <a:gdLst>
              <a:gd name="connsiteX0" fmla="*/ 0 w 2560120"/>
              <a:gd name="connsiteY0" fmla="*/ 1067500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2858824 h 2858824"/>
              <a:gd name="connsiteX2" fmla="*/ 0 w 2560120"/>
              <a:gd name="connsiteY2" fmla="*/ 2858824 h 2858824"/>
              <a:gd name="connsiteX3" fmla="*/ 1807015 w 2560120"/>
              <a:gd name="connsiteY3" fmla="*/ 0 h 2858824"/>
              <a:gd name="connsiteX4" fmla="*/ 2560120 w 2560120"/>
              <a:gd name="connsiteY4" fmla="*/ 0 h 2858824"/>
              <a:gd name="connsiteX5" fmla="*/ 2560120 w 2560120"/>
              <a:gd name="connsiteY5" fmla="*/ 479686 h 2858824"/>
              <a:gd name="connsiteX6" fmla="*/ 1807015 w 2560120"/>
              <a:gd name="connsiteY6" fmla="*/ 479686 h 2858824"/>
              <a:gd name="connsiteX7" fmla="*/ 1727066 w 2560120"/>
              <a:gd name="connsiteY7" fmla="*/ 399737 h 2858824"/>
              <a:gd name="connsiteX8" fmla="*/ 1727066 w 2560120"/>
              <a:gd name="connsiteY8" fmla="*/ 79949 h 2858824"/>
              <a:gd name="connsiteX9" fmla="*/ 1807015 w 2560120"/>
              <a:gd name="connsiteY9" fmla="*/ 0 h 2858824"/>
              <a:gd name="connsiteX0" fmla="*/ 79949 w 833054"/>
              <a:gd name="connsiteY0" fmla="*/ 0 h 479686"/>
              <a:gd name="connsiteX1" fmla="*/ 833054 w 833054"/>
              <a:gd name="connsiteY1" fmla="*/ 0 h 479686"/>
              <a:gd name="connsiteX2" fmla="*/ 833054 w 833054"/>
              <a:gd name="connsiteY2" fmla="*/ 479686 h 479686"/>
              <a:gd name="connsiteX3" fmla="*/ 79949 w 833054"/>
              <a:gd name="connsiteY3" fmla="*/ 479686 h 479686"/>
              <a:gd name="connsiteX4" fmla="*/ 0 w 833054"/>
              <a:gd name="connsiteY4" fmla="*/ 399737 h 479686"/>
              <a:gd name="connsiteX5" fmla="*/ 0 w 833054"/>
              <a:gd name="connsiteY5" fmla="*/ 79949 h 479686"/>
              <a:gd name="connsiteX6" fmla="*/ 79949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79949" y="0"/>
                </a:moveTo>
                <a:lnTo>
                  <a:pt x="833054" y="0"/>
                </a:lnTo>
                <a:lnTo>
                  <a:pt x="833054" y="479686"/>
                </a:lnTo>
                <a:lnTo>
                  <a:pt x="79949" y="479686"/>
                </a:lnTo>
                <a:cubicBezTo>
                  <a:pt x="35794" y="479686"/>
                  <a:pt x="0" y="443892"/>
                  <a:pt x="0" y="399737"/>
                </a:cubicBezTo>
                <a:lnTo>
                  <a:pt x="0" y="79949"/>
                </a:lnTo>
                <a:cubicBezTo>
                  <a:pt x="0" y="35794"/>
                  <a:pt x="35794" y="0"/>
                  <a:pt x="7994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70%</a:t>
            </a:r>
          </a:p>
        </p:txBody>
      </p:sp>
      <p:graphicFrame>
        <p:nvGraphicFramePr>
          <p:cNvPr id="22" name="Chart 21">
            <a:extLst>
              <a:ext uri="{FF2B5EF4-FFF2-40B4-BE49-F238E27FC236}">
                <a16:creationId xmlns:a16="http://schemas.microsoft.com/office/drawing/2014/main" id="{2FF2F63C-FB04-4919-9A70-4211CB0AC262}"/>
              </a:ext>
            </a:extLst>
          </p:cNvPr>
          <p:cNvGraphicFramePr/>
          <p:nvPr>
            <p:extLst>
              <p:ext uri="{D42A27DB-BD31-4B8C-83A1-F6EECF244321}">
                <p14:modId xmlns:p14="http://schemas.microsoft.com/office/powerpoint/2010/main" val="783339517"/>
              </p:ext>
            </p:extLst>
          </p:nvPr>
        </p:nvGraphicFramePr>
        <p:xfrm>
          <a:off x="8270520" y="3951522"/>
          <a:ext cx="3446904" cy="2297936"/>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Connector 22">
            <a:extLst>
              <a:ext uri="{FF2B5EF4-FFF2-40B4-BE49-F238E27FC236}">
                <a16:creationId xmlns:a16="http://schemas.microsoft.com/office/drawing/2014/main" id="{B6C1A371-1699-4EF0-A2AF-F5F33B79D462}"/>
              </a:ext>
            </a:extLst>
          </p:cNvPr>
          <p:cNvCxnSpPr/>
          <p:nvPr/>
        </p:nvCxnSpPr>
        <p:spPr>
          <a:xfrm flipV="1">
            <a:off x="9993555" y="2014272"/>
            <a:ext cx="0" cy="2085833"/>
          </a:xfrm>
          <a:prstGeom prst="line">
            <a:avLst/>
          </a:prstGeom>
          <a:ln w="19050">
            <a:solidFill>
              <a:schemeClr val="tx1">
                <a:alpha val="20000"/>
              </a:schemeClr>
            </a:solidFill>
            <a:tailEnd type="oval"/>
          </a:ln>
        </p:spPr>
        <p:style>
          <a:lnRef idx="1">
            <a:schemeClr val="accent1"/>
          </a:lnRef>
          <a:fillRef idx="0">
            <a:schemeClr val="accent1"/>
          </a:fillRef>
          <a:effectRef idx="0">
            <a:schemeClr val="accent1"/>
          </a:effectRef>
          <a:fontRef idx="minor">
            <a:schemeClr val="tx1"/>
          </a:fontRef>
        </p:style>
      </p:cxnSp>
      <p:sp>
        <p:nvSpPr>
          <p:cNvPr id="24" name="Freeform 29">
            <a:extLst>
              <a:ext uri="{FF2B5EF4-FFF2-40B4-BE49-F238E27FC236}">
                <a16:creationId xmlns:a16="http://schemas.microsoft.com/office/drawing/2014/main" id="{127C2386-1491-431A-BF2C-6707733607EF}"/>
              </a:ext>
            </a:extLst>
          </p:cNvPr>
          <p:cNvSpPr/>
          <p:nvPr/>
        </p:nvSpPr>
        <p:spPr>
          <a:xfrm>
            <a:off x="9160500" y="2221271"/>
            <a:ext cx="833054" cy="394042"/>
          </a:xfrm>
          <a:custGeom>
            <a:avLst/>
            <a:gdLst>
              <a:gd name="connsiteX0" fmla="*/ 0 w 2560120"/>
              <a:gd name="connsiteY0" fmla="*/ 1067500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2858824 h 2858824"/>
              <a:gd name="connsiteX2" fmla="*/ 0 w 2560120"/>
              <a:gd name="connsiteY2" fmla="*/ 2858824 h 2858824"/>
              <a:gd name="connsiteX3" fmla="*/ 1807015 w 2560120"/>
              <a:gd name="connsiteY3" fmla="*/ 0 h 2858824"/>
              <a:gd name="connsiteX4" fmla="*/ 2560120 w 2560120"/>
              <a:gd name="connsiteY4" fmla="*/ 0 h 2858824"/>
              <a:gd name="connsiteX5" fmla="*/ 2560120 w 2560120"/>
              <a:gd name="connsiteY5" fmla="*/ 479686 h 2858824"/>
              <a:gd name="connsiteX6" fmla="*/ 1807015 w 2560120"/>
              <a:gd name="connsiteY6" fmla="*/ 479686 h 2858824"/>
              <a:gd name="connsiteX7" fmla="*/ 1727066 w 2560120"/>
              <a:gd name="connsiteY7" fmla="*/ 399737 h 2858824"/>
              <a:gd name="connsiteX8" fmla="*/ 1727066 w 2560120"/>
              <a:gd name="connsiteY8" fmla="*/ 79949 h 2858824"/>
              <a:gd name="connsiteX9" fmla="*/ 1807015 w 2560120"/>
              <a:gd name="connsiteY9" fmla="*/ 0 h 2858824"/>
              <a:gd name="connsiteX0" fmla="*/ 79949 w 833054"/>
              <a:gd name="connsiteY0" fmla="*/ 0 h 479686"/>
              <a:gd name="connsiteX1" fmla="*/ 833054 w 833054"/>
              <a:gd name="connsiteY1" fmla="*/ 0 h 479686"/>
              <a:gd name="connsiteX2" fmla="*/ 833054 w 833054"/>
              <a:gd name="connsiteY2" fmla="*/ 479686 h 479686"/>
              <a:gd name="connsiteX3" fmla="*/ 79949 w 833054"/>
              <a:gd name="connsiteY3" fmla="*/ 479686 h 479686"/>
              <a:gd name="connsiteX4" fmla="*/ 0 w 833054"/>
              <a:gd name="connsiteY4" fmla="*/ 399737 h 479686"/>
              <a:gd name="connsiteX5" fmla="*/ 0 w 833054"/>
              <a:gd name="connsiteY5" fmla="*/ 79949 h 479686"/>
              <a:gd name="connsiteX6" fmla="*/ 79949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79949" y="0"/>
                </a:moveTo>
                <a:lnTo>
                  <a:pt x="833054" y="0"/>
                </a:lnTo>
                <a:lnTo>
                  <a:pt x="833054" y="479686"/>
                </a:lnTo>
                <a:lnTo>
                  <a:pt x="79949" y="479686"/>
                </a:lnTo>
                <a:cubicBezTo>
                  <a:pt x="35794" y="479686"/>
                  <a:pt x="0" y="443892"/>
                  <a:pt x="0" y="399737"/>
                </a:cubicBezTo>
                <a:lnTo>
                  <a:pt x="0" y="79949"/>
                </a:lnTo>
                <a:cubicBezTo>
                  <a:pt x="0" y="35794"/>
                  <a:pt x="35794" y="0"/>
                  <a:pt x="7994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15%</a:t>
            </a:r>
          </a:p>
        </p:txBody>
      </p:sp>
      <p:sp>
        <p:nvSpPr>
          <p:cNvPr id="25" name="Freeform 30">
            <a:extLst>
              <a:ext uri="{FF2B5EF4-FFF2-40B4-BE49-F238E27FC236}">
                <a16:creationId xmlns:a16="http://schemas.microsoft.com/office/drawing/2014/main" id="{FE2095C4-E512-4DD9-91D8-2C6FD300A0AD}"/>
              </a:ext>
            </a:extLst>
          </p:cNvPr>
          <p:cNvSpPr/>
          <p:nvPr/>
        </p:nvSpPr>
        <p:spPr>
          <a:xfrm>
            <a:off x="10008545" y="2615313"/>
            <a:ext cx="833054" cy="394042"/>
          </a:xfrm>
          <a:custGeom>
            <a:avLst/>
            <a:gdLst>
              <a:gd name="connsiteX0" fmla="*/ 1107391 w 3217067"/>
              <a:gd name="connsiteY0" fmla="*/ 794119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0" fmla="*/ 1107391 w 3217067"/>
              <a:gd name="connsiteY0" fmla="*/ 2903795 h 2903795"/>
              <a:gd name="connsiteX1" fmla="*/ 3217067 w 3217067"/>
              <a:gd name="connsiteY1" fmla="*/ 794119 h 2903795"/>
              <a:gd name="connsiteX2" fmla="*/ 3217067 w 3217067"/>
              <a:gd name="connsiteY2" fmla="*/ 2903795 h 2903795"/>
              <a:gd name="connsiteX3" fmla="*/ 1107391 w 3217067"/>
              <a:gd name="connsiteY3" fmla="*/ 2903795 h 2903795"/>
              <a:gd name="connsiteX4" fmla="*/ 0 w 3217067"/>
              <a:gd name="connsiteY4" fmla="*/ 0 h 2903795"/>
              <a:gd name="connsiteX5" fmla="*/ 753105 w 3217067"/>
              <a:gd name="connsiteY5" fmla="*/ 0 h 2903795"/>
              <a:gd name="connsiteX6" fmla="*/ 833054 w 3217067"/>
              <a:gd name="connsiteY6" fmla="*/ 79949 h 2903795"/>
              <a:gd name="connsiteX7" fmla="*/ 833054 w 3217067"/>
              <a:gd name="connsiteY7" fmla="*/ 399737 h 2903795"/>
              <a:gd name="connsiteX8" fmla="*/ 753105 w 3217067"/>
              <a:gd name="connsiteY8" fmla="*/ 479686 h 2903795"/>
              <a:gd name="connsiteX9" fmla="*/ 0 w 3217067"/>
              <a:gd name="connsiteY9" fmla="*/ 479686 h 2903795"/>
              <a:gd name="connsiteX10" fmla="*/ 0 w 3217067"/>
              <a:gd name="connsiteY10" fmla="*/ 0 h 2903795"/>
              <a:gd name="connsiteX0" fmla="*/ 3217067 w 3217067"/>
              <a:gd name="connsiteY0" fmla="*/ 2903795 h 2903795"/>
              <a:gd name="connsiteX1" fmla="*/ 3217067 w 3217067"/>
              <a:gd name="connsiteY1" fmla="*/ 794119 h 2903795"/>
              <a:gd name="connsiteX2" fmla="*/ 3217067 w 3217067"/>
              <a:gd name="connsiteY2" fmla="*/ 2903795 h 2903795"/>
              <a:gd name="connsiteX3" fmla="*/ 0 w 3217067"/>
              <a:gd name="connsiteY3" fmla="*/ 0 h 2903795"/>
              <a:gd name="connsiteX4" fmla="*/ 753105 w 3217067"/>
              <a:gd name="connsiteY4" fmla="*/ 0 h 2903795"/>
              <a:gd name="connsiteX5" fmla="*/ 833054 w 3217067"/>
              <a:gd name="connsiteY5" fmla="*/ 79949 h 2903795"/>
              <a:gd name="connsiteX6" fmla="*/ 833054 w 3217067"/>
              <a:gd name="connsiteY6" fmla="*/ 399737 h 2903795"/>
              <a:gd name="connsiteX7" fmla="*/ 753105 w 3217067"/>
              <a:gd name="connsiteY7" fmla="*/ 479686 h 2903795"/>
              <a:gd name="connsiteX8" fmla="*/ 0 w 3217067"/>
              <a:gd name="connsiteY8" fmla="*/ 479686 h 2903795"/>
              <a:gd name="connsiteX9" fmla="*/ 0 w 3217067"/>
              <a:gd name="connsiteY9" fmla="*/ 0 h 2903795"/>
              <a:gd name="connsiteX0" fmla="*/ 0 w 833054"/>
              <a:gd name="connsiteY0" fmla="*/ 0 h 479686"/>
              <a:gd name="connsiteX1" fmla="*/ 753105 w 833054"/>
              <a:gd name="connsiteY1" fmla="*/ 0 h 479686"/>
              <a:gd name="connsiteX2" fmla="*/ 833054 w 833054"/>
              <a:gd name="connsiteY2" fmla="*/ 79949 h 479686"/>
              <a:gd name="connsiteX3" fmla="*/ 833054 w 833054"/>
              <a:gd name="connsiteY3" fmla="*/ 399737 h 479686"/>
              <a:gd name="connsiteX4" fmla="*/ 753105 w 833054"/>
              <a:gd name="connsiteY4" fmla="*/ 479686 h 479686"/>
              <a:gd name="connsiteX5" fmla="*/ 0 w 833054"/>
              <a:gd name="connsiteY5" fmla="*/ 479686 h 479686"/>
              <a:gd name="connsiteX6" fmla="*/ 0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0" y="0"/>
                </a:moveTo>
                <a:lnTo>
                  <a:pt x="753105" y="0"/>
                </a:lnTo>
                <a:cubicBezTo>
                  <a:pt x="797260" y="0"/>
                  <a:pt x="833054" y="35794"/>
                  <a:pt x="833054" y="79949"/>
                </a:cubicBezTo>
                <a:lnTo>
                  <a:pt x="833054" y="399737"/>
                </a:lnTo>
                <a:cubicBezTo>
                  <a:pt x="833054" y="443892"/>
                  <a:pt x="797260" y="479686"/>
                  <a:pt x="753105" y="479686"/>
                </a:cubicBezTo>
                <a:lnTo>
                  <a:pt x="0" y="47968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35%</a:t>
            </a:r>
          </a:p>
        </p:txBody>
      </p:sp>
      <p:sp>
        <p:nvSpPr>
          <p:cNvPr id="26" name="Freeform 31">
            <a:extLst>
              <a:ext uri="{FF2B5EF4-FFF2-40B4-BE49-F238E27FC236}">
                <a16:creationId xmlns:a16="http://schemas.microsoft.com/office/drawing/2014/main" id="{6613939D-2952-4D02-B52F-AA78C7E09579}"/>
              </a:ext>
            </a:extLst>
          </p:cNvPr>
          <p:cNvSpPr/>
          <p:nvPr/>
        </p:nvSpPr>
        <p:spPr>
          <a:xfrm>
            <a:off x="9160500" y="3009355"/>
            <a:ext cx="833054" cy="394042"/>
          </a:xfrm>
          <a:custGeom>
            <a:avLst/>
            <a:gdLst>
              <a:gd name="connsiteX0" fmla="*/ 0 w 2560120"/>
              <a:gd name="connsiteY0" fmla="*/ 1067500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1067500 h 2858824"/>
              <a:gd name="connsiteX2" fmla="*/ 1791324 w 2560120"/>
              <a:gd name="connsiteY2" fmla="*/ 2858824 h 2858824"/>
              <a:gd name="connsiteX3" fmla="*/ 0 w 2560120"/>
              <a:gd name="connsiteY3" fmla="*/ 2858824 h 2858824"/>
              <a:gd name="connsiteX4" fmla="*/ 1807015 w 2560120"/>
              <a:gd name="connsiteY4" fmla="*/ 0 h 2858824"/>
              <a:gd name="connsiteX5" fmla="*/ 2560120 w 2560120"/>
              <a:gd name="connsiteY5" fmla="*/ 0 h 2858824"/>
              <a:gd name="connsiteX6" fmla="*/ 2560120 w 2560120"/>
              <a:gd name="connsiteY6" fmla="*/ 479686 h 2858824"/>
              <a:gd name="connsiteX7" fmla="*/ 1807015 w 2560120"/>
              <a:gd name="connsiteY7" fmla="*/ 479686 h 2858824"/>
              <a:gd name="connsiteX8" fmla="*/ 1727066 w 2560120"/>
              <a:gd name="connsiteY8" fmla="*/ 399737 h 2858824"/>
              <a:gd name="connsiteX9" fmla="*/ 1727066 w 2560120"/>
              <a:gd name="connsiteY9" fmla="*/ 79949 h 2858824"/>
              <a:gd name="connsiteX10" fmla="*/ 1807015 w 2560120"/>
              <a:gd name="connsiteY10" fmla="*/ 0 h 2858824"/>
              <a:gd name="connsiteX0" fmla="*/ 0 w 2560120"/>
              <a:gd name="connsiteY0" fmla="*/ 2858824 h 2858824"/>
              <a:gd name="connsiteX1" fmla="*/ 1791324 w 2560120"/>
              <a:gd name="connsiteY1" fmla="*/ 2858824 h 2858824"/>
              <a:gd name="connsiteX2" fmla="*/ 0 w 2560120"/>
              <a:gd name="connsiteY2" fmla="*/ 2858824 h 2858824"/>
              <a:gd name="connsiteX3" fmla="*/ 1807015 w 2560120"/>
              <a:gd name="connsiteY3" fmla="*/ 0 h 2858824"/>
              <a:gd name="connsiteX4" fmla="*/ 2560120 w 2560120"/>
              <a:gd name="connsiteY4" fmla="*/ 0 h 2858824"/>
              <a:gd name="connsiteX5" fmla="*/ 2560120 w 2560120"/>
              <a:gd name="connsiteY5" fmla="*/ 479686 h 2858824"/>
              <a:gd name="connsiteX6" fmla="*/ 1807015 w 2560120"/>
              <a:gd name="connsiteY6" fmla="*/ 479686 h 2858824"/>
              <a:gd name="connsiteX7" fmla="*/ 1727066 w 2560120"/>
              <a:gd name="connsiteY7" fmla="*/ 399737 h 2858824"/>
              <a:gd name="connsiteX8" fmla="*/ 1727066 w 2560120"/>
              <a:gd name="connsiteY8" fmla="*/ 79949 h 2858824"/>
              <a:gd name="connsiteX9" fmla="*/ 1807015 w 2560120"/>
              <a:gd name="connsiteY9" fmla="*/ 0 h 2858824"/>
              <a:gd name="connsiteX0" fmla="*/ 79949 w 833054"/>
              <a:gd name="connsiteY0" fmla="*/ 0 h 479686"/>
              <a:gd name="connsiteX1" fmla="*/ 833054 w 833054"/>
              <a:gd name="connsiteY1" fmla="*/ 0 h 479686"/>
              <a:gd name="connsiteX2" fmla="*/ 833054 w 833054"/>
              <a:gd name="connsiteY2" fmla="*/ 479686 h 479686"/>
              <a:gd name="connsiteX3" fmla="*/ 79949 w 833054"/>
              <a:gd name="connsiteY3" fmla="*/ 479686 h 479686"/>
              <a:gd name="connsiteX4" fmla="*/ 0 w 833054"/>
              <a:gd name="connsiteY4" fmla="*/ 399737 h 479686"/>
              <a:gd name="connsiteX5" fmla="*/ 0 w 833054"/>
              <a:gd name="connsiteY5" fmla="*/ 79949 h 479686"/>
              <a:gd name="connsiteX6" fmla="*/ 79949 w 833054"/>
              <a:gd name="connsiteY6" fmla="*/ 0 h 4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54" h="479686">
                <a:moveTo>
                  <a:pt x="79949" y="0"/>
                </a:moveTo>
                <a:lnTo>
                  <a:pt x="833054" y="0"/>
                </a:lnTo>
                <a:lnTo>
                  <a:pt x="833054" y="479686"/>
                </a:lnTo>
                <a:lnTo>
                  <a:pt x="79949" y="479686"/>
                </a:lnTo>
                <a:cubicBezTo>
                  <a:pt x="35794" y="479686"/>
                  <a:pt x="0" y="443892"/>
                  <a:pt x="0" y="399737"/>
                </a:cubicBezTo>
                <a:lnTo>
                  <a:pt x="0" y="79949"/>
                </a:lnTo>
                <a:cubicBezTo>
                  <a:pt x="0" y="35794"/>
                  <a:pt x="35794" y="0"/>
                  <a:pt x="7994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ebas Neue" charset="0"/>
                <a:ea typeface="Bebas Neue" charset="0"/>
                <a:cs typeface="Bebas Neue" charset="0"/>
              </a:rPr>
              <a:t>50%</a:t>
            </a:r>
          </a:p>
        </p:txBody>
      </p:sp>
      <p:graphicFrame>
        <p:nvGraphicFramePr>
          <p:cNvPr id="27" name="Chart 26">
            <a:extLst>
              <a:ext uri="{FF2B5EF4-FFF2-40B4-BE49-F238E27FC236}">
                <a16:creationId xmlns:a16="http://schemas.microsoft.com/office/drawing/2014/main" id="{AD1C837A-3E1E-4882-9F91-54416C46C70E}"/>
              </a:ext>
            </a:extLst>
          </p:cNvPr>
          <p:cNvGraphicFramePr/>
          <p:nvPr>
            <p:extLst>
              <p:ext uri="{D42A27DB-BD31-4B8C-83A1-F6EECF244321}">
                <p14:modId xmlns:p14="http://schemas.microsoft.com/office/powerpoint/2010/main" val="2153549646"/>
              </p:ext>
            </p:extLst>
          </p:nvPr>
        </p:nvGraphicFramePr>
        <p:xfrm>
          <a:off x="411856" y="3951522"/>
          <a:ext cx="3446904" cy="2297936"/>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Box 28">
            <a:extLst>
              <a:ext uri="{FF2B5EF4-FFF2-40B4-BE49-F238E27FC236}">
                <a16:creationId xmlns:a16="http://schemas.microsoft.com/office/drawing/2014/main" id="{8D1AA927-EA18-4B44-8F3A-9BF10FBF2325}"/>
              </a:ext>
            </a:extLst>
          </p:cNvPr>
          <p:cNvSpPr txBox="1"/>
          <p:nvPr/>
        </p:nvSpPr>
        <p:spPr>
          <a:xfrm>
            <a:off x="2102824" y="3431658"/>
            <a:ext cx="2009527" cy="276999"/>
          </a:xfrm>
          <a:prstGeom prst="rect">
            <a:avLst/>
          </a:prstGeom>
          <a:noFill/>
        </p:spPr>
        <p:txBody>
          <a:bodyPr wrap="square" rtlCol="0">
            <a:spAutoFit/>
          </a:bodyPr>
          <a:lstStyle/>
          <a:p>
            <a:r>
              <a:rPr lang="en-US" sz="1200" b="1" dirty="0">
                <a:solidFill>
                  <a:schemeClr val="accent1"/>
                </a:solidFill>
              </a:rPr>
              <a:t>Silver ($15 x 6000) = $90k</a:t>
            </a:r>
          </a:p>
        </p:txBody>
      </p:sp>
      <p:sp>
        <p:nvSpPr>
          <p:cNvPr id="30" name="TextBox 29">
            <a:extLst>
              <a:ext uri="{FF2B5EF4-FFF2-40B4-BE49-F238E27FC236}">
                <a16:creationId xmlns:a16="http://schemas.microsoft.com/office/drawing/2014/main" id="{F3F49FB5-CD40-4EC9-A886-0AA3E09A2E7B}"/>
              </a:ext>
            </a:extLst>
          </p:cNvPr>
          <p:cNvSpPr txBox="1"/>
          <p:nvPr/>
        </p:nvSpPr>
        <p:spPr>
          <a:xfrm>
            <a:off x="141926" y="3028913"/>
            <a:ext cx="2009527" cy="276999"/>
          </a:xfrm>
          <a:prstGeom prst="rect">
            <a:avLst/>
          </a:prstGeom>
          <a:noFill/>
        </p:spPr>
        <p:txBody>
          <a:bodyPr wrap="square" rtlCol="0">
            <a:spAutoFit/>
          </a:bodyPr>
          <a:lstStyle/>
          <a:p>
            <a:pPr algn="r"/>
            <a:r>
              <a:rPr lang="en-US" sz="1200" b="1" dirty="0">
                <a:solidFill>
                  <a:schemeClr val="accent2"/>
                </a:solidFill>
              </a:rPr>
              <a:t>Gold ($25 x 1500) = $37.5k</a:t>
            </a:r>
          </a:p>
        </p:txBody>
      </p:sp>
      <p:sp>
        <p:nvSpPr>
          <p:cNvPr id="31" name="TextBox 30">
            <a:extLst>
              <a:ext uri="{FF2B5EF4-FFF2-40B4-BE49-F238E27FC236}">
                <a16:creationId xmlns:a16="http://schemas.microsoft.com/office/drawing/2014/main" id="{CEF9C79E-29D8-4B3E-A038-C51FF97DD942}"/>
              </a:ext>
            </a:extLst>
          </p:cNvPr>
          <p:cNvSpPr txBox="1"/>
          <p:nvPr/>
        </p:nvSpPr>
        <p:spPr>
          <a:xfrm>
            <a:off x="2093639" y="2636239"/>
            <a:ext cx="2009527" cy="276999"/>
          </a:xfrm>
          <a:prstGeom prst="rect">
            <a:avLst/>
          </a:prstGeom>
          <a:noFill/>
        </p:spPr>
        <p:txBody>
          <a:bodyPr wrap="square" rtlCol="0">
            <a:spAutoFit/>
          </a:bodyPr>
          <a:lstStyle/>
          <a:p>
            <a:r>
              <a:rPr lang="en-US" sz="1200" b="1" dirty="0">
                <a:solidFill>
                  <a:schemeClr val="accent3"/>
                </a:solidFill>
              </a:rPr>
              <a:t>Family ($50 x 300) = $15k</a:t>
            </a:r>
          </a:p>
        </p:txBody>
      </p:sp>
      <p:pic>
        <p:nvPicPr>
          <p:cNvPr id="33" name="Graphic 32" descr="Money">
            <a:extLst>
              <a:ext uri="{FF2B5EF4-FFF2-40B4-BE49-F238E27FC236}">
                <a16:creationId xmlns:a16="http://schemas.microsoft.com/office/drawing/2014/main" id="{A25B6854-5071-47B8-A954-EB86F2C15B6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43258" y="588447"/>
            <a:ext cx="914400" cy="914400"/>
          </a:xfrm>
          <a:prstGeom prst="rect">
            <a:avLst/>
          </a:prstGeom>
        </p:spPr>
      </p:pic>
      <p:sp>
        <p:nvSpPr>
          <p:cNvPr id="34" name="TextBox 33">
            <a:extLst>
              <a:ext uri="{FF2B5EF4-FFF2-40B4-BE49-F238E27FC236}">
                <a16:creationId xmlns:a16="http://schemas.microsoft.com/office/drawing/2014/main" id="{391A9D45-5E65-4E20-86B3-152AB5CF4355}"/>
              </a:ext>
            </a:extLst>
          </p:cNvPr>
          <p:cNvSpPr txBox="1"/>
          <p:nvPr/>
        </p:nvSpPr>
        <p:spPr>
          <a:xfrm>
            <a:off x="104739" y="2117253"/>
            <a:ext cx="2009527" cy="461665"/>
          </a:xfrm>
          <a:prstGeom prst="rect">
            <a:avLst/>
          </a:prstGeom>
          <a:noFill/>
        </p:spPr>
        <p:txBody>
          <a:bodyPr wrap="square" rtlCol="0">
            <a:spAutoFit/>
          </a:bodyPr>
          <a:lstStyle/>
          <a:p>
            <a:pPr algn="r"/>
            <a:r>
              <a:rPr lang="en-US" sz="1200" b="1" dirty="0">
                <a:solidFill>
                  <a:schemeClr val="accent4"/>
                </a:solidFill>
              </a:rPr>
              <a:t>Groups/Lifetime</a:t>
            </a:r>
          </a:p>
          <a:p>
            <a:pPr algn="r"/>
            <a:r>
              <a:rPr lang="en-US" sz="1200" b="1" dirty="0">
                <a:solidFill>
                  <a:schemeClr val="accent4"/>
                </a:solidFill>
              </a:rPr>
              <a:t>($150 x 50) = $7.5k</a:t>
            </a:r>
          </a:p>
        </p:txBody>
      </p:sp>
      <p:sp>
        <p:nvSpPr>
          <p:cNvPr id="35" name="TextBox 34">
            <a:extLst>
              <a:ext uri="{FF2B5EF4-FFF2-40B4-BE49-F238E27FC236}">
                <a16:creationId xmlns:a16="http://schemas.microsoft.com/office/drawing/2014/main" id="{AD69F0ED-BFAD-4DEE-9A90-F218C903E482}"/>
              </a:ext>
            </a:extLst>
          </p:cNvPr>
          <p:cNvSpPr txBox="1"/>
          <p:nvPr/>
        </p:nvSpPr>
        <p:spPr>
          <a:xfrm>
            <a:off x="1442147" y="4815156"/>
            <a:ext cx="1412240" cy="923330"/>
          </a:xfrm>
          <a:prstGeom prst="rect">
            <a:avLst/>
          </a:prstGeom>
          <a:noFill/>
        </p:spPr>
        <p:txBody>
          <a:bodyPr wrap="square" rtlCol="0">
            <a:spAutoFit/>
          </a:bodyPr>
          <a:lstStyle/>
          <a:p>
            <a:pPr algn="ctr"/>
            <a:r>
              <a:rPr lang="en-US" b="1" dirty="0"/>
              <a:t>Premium Membership</a:t>
            </a:r>
          </a:p>
          <a:p>
            <a:pPr algn="ctr"/>
            <a:r>
              <a:rPr lang="en-US" b="1" dirty="0"/>
              <a:t>$150k</a:t>
            </a:r>
          </a:p>
        </p:txBody>
      </p:sp>
      <p:sp>
        <p:nvSpPr>
          <p:cNvPr id="36" name="TextBox 35">
            <a:extLst>
              <a:ext uri="{FF2B5EF4-FFF2-40B4-BE49-F238E27FC236}">
                <a16:creationId xmlns:a16="http://schemas.microsoft.com/office/drawing/2014/main" id="{D69B9285-ABA6-4128-BBD4-A471F40DEA69}"/>
              </a:ext>
            </a:extLst>
          </p:cNvPr>
          <p:cNvSpPr txBox="1"/>
          <p:nvPr/>
        </p:nvSpPr>
        <p:spPr>
          <a:xfrm>
            <a:off x="5332510" y="4815156"/>
            <a:ext cx="1412240" cy="923330"/>
          </a:xfrm>
          <a:prstGeom prst="rect">
            <a:avLst/>
          </a:prstGeom>
          <a:noFill/>
        </p:spPr>
        <p:txBody>
          <a:bodyPr wrap="square" rtlCol="0">
            <a:spAutoFit/>
          </a:bodyPr>
          <a:lstStyle/>
          <a:p>
            <a:pPr algn="ctr"/>
            <a:r>
              <a:rPr lang="en-US" b="1" dirty="0"/>
              <a:t>Products/</a:t>
            </a:r>
          </a:p>
          <a:p>
            <a:pPr algn="ctr"/>
            <a:r>
              <a:rPr lang="en-US" b="1" dirty="0"/>
              <a:t>Services</a:t>
            </a:r>
          </a:p>
          <a:p>
            <a:pPr algn="ctr"/>
            <a:r>
              <a:rPr lang="en-US" b="1" dirty="0"/>
              <a:t>$50k</a:t>
            </a:r>
          </a:p>
        </p:txBody>
      </p:sp>
      <p:sp>
        <p:nvSpPr>
          <p:cNvPr id="37" name="TextBox 36">
            <a:extLst>
              <a:ext uri="{FF2B5EF4-FFF2-40B4-BE49-F238E27FC236}">
                <a16:creationId xmlns:a16="http://schemas.microsoft.com/office/drawing/2014/main" id="{34E3AE39-2AC7-4755-87A7-1573BDC3DC60}"/>
              </a:ext>
            </a:extLst>
          </p:cNvPr>
          <p:cNvSpPr txBox="1"/>
          <p:nvPr/>
        </p:nvSpPr>
        <p:spPr>
          <a:xfrm>
            <a:off x="9302425" y="4811699"/>
            <a:ext cx="1412240" cy="923330"/>
          </a:xfrm>
          <a:prstGeom prst="rect">
            <a:avLst/>
          </a:prstGeom>
          <a:noFill/>
        </p:spPr>
        <p:txBody>
          <a:bodyPr wrap="square" rtlCol="0">
            <a:spAutoFit/>
          </a:bodyPr>
          <a:lstStyle/>
          <a:p>
            <a:pPr algn="ctr"/>
            <a:r>
              <a:rPr lang="en-US" b="1" dirty="0"/>
              <a:t>Advertisers/</a:t>
            </a:r>
          </a:p>
          <a:p>
            <a:pPr algn="ctr"/>
            <a:r>
              <a:rPr lang="en-US" b="1" dirty="0"/>
              <a:t>Sponsors</a:t>
            </a:r>
          </a:p>
          <a:p>
            <a:pPr algn="ctr"/>
            <a:r>
              <a:rPr lang="en-US" b="1" dirty="0"/>
              <a:t>$100k</a:t>
            </a:r>
          </a:p>
        </p:txBody>
      </p:sp>
      <p:sp>
        <p:nvSpPr>
          <p:cNvPr id="38" name="TextBox 37">
            <a:extLst>
              <a:ext uri="{FF2B5EF4-FFF2-40B4-BE49-F238E27FC236}">
                <a16:creationId xmlns:a16="http://schemas.microsoft.com/office/drawing/2014/main" id="{146078EE-BC4D-4B3F-BF47-18BDADA3BFA3}"/>
              </a:ext>
            </a:extLst>
          </p:cNvPr>
          <p:cNvSpPr txBox="1"/>
          <p:nvPr/>
        </p:nvSpPr>
        <p:spPr>
          <a:xfrm>
            <a:off x="6020816" y="2662436"/>
            <a:ext cx="2009527" cy="276999"/>
          </a:xfrm>
          <a:prstGeom prst="rect">
            <a:avLst/>
          </a:prstGeom>
          <a:noFill/>
        </p:spPr>
        <p:txBody>
          <a:bodyPr wrap="square" rtlCol="0">
            <a:spAutoFit/>
          </a:bodyPr>
          <a:lstStyle/>
          <a:p>
            <a:r>
              <a:rPr lang="en-US" sz="1200" b="1" dirty="0">
                <a:solidFill>
                  <a:schemeClr val="accent1"/>
                </a:solidFill>
              </a:rPr>
              <a:t>Products = $35k</a:t>
            </a:r>
          </a:p>
        </p:txBody>
      </p:sp>
      <p:sp>
        <p:nvSpPr>
          <p:cNvPr id="39" name="TextBox 38">
            <a:extLst>
              <a:ext uri="{FF2B5EF4-FFF2-40B4-BE49-F238E27FC236}">
                <a16:creationId xmlns:a16="http://schemas.microsoft.com/office/drawing/2014/main" id="{D8DBA8C5-7DBD-4546-AE04-1D0565E7F2C1}"/>
              </a:ext>
            </a:extLst>
          </p:cNvPr>
          <p:cNvSpPr txBox="1"/>
          <p:nvPr/>
        </p:nvSpPr>
        <p:spPr>
          <a:xfrm>
            <a:off x="4021609" y="2279013"/>
            <a:ext cx="2009527" cy="276999"/>
          </a:xfrm>
          <a:prstGeom prst="rect">
            <a:avLst/>
          </a:prstGeom>
          <a:noFill/>
        </p:spPr>
        <p:txBody>
          <a:bodyPr wrap="square" rtlCol="0">
            <a:spAutoFit/>
          </a:bodyPr>
          <a:lstStyle/>
          <a:p>
            <a:pPr algn="r"/>
            <a:r>
              <a:rPr lang="en-US" sz="1200" b="1" dirty="0">
                <a:solidFill>
                  <a:schemeClr val="accent2"/>
                </a:solidFill>
              </a:rPr>
              <a:t>Wakanda Services = $15k</a:t>
            </a:r>
          </a:p>
        </p:txBody>
      </p:sp>
      <p:sp>
        <p:nvSpPr>
          <p:cNvPr id="40" name="TextBox 39">
            <a:extLst>
              <a:ext uri="{FF2B5EF4-FFF2-40B4-BE49-F238E27FC236}">
                <a16:creationId xmlns:a16="http://schemas.microsoft.com/office/drawing/2014/main" id="{CFB2E1E4-19A8-462B-9249-928C58976E0C}"/>
              </a:ext>
            </a:extLst>
          </p:cNvPr>
          <p:cNvSpPr txBox="1"/>
          <p:nvPr/>
        </p:nvSpPr>
        <p:spPr>
          <a:xfrm>
            <a:off x="10008545" y="3091786"/>
            <a:ext cx="2009527" cy="276999"/>
          </a:xfrm>
          <a:prstGeom prst="rect">
            <a:avLst/>
          </a:prstGeom>
          <a:noFill/>
        </p:spPr>
        <p:txBody>
          <a:bodyPr wrap="square" rtlCol="0">
            <a:spAutoFit/>
          </a:bodyPr>
          <a:lstStyle/>
          <a:p>
            <a:r>
              <a:rPr lang="en-US" sz="1200" b="1" dirty="0">
                <a:solidFill>
                  <a:schemeClr val="accent1"/>
                </a:solidFill>
              </a:rPr>
              <a:t>Corporate Sponsors = $50k</a:t>
            </a:r>
          </a:p>
        </p:txBody>
      </p:sp>
      <p:sp>
        <p:nvSpPr>
          <p:cNvPr id="41" name="TextBox 40">
            <a:extLst>
              <a:ext uri="{FF2B5EF4-FFF2-40B4-BE49-F238E27FC236}">
                <a16:creationId xmlns:a16="http://schemas.microsoft.com/office/drawing/2014/main" id="{6EEB75B2-D708-457C-A8F3-F4A18B4CDA6C}"/>
              </a:ext>
            </a:extLst>
          </p:cNvPr>
          <p:cNvSpPr txBox="1"/>
          <p:nvPr/>
        </p:nvSpPr>
        <p:spPr>
          <a:xfrm>
            <a:off x="8006905" y="2662436"/>
            <a:ext cx="2009527" cy="276999"/>
          </a:xfrm>
          <a:prstGeom prst="rect">
            <a:avLst/>
          </a:prstGeom>
          <a:noFill/>
        </p:spPr>
        <p:txBody>
          <a:bodyPr wrap="square" rtlCol="0">
            <a:spAutoFit/>
          </a:bodyPr>
          <a:lstStyle/>
          <a:p>
            <a:pPr algn="r"/>
            <a:r>
              <a:rPr lang="en-US" sz="1200" b="1" dirty="0">
                <a:solidFill>
                  <a:schemeClr val="accent2"/>
                </a:solidFill>
              </a:rPr>
              <a:t>Educational Sponsors = $35k</a:t>
            </a:r>
          </a:p>
        </p:txBody>
      </p:sp>
      <p:sp>
        <p:nvSpPr>
          <p:cNvPr id="42" name="TextBox 41">
            <a:extLst>
              <a:ext uri="{FF2B5EF4-FFF2-40B4-BE49-F238E27FC236}">
                <a16:creationId xmlns:a16="http://schemas.microsoft.com/office/drawing/2014/main" id="{162516D3-A3A4-48BA-A6FC-D31D31998993}"/>
              </a:ext>
            </a:extLst>
          </p:cNvPr>
          <p:cNvSpPr txBox="1"/>
          <p:nvPr/>
        </p:nvSpPr>
        <p:spPr>
          <a:xfrm>
            <a:off x="10008543" y="2279012"/>
            <a:ext cx="2009527" cy="276999"/>
          </a:xfrm>
          <a:prstGeom prst="rect">
            <a:avLst/>
          </a:prstGeom>
          <a:noFill/>
        </p:spPr>
        <p:txBody>
          <a:bodyPr wrap="square" rtlCol="0">
            <a:spAutoFit/>
          </a:bodyPr>
          <a:lstStyle/>
          <a:p>
            <a:r>
              <a:rPr lang="en-US" sz="1200" b="1" dirty="0">
                <a:solidFill>
                  <a:schemeClr val="accent3"/>
                </a:solidFill>
              </a:rPr>
              <a:t>Advertisers = $15k</a:t>
            </a:r>
          </a:p>
        </p:txBody>
      </p:sp>
      <p:pic>
        <p:nvPicPr>
          <p:cNvPr id="43" name="Picture 42">
            <a:extLst>
              <a:ext uri="{FF2B5EF4-FFF2-40B4-BE49-F238E27FC236}">
                <a16:creationId xmlns:a16="http://schemas.microsoft.com/office/drawing/2014/main" id="{4DEAC681-E587-4E84-AC76-2F5F6937F13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06953" y="89795"/>
            <a:ext cx="1008180" cy="916964"/>
          </a:xfrm>
          <a:prstGeom prst="rect">
            <a:avLst/>
          </a:prstGeom>
        </p:spPr>
      </p:pic>
    </p:spTree>
    <p:extLst>
      <p:ext uri="{BB962C8B-B14F-4D97-AF65-F5344CB8AC3E}">
        <p14:creationId xmlns:p14="http://schemas.microsoft.com/office/powerpoint/2010/main" val="759369950"/>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2" fill="hold" grpId="0" nodeType="withEffect">
                                  <p:stCondLst>
                                    <p:cond delay="100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2" fill="hold" grpId="0" nodeType="withEffect">
                                  <p:stCondLst>
                                    <p:cond delay="150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par>
                                <p:cTn id="17" presetID="22" presetClass="entr" presetSubtype="8" fill="hold" grpId="0" nodeType="withEffect">
                                  <p:stCondLst>
                                    <p:cond delay="1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4" fill="hold" nodeType="withEffect">
                                  <p:stCondLst>
                                    <p:cond delay="75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2" fill="hold" grpId="0" nodeType="withEffect">
                                  <p:stCondLst>
                                    <p:cond delay="100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par>
                                <p:cTn id="26" presetID="22" presetClass="entr" presetSubtype="8" fill="hold" grpId="0" nodeType="withEffect">
                                  <p:stCondLst>
                                    <p:cond delay="125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4" fill="hold" nodeType="withEffect">
                                  <p:stCondLst>
                                    <p:cond delay="75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2"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par>
                                <p:cTn id="35" presetID="22" presetClass="entr" presetSubtype="8" fill="hold" grpId="0" nodeType="withEffect">
                                  <p:stCondLst>
                                    <p:cond delay="125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2" fill="hold" grpId="0" nodeType="withEffect">
                                  <p:stCondLst>
                                    <p:cond delay="150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Graphic spid="18" grpId="0">
        <p:bldAsOne/>
      </p:bldGraphic>
      <p:bldP spid="20" grpId="0" animBg="1"/>
      <p:bldP spid="21" grpId="0" animBg="1"/>
      <p:bldGraphic spid="22" grpId="0">
        <p:bldAsOne/>
      </p:bldGraphic>
      <p:bldP spid="24" grpId="0" animBg="1"/>
      <p:bldP spid="25" grpId="0" animBg="1"/>
      <p:bldP spid="26" grpId="0" animBg="1"/>
      <p:bldGraphic spid="2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17</a:t>
            </a:fld>
            <a:endParaRPr lang="en-US"/>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7419339" cy="498598"/>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Questions?</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2E32C70-F2D4-4230-95D4-46B574B67519}"/>
              </a:ext>
            </a:extLst>
          </p:cNvPr>
          <p:cNvSpPr txBox="1"/>
          <p:nvPr/>
        </p:nvSpPr>
        <p:spPr>
          <a:xfrm>
            <a:off x="2172399" y="1557495"/>
            <a:ext cx="8181966" cy="310854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Ken Granderson </a:t>
            </a:r>
            <a:r>
              <a:rPr lang="en-US" sz="2000" dirty="0"/>
              <a:t>- Founder / Chief Technology Officer</a:t>
            </a:r>
            <a:br>
              <a:rPr lang="en-US" sz="2000" dirty="0"/>
            </a:br>
            <a:r>
              <a:rPr lang="en-US" sz="2000" dirty="0"/>
              <a:t>ken@blackfacts.com</a:t>
            </a:r>
            <a:br>
              <a:rPr lang="en-US" sz="2000" dirty="0"/>
            </a:br>
            <a:r>
              <a:rPr lang="en-US" dirty="0"/>
              <a:t>857-222-2318</a:t>
            </a:r>
            <a:br>
              <a:rPr lang="en-US" sz="1400" dirty="0"/>
            </a:br>
            <a:endParaRPr lang="en-US" sz="14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000" b="1" dirty="0"/>
              <a:t>Dale Dowdie </a:t>
            </a:r>
            <a:r>
              <a:rPr lang="en-US" sz="2000" dirty="0"/>
              <a:t>- Chief Executive Officer</a:t>
            </a:r>
            <a:br>
              <a:rPr lang="en-US" sz="2000" dirty="0"/>
            </a:br>
            <a:r>
              <a:rPr lang="en-US" sz="2000" dirty="0"/>
              <a:t>ddowdie@blackfacts.com</a:t>
            </a:r>
            <a:br>
              <a:rPr lang="en-US" sz="2000" dirty="0"/>
            </a:br>
            <a:r>
              <a:rPr lang="en-US" sz="2000" dirty="0"/>
              <a:t>781-858-6852</a:t>
            </a:r>
            <a:br>
              <a:rPr lang="en-US" sz="1600" dirty="0"/>
            </a:br>
            <a:endParaRPr lang="en-US" sz="1600" dirty="0"/>
          </a:p>
          <a:p>
            <a:pPr marL="285750" indent="-285750">
              <a:buFont typeface="Arial" panose="020B0604020202020204" pitchFamily="34" charset="0"/>
              <a:buChar char="•"/>
            </a:pPr>
            <a:endParaRPr lang="en-US" sz="1600" dirty="0"/>
          </a:p>
          <a:p>
            <a:endParaRPr lang="en-US" sz="1600" dirty="0"/>
          </a:p>
        </p:txBody>
      </p:sp>
      <p:pic>
        <p:nvPicPr>
          <p:cNvPr id="5" name="Picture 4">
            <a:extLst>
              <a:ext uri="{FF2B5EF4-FFF2-40B4-BE49-F238E27FC236}">
                <a16:creationId xmlns:a16="http://schemas.microsoft.com/office/drawing/2014/main" id="{911E494C-26EF-49E6-902F-10395A3168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475" y="1557495"/>
            <a:ext cx="918992" cy="1025001"/>
          </a:xfrm>
          <a:prstGeom prst="ellipse">
            <a:avLst/>
          </a:prstGeom>
          <a:ln>
            <a:noFill/>
          </a:ln>
          <a:effectLst>
            <a:softEdge rad="112500"/>
          </a:effectLst>
        </p:spPr>
      </p:pic>
      <p:pic>
        <p:nvPicPr>
          <p:cNvPr id="3074" name="Picture 2" descr="Image may contain: 1 person">
            <a:extLst>
              <a:ext uri="{FF2B5EF4-FFF2-40B4-BE49-F238E27FC236}">
                <a16:creationId xmlns:a16="http://schemas.microsoft.com/office/drawing/2014/main" id="{A33DFD52-5525-4E1D-9D10-4F65372FFD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8475" y="3100485"/>
            <a:ext cx="1059193" cy="1060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FD40831-1BEF-47BE-AE4E-8B2D42E31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pic>
        <p:nvPicPr>
          <p:cNvPr id="16" name="Picture 15" descr="A picture containing clipart&#10;&#10;Description generated with very high confidence">
            <a:extLst>
              <a:ext uri="{FF2B5EF4-FFF2-40B4-BE49-F238E27FC236}">
                <a16:creationId xmlns:a16="http://schemas.microsoft.com/office/drawing/2014/main" id="{2299C02A-14EC-4B42-937E-E5ED65111C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8648" y="4391373"/>
            <a:ext cx="6834703" cy="1964977"/>
          </a:xfrm>
          <a:prstGeom prst="rect">
            <a:avLst/>
          </a:prstGeom>
        </p:spPr>
      </p:pic>
    </p:spTree>
    <p:extLst>
      <p:ext uri="{BB962C8B-B14F-4D97-AF65-F5344CB8AC3E}">
        <p14:creationId xmlns:p14="http://schemas.microsoft.com/office/powerpoint/2010/main" val="238395030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A6D575-1251-4CE1-9952-97D9D40FDF10}"/>
              </a:ext>
            </a:extLst>
          </p:cNvPr>
          <p:cNvSpPr>
            <a:spLocks noGrp="1"/>
          </p:cNvSpPr>
          <p:nvPr>
            <p:ph type="sldNum" sz="quarter" idx="12"/>
          </p:nvPr>
        </p:nvSpPr>
        <p:spPr/>
        <p:txBody>
          <a:bodyPr/>
          <a:lstStyle/>
          <a:p>
            <a:fld id="{43E1C79E-4906-42D7-9799-8BE0AC9297B3}" type="slidenum">
              <a:rPr lang="en-US" smtClean="0"/>
              <a:pPr/>
              <a:t>2</a:t>
            </a:fld>
            <a:endParaRPr lang="en-US"/>
          </a:p>
        </p:txBody>
      </p:sp>
      <p:sp>
        <p:nvSpPr>
          <p:cNvPr id="3" name="TextBox 2">
            <a:extLst>
              <a:ext uri="{FF2B5EF4-FFF2-40B4-BE49-F238E27FC236}">
                <a16:creationId xmlns:a16="http://schemas.microsoft.com/office/drawing/2014/main" id="{ACF61AE2-A8BD-46C0-998F-093070A9D97B}"/>
              </a:ext>
            </a:extLst>
          </p:cNvPr>
          <p:cNvSpPr txBox="1"/>
          <p:nvPr/>
        </p:nvSpPr>
        <p:spPr>
          <a:xfrm>
            <a:off x="1303421" y="1454246"/>
            <a:ext cx="9625422" cy="4832092"/>
          </a:xfrm>
          <a:prstGeom prst="rect">
            <a:avLst/>
          </a:prstGeom>
          <a:noFill/>
        </p:spPr>
        <p:txBody>
          <a:bodyPr wrap="square" rtlCol="0">
            <a:spAutoFit/>
          </a:bodyPr>
          <a:lstStyle/>
          <a:p>
            <a:pPr marL="342900" indent="-342900">
              <a:buFont typeface="+mj-lt"/>
              <a:buAutoNum type="arabicPeriod"/>
            </a:pPr>
            <a:r>
              <a:rPr lang="en-US" sz="2400" dirty="0"/>
              <a:t>BHAG</a:t>
            </a:r>
          </a:p>
          <a:p>
            <a:pPr marL="342900" indent="-342900">
              <a:buFont typeface="+mj-lt"/>
              <a:buAutoNum type="arabicPeriod"/>
            </a:pPr>
            <a:r>
              <a:rPr lang="en-US" sz="2400" dirty="0"/>
              <a:t>Demo</a:t>
            </a:r>
          </a:p>
          <a:p>
            <a:pPr marL="800100" lvl="1" indent="-342900">
              <a:buFont typeface="Arial" panose="020B0604020202020204" pitchFamily="34" charset="0"/>
              <a:buChar char="•"/>
            </a:pPr>
            <a:r>
              <a:rPr lang="en-US" sz="2400" dirty="0"/>
              <a:t>Google</a:t>
            </a:r>
          </a:p>
          <a:p>
            <a:pPr marL="800100" lvl="1" indent="-342900">
              <a:buFont typeface="Arial" panose="020B0604020202020204" pitchFamily="34" charset="0"/>
              <a:buChar char="•"/>
            </a:pPr>
            <a:r>
              <a:rPr lang="en-US" sz="2400" dirty="0"/>
              <a:t>Web Site</a:t>
            </a:r>
          </a:p>
          <a:p>
            <a:pPr marL="1257300" lvl="2" indent="-342900">
              <a:buFont typeface="Arial" panose="020B0604020202020204" pitchFamily="34" charset="0"/>
              <a:buChar char="•"/>
            </a:pPr>
            <a:r>
              <a:rPr lang="en-US" sz="2400" dirty="0"/>
              <a:t>Today</a:t>
            </a:r>
          </a:p>
          <a:p>
            <a:pPr marL="1257300" lvl="2" indent="-342900">
              <a:buFont typeface="Arial" panose="020B0604020202020204" pitchFamily="34" charset="0"/>
              <a:buChar char="•"/>
            </a:pPr>
            <a:r>
              <a:rPr lang="en-US" sz="2400" dirty="0"/>
              <a:t>Marketplace</a:t>
            </a:r>
          </a:p>
          <a:p>
            <a:pPr marL="1257300" lvl="2" indent="-342900">
              <a:buFont typeface="Arial" panose="020B0604020202020204" pitchFamily="34" charset="0"/>
              <a:buChar char="•"/>
            </a:pPr>
            <a:r>
              <a:rPr lang="en-US" sz="2400" dirty="0"/>
              <a:t>News</a:t>
            </a:r>
          </a:p>
          <a:p>
            <a:pPr marL="800100" lvl="1" indent="-342900">
              <a:buFont typeface="Arial" panose="020B0604020202020204" pitchFamily="34" charset="0"/>
              <a:buChar char="•"/>
            </a:pPr>
            <a:r>
              <a:rPr lang="en-US" sz="2400" dirty="0"/>
              <a:t>BFOTD</a:t>
            </a:r>
          </a:p>
          <a:p>
            <a:pPr marL="800100" lvl="1" indent="-342900">
              <a:buFont typeface="Arial" panose="020B0604020202020204" pitchFamily="34" charset="0"/>
              <a:buChar char="•"/>
            </a:pPr>
            <a:r>
              <a:rPr lang="en-US" sz="2400" dirty="0"/>
              <a:t>Widgets</a:t>
            </a:r>
          </a:p>
          <a:p>
            <a:pPr marL="800100" lvl="1" indent="-342900">
              <a:buFont typeface="Arial" panose="020B0604020202020204" pitchFamily="34" charset="0"/>
              <a:buChar char="•"/>
            </a:pPr>
            <a:r>
              <a:rPr lang="en-US" sz="2400" dirty="0"/>
              <a:t>Social Media</a:t>
            </a:r>
          </a:p>
          <a:p>
            <a:pPr marL="342900" indent="-342900">
              <a:buFont typeface="+mj-lt"/>
              <a:buAutoNum type="arabicPeriod"/>
            </a:pPr>
            <a:r>
              <a:rPr lang="en-US" sz="2400" dirty="0"/>
              <a:t>Pitch Deck</a:t>
            </a:r>
          </a:p>
          <a:p>
            <a:pPr marL="342900" indent="-342900">
              <a:buFont typeface="+mj-lt"/>
              <a:buAutoNum type="arabicPeriod"/>
            </a:pPr>
            <a:r>
              <a:rPr lang="en-US" sz="2400" dirty="0"/>
              <a:t>Next Steps</a:t>
            </a:r>
            <a:endParaRPr lang="en-US" sz="2000" dirty="0"/>
          </a:p>
          <a:p>
            <a:pPr marL="342900" indent="-342900">
              <a:buFont typeface="+mj-lt"/>
              <a:buAutoNum type="arabicPeriod"/>
            </a:pPr>
            <a:endParaRPr lang="en-US" sz="2000" dirty="0"/>
          </a:p>
        </p:txBody>
      </p:sp>
      <p:sp>
        <p:nvSpPr>
          <p:cNvPr id="4" name="Title 1">
            <a:extLst>
              <a:ext uri="{FF2B5EF4-FFF2-40B4-BE49-F238E27FC236}">
                <a16:creationId xmlns:a16="http://schemas.microsoft.com/office/drawing/2014/main" id="{4AFFF60F-E362-4712-BC5F-E9B2BCD9B2B7}"/>
              </a:ext>
            </a:extLst>
          </p:cNvPr>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Agenda</a:t>
            </a:r>
          </a:p>
        </p:txBody>
      </p:sp>
      <p:grpSp>
        <p:nvGrpSpPr>
          <p:cNvPr id="5" name="Group 4">
            <a:extLst>
              <a:ext uri="{FF2B5EF4-FFF2-40B4-BE49-F238E27FC236}">
                <a16:creationId xmlns:a16="http://schemas.microsoft.com/office/drawing/2014/main" id="{FE926457-4C2D-4A4D-AAF4-2C90F0D9F240}"/>
              </a:ext>
            </a:extLst>
          </p:cNvPr>
          <p:cNvGrpSpPr/>
          <p:nvPr/>
        </p:nvGrpSpPr>
        <p:grpSpPr>
          <a:xfrm>
            <a:off x="1305134" y="454257"/>
            <a:ext cx="1019175" cy="181379"/>
            <a:chOff x="4127500" y="876491"/>
            <a:chExt cx="1019175" cy="181379"/>
          </a:xfrm>
        </p:grpSpPr>
        <p:sp>
          <p:nvSpPr>
            <p:cNvPr id="6" name="Oval 5">
              <a:extLst>
                <a:ext uri="{FF2B5EF4-FFF2-40B4-BE49-F238E27FC236}">
                  <a16:creationId xmlns:a16="http://schemas.microsoft.com/office/drawing/2014/main" id="{770D1C2E-5E5B-4168-AB12-B2988C53016B}"/>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C7ECEA-986A-4750-AD03-8E4018CE7AD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77B6CC-9C47-40D1-AD5F-220385DA7F2D}"/>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6C7AA6-CB9B-4E9A-9C99-12EF6581DE88}"/>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B0E596E6-18AB-44F0-979F-F1B157A166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Tree>
    <p:extLst>
      <p:ext uri="{BB962C8B-B14F-4D97-AF65-F5344CB8AC3E}">
        <p14:creationId xmlns:p14="http://schemas.microsoft.com/office/powerpoint/2010/main" val="104722048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BlackFacts.com</a:t>
            </a:r>
            <a:r>
              <a:rPr lang="en-US" sz="2800" dirty="0">
                <a:latin typeface="+mn-lt"/>
                <a:cs typeface="Segoe UI" panose="020B0502040204020203" pitchFamily="34" charset="0"/>
              </a:rPr>
              <a:t>: </a:t>
            </a:r>
            <a:r>
              <a:rPr lang="en-US" sz="2800" b="1" dirty="0">
                <a:latin typeface="+mn-lt"/>
                <a:cs typeface="Segoe UI" panose="020B0502040204020203" pitchFamily="34" charset="0"/>
              </a:rPr>
              <a:t>Creating the Future of Black History by:</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3</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grpSp>
        <p:nvGrpSpPr>
          <p:cNvPr id="6" name="Group 5">
            <a:extLst>
              <a:ext uri="{FF2B5EF4-FFF2-40B4-BE49-F238E27FC236}">
                <a16:creationId xmlns:a16="http://schemas.microsoft.com/office/drawing/2014/main" id="{601FA04B-DEEB-4102-9653-938486DE7F10}"/>
              </a:ext>
            </a:extLst>
          </p:cNvPr>
          <p:cNvGrpSpPr/>
          <p:nvPr/>
        </p:nvGrpSpPr>
        <p:grpSpPr>
          <a:xfrm>
            <a:off x="432703" y="1729538"/>
            <a:ext cx="378882" cy="376244"/>
            <a:chOff x="518177" y="1520406"/>
            <a:chExt cx="378882" cy="376244"/>
          </a:xfrm>
        </p:grpSpPr>
        <p:sp>
          <p:nvSpPr>
            <p:cNvPr id="175" name="Oval 174">
              <a:extLst>
                <a:ext uri="{FF2B5EF4-FFF2-40B4-BE49-F238E27FC236}">
                  <a16:creationId xmlns:a16="http://schemas.microsoft.com/office/drawing/2014/main" id="{37AAAF8D-E9AE-4881-B566-CFCB3826B21B}"/>
                </a:ext>
              </a:extLst>
            </p:cNvPr>
            <p:cNvSpPr/>
            <p:nvPr/>
          </p:nvSpPr>
          <p:spPr>
            <a:xfrm>
              <a:off x="520815" y="1520406"/>
              <a:ext cx="376244" cy="3762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6" name="TextBox 175">
              <a:extLst>
                <a:ext uri="{FF2B5EF4-FFF2-40B4-BE49-F238E27FC236}">
                  <a16:creationId xmlns:a16="http://schemas.microsoft.com/office/drawing/2014/main" id="{B803DBE9-03ED-4A9D-B975-AAD743DAC9C1}"/>
                </a:ext>
              </a:extLst>
            </p:cNvPr>
            <p:cNvSpPr txBox="1"/>
            <p:nvPr/>
          </p:nvSpPr>
          <p:spPr>
            <a:xfrm>
              <a:off x="518177" y="1557940"/>
              <a:ext cx="367408" cy="307777"/>
            </a:xfrm>
            <a:prstGeom prst="rect">
              <a:avLst/>
            </a:prstGeom>
            <a:noFill/>
          </p:spPr>
          <p:txBody>
            <a:bodyPr wrap="square" rtlCol="0">
              <a:spAutoFit/>
            </a:bodyPr>
            <a:lstStyle/>
            <a:p>
              <a:r>
                <a:rPr lang="id-ID" sz="1400" dirty="0">
                  <a:solidFill>
                    <a:schemeClr val="bg1"/>
                  </a:solidFill>
                </a:rPr>
                <a:t>01</a:t>
              </a:r>
            </a:p>
          </p:txBody>
        </p:sp>
      </p:grpSp>
      <p:sp>
        <p:nvSpPr>
          <p:cNvPr id="177" name="TextBox 176">
            <a:extLst>
              <a:ext uri="{FF2B5EF4-FFF2-40B4-BE49-F238E27FC236}">
                <a16:creationId xmlns:a16="http://schemas.microsoft.com/office/drawing/2014/main" id="{74B05B1C-443B-4D4F-B1BC-B54E16CAE3E2}"/>
              </a:ext>
            </a:extLst>
          </p:cNvPr>
          <p:cNvSpPr txBox="1"/>
          <p:nvPr/>
        </p:nvSpPr>
        <p:spPr>
          <a:xfrm>
            <a:off x="1198939" y="1677750"/>
            <a:ext cx="4051849" cy="523220"/>
          </a:xfrm>
          <a:prstGeom prst="rect">
            <a:avLst/>
          </a:prstGeom>
          <a:noFill/>
        </p:spPr>
        <p:txBody>
          <a:bodyPr wrap="square" rtlCol="0">
            <a:spAutoFit/>
          </a:bodyPr>
          <a:lstStyle/>
          <a:p>
            <a:r>
              <a:rPr lang="en-US" sz="2800" b="1" dirty="0">
                <a:solidFill>
                  <a:schemeClr val="accent1">
                    <a:lumMod val="75000"/>
                  </a:schemeClr>
                </a:solidFill>
              </a:rPr>
              <a:t>Collecting Stories Digitally</a:t>
            </a:r>
            <a:endParaRPr lang="id-ID" sz="2800" dirty="0">
              <a:solidFill>
                <a:schemeClr val="accent1">
                  <a:lumMod val="75000"/>
                </a:schemeClr>
              </a:solidFill>
            </a:endParaRPr>
          </a:p>
        </p:txBody>
      </p:sp>
      <p:grpSp>
        <p:nvGrpSpPr>
          <p:cNvPr id="7" name="Group 6">
            <a:extLst>
              <a:ext uri="{FF2B5EF4-FFF2-40B4-BE49-F238E27FC236}">
                <a16:creationId xmlns:a16="http://schemas.microsoft.com/office/drawing/2014/main" id="{29FDD17F-5BEC-498D-8219-2E939B24C4F7}"/>
              </a:ext>
            </a:extLst>
          </p:cNvPr>
          <p:cNvGrpSpPr/>
          <p:nvPr/>
        </p:nvGrpSpPr>
        <p:grpSpPr>
          <a:xfrm>
            <a:off x="442307" y="2990967"/>
            <a:ext cx="376244" cy="376244"/>
            <a:chOff x="4235379" y="5698294"/>
            <a:chExt cx="376244" cy="376244"/>
          </a:xfrm>
        </p:grpSpPr>
        <p:sp>
          <p:nvSpPr>
            <p:cNvPr id="178" name="Oval 177">
              <a:extLst>
                <a:ext uri="{FF2B5EF4-FFF2-40B4-BE49-F238E27FC236}">
                  <a16:creationId xmlns:a16="http://schemas.microsoft.com/office/drawing/2014/main" id="{8AEBE9BE-41DC-4F0F-9D63-8FBA6E9C4FCA}"/>
                </a:ext>
              </a:extLst>
            </p:cNvPr>
            <p:cNvSpPr/>
            <p:nvPr/>
          </p:nvSpPr>
          <p:spPr>
            <a:xfrm>
              <a:off x="4235379" y="5698294"/>
              <a:ext cx="376244" cy="3762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9" name="TextBox 178">
              <a:extLst>
                <a:ext uri="{FF2B5EF4-FFF2-40B4-BE49-F238E27FC236}">
                  <a16:creationId xmlns:a16="http://schemas.microsoft.com/office/drawing/2014/main" id="{D6C9D1EB-8D09-469D-88B4-E1098156077C}"/>
                </a:ext>
              </a:extLst>
            </p:cNvPr>
            <p:cNvSpPr txBox="1"/>
            <p:nvPr/>
          </p:nvSpPr>
          <p:spPr>
            <a:xfrm>
              <a:off x="4243015" y="5725554"/>
              <a:ext cx="367408" cy="307777"/>
            </a:xfrm>
            <a:prstGeom prst="rect">
              <a:avLst/>
            </a:prstGeom>
            <a:noFill/>
          </p:spPr>
          <p:txBody>
            <a:bodyPr wrap="none" rtlCol="0">
              <a:spAutoFit/>
            </a:bodyPr>
            <a:lstStyle/>
            <a:p>
              <a:r>
                <a:rPr lang="id-ID" sz="1400" dirty="0">
                  <a:solidFill>
                    <a:schemeClr val="bg1"/>
                  </a:solidFill>
                </a:rPr>
                <a:t>02</a:t>
              </a:r>
            </a:p>
          </p:txBody>
        </p:sp>
      </p:grpSp>
      <p:sp>
        <p:nvSpPr>
          <p:cNvPr id="180" name="TextBox 179">
            <a:extLst>
              <a:ext uri="{FF2B5EF4-FFF2-40B4-BE49-F238E27FC236}">
                <a16:creationId xmlns:a16="http://schemas.microsoft.com/office/drawing/2014/main" id="{0AA4F2BC-BA59-4CDB-99ED-B03FE7F1B0A4}"/>
              </a:ext>
            </a:extLst>
          </p:cNvPr>
          <p:cNvSpPr txBox="1"/>
          <p:nvPr/>
        </p:nvSpPr>
        <p:spPr>
          <a:xfrm>
            <a:off x="1176670" y="2912106"/>
            <a:ext cx="4714240" cy="523220"/>
          </a:xfrm>
          <a:prstGeom prst="rect">
            <a:avLst/>
          </a:prstGeom>
          <a:noFill/>
        </p:spPr>
        <p:txBody>
          <a:bodyPr wrap="square" rtlCol="0">
            <a:spAutoFit/>
          </a:bodyPr>
          <a:lstStyle/>
          <a:p>
            <a:r>
              <a:rPr lang="en-US" sz="2800" b="1" dirty="0">
                <a:solidFill>
                  <a:schemeClr val="accent1"/>
                </a:solidFill>
              </a:rPr>
              <a:t>Organizing the Stories using AI</a:t>
            </a:r>
            <a:endParaRPr lang="id-ID" sz="2800" b="1" dirty="0">
              <a:solidFill>
                <a:schemeClr val="accent1"/>
              </a:solidFill>
            </a:endParaRPr>
          </a:p>
        </p:txBody>
      </p:sp>
      <p:grpSp>
        <p:nvGrpSpPr>
          <p:cNvPr id="5" name="Group 4">
            <a:extLst>
              <a:ext uri="{FF2B5EF4-FFF2-40B4-BE49-F238E27FC236}">
                <a16:creationId xmlns:a16="http://schemas.microsoft.com/office/drawing/2014/main" id="{AA7FBDFA-73DE-4DCA-B8F9-CA13C0376887}"/>
              </a:ext>
            </a:extLst>
          </p:cNvPr>
          <p:cNvGrpSpPr/>
          <p:nvPr/>
        </p:nvGrpSpPr>
        <p:grpSpPr>
          <a:xfrm>
            <a:off x="449943" y="4234674"/>
            <a:ext cx="380181" cy="376244"/>
            <a:chOff x="8599603" y="1725015"/>
            <a:chExt cx="380181" cy="376244"/>
          </a:xfrm>
        </p:grpSpPr>
        <p:sp>
          <p:nvSpPr>
            <p:cNvPr id="181" name="Oval 180">
              <a:extLst>
                <a:ext uri="{FF2B5EF4-FFF2-40B4-BE49-F238E27FC236}">
                  <a16:creationId xmlns:a16="http://schemas.microsoft.com/office/drawing/2014/main" id="{14D2AA03-7EF9-4679-9582-FC7809ECACEE}"/>
                </a:ext>
              </a:extLst>
            </p:cNvPr>
            <p:cNvSpPr/>
            <p:nvPr/>
          </p:nvSpPr>
          <p:spPr>
            <a:xfrm>
              <a:off x="8599603" y="1725015"/>
              <a:ext cx="376244" cy="37624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2" name="TextBox 181">
              <a:extLst>
                <a:ext uri="{FF2B5EF4-FFF2-40B4-BE49-F238E27FC236}">
                  <a16:creationId xmlns:a16="http://schemas.microsoft.com/office/drawing/2014/main" id="{9206B566-2617-48D9-8E87-88BB3D9E4B72}"/>
                </a:ext>
              </a:extLst>
            </p:cNvPr>
            <p:cNvSpPr txBox="1"/>
            <p:nvPr/>
          </p:nvSpPr>
          <p:spPr>
            <a:xfrm>
              <a:off x="8612376" y="1767686"/>
              <a:ext cx="367408" cy="307777"/>
            </a:xfrm>
            <a:prstGeom prst="rect">
              <a:avLst/>
            </a:prstGeom>
            <a:noFill/>
          </p:spPr>
          <p:txBody>
            <a:bodyPr wrap="none" rtlCol="0">
              <a:spAutoFit/>
            </a:bodyPr>
            <a:lstStyle/>
            <a:p>
              <a:r>
                <a:rPr lang="id-ID" sz="1400" dirty="0">
                  <a:solidFill>
                    <a:schemeClr val="bg1"/>
                  </a:solidFill>
                </a:rPr>
                <a:t>03</a:t>
              </a:r>
            </a:p>
          </p:txBody>
        </p:sp>
      </p:grpSp>
      <p:sp>
        <p:nvSpPr>
          <p:cNvPr id="183" name="TextBox 182">
            <a:extLst>
              <a:ext uri="{FF2B5EF4-FFF2-40B4-BE49-F238E27FC236}">
                <a16:creationId xmlns:a16="http://schemas.microsoft.com/office/drawing/2014/main" id="{867C07D2-4A42-4045-AAE2-AA90740F4784}"/>
              </a:ext>
            </a:extLst>
          </p:cNvPr>
          <p:cNvSpPr txBox="1"/>
          <p:nvPr/>
        </p:nvSpPr>
        <p:spPr>
          <a:xfrm>
            <a:off x="1247057" y="4146462"/>
            <a:ext cx="5786098" cy="523220"/>
          </a:xfrm>
          <a:prstGeom prst="rect">
            <a:avLst/>
          </a:prstGeom>
          <a:noFill/>
        </p:spPr>
        <p:txBody>
          <a:bodyPr wrap="square" rtlCol="0">
            <a:spAutoFit/>
          </a:bodyPr>
          <a:lstStyle/>
          <a:p>
            <a:r>
              <a:rPr lang="en-US" sz="2800" b="1" dirty="0">
                <a:solidFill>
                  <a:schemeClr val="accent6"/>
                </a:solidFill>
              </a:rPr>
              <a:t>Publishing the Stories to Any Device</a:t>
            </a:r>
            <a:endParaRPr lang="id-ID" sz="2800" b="1" dirty="0">
              <a:solidFill>
                <a:schemeClr val="accent6"/>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3</a:t>
            </a:fld>
            <a:endParaRPr lang="en-US"/>
          </a:p>
        </p:txBody>
      </p:sp>
      <p:pic>
        <p:nvPicPr>
          <p:cNvPr id="47" name="Picture 46">
            <a:extLst>
              <a:ext uri="{FF2B5EF4-FFF2-40B4-BE49-F238E27FC236}">
                <a16:creationId xmlns:a16="http://schemas.microsoft.com/office/drawing/2014/main" id="{E1D964B4-9247-47E8-A3F3-355333E4A0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4621" y="1749671"/>
            <a:ext cx="174927" cy="176740"/>
          </a:xfrm>
          <a:prstGeom prst="rect">
            <a:avLst/>
          </a:prstGeom>
        </p:spPr>
      </p:pic>
      <p:cxnSp>
        <p:nvCxnSpPr>
          <p:cNvPr id="51" name="Straight Arrow Connector 50">
            <a:extLst>
              <a:ext uri="{FF2B5EF4-FFF2-40B4-BE49-F238E27FC236}">
                <a16:creationId xmlns:a16="http://schemas.microsoft.com/office/drawing/2014/main" id="{04C79EA2-529F-48E6-A762-FF7A7769EF3B}"/>
              </a:ext>
            </a:extLst>
          </p:cNvPr>
          <p:cNvCxnSpPr>
            <a:cxnSpLocks/>
            <a:stCxn id="47" idx="3"/>
            <a:endCxn id="89" idx="1"/>
          </p:cNvCxnSpPr>
          <p:nvPr/>
        </p:nvCxnSpPr>
        <p:spPr>
          <a:xfrm>
            <a:off x="6189548" y="1838041"/>
            <a:ext cx="270070" cy="1904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9D2F7D2-55AE-4FE3-A339-97F9262D6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5629" y="1425467"/>
            <a:ext cx="157864" cy="157688"/>
          </a:xfrm>
          <a:prstGeom prst="rect">
            <a:avLst/>
          </a:prstGeom>
        </p:spPr>
      </p:pic>
      <p:cxnSp>
        <p:nvCxnSpPr>
          <p:cNvPr id="54" name="Straight Arrow Connector 53">
            <a:extLst>
              <a:ext uri="{FF2B5EF4-FFF2-40B4-BE49-F238E27FC236}">
                <a16:creationId xmlns:a16="http://schemas.microsoft.com/office/drawing/2014/main" id="{FC420599-AFBA-4FC8-813D-BFB789E8622C}"/>
              </a:ext>
            </a:extLst>
          </p:cNvPr>
          <p:cNvCxnSpPr>
            <a:cxnSpLocks/>
            <a:stCxn id="52" idx="1"/>
          </p:cNvCxnSpPr>
          <p:nvPr/>
        </p:nvCxnSpPr>
        <p:spPr>
          <a:xfrm flipH="1">
            <a:off x="6877121" y="1504311"/>
            <a:ext cx="218508" cy="36464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D5AA4A8-672C-4BFD-8AB1-4E830E13E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0359" y="2591945"/>
            <a:ext cx="176258" cy="180063"/>
          </a:xfrm>
          <a:prstGeom prst="rect">
            <a:avLst/>
          </a:prstGeom>
        </p:spPr>
      </p:pic>
      <p:cxnSp>
        <p:nvCxnSpPr>
          <p:cNvPr id="58" name="Straight Arrow Connector 57">
            <a:extLst>
              <a:ext uri="{FF2B5EF4-FFF2-40B4-BE49-F238E27FC236}">
                <a16:creationId xmlns:a16="http://schemas.microsoft.com/office/drawing/2014/main" id="{91572EE9-9B9B-4A3D-9A12-339D945A625F}"/>
              </a:ext>
            </a:extLst>
          </p:cNvPr>
          <p:cNvCxnSpPr>
            <a:cxnSpLocks/>
            <a:stCxn id="55" idx="0"/>
            <a:endCxn id="89" idx="2"/>
          </p:cNvCxnSpPr>
          <p:nvPr/>
        </p:nvCxnSpPr>
        <p:spPr>
          <a:xfrm flipV="1">
            <a:off x="6588488" y="2257744"/>
            <a:ext cx="123175" cy="33420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9DE2C82-6EFC-4FE2-BFE6-E8CFDD2ABD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7353" y="1366263"/>
            <a:ext cx="197045" cy="201350"/>
          </a:xfrm>
          <a:prstGeom prst="rect">
            <a:avLst/>
          </a:prstGeom>
        </p:spPr>
      </p:pic>
      <p:cxnSp>
        <p:nvCxnSpPr>
          <p:cNvPr id="61" name="Straight Arrow Connector 60">
            <a:extLst>
              <a:ext uri="{FF2B5EF4-FFF2-40B4-BE49-F238E27FC236}">
                <a16:creationId xmlns:a16="http://schemas.microsoft.com/office/drawing/2014/main" id="{125AE7F4-FF14-41E1-8BA7-6FB59EF2BAA0}"/>
              </a:ext>
            </a:extLst>
          </p:cNvPr>
          <p:cNvCxnSpPr>
            <a:cxnSpLocks/>
            <a:stCxn id="59" idx="2"/>
            <a:endCxn id="89" idx="0"/>
          </p:cNvCxnSpPr>
          <p:nvPr/>
        </p:nvCxnSpPr>
        <p:spPr>
          <a:xfrm>
            <a:off x="6635876" y="1567613"/>
            <a:ext cx="75787" cy="23164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34F9E5A9-23EC-4DFA-A9A9-C2A9F0AEDA84}"/>
              </a:ext>
            </a:extLst>
          </p:cNvPr>
          <p:cNvPicPr>
            <a:picLocks noChangeAspect="1"/>
          </p:cNvPicPr>
          <p:nvPr/>
        </p:nvPicPr>
        <p:blipFill>
          <a:blip r:embed="rId8"/>
          <a:stretch>
            <a:fillRect/>
          </a:stretch>
        </p:blipFill>
        <p:spPr>
          <a:xfrm>
            <a:off x="7233257" y="2041896"/>
            <a:ext cx="205541" cy="213524"/>
          </a:xfrm>
          <a:prstGeom prst="rect">
            <a:avLst/>
          </a:prstGeom>
        </p:spPr>
      </p:pic>
      <p:cxnSp>
        <p:nvCxnSpPr>
          <p:cNvPr id="64" name="Straight Arrow Connector 63">
            <a:extLst>
              <a:ext uri="{FF2B5EF4-FFF2-40B4-BE49-F238E27FC236}">
                <a16:creationId xmlns:a16="http://schemas.microsoft.com/office/drawing/2014/main" id="{C4702A68-2891-477E-8532-B68B44F13108}"/>
              </a:ext>
            </a:extLst>
          </p:cNvPr>
          <p:cNvCxnSpPr>
            <a:cxnSpLocks/>
            <a:stCxn id="62" idx="1"/>
          </p:cNvCxnSpPr>
          <p:nvPr/>
        </p:nvCxnSpPr>
        <p:spPr>
          <a:xfrm flipH="1" flipV="1">
            <a:off x="6851581" y="2089660"/>
            <a:ext cx="381676" cy="589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Image result for images of robot icon">
            <a:extLst>
              <a:ext uri="{FF2B5EF4-FFF2-40B4-BE49-F238E27FC236}">
                <a16:creationId xmlns:a16="http://schemas.microsoft.com/office/drawing/2014/main" id="{406F31A8-9188-4D7B-89CE-C45DE724C9D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233257" y="1641761"/>
            <a:ext cx="268228" cy="2682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9C182332-5A16-4CD6-8169-CE3D7837DDD7}"/>
              </a:ext>
            </a:extLst>
          </p:cNvPr>
          <p:cNvPicPr>
            <a:picLocks noChangeAspect="1"/>
          </p:cNvPicPr>
          <p:nvPr/>
        </p:nvPicPr>
        <p:blipFill>
          <a:blip r:embed="rId1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40533" y="2567599"/>
            <a:ext cx="148204" cy="197589"/>
          </a:xfrm>
          <a:prstGeom prst="rect">
            <a:avLst/>
          </a:prstGeom>
        </p:spPr>
      </p:pic>
      <p:pic>
        <p:nvPicPr>
          <p:cNvPr id="69" name="Picture 68">
            <a:extLst>
              <a:ext uri="{FF2B5EF4-FFF2-40B4-BE49-F238E27FC236}">
                <a16:creationId xmlns:a16="http://schemas.microsoft.com/office/drawing/2014/main" id="{4AE01BFA-CE0F-42E1-AD9D-B312A7C33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53378" y="1474095"/>
            <a:ext cx="241253" cy="201351"/>
          </a:xfrm>
          <a:prstGeom prst="rect">
            <a:avLst/>
          </a:prstGeom>
        </p:spPr>
      </p:pic>
      <p:pic>
        <p:nvPicPr>
          <p:cNvPr id="70" name="Picture 69">
            <a:extLst>
              <a:ext uri="{FF2B5EF4-FFF2-40B4-BE49-F238E27FC236}">
                <a16:creationId xmlns:a16="http://schemas.microsoft.com/office/drawing/2014/main" id="{65662B58-FBBF-4F62-8415-3A62E4E0C4A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25522" y="2464989"/>
            <a:ext cx="292221" cy="161315"/>
          </a:xfrm>
          <a:prstGeom prst="rect">
            <a:avLst/>
          </a:prstGeom>
        </p:spPr>
      </p:pic>
      <p:pic>
        <p:nvPicPr>
          <p:cNvPr id="71" name="Picture 70">
            <a:extLst>
              <a:ext uri="{FF2B5EF4-FFF2-40B4-BE49-F238E27FC236}">
                <a16:creationId xmlns:a16="http://schemas.microsoft.com/office/drawing/2014/main" id="{954BD17F-5FBE-4C10-8006-FA69AF0C99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31671" y="2387327"/>
            <a:ext cx="203172" cy="256632"/>
          </a:xfrm>
          <a:prstGeom prst="rect">
            <a:avLst/>
          </a:prstGeom>
        </p:spPr>
      </p:pic>
      <p:pic>
        <p:nvPicPr>
          <p:cNvPr id="72" name="Picture 71">
            <a:extLst>
              <a:ext uri="{FF2B5EF4-FFF2-40B4-BE49-F238E27FC236}">
                <a16:creationId xmlns:a16="http://schemas.microsoft.com/office/drawing/2014/main" id="{83ECBBF5-208B-42C1-A441-2E37D3046A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90910" y="2101311"/>
            <a:ext cx="205089" cy="208170"/>
          </a:xfrm>
          <a:prstGeom prst="rect">
            <a:avLst/>
          </a:prstGeom>
        </p:spPr>
      </p:pic>
      <p:grpSp>
        <p:nvGrpSpPr>
          <p:cNvPr id="9" name="Group 8">
            <a:extLst>
              <a:ext uri="{FF2B5EF4-FFF2-40B4-BE49-F238E27FC236}">
                <a16:creationId xmlns:a16="http://schemas.microsoft.com/office/drawing/2014/main" id="{1068BD34-F5FB-438E-9652-B89A2C32D861}"/>
              </a:ext>
            </a:extLst>
          </p:cNvPr>
          <p:cNvGrpSpPr/>
          <p:nvPr/>
        </p:nvGrpSpPr>
        <p:grpSpPr>
          <a:xfrm>
            <a:off x="458298" y="5454307"/>
            <a:ext cx="376244" cy="376244"/>
            <a:chOff x="739879" y="5158631"/>
            <a:chExt cx="376244" cy="376244"/>
          </a:xfrm>
        </p:grpSpPr>
        <p:sp>
          <p:nvSpPr>
            <p:cNvPr id="84" name="Oval 83">
              <a:extLst>
                <a:ext uri="{FF2B5EF4-FFF2-40B4-BE49-F238E27FC236}">
                  <a16:creationId xmlns:a16="http://schemas.microsoft.com/office/drawing/2014/main" id="{9980E2C8-3D30-4BA4-BD66-C2A970175310}"/>
                </a:ext>
              </a:extLst>
            </p:cNvPr>
            <p:cNvSpPr/>
            <p:nvPr/>
          </p:nvSpPr>
          <p:spPr>
            <a:xfrm>
              <a:off x="739879" y="5158631"/>
              <a:ext cx="376244" cy="376244"/>
            </a:xfrm>
            <a:prstGeom prst="ellipse">
              <a:avLst/>
            </a:prstGeom>
            <a:solidFill>
              <a:srgbClr val="4F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5" name="TextBox 84">
              <a:extLst>
                <a:ext uri="{FF2B5EF4-FFF2-40B4-BE49-F238E27FC236}">
                  <a16:creationId xmlns:a16="http://schemas.microsoft.com/office/drawing/2014/main" id="{7165C1B9-017D-4E54-8B06-EF0D1F216A25}"/>
                </a:ext>
              </a:extLst>
            </p:cNvPr>
            <p:cNvSpPr txBox="1"/>
            <p:nvPr/>
          </p:nvSpPr>
          <p:spPr>
            <a:xfrm>
              <a:off x="747515" y="5185891"/>
              <a:ext cx="367408" cy="307777"/>
            </a:xfrm>
            <a:prstGeom prst="rect">
              <a:avLst/>
            </a:prstGeom>
            <a:noFill/>
          </p:spPr>
          <p:txBody>
            <a:bodyPr wrap="none" rtlCol="0">
              <a:spAutoFit/>
            </a:bodyPr>
            <a:lstStyle/>
            <a:p>
              <a:r>
                <a:rPr lang="id-ID" sz="1400" dirty="0">
                  <a:solidFill>
                    <a:schemeClr val="bg1"/>
                  </a:solidFill>
                </a:rPr>
                <a:t>0</a:t>
              </a:r>
              <a:r>
                <a:rPr lang="en-US" sz="1400" dirty="0">
                  <a:solidFill>
                    <a:schemeClr val="bg1"/>
                  </a:solidFill>
                </a:rPr>
                <a:t>4</a:t>
              </a:r>
              <a:endParaRPr lang="id-ID" sz="1400" dirty="0">
                <a:solidFill>
                  <a:schemeClr val="bg1"/>
                </a:solidFill>
              </a:endParaRPr>
            </a:p>
          </p:txBody>
        </p:sp>
      </p:grpSp>
      <p:sp>
        <p:nvSpPr>
          <p:cNvPr id="87" name="TextBox 86">
            <a:extLst>
              <a:ext uri="{FF2B5EF4-FFF2-40B4-BE49-F238E27FC236}">
                <a16:creationId xmlns:a16="http://schemas.microsoft.com/office/drawing/2014/main" id="{E47FACE0-1BF7-42F0-9122-8CDA1E23FDE4}"/>
              </a:ext>
            </a:extLst>
          </p:cNvPr>
          <p:cNvSpPr txBox="1"/>
          <p:nvPr/>
        </p:nvSpPr>
        <p:spPr>
          <a:xfrm>
            <a:off x="1198939" y="5380819"/>
            <a:ext cx="7559045" cy="523220"/>
          </a:xfrm>
          <a:prstGeom prst="rect">
            <a:avLst/>
          </a:prstGeom>
          <a:noFill/>
        </p:spPr>
        <p:txBody>
          <a:bodyPr wrap="square" rtlCol="0">
            <a:spAutoFit/>
          </a:bodyPr>
          <a:lstStyle/>
          <a:p>
            <a:r>
              <a:rPr lang="en-US" sz="2800" b="1" dirty="0">
                <a:solidFill>
                  <a:srgbClr val="4F7921"/>
                </a:solidFill>
              </a:rPr>
              <a:t>Saving the Stories Forever for Future Generations</a:t>
            </a:r>
            <a:endParaRPr lang="id-ID" sz="2800" b="1" dirty="0">
              <a:solidFill>
                <a:srgbClr val="4F7921"/>
              </a:solidFill>
            </a:endParaRPr>
          </a:p>
        </p:txBody>
      </p:sp>
      <p:pic>
        <p:nvPicPr>
          <p:cNvPr id="89" name="Picture 88">
            <a:extLst>
              <a:ext uri="{FF2B5EF4-FFF2-40B4-BE49-F238E27FC236}">
                <a16:creationId xmlns:a16="http://schemas.microsoft.com/office/drawing/2014/main" id="{B0C5E51D-6902-4E0D-8B3B-E4B44E82A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9618" y="1799262"/>
            <a:ext cx="504090" cy="458482"/>
          </a:xfrm>
          <a:prstGeom prst="rect">
            <a:avLst/>
          </a:prstGeom>
        </p:spPr>
      </p:pic>
      <p:cxnSp>
        <p:nvCxnSpPr>
          <p:cNvPr id="118" name="Straight Arrow Connector 117">
            <a:extLst>
              <a:ext uri="{FF2B5EF4-FFF2-40B4-BE49-F238E27FC236}">
                <a16:creationId xmlns:a16="http://schemas.microsoft.com/office/drawing/2014/main" id="{E89F24F5-96EB-467D-A8F4-DB4921B642A5}"/>
              </a:ext>
            </a:extLst>
          </p:cNvPr>
          <p:cNvCxnSpPr>
            <a:cxnSpLocks/>
          </p:cNvCxnSpPr>
          <p:nvPr/>
        </p:nvCxnSpPr>
        <p:spPr>
          <a:xfrm flipV="1">
            <a:off x="6083837" y="2132492"/>
            <a:ext cx="416522" cy="5586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4AD7CBA-0E29-4E46-A23B-78BF2F6B4883}"/>
              </a:ext>
            </a:extLst>
          </p:cNvPr>
          <p:cNvCxnSpPr>
            <a:cxnSpLocks/>
          </p:cNvCxnSpPr>
          <p:nvPr/>
        </p:nvCxnSpPr>
        <p:spPr>
          <a:xfrm flipV="1">
            <a:off x="6244855" y="2191098"/>
            <a:ext cx="292498" cy="2851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E0F3F5-C4D8-4EC3-90C5-9B03D2527295}"/>
              </a:ext>
            </a:extLst>
          </p:cNvPr>
          <p:cNvCxnSpPr>
            <a:cxnSpLocks/>
            <a:stCxn id="68" idx="0"/>
          </p:cNvCxnSpPr>
          <p:nvPr/>
        </p:nvCxnSpPr>
        <p:spPr>
          <a:xfrm flipH="1" flipV="1">
            <a:off x="6806902" y="2188358"/>
            <a:ext cx="107733" cy="37924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2AED403-ACD1-408B-8614-DD95253CAD42}"/>
              </a:ext>
            </a:extLst>
          </p:cNvPr>
          <p:cNvCxnSpPr>
            <a:cxnSpLocks/>
            <a:stCxn id="71" idx="1"/>
          </p:cNvCxnSpPr>
          <p:nvPr/>
        </p:nvCxnSpPr>
        <p:spPr>
          <a:xfrm flipH="1" flipV="1">
            <a:off x="6860769" y="2126747"/>
            <a:ext cx="270902" cy="38889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BDFA24-031F-4132-8EF7-358A5DD3254D}"/>
              </a:ext>
            </a:extLst>
          </p:cNvPr>
          <p:cNvCxnSpPr>
            <a:cxnSpLocks/>
            <a:stCxn id="65" idx="1"/>
          </p:cNvCxnSpPr>
          <p:nvPr/>
        </p:nvCxnSpPr>
        <p:spPr>
          <a:xfrm flipH="1">
            <a:off x="6894793" y="1775875"/>
            <a:ext cx="338464" cy="18899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134" name="Picture 133">
            <a:extLst>
              <a:ext uri="{FF2B5EF4-FFF2-40B4-BE49-F238E27FC236}">
                <a16:creationId xmlns:a16="http://schemas.microsoft.com/office/drawing/2014/main" id="{C0C22DE3-E25A-424D-8BE7-82974F790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848" y="3397553"/>
            <a:ext cx="504090" cy="458482"/>
          </a:xfrm>
          <a:prstGeom prst="rect">
            <a:avLst/>
          </a:prstGeom>
        </p:spPr>
      </p:pic>
      <p:pic>
        <p:nvPicPr>
          <p:cNvPr id="1035" name="Picture 11">
            <a:extLst>
              <a:ext uri="{FF2B5EF4-FFF2-40B4-BE49-F238E27FC236}">
                <a16:creationId xmlns:a16="http://schemas.microsoft.com/office/drawing/2014/main" id="{94AEBB3B-7DFF-4D26-8EF5-899FCE648581}"/>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197954" y="3449983"/>
            <a:ext cx="388926" cy="40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E13F4ABB-8397-4FD2-97F9-1902023CD4D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736836" y="3198428"/>
            <a:ext cx="315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7781B798-363E-44DD-9D60-A3E5E0EE99C2}"/>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076094" y="3503228"/>
            <a:ext cx="314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2827110E-371C-437D-88E9-06A4A7A08C44}"/>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394799" y="378758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Arrow Connector 153">
            <a:extLst>
              <a:ext uri="{FF2B5EF4-FFF2-40B4-BE49-F238E27FC236}">
                <a16:creationId xmlns:a16="http://schemas.microsoft.com/office/drawing/2014/main" id="{6126F00A-81CE-49A0-A35E-DC384B6D86FE}"/>
              </a:ext>
            </a:extLst>
          </p:cNvPr>
          <p:cNvCxnSpPr>
            <a:cxnSpLocks/>
            <a:endCxn id="1036" idx="1"/>
          </p:cNvCxnSpPr>
          <p:nvPr/>
        </p:nvCxnSpPr>
        <p:spPr>
          <a:xfrm flipV="1">
            <a:off x="6222148" y="3350828"/>
            <a:ext cx="514688" cy="192430"/>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4C647C7-5E2D-4C0C-B7CE-E8962D2EB8B3}"/>
              </a:ext>
            </a:extLst>
          </p:cNvPr>
          <p:cNvCxnSpPr>
            <a:cxnSpLocks/>
          </p:cNvCxnSpPr>
          <p:nvPr/>
        </p:nvCxnSpPr>
        <p:spPr>
          <a:xfrm>
            <a:off x="6120542" y="3603715"/>
            <a:ext cx="975087" cy="2553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0959658E-A970-40A6-852C-24D8FFDB6226}"/>
              </a:ext>
            </a:extLst>
          </p:cNvPr>
          <p:cNvCxnSpPr>
            <a:cxnSpLocks/>
            <a:endCxn id="1038" idx="1"/>
          </p:cNvCxnSpPr>
          <p:nvPr/>
        </p:nvCxnSpPr>
        <p:spPr>
          <a:xfrm>
            <a:off x="6171632" y="3712692"/>
            <a:ext cx="1223167" cy="25983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F2C1E215-F19E-4324-8BC8-9E982386F0EE}"/>
              </a:ext>
            </a:extLst>
          </p:cNvPr>
          <p:cNvCxnSpPr>
            <a:cxnSpLocks/>
            <a:stCxn id="1037" idx="3"/>
          </p:cNvCxnSpPr>
          <p:nvPr/>
        </p:nvCxnSpPr>
        <p:spPr>
          <a:xfrm flipV="1">
            <a:off x="7390419" y="3658079"/>
            <a:ext cx="803155" cy="86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437AA9C-68C9-401C-A580-DEDE8695614D}"/>
              </a:ext>
            </a:extLst>
          </p:cNvPr>
          <p:cNvCxnSpPr>
            <a:cxnSpLocks/>
          </p:cNvCxnSpPr>
          <p:nvPr/>
        </p:nvCxnSpPr>
        <p:spPr>
          <a:xfrm>
            <a:off x="7033155" y="3367533"/>
            <a:ext cx="1160419" cy="1697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E69D315F-BEAE-4AE0-8818-B4A9CF7F1733}"/>
              </a:ext>
            </a:extLst>
          </p:cNvPr>
          <p:cNvCxnSpPr>
            <a:cxnSpLocks/>
          </p:cNvCxnSpPr>
          <p:nvPr/>
        </p:nvCxnSpPr>
        <p:spPr>
          <a:xfrm flipV="1">
            <a:off x="7753574" y="3787580"/>
            <a:ext cx="502748" cy="18494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99" name="Picture 98">
            <a:extLst>
              <a:ext uri="{FF2B5EF4-FFF2-40B4-BE49-F238E27FC236}">
                <a16:creationId xmlns:a16="http://schemas.microsoft.com/office/drawing/2014/main" id="{0756F961-AAFE-4A72-8C87-307201315AE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224500" y="4154683"/>
            <a:ext cx="1433705" cy="1095004"/>
          </a:xfrm>
          <a:prstGeom prst="rect">
            <a:avLst/>
          </a:prstGeom>
        </p:spPr>
      </p:pic>
      <p:pic>
        <p:nvPicPr>
          <p:cNvPr id="105" name="Picture 104">
            <a:extLst>
              <a:ext uri="{FF2B5EF4-FFF2-40B4-BE49-F238E27FC236}">
                <a16:creationId xmlns:a16="http://schemas.microsoft.com/office/drawing/2014/main" id="{38855189-787E-4BA5-935A-6AAD00B8EA80}"/>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9946962" y="4917078"/>
            <a:ext cx="1338181" cy="1338181"/>
          </a:xfrm>
          <a:prstGeom prst="rect">
            <a:avLst/>
          </a:prstGeom>
        </p:spPr>
      </p:pic>
      <p:cxnSp>
        <p:nvCxnSpPr>
          <p:cNvPr id="194" name="Straight Arrow Connector 193">
            <a:extLst>
              <a:ext uri="{FF2B5EF4-FFF2-40B4-BE49-F238E27FC236}">
                <a16:creationId xmlns:a16="http://schemas.microsoft.com/office/drawing/2014/main" id="{7394DA91-E0A8-4D66-9645-D758A003295E}"/>
              </a:ext>
            </a:extLst>
          </p:cNvPr>
          <p:cNvCxnSpPr>
            <a:cxnSpLocks/>
          </p:cNvCxnSpPr>
          <p:nvPr/>
        </p:nvCxnSpPr>
        <p:spPr>
          <a:xfrm>
            <a:off x="6301102" y="1610416"/>
            <a:ext cx="296144" cy="26793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683416"/>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0"/>
                                        </p:tgtEl>
                                        <p:attrNameLst>
                                          <p:attrName>style.visibility</p:attrName>
                                        </p:attrNameLst>
                                      </p:cBhvr>
                                      <p:to>
                                        <p:strVal val="visible"/>
                                      </p:to>
                                    </p:set>
                                    <p:animEffect transition="in" filter="fade">
                                      <p:cBhvr>
                                        <p:cTn id="11" dur="500"/>
                                        <p:tgtEl>
                                          <p:spTgt spid="18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80" grpId="0"/>
      <p:bldP spid="183"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4</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77" name="TextBox 176">
            <a:extLst>
              <a:ext uri="{FF2B5EF4-FFF2-40B4-BE49-F238E27FC236}">
                <a16:creationId xmlns:a16="http://schemas.microsoft.com/office/drawing/2014/main" id="{74B05B1C-443B-4D4F-B1BC-B54E16CAE3E2}"/>
              </a:ext>
            </a:extLst>
          </p:cNvPr>
          <p:cNvSpPr txBox="1"/>
          <p:nvPr/>
        </p:nvSpPr>
        <p:spPr>
          <a:xfrm>
            <a:off x="2493036" y="221780"/>
            <a:ext cx="9098766" cy="646331"/>
          </a:xfrm>
          <a:prstGeom prst="rect">
            <a:avLst/>
          </a:prstGeom>
          <a:noFill/>
        </p:spPr>
        <p:txBody>
          <a:bodyPr wrap="square" rtlCol="0">
            <a:spAutoFit/>
          </a:bodyPr>
          <a:lstStyle/>
          <a:p>
            <a:r>
              <a:rPr lang="en-US" sz="3600" b="1" dirty="0">
                <a:solidFill>
                  <a:schemeClr val="accent1">
                    <a:lumMod val="75000"/>
                  </a:schemeClr>
                </a:solidFill>
              </a:rPr>
              <a:t>Collecting Stories Digitally</a:t>
            </a:r>
            <a:endParaRPr lang="id-ID" sz="3600" dirty="0">
              <a:solidFill>
                <a:schemeClr val="accent1">
                  <a:lumMod val="75000"/>
                </a:schemeClr>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4</a:t>
            </a:fld>
            <a:endParaRPr lang="en-US"/>
          </a:p>
        </p:txBody>
      </p:sp>
      <p:sp>
        <p:nvSpPr>
          <p:cNvPr id="3" name="TextBox 2">
            <a:extLst>
              <a:ext uri="{FF2B5EF4-FFF2-40B4-BE49-F238E27FC236}">
                <a16:creationId xmlns:a16="http://schemas.microsoft.com/office/drawing/2014/main" id="{7228021F-A013-4952-884C-09451B4C968E}"/>
              </a:ext>
            </a:extLst>
          </p:cNvPr>
          <p:cNvSpPr txBox="1"/>
          <p:nvPr/>
        </p:nvSpPr>
        <p:spPr>
          <a:xfrm>
            <a:off x="544151" y="1200501"/>
            <a:ext cx="519255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Crawling the Web (</a:t>
            </a:r>
            <a:r>
              <a:rPr lang="en-US" sz="2400" dirty="0" err="1"/>
              <a:t>Blackfacts</a:t>
            </a:r>
            <a:r>
              <a:rPr lang="en-US" sz="2400" dirty="0"/>
              <a:t> Bots)</a:t>
            </a:r>
          </a:p>
          <a:p>
            <a:pPr marL="285750" indent="-285750">
              <a:buFont typeface="Arial" panose="020B0604020202020204" pitchFamily="34" charset="0"/>
              <a:buChar char="•"/>
            </a:pPr>
            <a:r>
              <a:rPr lang="en-US" sz="2400" dirty="0"/>
              <a:t>Social Media</a:t>
            </a:r>
          </a:p>
          <a:p>
            <a:pPr marL="285750" indent="-285750">
              <a:buFont typeface="Arial" panose="020B0604020202020204" pitchFamily="34" charset="0"/>
              <a:buChar char="•"/>
            </a:pPr>
            <a:r>
              <a:rPr lang="en-US" sz="2400" dirty="0"/>
              <a:t>Academics / Griots</a:t>
            </a:r>
          </a:p>
          <a:p>
            <a:pPr marL="285750" indent="-285750">
              <a:buFont typeface="Arial" panose="020B0604020202020204" pitchFamily="34" charset="0"/>
              <a:buChar char="•"/>
            </a:pPr>
            <a:r>
              <a:rPr lang="en-US" sz="2400" dirty="0" err="1"/>
              <a:t>Blackfacts</a:t>
            </a:r>
            <a:r>
              <a:rPr lang="en-US" sz="2400" dirty="0"/>
              <a:t> Members</a:t>
            </a:r>
          </a:p>
          <a:p>
            <a:pPr marL="285750" indent="-285750">
              <a:buFont typeface="Arial" panose="020B0604020202020204" pitchFamily="34" charset="0"/>
              <a:buChar char="•"/>
            </a:pPr>
            <a:r>
              <a:rPr lang="en-US" sz="2400" dirty="0" err="1"/>
              <a:t>Blackfacts</a:t>
            </a:r>
            <a:r>
              <a:rPr lang="en-US" sz="2400" dirty="0"/>
              <a:t> Legacy™</a:t>
            </a:r>
          </a:p>
          <a:p>
            <a:pPr marL="285750" indent="-285750">
              <a:buFont typeface="Arial" panose="020B0604020202020204" pitchFamily="34" charset="0"/>
              <a:buChar char="•"/>
            </a:pPr>
            <a:r>
              <a:rPr lang="en-US" sz="2400" dirty="0" err="1"/>
              <a:t>Blackfacts</a:t>
            </a:r>
            <a:r>
              <a:rPr lang="en-US" sz="2400" dirty="0"/>
              <a:t> Griot™</a:t>
            </a:r>
          </a:p>
          <a:p>
            <a:pPr marL="285750" indent="-285750">
              <a:buFont typeface="Arial" panose="020B0604020202020204" pitchFamily="34" charset="0"/>
              <a:buChar char="•"/>
            </a:pPr>
            <a:endParaRPr lang="en-US" sz="2400" dirty="0"/>
          </a:p>
          <a:p>
            <a:r>
              <a:rPr lang="en-US" sz="2400" dirty="0"/>
              <a:t>Just get the Story to an electronic device, we’ll take it from there!</a:t>
            </a:r>
          </a:p>
        </p:txBody>
      </p:sp>
      <p:grpSp>
        <p:nvGrpSpPr>
          <p:cNvPr id="8" name="Group 7">
            <a:extLst>
              <a:ext uri="{FF2B5EF4-FFF2-40B4-BE49-F238E27FC236}">
                <a16:creationId xmlns:a16="http://schemas.microsoft.com/office/drawing/2014/main" id="{5737E561-9D19-471A-A9AD-740FF1EAE432}"/>
              </a:ext>
            </a:extLst>
          </p:cNvPr>
          <p:cNvGrpSpPr/>
          <p:nvPr/>
        </p:nvGrpSpPr>
        <p:grpSpPr>
          <a:xfrm>
            <a:off x="5861679" y="1240440"/>
            <a:ext cx="3416956" cy="2982394"/>
            <a:chOff x="5861679" y="1240440"/>
            <a:chExt cx="3416956" cy="2982394"/>
          </a:xfrm>
        </p:grpSpPr>
        <p:pic>
          <p:nvPicPr>
            <p:cNvPr id="47" name="Picture 46">
              <a:extLst>
                <a:ext uri="{FF2B5EF4-FFF2-40B4-BE49-F238E27FC236}">
                  <a16:creationId xmlns:a16="http://schemas.microsoft.com/office/drawing/2014/main" id="{E1D964B4-9247-47E8-A3F3-355333E4A0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4141" y="2053869"/>
              <a:ext cx="371121" cy="374967"/>
            </a:xfrm>
            <a:prstGeom prst="rect">
              <a:avLst/>
            </a:prstGeom>
          </p:spPr>
        </p:pic>
        <p:cxnSp>
          <p:nvCxnSpPr>
            <p:cNvPr id="51" name="Straight Arrow Connector 50">
              <a:extLst>
                <a:ext uri="{FF2B5EF4-FFF2-40B4-BE49-F238E27FC236}">
                  <a16:creationId xmlns:a16="http://schemas.microsoft.com/office/drawing/2014/main" id="{04C79EA2-529F-48E6-A762-FF7A7769EF3B}"/>
                </a:ext>
              </a:extLst>
            </p:cNvPr>
            <p:cNvCxnSpPr>
              <a:cxnSpLocks/>
              <a:stCxn id="47" idx="3"/>
              <a:endCxn id="89" idx="1"/>
            </p:cNvCxnSpPr>
            <p:nvPr/>
          </p:nvCxnSpPr>
          <p:spPr>
            <a:xfrm>
              <a:off x="6495262" y="2241353"/>
              <a:ext cx="572974" cy="40407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9D2F7D2-55AE-4FE3-A339-97F9262D6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7581" y="1366046"/>
              <a:ext cx="334920" cy="334547"/>
            </a:xfrm>
            <a:prstGeom prst="rect">
              <a:avLst/>
            </a:prstGeom>
          </p:spPr>
        </p:pic>
        <p:cxnSp>
          <p:nvCxnSpPr>
            <p:cNvPr id="54" name="Straight Arrow Connector 53">
              <a:extLst>
                <a:ext uri="{FF2B5EF4-FFF2-40B4-BE49-F238E27FC236}">
                  <a16:creationId xmlns:a16="http://schemas.microsoft.com/office/drawing/2014/main" id="{FC420599-AFBA-4FC8-813D-BFB789E8622C}"/>
                </a:ext>
              </a:extLst>
            </p:cNvPr>
            <p:cNvCxnSpPr>
              <a:cxnSpLocks/>
              <a:stCxn id="52" idx="1"/>
            </p:cNvCxnSpPr>
            <p:nvPr/>
          </p:nvCxnSpPr>
          <p:spPr>
            <a:xfrm flipH="1">
              <a:off x="7954000" y="1533319"/>
              <a:ext cx="463581" cy="77362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D5AA4A8-672C-4BFD-8AB1-4E830E13E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4671" y="3840817"/>
              <a:ext cx="373945" cy="382017"/>
            </a:xfrm>
            <a:prstGeom prst="rect">
              <a:avLst/>
            </a:prstGeom>
          </p:spPr>
        </p:pic>
        <p:cxnSp>
          <p:nvCxnSpPr>
            <p:cNvPr id="58" name="Straight Arrow Connector 57">
              <a:extLst>
                <a:ext uri="{FF2B5EF4-FFF2-40B4-BE49-F238E27FC236}">
                  <a16:creationId xmlns:a16="http://schemas.microsoft.com/office/drawing/2014/main" id="{91572EE9-9B9B-4A3D-9A12-339D945A625F}"/>
                </a:ext>
              </a:extLst>
            </p:cNvPr>
            <p:cNvCxnSpPr>
              <a:cxnSpLocks/>
              <a:stCxn id="55" idx="0"/>
              <a:endCxn id="89" idx="2"/>
            </p:cNvCxnSpPr>
            <p:nvPr/>
          </p:nvCxnSpPr>
          <p:spPr>
            <a:xfrm flipV="1">
              <a:off x="7341643" y="3131784"/>
              <a:ext cx="261325" cy="70903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9DE2C82-6EFC-4FE2-BFE6-E8CFDD2ABD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33156" y="1240440"/>
              <a:ext cx="418046" cy="427179"/>
            </a:xfrm>
            <a:prstGeom prst="rect">
              <a:avLst/>
            </a:prstGeom>
          </p:spPr>
        </p:pic>
        <p:cxnSp>
          <p:nvCxnSpPr>
            <p:cNvPr id="61" name="Straight Arrow Connector 60">
              <a:extLst>
                <a:ext uri="{FF2B5EF4-FFF2-40B4-BE49-F238E27FC236}">
                  <a16:creationId xmlns:a16="http://schemas.microsoft.com/office/drawing/2014/main" id="{125AE7F4-FF14-41E1-8BA7-6FB59EF2BAA0}"/>
                </a:ext>
              </a:extLst>
            </p:cNvPr>
            <p:cNvCxnSpPr>
              <a:cxnSpLocks/>
              <a:stCxn id="59" idx="2"/>
              <a:endCxn id="89" idx="0"/>
            </p:cNvCxnSpPr>
            <p:nvPr/>
          </p:nvCxnSpPr>
          <p:spPr>
            <a:xfrm>
              <a:off x="7442180" y="1667619"/>
              <a:ext cx="160788" cy="4914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34F9E5A9-23EC-4DFA-A9A9-C2A9F0AEDA84}"/>
                </a:ext>
              </a:extLst>
            </p:cNvPr>
            <p:cNvPicPr>
              <a:picLocks noChangeAspect="1"/>
            </p:cNvPicPr>
            <p:nvPr/>
          </p:nvPicPr>
          <p:blipFill>
            <a:blip r:embed="rId8"/>
            <a:stretch>
              <a:fillRect/>
            </a:stretch>
          </p:blipFill>
          <p:spPr>
            <a:xfrm>
              <a:off x="8709569" y="2673846"/>
              <a:ext cx="436071" cy="453007"/>
            </a:xfrm>
            <a:prstGeom prst="rect">
              <a:avLst/>
            </a:prstGeom>
          </p:spPr>
        </p:pic>
        <p:cxnSp>
          <p:nvCxnSpPr>
            <p:cNvPr id="64" name="Straight Arrow Connector 63">
              <a:extLst>
                <a:ext uri="{FF2B5EF4-FFF2-40B4-BE49-F238E27FC236}">
                  <a16:creationId xmlns:a16="http://schemas.microsoft.com/office/drawing/2014/main" id="{C4702A68-2891-477E-8532-B68B44F13108}"/>
                </a:ext>
              </a:extLst>
            </p:cNvPr>
            <p:cNvCxnSpPr>
              <a:cxnSpLocks/>
              <a:stCxn id="62" idx="1"/>
            </p:cNvCxnSpPr>
            <p:nvPr/>
          </p:nvCxnSpPr>
          <p:spPr>
            <a:xfrm flipH="1" flipV="1">
              <a:off x="7899815" y="2775181"/>
              <a:ext cx="809754" cy="125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Image result for images of robot icon">
              <a:extLst>
                <a:ext uri="{FF2B5EF4-FFF2-40B4-BE49-F238E27FC236}">
                  <a16:creationId xmlns:a16="http://schemas.microsoft.com/office/drawing/2014/main" id="{406F31A8-9188-4D7B-89CE-C45DE724C9D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09569" y="1824930"/>
              <a:ext cx="569066" cy="5690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9C182332-5A16-4CD6-8169-CE3D7837DDD7}"/>
                </a:ext>
              </a:extLst>
            </p:cNvPr>
            <p:cNvPicPr>
              <a:picLocks noChangeAspect="1"/>
            </p:cNvPicPr>
            <p:nvPr/>
          </p:nvPicPr>
          <p:blipFill>
            <a:blip r:embed="rId1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7876376" y="3789165"/>
              <a:ext cx="314426" cy="419200"/>
            </a:xfrm>
            <a:prstGeom prst="rect">
              <a:avLst/>
            </a:prstGeom>
          </p:spPr>
        </p:pic>
        <p:pic>
          <p:nvPicPr>
            <p:cNvPr id="69" name="Picture 68">
              <a:extLst>
                <a:ext uri="{FF2B5EF4-FFF2-40B4-BE49-F238E27FC236}">
                  <a16:creationId xmlns:a16="http://schemas.microsoft.com/office/drawing/2014/main" id="{4AE01BFA-CE0F-42E1-AD9D-B312A7C33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18525" y="1469214"/>
              <a:ext cx="511836" cy="427181"/>
            </a:xfrm>
            <a:prstGeom prst="rect">
              <a:avLst/>
            </a:prstGeom>
          </p:spPr>
        </p:pic>
        <p:pic>
          <p:nvPicPr>
            <p:cNvPr id="70" name="Picture 69">
              <a:extLst>
                <a:ext uri="{FF2B5EF4-FFF2-40B4-BE49-F238E27FC236}">
                  <a16:creationId xmlns:a16="http://schemas.microsoft.com/office/drawing/2014/main" id="{65662B58-FBBF-4F62-8415-3A62E4E0C4A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7268" y="3571470"/>
              <a:ext cx="619969" cy="342242"/>
            </a:xfrm>
            <a:prstGeom prst="rect">
              <a:avLst/>
            </a:prstGeom>
          </p:spPr>
        </p:pic>
        <p:pic>
          <p:nvPicPr>
            <p:cNvPr id="71" name="Picture 70">
              <a:extLst>
                <a:ext uri="{FF2B5EF4-FFF2-40B4-BE49-F238E27FC236}">
                  <a16:creationId xmlns:a16="http://schemas.microsoft.com/office/drawing/2014/main" id="{954BD17F-5FBE-4C10-8006-FA69AF0C99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94047" y="3406704"/>
              <a:ext cx="431045" cy="544464"/>
            </a:xfrm>
            <a:prstGeom prst="rect">
              <a:avLst/>
            </a:prstGeom>
          </p:spPr>
        </p:pic>
        <p:pic>
          <p:nvPicPr>
            <p:cNvPr id="72" name="Picture 71">
              <a:extLst>
                <a:ext uri="{FF2B5EF4-FFF2-40B4-BE49-F238E27FC236}">
                  <a16:creationId xmlns:a16="http://schemas.microsoft.com/office/drawing/2014/main" id="{83ECBBF5-208B-42C1-A441-2E37D3046A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61679" y="2799900"/>
              <a:ext cx="435112" cy="441648"/>
            </a:xfrm>
            <a:prstGeom prst="rect">
              <a:avLst/>
            </a:prstGeom>
          </p:spPr>
        </p:pic>
        <p:pic>
          <p:nvPicPr>
            <p:cNvPr id="89" name="Picture 88">
              <a:extLst>
                <a:ext uri="{FF2B5EF4-FFF2-40B4-BE49-F238E27FC236}">
                  <a16:creationId xmlns:a16="http://schemas.microsoft.com/office/drawing/2014/main" id="{B0C5E51D-6902-4E0D-8B3B-E4B44E82A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8236" y="2159080"/>
              <a:ext cx="1069465" cy="972704"/>
            </a:xfrm>
            <a:prstGeom prst="rect">
              <a:avLst/>
            </a:prstGeom>
          </p:spPr>
        </p:pic>
        <p:cxnSp>
          <p:nvCxnSpPr>
            <p:cNvPr id="118" name="Straight Arrow Connector 117">
              <a:extLst>
                <a:ext uri="{FF2B5EF4-FFF2-40B4-BE49-F238E27FC236}">
                  <a16:creationId xmlns:a16="http://schemas.microsoft.com/office/drawing/2014/main" id="{E89F24F5-96EB-467D-A8F4-DB4921B642A5}"/>
                </a:ext>
              </a:extLst>
            </p:cNvPr>
            <p:cNvCxnSpPr>
              <a:cxnSpLocks/>
            </p:cNvCxnSpPr>
            <p:nvPr/>
          </p:nvCxnSpPr>
          <p:spPr>
            <a:xfrm flipV="1">
              <a:off x="6270988" y="2866053"/>
              <a:ext cx="883683" cy="118524"/>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4AD7CBA-0E29-4E46-A23B-78BF2F6B4883}"/>
                </a:ext>
              </a:extLst>
            </p:cNvPr>
            <p:cNvCxnSpPr>
              <a:cxnSpLocks/>
            </p:cNvCxnSpPr>
            <p:nvPr/>
          </p:nvCxnSpPr>
          <p:spPr>
            <a:xfrm flipV="1">
              <a:off x="6612600" y="2990390"/>
              <a:ext cx="620557" cy="6048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E0F3F5-C4D8-4EC3-90C5-9B03D2527295}"/>
                </a:ext>
              </a:extLst>
            </p:cNvPr>
            <p:cNvCxnSpPr>
              <a:cxnSpLocks/>
              <a:stCxn id="68" idx="0"/>
            </p:cNvCxnSpPr>
            <p:nvPr/>
          </p:nvCxnSpPr>
          <p:spPr>
            <a:xfrm flipH="1" flipV="1">
              <a:off x="7805025" y="2984577"/>
              <a:ext cx="228564" cy="80458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2AED403-ACD1-408B-8614-DD95253CAD42}"/>
                </a:ext>
              </a:extLst>
            </p:cNvPr>
            <p:cNvCxnSpPr>
              <a:cxnSpLocks/>
              <a:stCxn id="71" idx="1"/>
            </p:cNvCxnSpPr>
            <p:nvPr/>
          </p:nvCxnSpPr>
          <p:spPr>
            <a:xfrm flipH="1" flipV="1">
              <a:off x="7919308" y="2853864"/>
              <a:ext cx="574739" cy="82507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BDFA24-031F-4132-8EF7-358A5DD3254D}"/>
                </a:ext>
              </a:extLst>
            </p:cNvPr>
            <p:cNvCxnSpPr>
              <a:cxnSpLocks/>
              <a:stCxn id="65" idx="1"/>
            </p:cNvCxnSpPr>
            <p:nvPr/>
          </p:nvCxnSpPr>
          <p:spPr>
            <a:xfrm flipH="1">
              <a:off x="7991492" y="2109463"/>
              <a:ext cx="718077" cy="4009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5807047-3B37-441B-B5CC-2B2617A5C60E}"/>
                </a:ext>
              </a:extLst>
            </p:cNvPr>
            <p:cNvCxnSpPr>
              <a:cxnSpLocks/>
            </p:cNvCxnSpPr>
            <p:nvPr/>
          </p:nvCxnSpPr>
          <p:spPr>
            <a:xfrm>
              <a:off x="6765900" y="1815482"/>
              <a:ext cx="594324" cy="58623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07185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5</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0" name="TextBox 179">
            <a:extLst>
              <a:ext uri="{FF2B5EF4-FFF2-40B4-BE49-F238E27FC236}">
                <a16:creationId xmlns:a16="http://schemas.microsoft.com/office/drawing/2014/main" id="{0AA4F2BC-BA59-4CDB-99ED-B03FE7F1B0A4}"/>
              </a:ext>
            </a:extLst>
          </p:cNvPr>
          <p:cNvSpPr txBox="1"/>
          <p:nvPr/>
        </p:nvSpPr>
        <p:spPr>
          <a:xfrm>
            <a:off x="2573512" y="228203"/>
            <a:ext cx="8556361" cy="646331"/>
          </a:xfrm>
          <a:prstGeom prst="rect">
            <a:avLst/>
          </a:prstGeom>
          <a:noFill/>
        </p:spPr>
        <p:txBody>
          <a:bodyPr wrap="square" rtlCol="0">
            <a:spAutoFit/>
          </a:bodyPr>
          <a:lstStyle/>
          <a:p>
            <a:r>
              <a:rPr lang="en-US" sz="3600" b="1" dirty="0">
                <a:solidFill>
                  <a:schemeClr val="accent1"/>
                </a:solidFill>
              </a:rPr>
              <a:t>Organizing the Stories using AI</a:t>
            </a:r>
            <a:endParaRPr lang="id-ID" sz="3600" b="1" dirty="0">
              <a:solidFill>
                <a:schemeClr val="accent1"/>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5</a:t>
            </a:fld>
            <a:endParaRPr lang="en-US"/>
          </a:p>
        </p:txBody>
      </p:sp>
      <p:grpSp>
        <p:nvGrpSpPr>
          <p:cNvPr id="2" name="Group 1">
            <a:extLst>
              <a:ext uri="{FF2B5EF4-FFF2-40B4-BE49-F238E27FC236}">
                <a16:creationId xmlns:a16="http://schemas.microsoft.com/office/drawing/2014/main" id="{6EA1DD56-6B92-4EF8-A135-FB7A1A9137DC}"/>
              </a:ext>
            </a:extLst>
          </p:cNvPr>
          <p:cNvGrpSpPr/>
          <p:nvPr/>
        </p:nvGrpSpPr>
        <p:grpSpPr>
          <a:xfrm>
            <a:off x="5436819" y="2250370"/>
            <a:ext cx="5025952" cy="1726990"/>
            <a:chOff x="5795848" y="3198428"/>
            <a:chExt cx="2791032" cy="959039"/>
          </a:xfrm>
        </p:grpSpPr>
        <p:pic>
          <p:nvPicPr>
            <p:cNvPr id="134" name="Picture 133">
              <a:extLst>
                <a:ext uri="{FF2B5EF4-FFF2-40B4-BE49-F238E27FC236}">
                  <a16:creationId xmlns:a16="http://schemas.microsoft.com/office/drawing/2014/main" id="{C0C22DE3-E25A-424D-8BE7-82974F790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848" y="3397553"/>
              <a:ext cx="504090" cy="458482"/>
            </a:xfrm>
            <a:prstGeom prst="rect">
              <a:avLst/>
            </a:prstGeom>
          </p:spPr>
        </p:pic>
        <p:pic>
          <p:nvPicPr>
            <p:cNvPr id="1035" name="Picture 11">
              <a:extLst>
                <a:ext uri="{FF2B5EF4-FFF2-40B4-BE49-F238E27FC236}">
                  <a16:creationId xmlns:a16="http://schemas.microsoft.com/office/drawing/2014/main" id="{94AEBB3B-7DFF-4D26-8EF5-899FCE6485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7954" y="3449983"/>
              <a:ext cx="388926" cy="40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E13F4ABB-8397-4FD2-97F9-1902023CD4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6836" y="3198428"/>
              <a:ext cx="315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7781B798-363E-44DD-9D60-A3E5E0EE99C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6094" y="3503228"/>
              <a:ext cx="314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2827110E-371C-437D-88E9-06A4A7A08C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94799" y="378758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Arrow Connector 153">
              <a:extLst>
                <a:ext uri="{FF2B5EF4-FFF2-40B4-BE49-F238E27FC236}">
                  <a16:creationId xmlns:a16="http://schemas.microsoft.com/office/drawing/2014/main" id="{6126F00A-81CE-49A0-A35E-DC384B6D86FE}"/>
                </a:ext>
              </a:extLst>
            </p:cNvPr>
            <p:cNvCxnSpPr>
              <a:cxnSpLocks/>
              <a:endCxn id="1036" idx="1"/>
            </p:cNvCxnSpPr>
            <p:nvPr/>
          </p:nvCxnSpPr>
          <p:spPr>
            <a:xfrm flipV="1">
              <a:off x="6222148" y="3350828"/>
              <a:ext cx="514688" cy="192430"/>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4C647C7-5E2D-4C0C-B7CE-E8962D2EB8B3}"/>
                </a:ext>
              </a:extLst>
            </p:cNvPr>
            <p:cNvCxnSpPr>
              <a:cxnSpLocks/>
            </p:cNvCxnSpPr>
            <p:nvPr/>
          </p:nvCxnSpPr>
          <p:spPr>
            <a:xfrm>
              <a:off x="6120542" y="3603715"/>
              <a:ext cx="975087" cy="2553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0959658E-A970-40A6-852C-24D8FFDB6226}"/>
                </a:ext>
              </a:extLst>
            </p:cNvPr>
            <p:cNvCxnSpPr>
              <a:cxnSpLocks/>
              <a:endCxn id="1038" idx="1"/>
            </p:cNvCxnSpPr>
            <p:nvPr/>
          </p:nvCxnSpPr>
          <p:spPr>
            <a:xfrm>
              <a:off x="6171632" y="3712692"/>
              <a:ext cx="1223167" cy="25983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F2C1E215-F19E-4324-8BC8-9E982386F0EE}"/>
                </a:ext>
              </a:extLst>
            </p:cNvPr>
            <p:cNvCxnSpPr>
              <a:cxnSpLocks/>
              <a:stCxn id="1037" idx="3"/>
            </p:cNvCxnSpPr>
            <p:nvPr/>
          </p:nvCxnSpPr>
          <p:spPr>
            <a:xfrm flipV="1">
              <a:off x="7390419" y="3658079"/>
              <a:ext cx="803155" cy="86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437AA9C-68C9-401C-A580-DEDE8695614D}"/>
                </a:ext>
              </a:extLst>
            </p:cNvPr>
            <p:cNvCxnSpPr>
              <a:cxnSpLocks/>
            </p:cNvCxnSpPr>
            <p:nvPr/>
          </p:nvCxnSpPr>
          <p:spPr>
            <a:xfrm>
              <a:off x="7033155" y="3367533"/>
              <a:ext cx="1160419" cy="1697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E69D315F-BEAE-4AE0-8818-B4A9CF7F1733}"/>
                </a:ext>
              </a:extLst>
            </p:cNvPr>
            <p:cNvCxnSpPr>
              <a:cxnSpLocks/>
            </p:cNvCxnSpPr>
            <p:nvPr/>
          </p:nvCxnSpPr>
          <p:spPr>
            <a:xfrm flipV="1">
              <a:off x="7753574" y="3787580"/>
              <a:ext cx="502748" cy="18494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20F59DA1-761C-4EF6-A542-5E1313473997}"/>
              </a:ext>
            </a:extLst>
          </p:cNvPr>
          <p:cNvSpPr txBox="1"/>
          <p:nvPr/>
        </p:nvSpPr>
        <p:spPr>
          <a:xfrm>
            <a:off x="375858" y="1239769"/>
            <a:ext cx="4701105" cy="4524315"/>
          </a:xfrm>
          <a:prstGeom prst="rect">
            <a:avLst/>
          </a:prstGeom>
          <a:noFill/>
        </p:spPr>
        <p:txBody>
          <a:bodyPr wrap="square" rtlCol="0">
            <a:spAutoFit/>
          </a:bodyPr>
          <a:lstStyle/>
          <a:p>
            <a:r>
              <a:rPr lang="en-US" dirty="0" err="1"/>
              <a:t>Blackfacts</a:t>
            </a:r>
            <a:r>
              <a:rPr lang="en-US" dirty="0"/>
              <a:t> Uses Current (and Future) AI Engines to Link Stories Based On:</a:t>
            </a:r>
          </a:p>
          <a:p>
            <a:pPr marL="285750" indent="-285750">
              <a:buFont typeface="Arial" panose="020B0604020202020204" pitchFamily="34" charset="0"/>
              <a:buChar char="•"/>
            </a:pPr>
            <a:r>
              <a:rPr lang="en-US" dirty="0"/>
              <a:t>People</a:t>
            </a:r>
          </a:p>
          <a:p>
            <a:pPr marL="285750" indent="-285750">
              <a:buFont typeface="Arial" panose="020B0604020202020204" pitchFamily="34" charset="0"/>
              <a:buChar char="•"/>
            </a:pPr>
            <a:r>
              <a:rPr lang="en-US" dirty="0"/>
              <a:t>Events</a:t>
            </a:r>
          </a:p>
          <a:p>
            <a:pPr marL="285750" indent="-285750">
              <a:buFont typeface="Arial" panose="020B0604020202020204" pitchFamily="34" charset="0"/>
              <a:buChar char="•"/>
            </a:pPr>
            <a:r>
              <a:rPr lang="en-US" dirty="0"/>
              <a:t>Places</a:t>
            </a:r>
          </a:p>
          <a:p>
            <a:pPr marL="285750" indent="-285750">
              <a:buFont typeface="Arial" panose="020B0604020202020204" pitchFamily="34" charset="0"/>
              <a:buChar char="•"/>
            </a:pPr>
            <a:r>
              <a:rPr lang="en-US" dirty="0"/>
              <a:t>Concepts</a:t>
            </a:r>
          </a:p>
          <a:p>
            <a:pPr marL="285750" indent="-285750">
              <a:buFont typeface="Arial" panose="020B0604020202020204" pitchFamily="34" charset="0"/>
              <a:buChar char="•"/>
            </a:pPr>
            <a:r>
              <a:rPr lang="en-US" dirty="0"/>
              <a:t>Keywords</a:t>
            </a:r>
          </a:p>
          <a:p>
            <a:pPr marL="285750" indent="-285750">
              <a:buFont typeface="Arial" panose="020B0604020202020204" pitchFamily="34" charset="0"/>
              <a:buChar char="•"/>
            </a:pPr>
            <a:r>
              <a:rPr lang="en-US" dirty="0"/>
              <a:t>Hashtags</a:t>
            </a:r>
          </a:p>
          <a:p>
            <a:pPr marL="285750" indent="-285750">
              <a:buFont typeface="Arial" panose="020B0604020202020204" pitchFamily="34" charset="0"/>
              <a:buChar char="•"/>
            </a:pPr>
            <a:endParaRPr lang="en-US" dirty="0"/>
          </a:p>
          <a:p>
            <a:r>
              <a:rPr lang="en-US" dirty="0"/>
              <a:t>Driving Features Like:</a:t>
            </a:r>
          </a:p>
          <a:p>
            <a:r>
              <a:rPr lang="en-US" dirty="0"/>
              <a:t>‘You May Also Like’</a:t>
            </a:r>
          </a:p>
          <a:p>
            <a:r>
              <a:rPr lang="en-US" dirty="0"/>
              <a:t>‘Also About Malcolm X’</a:t>
            </a:r>
          </a:p>
          <a:p>
            <a:r>
              <a:rPr lang="en-US" dirty="0"/>
              <a:t>‘The Black Church Throughout History’</a:t>
            </a:r>
          </a:p>
          <a:p>
            <a:r>
              <a:rPr lang="en-US" dirty="0"/>
              <a:t>‘Other Female Inventors’</a:t>
            </a:r>
          </a:p>
          <a:p>
            <a:r>
              <a:rPr lang="en-US" dirty="0"/>
              <a:t>‘Other Black LGBT Pioneers’</a:t>
            </a:r>
          </a:p>
          <a:p>
            <a:r>
              <a:rPr lang="en-US" dirty="0"/>
              <a:t>…</a:t>
            </a:r>
            <a:r>
              <a:rPr lang="en-US" dirty="0" err="1"/>
              <a:t>etc</a:t>
            </a:r>
            <a:endParaRPr lang="en-US" dirty="0"/>
          </a:p>
        </p:txBody>
      </p:sp>
    </p:spTree>
    <p:extLst>
      <p:ext uri="{BB962C8B-B14F-4D97-AF65-F5344CB8AC3E}">
        <p14:creationId xmlns:p14="http://schemas.microsoft.com/office/powerpoint/2010/main" val="27694179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6</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3" name="TextBox 182">
            <a:extLst>
              <a:ext uri="{FF2B5EF4-FFF2-40B4-BE49-F238E27FC236}">
                <a16:creationId xmlns:a16="http://schemas.microsoft.com/office/drawing/2014/main" id="{867C07D2-4A42-4045-AAE2-AA90740F4784}"/>
              </a:ext>
            </a:extLst>
          </p:cNvPr>
          <p:cNvSpPr txBox="1"/>
          <p:nvPr/>
        </p:nvSpPr>
        <p:spPr>
          <a:xfrm>
            <a:off x="2503655" y="221780"/>
            <a:ext cx="8940369" cy="646331"/>
          </a:xfrm>
          <a:prstGeom prst="rect">
            <a:avLst/>
          </a:prstGeom>
          <a:noFill/>
        </p:spPr>
        <p:txBody>
          <a:bodyPr wrap="square" rtlCol="0">
            <a:spAutoFit/>
          </a:bodyPr>
          <a:lstStyle/>
          <a:p>
            <a:r>
              <a:rPr lang="en-US" sz="3600" b="1" dirty="0">
                <a:solidFill>
                  <a:schemeClr val="accent6"/>
                </a:solidFill>
              </a:rPr>
              <a:t>Publishing the Stories to Any Device</a:t>
            </a:r>
            <a:endParaRPr lang="id-ID" sz="3600" b="1" dirty="0">
              <a:solidFill>
                <a:schemeClr val="accent6"/>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6</a:t>
            </a:fld>
            <a:endParaRPr lang="en-US"/>
          </a:p>
        </p:txBody>
      </p:sp>
      <p:pic>
        <p:nvPicPr>
          <p:cNvPr id="3" name="Picture 2">
            <a:extLst>
              <a:ext uri="{FF2B5EF4-FFF2-40B4-BE49-F238E27FC236}">
                <a16:creationId xmlns:a16="http://schemas.microsoft.com/office/drawing/2014/main" id="{7C15D1D4-C72C-418D-9535-AC11DDEA6BBF}"/>
              </a:ext>
            </a:extLst>
          </p:cNvPr>
          <p:cNvPicPr>
            <a:picLocks noChangeAspect="1"/>
          </p:cNvPicPr>
          <p:nvPr/>
        </p:nvPicPr>
        <p:blipFill>
          <a:blip r:embed="rId4"/>
          <a:stretch>
            <a:fillRect/>
          </a:stretch>
        </p:blipFill>
        <p:spPr>
          <a:xfrm>
            <a:off x="3461256" y="1006759"/>
            <a:ext cx="6485126" cy="3252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E031366-EBF6-4C66-BD9C-3495ADD942A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14301" y="3137142"/>
            <a:ext cx="1378273" cy="2873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6AE4F1D-86E8-4767-9FA3-5DFA9934B8CF}"/>
              </a:ext>
            </a:extLst>
          </p:cNvPr>
          <p:cNvPicPr>
            <a:picLocks noChangeAspect="1"/>
          </p:cNvPicPr>
          <p:nvPr/>
        </p:nvPicPr>
        <p:blipFill>
          <a:blip r:embed="rId6"/>
          <a:stretch>
            <a:fillRect/>
          </a:stretch>
        </p:blipFill>
        <p:spPr>
          <a:xfrm>
            <a:off x="3674430" y="2551802"/>
            <a:ext cx="2580604" cy="341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ED397D3-66D4-4BE1-B9C8-C6CD39DE7828}"/>
              </a:ext>
            </a:extLst>
          </p:cNvPr>
          <p:cNvSpPr txBox="1"/>
          <p:nvPr/>
        </p:nvSpPr>
        <p:spPr>
          <a:xfrm>
            <a:off x="247403" y="1006759"/>
            <a:ext cx="3135733" cy="4124206"/>
          </a:xfrm>
          <a:prstGeom prst="rect">
            <a:avLst/>
          </a:prstGeom>
          <a:noFill/>
        </p:spPr>
        <p:txBody>
          <a:bodyPr wrap="square" rtlCol="0">
            <a:spAutoFit/>
          </a:bodyPr>
          <a:lstStyle/>
          <a:p>
            <a:r>
              <a:rPr lang="en-US" dirty="0" err="1"/>
              <a:t>Blackfacts</a:t>
            </a:r>
            <a:r>
              <a:rPr lang="en-US" dirty="0"/>
              <a:t> Today:</a:t>
            </a:r>
          </a:p>
          <a:p>
            <a:pPr marL="285750" indent="-285750">
              <a:buFont typeface="Arial" panose="020B0604020202020204" pitchFamily="34" charset="0"/>
              <a:buChar char="•"/>
            </a:pPr>
            <a:r>
              <a:rPr lang="en-US" sz="1200" dirty="0"/>
              <a:t>Internet’s First (1997) Searchable Black History Website</a:t>
            </a:r>
          </a:p>
          <a:p>
            <a:pPr marL="285750" indent="-285750">
              <a:buFont typeface="Arial" panose="020B0604020202020204" pitchFamily="34" charset="0"/>
              <a:buChar char="•"/>
            </a:pPr>
            <a:r>
              <a:rPr lang="en-US" sz="1200" dirty="0"/>
              <a:t>Blackfacts.com (Mobile /  Tablet / Desktop)</a:t>
            </a:r>
          </a:p>
          <a:p>
            <a:pPr marL="285750" indent="-285750">
              <a:buFont typeface="Arial" panose="020B0604020202020204" pitchFamily="34" charset="0"/>
              <a:buChar char="•"/>
            </a:pPr>
            <a:r>
              <a:rPr lang="en-US" sz="1200" dirty="0"/>
              <a:t>#1 Google / Bing / Yahoo Search Result</a:t>
            </a:r>
          </a:p>
          <a:p>
            <a:pPr marL="285750" indent="-285750">
              <a:buFont typeface="Arial" panose="020B0604020202020204" pitchFamily="34" charset="0"/>
              <a:buChar char="•"/>
            </a:pPr>
            <a:r>
              <a:rPr lang="en-US" sz="1200" dirty="0"/>
              <a:t>E-Mail (Black Fact Of The Day™)</a:t>
            </a:r>
          </a:p>
          <a:p>
            <a:pPr marL="285750" indent="-285750">
              <a:buFont typeface="Arial" panose="020B0604020202020204" pitchFamily="34" charset="0"/>
              <a:buChar char="•"/>
            </a:pPr>
            <a:r>
              <a:rPr lang="en-US" sz="1200" dirty="0"/>
              <a:t>Third-Party Websites (Black Facts Widgets)</a:t>
            </a:r>
          </a:p>
          <a:p>
            <a:pPr marL="285750" indent="-285750">
              <a:buFont typeface="Arial" panose="020B0604020202020204" pitchFamily="34" charset="0"/>
              <a:buChar char="•"/>
            </a:pPr>
            <a:r>
              <a:rPr lang="en-US" sz="1200" dirty="0"/>
              <a:t>100K Facebook Following</a:t>
            </a:r>
          </a:p>
          <a:p>
            <a:pPr marL="285750" indent="-285750">
              <a:buFont typeface="Arial" panose="020B0604020202020204" pitchFamily="34" charset="0"/>
              <a:buChar char="•"/>
            </a:pPr>
            <a:r>
              <a:rPr lang="en-US" sz="1200" dirty="0"/>
              <a:t>76K Instagram Following</a:t>
            </a:r>
          </a:p>
          <a:p>
            <a:pPr marL="285750" indent="-285750">
              <a:buFont typeface="Arial" panose="020B0604020202020204" pitchFamily="34" charset="0"/>
              <a:buChar char="•"/>
            </a:pPr>
            <a:r>
              <a:rPr lang="en-US" sz="1200" dirty="0"/>
              <a:t>10K Twitter Following</a:t>
            </a:r>
          </a:p>
          <a:p>
            <a:endParaRPr lang="en-US" dirty="0"/>
          </a:p>
          <a:p>
            <a:r>
              <a:rPr lang="en-US" dirty="0" err="1"/>
              <a:t>Blackfacts</a:t>
            </a:r>
            <a:r>
              <a:rPr lang="en-US" dirty="0"/>
              <a:t> Tomorrow:</a:t>
            </a:r>
          </a:p>
          <a:p>
            <a:pPr marL="285750" indent="-285750">
              <a:buFont typeface="Arial" panose="020B0604020202020204" pitchFamily="34" charset="0"/>
              <a:buChar char="•"/>
            </a:pPr>
            <a:r>
              <a:rPr lang="en-US" sz="1200" dirty="0"/>
              <a:t>‘Black Facts Minute™’ on Network TV</a:t>
            </a:r>
          </a:p>
          <a:p>
            <a:pPr marL="285750" indent="-285750">
              <a:buFont typeface="Arial" panose="020B0604020202020204" pitchFamily="34" charset="0"/>
              <a:buChar char="•"/>
            </a:pPr>
            <a:r>
              <a:rPr lang="en-US" sz="1200" dirty="0"/>
              <a:t>K-12 and College History Project Sites</a:t>
            </a:r>
          </a:p>
          <a:p>
            <a:pPr marL="285750" indent="-285750">
              <a:buFont typeface="Arial" panose="020B0604020202020204" pitchFamily="34" charset="0"/>
              <a:buChar char="•"/>
            </a:pPr>
            <a:r>
              <a:rPr lang="en-US" sz="1200" dirty="0"/>
              <a:t>Corporate Diversity Sites</a:t>
            </a:r>
          </a:p>
          <a:p>
            <a:pPr marL="285750" indent="-285750">
              <a:buFont typeface="Arial" panose="020B0604020202020204" pitchFamily="34" charset="0"/>
              <a:buChar char="•"/>
            </a:pPr>
            <a:r>
              <a:rPr lang="en-US" sz="1200" dirty="0"/>
              <a:t>Marketplace Affiliate Sites</a:t>
            </a:r>
          </a:p>
          <a:p>
            <a:pPr marL="285750" indent="-285750">
              <a:buFont typeface="Arial" panose="020B0604020202020204" pitchFamily="34" charset="0"/>
              <a:buChar char="•"/>
            </a:pPr>
            <a:r>
              <a:rPr lang="en-US" sz="1200" dirty="0"/>
              <a:t>Professional / Fraternal History Sites</a:t>
            </a:r>
          </a:p>
          <a:p>
            <a:pPr marL="285750" indent="-285750">
              <a:buFont typeface="Arial" panose="020B0604020202020204" pitchFamily="34" charset="0"/>
              <a:buChar char="•"/>
            </a:pPr>
            <a:r>
              <a:rPr lang="en-US" sz="1200" dirty="0"/>
              <a:t>Third-Party Video Ad Widgets</a:t>
            </a:r>
          </a:p>
          <a:p>
            <a:pPr marL="285750" indent="-285750">
              <a:buFont typeface="Arial" panose="020B0604020202020204" pitchFamily="34" charset="0"/>
              <a:buChar char="•"/>
            </a:pPr>
            <a:r>
              <a:rPr lang="en-US" sz="1200" dirty="0"/>
              <a:t>Store Displays</a:t>
            </a:r>
          </a:p>
          <a:p>
            <a:r>
              <a:rPr lang="en-US" sz="1400" dirty="0"/>
              <a:t>…</a:t>
            </a:r>
            <a:r>
              <a:rPr lang="en-US" sz="1400" dirty="0" err="1"/>
              <a:t>etc</a:t>
            </a:r>
            <a:endParaRPr lang="en-US" sz="1400" dirty="0"/>
          </a:p>
        </p:txBody>
      </p:sp>
      <p:pic>
        <p:nvPicPr>
          <p:cNvPr id="10" name="Picture 9">
            <a:extLst>
              <a:ext uri="{FF2B5EF4-FFF2-40B4-BE49-F238E27FC236}">
                <a16:creationId xmlns:a16="http://schemas.microsoft.com/office/drawing/2014/main" id="{B4D53B0C-9F97-4770-9ED4-07118EC235E6}"/>
              </a:ext>
            </a:extLst>
          </p:cNvPr>
          <p:cNvPicPr>
            <a:picLocks noChangeAspect="1"/>
          </p:cNvPicPr>
          <p:nvPr/>
        </p:nvPicPr>
        <p:blipFill>
          <a:blip r:embed="rId7"/>
          <a:stretch>
            <a:fillRect/>
          </a:stretch>
        </p:blipFill>
        <p:spPr>
          <a:xfrm>
            <a:off x="8894752" y="2754218"/>
            <a:ext cx="2897303" cy="3434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1378EF0-FBA7-44D5-99F9-8D799BCA88C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159556" y="436844"/>
            <a:ext cx="1059921" cy="2178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638441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7</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7</a:t>
            </a:fld>
            <a:endParaRPr lang="en-US"/>
          </a:p>
        </p:txBody>
      </p:sp>
      <p:sp>
        <p:nvSpPr>
          <p:cNvPr id="87" name="TextBox 86">
            <a:extLst>
              <a:ext uri="{FF2B5EF4-FFF2-40B4-BE49-F238E27FC236}">
                <a16:creationId xmlns:a16="http://schemas.microsoft.com/office/drawing/2014/main" id="{E47FACE0-1BF7-42F0-9122-8CDA1E23FDE4}"/>
              </a:ext>
            </a:extLst>
          </p:cNvPr>
          <p:cNvSpPr txBox="1"/>
          <p:nvPr/>
        </p:nvSpPr>
        <p:spPr>
          <a:xfrm>
            <a:off x="2490026" y="283336"/>
            <a:ext cx="9004487" cy="584775"/>
          </a:xfrm>
          <a:prstGeom prst="rect">
            <a:avLst/>
          </a:prstGeom>
          <a:noFill/>
        </p:spPr>
        <p:txBody>
          <a:bodyPr wrap="square" rtlCol="0">
            <a:spAutoFit/>
          </a:bodyPr>
          <a:lstStyle/>
          <a:p>
            <a:r>
              <a:rPr lang="en-US" sz="3200" b="1" dirty="0">
                <a:solidFill>
                  <a:srgbClr val="4F7921"/>
                </a:solidFill>
              </a:rPr>
              <a:t>Saving Our Stories Forever for Future Generations</a:t>
            </a:r>
            <a:endParaRPr lang="id-ID" sz="3200" b="1" dirty="0">
              <a:solidFill>
                <a:srgbClr val="4F7921"/>
              </a:solidFill>
            </a:endParaRPr>
          </a:p>
        </p:txBody>
      </p:sp>
      <p:pic>
        <p:nvPicPr>
          <p:cNvPr id="3" name="Picture 2">
            <a:extLst>
              <a:ext uri="{FF2B5EF4-FFF2-40B4-BE49-F238E27FC236}">
                <a16:creationId xmlns:a16="http://schemas.microsoft.com/office/drawing/2014/main" id="{464AE598-D393-445A-B28A-48B35C3B8DBC}"/>
              </a:ext>
            </a:extLst>
          </p:cNvPr>
          <p:cNvPicPr>
            <a:picLocks noChangeAspect="1"/>
          </p:cNvPicPr>
          <p:nvPr/>
        </p:nvPicPr>
        <p:blipFill>
          <a:blip r:embed="rId4"/>
          <a:stretch>
            <a:fillRect/>
          </a:stretch>
        </p:blipFill>
        <p:spPr>
          <a:xfrm>
            <a:off x="3585794" y="1006759"/>
            <a:ext cx="2910373" cy="1242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0BB8331-C5F3-4DA4-B300-E06E7EB78CC4}"/>
              </a:ext>
            </a:extLst>
          </p:cNvPr>
          <p:cNvPicPr>
            <a:picLocks noChangeAspect="1"/>
          </p:cNvPicPr>
          <p:nvPr/>
        </p:nvPicPr>
        <p:blipFill>
          <a:blip r:embed="rId5"/>
          <a:stretch>
            <a:fillRect/>
          </a:stretch>
        </p:blipFill>
        <p:spPr>
          <a:xfrm>
            <a:off x="5619510" y="1224529"/>
            <a:ext cx="2504561" cy="1808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3D0DE10-2397-4E68-B44C-2ECB3070B48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88125" y="2679253"/>
            <a:ext cx="2456456" cy="2431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9FDF381-7C65-444F-90FD-20070D757922}"/>
              </a:ext>
            </a:extLst>
          </p:cNvPr>
          <p:cNvSpPr txBox="1"/>
          <p:nvPr/>
        </p:nvSpPr>
        <p:spPr>
          <a:xfrm>
            <a:off x="290110" y="1118955"/>
            <a:ext cx="3147107" cy="3970318"/>
          </a:xfrm>
          <a:prstGeom prst="rect">
            <a:avLst/>
          </a:prstGeom>
          <a:noFill/>
        </p:spPr>
        <p:txBody>
          <a:bodyPr wrap="square" rtlCol="0">
            <a:spAutoFit/>
          </a:bodyPr>
          <a:lstStyle/>
          <a:p>
            <a:r>
              <a:rPr lang="en-US" dirty="0"/>
              <a:t>Blackfacts.com is the realization of the lifelong dream of international scholar W.E.B. DuBois that he called the ‘Encyclopedia Africana.’</a:t>
            </a:r>
          </a:p>
          <a:p>
            <a:endParaRPr lang="en-US" dirty="0"/>
          </a:p>
          <a:p>
            <a:r>
              <a:rPr lang="en-US" dirty="0"/>
              <a:t>But even DuBois could not have realized that while libraries can burn, and griots die, digitized history is FOREVER, and now can be written by anyone, not just the victors of cultural battles.</a:t>
            </a:r>
          </a:p>
          <a:p>
            <a:endParaRPr lang="en-US" dirty="0"/>
          </a:p>
        </p:txBody>
      </p:sp>
      <p:grpSp>
        <p:nvGrpSpPr>
          <p:cNvPr id="18" name="Group 17">
            <a:extLst>
              <a:ext uri="{FF2B5EF4-FFF2-40B4-BE49-F238E27FC236}">
                <a16:creationId xmlns:a16="http://schemas.microsoft.com/office/drawing/2014/main" id="{8B2DA4C0-5418-472A-B8DD-F772CFACA0FE}"/>
              </a:ext>
            </a:extLst>
          </p:cNvPr>
          <p:cNvGrpSpPr/>
          <p:nvPr/>
        </p:nvGrpSpPr>
        <p:grpSpPr>
          <a:xfrm>
            <a:off x="3437217" y="3781735"/>
            <a:ext cx="4186180" cy="2346421"/>
            <a:chOff x="6320138" y="3156808"/>
            <a:chExt cx="4186180" cy="2346421"/>
          </a:xfrm>
        </p:grpSpPr>
        <p:pic>
          <p:nvPicPr>
            <p:cNvPr id="13" name="Picture 12">
              <a:extLst>
                <a:ext uri="{FF2B5EF4-FFF2-40B4-BE49-F238E27FC236}">
                  <a16:creationId xmlns:a16="http://schemas.microsoft.com/office/drawing/2014/main" id="{0F4E2F59-242A-44C3-8D05-ADDF69DB780F}"/>
                </a:ext>
              </a:extLst>
            </p:cNvPr>
            <p:cNvPicPr>
              <a:picLocks noChangeAspect="1"/>
            </p:cNvPicPr>
            <p:nvPr/>
          </p:nvPicPr>
          <p:blipFill>
            <a:blip r:embed="rId7"/>
            <a:stretch>
              <a:fillRect/>
            </a:stretch>
          </p:blipFill>
          <p:spPr>
            <a:xfrm>
              <a:off x="6320138" y="3156808"/>
              <a:ext cx="4073648" cy="2346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8AD5715-AA1A-4179-B71D-60A0503D45B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294598" y="4117605"/>
              <a:ext cx="1211720" cy="1211720"/>
            </a:xfrm>
            <a:prstGeom prst="rect">
              <a:avLst/>
            </a:prstGeom>
          </p:spPr>
        </p:pic>
        <p:pic>
          <p:nvPicPr>
            <p:cNvPr id="73" name="Picture 72">
              <a:extLst>
                <a:ext uri="{FF2B5EF4-FFF2-40B4-BE49-F238E27FC236}">
                  <a16:creationId xmlns:a16="http://schemas.microsoft.com/office/drawing/2014/main" id="{429077B8-B6F1-487F-A884-20F1CD2CAD7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465793" y="3241757"/>
              <a:ext cx="272174" cy="247549"/>
            </a:xfrm>
            <a:prstGeom prst="rect">
              <a:avLst/>
            </a:prstGeom>
          </p:spPr>
        </p:pic>
        <p:pic>
          <p:nvPicPr>
            <p:cNvPr id="74" name="Picture 73">
              <a:extLst>
                <a:ext uri="{FF2B5EF4-FFF2-40B4-BE49-F238E27FC236}">
                  <a16:creationId xmlns:a16="http://schemas.microsoft.com/office/drawing/2014/main" id="{9CCCBD24-514A-4B24-A820-D18F3EDB6E0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900458" y="3513432"/>
              <a:ext cx="272174" cy="247549"/>
            </a:xfrm>
            <a:prstGeom prst="rect">
              <a:avLst/>
            </a:prstGeom>
          </p:spPr>
        </p:pic>
        <p:pic>
          <p:nvPicPr>
            <p:cNvPr id="75" name="Picture 74">
              <a:extLst>
                <a:ext uri="{FF2B5EF4-FFF2-40B4-BE49-F238E27FC236}">
                  <a16:creationId xmlns:a16="http://schemas.microsoft.com/office/drawing/2014/main" id="{F77DED82-5200-4F51-91C7-7AB851A866C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80964" y="5124281"/>
              <a:ext cx="272174" cy="247549"/>
            </a:xfrm>
            <a:prstGeom prst="rect">
              <a:avLst/>
            </a:prstGeom>
          </p:spPr>
        </p:pic>
      </p:grpSp>
    </p:spTree>
    <p:extLst>
      <p:ext uri="{BB962C8B-B14F-4D97-AF65-F5344CB8AC3E}">
        <p14:creationId xmlns:p14="http://schemas.microsoft.com/office/powerpoint/2010/main" val="221627488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8</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3" name="TextBox 182">
            <a:extLst>
              <a:ext uri="{FF2B5EF4-FFF2-40B4-BE49-F238E27FC236}">
                <a16:creationId xmlns:a16="http://schemas.microsoft.com/office/drawing/2014/main" id="{867C07D2-4A42-4045-AAE2-AA90740F4784}"/>
              </a:ext>
            </a:extLst>
          </p:cNvPr>
          <p:cNvSpPr txBox="1"/>
          <p:nvPr/>
        </p:nvSpPr>
        <p:spPr>
          <a:xfrm>
            <a:off x="2503655" y="221780"/>
            <a:ext cx="8940369" cy="646331"/>
          </a:xfrm>
          <a:prstGeom prst="rect">
            <a:avLst/>
          </a:prstGeom>
          <a:noFill/>
        </p:spPr>
        <p:txBody>
          <a:bodyPr wrap="square" rtlCol="0">
            <a:spAutoFit/>
          </a:bodyPr>
          <a:lstStyle/>
          <a:p>
            <a:r>
              <a:rPr lang="en-US" sz="3600" b="1" dirty="0">
                <a:solidFill>
                  <a:schemeClr val="accent6"/>
                </a:solidFill>
              </a:rPr>
              <a:t>DEMO</a:t>
            </a:r>
            <a:endParaRPr lang="id-ID" sz="3600" b="1" dirty="0">
              <a:solidFill>
                <a:schemeClr val="accent6"/>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8</a:t>
            </a:fld>
            <a:endParaRPr lang="en-US"/>
          </a:p>
        </p:txBody>
      </p:sp>
      <p:pic>
        <p:nvPicPr>
          <p:cNvPr id="3" name="Picture 2">
            <a:extLst>
              <a:ext uri="{FF2B5EF4-FFF2-40B4-BE49-F238E27FC236}">
                <a16:creationId xmlns:a16="http://schemas.microsoft.com/office/drawing/2014/main" id="{7C15D1D4-C72C-418D-9535-AC11DDEA6BBF}"/>
              </a:ext>
            </a:extLst>
          </p:cNvPr>
          <p:cNvPicPr>
            <a:picLocks noChangeAspect="1"/>
          </p:cNvPicPr>
          <p:nvPr/>
        </p:nvPicPr>
        <p:blipFill>
          <a:blip r:embed="rId4"/>
          <a:stretch>
            <a:fillRect/>
          </a:stretch>
        </p:blipFill>
        <p:spPr>
          <a:xfrm>
            <a:off x="1203831" y="940084"/>
            <a:ext cx="10144794" cy="5087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64133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9</a:t>
            </a:fld>
            <a:endParaRPr lang="en-US"/>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7419339"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Commercialization and Growth Plan</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8464D81-2FA1-4411-98BC-0A9DD82AA378}"/>
              </a:ext>
            </a:extLst>
          </p:cNvPr>
          <p:cNvPicPr>
            <a:picLocks noChangeAspect="1"/>
          </p:cNvPicPr>
          <p:nvPr/>
        </p:nvPicPr>
        <p:blipFill>
          <a:blip r:embed="rId3"/>
          <a:stretch>
            <a:fillRect/>
          </a:stretch>
        </p:blipFill>
        <p:spPr>
          <a:xfrm>
            <a:off x="9907478" y="278524"/>
            <a:ext cx="1400246" cy="1359776"/>
          </a:xfrm>
          <a:prstGeom prst="rect">
            <a:avLst/>
          </a:prstGeom>
        </p:spPr>
      </p:pic>
      <p:pic>
        <p:nvPicPr>
          <p:cNvPr id="76" name="Picture 75">
            <a:extLst>
              <a:ext uri="{FF2B5EF4-FFF2-40B4-BE49-F238E27FC236}">
                <a16:creationId xmlns:a16="http://schemas.microsoft.com/office/drawing/2014/main" id="{E64D7786-0115-46AD-9448-BA536BDA7F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78" name="TextBox 77">
            <a:extLst>
              <a:ext uri="{FF2B5EF4-FFF2-40B4-BE49-F238E27FC236}">
                <a16:creationId xmlns:a16="http://schemas.microsoft.com/office/drawing/2014/main" id="{7FD3F029-F7D6-4AE1-984A-D9FE4DDC935E}"/>
              </a:ext>
            </a:extLst>
          </p:cNvPr>
          <p:cNvSpPr txBox="1"/>
          <p:nvPr/>
        </p:nvSpPr>
        <p:spPr>
          <a:xfrm>
            <a:off x="778229" y="1470010"/>
            <a:ext cx="5601623" cy="2308324"/>
          </a:xfrm>
          <a:prstGeom prst="rect">
            <a:avLst/>
          </a:prstGeom>
          <a:noFill/>
        </p:spPr>
        <p:txBody>
          <a:bodyPr wrap="square" rtlCol="0">
            <a:spAutoFit/>
          </a:bodyPr>
          <a:lstStyle/>
          <a:p>
            <a:pPr>
              <a:spcAft>
                <a:spcPts val="1200"/>
              </a:spcAft>
            </a:pPr>
            <a:r>
              <a:rPr lang="en-US" sz="2800" b="1" spc="-50" dirty="0">
                <a:solidFill>
                  <a:schemeClr val="accent3">
                    <a:lumMod val="75000"/>
                  </a:schemeClr>
                </a:solidFill>
                <a:ea typeface="+mj-ea"/>
                <a:cs typeface="+mj-cs"/>
              </a:rPr>
              <a:t>3 Year Strategic Objectives</a:t>
            </a:r>
          </a:p>
          <a:p>
            <a:pPr>
              <a:spcAft>
                <a:spcPts val="1200"/>
              </a:spcAft>
            </a:pPr>
            <a:r>
              <a:rPr lang="en-US" sz="1600" dirty="0">
                <a:solidFill>
                  <a:schemeClr val="accent3">
                    <a:lumMod val="75000"/>
                  </a:schemeClr>
                </a:solidFill>
              </a:rPr>
              <a:t>To grow our existing platform from a black history reference website to THE #1 online source for </a:t>
            </a:r>
            <a:r>
              <a:rPr lang="en-US" sz="1600" b="1" dirty="0">
                <a:solidFill>
                  <a:schemeClr val="accent3">
                    <a:lumMod val="75000"/>
                  </a:schemeClr>
                </a:solidFill>
              </a:rPr>
              <a:t>Black History and Black Cultural Impact, Contributions and News and Resources. </a:t>
            </a:r>
            <a:r>
              <a:rPr lang="en-US" sz="1600" dirty="0">
                <a:solidFill>
                  <a:schemeClr val="accent3">
                    <a:lumMod val="75000"/>
                  </a:schemeClr>
                </a:solidFill>
              </a:rPr>
              <a:t>Thus becoming, the de facto BLACK WIKIPEDIA.</a:t>
            </a:r>
          </a:p>
          <a:p>
            <a:pPr>
              <a:spcAft>
                <a:spcPts val="1200"/>
              </a:spcAft>
            </a:pPr>
            <a:r>
              <a:rPr lang="en-US" sz="1600" dirty="0">
                <a:solidFill>
                  <a:schemeClr val="accent3">
                    <a:lumMod val="75000"/>
                  </a:schemeClr>
                </a:solidFill>
              </a:rPr>
              <a:t>Then leveraging our Technology Platform as toolset to empower and integrate businesses, schools and communities of color!</a:t>
            </a:r>
          </a:p>
        </p:txBody>
      </p:sp>
      <p:cxnSp>
        <p:nvCxnSpPr>
          <p:cNvPr id="5" name="Straight Connector 4">
            <a:extLst>
              <a:ext uri="{FF2B5EF4-FFF2-40B4-BE49-F238E27FC236}">
                <a16:creationId xmlns:a16="http://schemas.microsoft.com/office/drawing/2014/main" id="{2F752CAB-93C1-4459-9357-513AD15EDA56}"/>
              </a:ext>
            </a:extLst>
          </p:cNvPr>
          <p:cNvCxnSpPr>
            <a:cxnSpLocks/>
          </p:cNvCxnSpPr>
          <p:nvPr/>
        </p:nvCxnSpPr>
        <p:spPr>
          <a:xfrm>
            <a:off x="7151828" y="1524000"/>
            <a:ext cx="0" cy="4782207"/>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84" name="Diagram 83">
            <a:extLst>
              <a:ext uri="{FF2B5EF4-FFF2-40B4-BE49-F238E27FC236}">
                <a16:creationId xmlns:a16="http://schemas.microsoft.com/office/drawing/2014/main" id="{5A519117-7B78-47D0-9991-D72197D36279}"/>
              </a:ext>
            </a:extLst>
          </p:cNvPr>
          <p:cNvGraphicFramePr/>
          <p:nvPr>
            <p:extLst>
              <p:ext uri="{D42A27DB-BD31-4B8C-83A1-F6EECF244321}">
                <p14:modId xmlns:p14="http://schemas.microsoft.com/office/powerpoint/2010/main" val="2651916309"/>
              </p:ext>
            </p:extLst>
          </p:nvPr>
        </p:nvGraphicFramePr>
        <p:xfrm>
          <a:off x="691200" y="3919760"/>
          <a:ext cx="5930379" cy="2301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 Placeholder 2">
            <a:extLst>
              <a:ext uri="{FF2B5EF4-FFF2-40B4-BE49-F238E27FC236}">
                <a16:creationId xmlns:a16="http://schemas.microsoft.com/office/drawing/2014/main" id="{C2B9CE69-811F-462B-9134-E69FA1AF2B02}"/>
              </a:ext>
            </a:extLst>
          </p:cNvPr>
          <p:cNvSpPr txBox="1">
            <a:spLocks/>
          </p:cNvSpPr>
          <p:nvPr/>
        </p:nvSpPr>
        <p:spPr>
          <a:xfrm>
            <a:off x="7283206" y="1524001"/>
            <a:ext cx="4519239" cy="4697408"/>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1200"/>
              </a:spcAft>
              <a:buFont typeface="Calibri" panose="020F0502020204030204" pitchFamily="34" charset="0"/>
              <a:buNone/>
            </a:pPr>
            <a:r>
              <a:rPr lang="en-US" sz="4000" b="1" dirty="0">
                <a:solidFill>
                  <a:schemeClr val="accent3"/>
                </a:solidFill>
              </a:rPr>
              <a:t>3 Year Tactical Objectives</a:t>
            </a:r>
          </a:p>
          <a:p>
            <a:pPr marL="0" indent="0">
              <a:lnSpc>
                <a:spcPct val="70000"/>
              </a:lnSpc>
              <a:spcAft>
                <a:spcPts val="1200"/>
              </a:spcAft>
              <a:buFont typeface="Calibri" panose="020F0502020204030204" pitchFamily="34" charset="0"/>
              <a:buNone/>
            </a:pPr>
            <a:r>
              <a:rPr lang="en-US" sz="2900" b="1" dirty="0">
                <a:solidFill>
                  <a:schemeClr val="accent3"/>
                </a:solidFill>
              </a:rPr>
              <a:t>Year 1: Portfolio (Grow It!)</a:t>
            </a:r>
          </a:p>
          <a:p>
            <a:pPr lvl="1">
              <a:lnSpc>
                <a:spcPct val="110000"/>
              </a:lnSpc>
              <a:spcAft>
                <a:spcPts val="600"/>
              </a:spcAft>
              <a:buFont typeface="Wingdings" panose="05000000000000000000" pitchFamily="2" charset="2"/>
              <a:buChar char="ü"/>
            </a:pPr>
            <a:r>
              <a:rPr lang="en-US" sz="2000" dirty="0">
                <a:solidFill>
                  <a:schemeClr val="accent3"/>
                </a:solidFill>
              </a:rPr>
              <a:t>Expand Content, Features and Products</a:t>
            </a:r>
          </a:p>
          <a:p>
            <a:pPr lvl="1">
              <a:lnSpc>
                <a:spcPct val="110000"/>
              </a:lnSpc>
              <a:spcAft>
                <a:spcPts val="600"/>
              </a:spcAft>
              <a:buFont typeface="Wingdings" panose="05000000000000000000" pitchFamily="2" charset="2"/>
              <a:buChar char="ü"/>
            </a:pPr>
            <a:r>
              <a:rPr lang="en-US" sz="2000" dirty="0">
                <a:solidFill>
                  <a:schemeClr val="accent3"/>
                </a:solidFill>
              </a:rPr>
              <a:t>Grow Membership (Free and Premium)</a:t>
            </a:r>
          </a:p>
          <a:p>
            <a:pPr marL="0" indent="0">
              <a:lnSpc>
                <a:spcPct val="70000"/>
              </a:lnSpc>
              <a:spcAft>
                <a:spcPts val="1200"/>
              </a:spcAft>
              <a:buNone/>
            </a:pPr>
            <a:r>
              <a:rPr lang="en-US" sz="2900" b="1" dirty="0">
                <a:solidFill>
                  <a:schemeClr val="accent3"/>
                </a:solidFill>
              </a:rPr>
              <a:t>Year 2: Brand (Establish It!)</a:t>
            </a:r>
          </a:p>
          <a:p>
            <a:pPr lvl="1">
              <a:lnSpc>
                <a:spcPct val="110000"/>
              </a:lnSpc>
              <a:spcAft>
                <a:spcPts val="600"/>
              </a:spcAft>
              <a:buFont typeface="Wingdings" panose="05000000000000000000" pitchFamily="2" charset="2"/>
              <a:buChar char="ü"/>
            </a:pPr>
            <a:r>
              <a:rPr lang="en-US" sz="2000" dirty="0">
                <a:solidFill>
                  <a:schemeClr val="accent3"/>
                </a:solidFill>
              </a:rPr>
              <a:t> Engage: Affiliates, Partners &amp; Sponsors</a:t>
            </a:r>
          </a:p>
          <a:p>
            <a:pPr lvl="1">
              <a:lnSpc>
                <a:spcPct val="110000"/>
              </a:lnSpc>
              <a:spcAft>
                <a:spcPts val="600"/>
              </a:spcAft>
              <a:buFont typeface="Wingdings" panose="05000000000000000000" pitchFamily="2" charset="2"/>
              <a:buChar char="ü"/>
            </a:pPr>
            <a:r>
              <a:rPr lang="en-US" sz="2000" dirty="0">
                <a:solidFill>
                  <a:schemeClr val="accent3"/>
                </a:solidFill>
              </a:rPr>
              <a:t>Black News Syndicate &amp; Diversity Content Distribution</a:t>
            </a:r>
          </a:p>
          <a:p>
            <a:pPr marL="0" indent="0">
              <a:lnSpc>
                <a:spcPct val="110000"/>
              </a:lnSpc>
              <a:spcAft>
                <a:spcPts val="600"/>
              </a:spcAft>
              <a:buNone/>
            </a:pPr>
            <a:r>
              <a:rPr lang="en-US" sz="2900" b="1" dirty="0">
                <a:solidFill>
                  <a:schemeClr val="accent3"/>
                </a:solidFill>
              </a:rPr>
              <a:t>Year 3: Scale (Leverage It!)</a:t>
            </a:r>
          </a:p>
          <a:p>
            <a:pPr lvl="1">
              <a:lnSpc>
                <a:spcPct val="110000"/>
              </a:lnSpc>
              <a:spcAft>
                <a:spcPts val="600"/>
              </a:spcAft>
              <a:buFont typeface="Wingdings" panose="05000000000000000000" pitchFamily="2" charset="2"/>
              <a:buChar char="ü"/>
            </a:pPr>
            <a:r>
              <a:rPr lang="en-US" sz="2000" dirty="0">
                <a:solidFill>
                  <a:schemeClr val="accent3"/>
                </a:solidFill>
              </a:rPr>
              <a:t>Open Sales Funnel, Leverage Social Media and Automation</a:t>
            </a:r>
          </a:p>
          <a:p>
            <a:pPr lvl="1">
              <a:lnSpc>
                <a:spcPct val="110000"/>
              </a:lnSpc>
              <a:spcAft>
                <a:spcPts val="600"/>
              </a:spcAft>
              <a:buFont typeface="Wingdings" panose="05000000000000000000" pitchFamily="2" charset="2"/>
              <a:buChar char="ü"/>
            </a:pPr>
            <a:r>
              <a:rPr lang="en-US" sz="2000" dirty="0">
                <a:solidFill>
                  <a:schemeClr val="accent3"/>
                </a:solidFill>
              </a:rPr>
              <a:t>Monitor Audience Engagement</a:t>
            </a:r>
          </a:p>
          <a:p>
            <a:pPr lvl="1">
              <a:lnSpc>
                <a:spcPct val="110000"/>
              </a:lnSpc>
              <a:spcAft>
                <a:spcPts val="600"/>
              </a:spcAft>
              <a:buFont typeface="Wingdings" panose="05000000000000000000" pitchFamily="2" charset="2"/>
              <a:buChar char="ü"/>
            </a:pPr>
            <a:r>
              <a:rPr lang="en-US" sz="2000" dirty="0">
                <a:solidFill>
                  <a:schemeClr val="accent3"/>
                </a:solidFill>
              </a:rPr>
              <a:t>Wash / Rinse / Repeat</a:t>
            </a:r>
          </a:p>
          <a:p>
            <a:pPr lvl="1">
              <a:lnSpc>
                <a:spcPct val="110000"/>
              </a:lnSpc>
              <a:spcAft>
                <a:spcPts val="600"/>
              </a:spcAft>
              <a:buFont typeface="Wingdings" panose="05000000000000000000" pitchFamily="2" charset="2"/>
              <a:buChar char="ü"/>
            </a:pPr>
            <a:endParaRPr lang="en-US" dirty="0">
              <a:solidFill>
                <a:schemeClr val="accent3"/>
              </a:solidFill>
            </a:endParaRPr>
          </a:p>
        </p:txBody>
      </p:sp>
    </p:spTree>
    <p:extLst>
      <p:ext uri="{BB962C8B-B14F-4D97-AF65-F5344CB8AC3E}">
        <p14:creationId xmlns:p14="http://schemas.microsoft.com/office/powerpoint/2010/main" val="245596599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Icons.ExpandCollapse" Revision="1" Stencil="System.Storyboarding.Icons" StencilVersion="0.1"/>
</Control>
</file>

<file path=customXml/itemProps1.xml><?xml version="1.0" encoding="utf-8"?>
<ds:datastoreItem xmlns:ds="http://schemas.openxmlformats.org/officeDocument/2006/customXml" ds:itemID="{63CEBE95-676B-4377-A374-721C347ABA76}">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Retrospect</Template>
  <TotalTime>127244</TotalTime>
  <Words>2223</Words>
  <Application>Microsoft Office PowerPoint</Application>
  <PresentationFormat>Widescreen</PresentationFormat>
  <Paragraphs>345</Paragraphs>
  <Slides>17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Bebas Neue</vt:lpstr>
      <vt:lpstr>Calibri</vt:lpstr>
      <vt:lpstr>Calibri Light</vt:lpstr>
      <vt:lpstr>Century Gothic</vt:lpstr>
      <vt:lpstr>Segoe UI</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Blackfacts Pitch Deck - Angel</dc:title>
  <dc:creator>Ken Granderson</dc:creator>
  <cp:lastModifiedBy>Ken Granderson</cp:lastModifiedBy>
  <cp:revision>423</cp:revision>
  <cp:lastPrinted>2017-06-07T20:00:41Z</cp:lastPrinted>
  <dcterms:created xsi:type="dcterms:W3CDTF">2013-07-08T14:55:55Z</dcterms:created>
  <dcterms:modified xsi:type="dcterms:W3CDTF">2020-04-27T16:39:18Z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