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2"/>
  </p:sldMasterIdLst>
  <p:notesMasterIdLst>
    <p:notesMasterId r:id="rId25"/>
  </p:notesMasterIdLst>
  <p:sldIdLst>
    <p:sldId id="256" r:id="rId3"/>
    <p:sldId id="352" r:id="rId4"/>
    <p:sldId id="341" r:id="rId5"/>
    <p:sldId id="342" r:id="rId6"/>
    <p:sldId id="343" r:id="rId7"/>
    <p:sldId id="353" r:id="rId8"/>
    <p:sldId id="344" r:id="rId9"/>
    <p:sldId id="354" r:id="rId10"/>
    <p:sldId id="345" r:id="rId11"/>
    <p:sldId id="346" r:id="rId12"/>
    <p:sldId id="355" r:id="rId13"/>
    <p:sldId id="347" r:id="rId14"/>
    <p:sldId id="357" r:id="rId15"/>
    <p:sldId id="348" r:id="rId16"/>
    <p:sldId id="350" r:id="rId17"/>
    <p:sldId id="358" r:id="rId18"/>
    <p:sldId id="356" r:id="rId19"/>
    <p:sldId id="332" r:id="rId20"/>
    <p:sldId id="315" r:id="rId21"/>
    <p:sldId id="330" r:id="rId22"/>
    <p:sldId id="316" r:id="rId23"/>
    <p:sldId id="33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B7B7"/>
    <a:srgbClr val="D6B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9" autoAdjust="0"/>
    <p:restoredTop sz="95021" autoAdjust="0"/>
  </p:normalViewPr>
  <p:slideViewPr>
    <p:cSldViewPr snapToGrid="0">
      <p:cViewPr varScale="1">
        <p:scale>
          <a:sx n="120" d="100"/>
          <a:sy n="120" d="100"/>
        </p:scale>
        <p:origin x="120" y="2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67457-09D9-4237-ADE9-9E16F6DD5E34}" type="datetimeFigureOut">
              <a:rPr lang="en-US" smtClean="0"/>
              <a:t>10/27/2019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B6698-0607-4F6F-A7BD-320E92DBD744}" type="slidenum">
              <a:rPr lang="en-US" smtClean="0"/>
              <a:t>‹#›</a:t>
            </a:fld>
            <a:endParaRPr lang="en-US"/>
          </a:p>
        </p:txBody>
      </p:sp>
    </p:spTree>
    <p:extLst>
      <p:ext uri="{BB962C8B-B14F-4D97-AF65-F5344CB8AC3E}">
        <p14:creationId xmlns:p14="http://schemas.microsoft.com/office/powerpoint/2010/main" val="113656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B6698-0607-4F6F-A7BD-320E92DBD744}" type="slidenum">
              <a:rPr lang="en-US" smtClean="0"/>
              <a:t>1</a:t>
            </a:fld>
            <a:endParaRPr lang="en-US"/>
          </a:p>
        </p:txBody>
      </p:sp>
    </p:spTree>
    <p:extLst>
      <p:ext uri="{BB962C8B-B14F-4D97-AF65-F5344CB8AC3E}">
        <p14:creationId xmlns:p14="http://schemas.microsoft.com/office/powerpoint/2010/main" val="286344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updating (at least) tense for things already in play, need to add items that directly generate Revenue</a:t>
            </a:r>
          </a:p>
        </p:txBody>
      </p:sp>
      <p:sp>
        <p:nvSpPr>
          <p:cNvPr id="4" name="Slide Number Placeholder 3"/>
          <p:cNvSpPr>
            <a:spLocks noGrp="1"/>
          </p:cNvSpPr>
          <p:nvPr>
            <p:ph type="sldNum" sz="quarter" idx="5"/>
          </p:nvPr>
        </p:nvSpPr>
        <p:spPr/>
        <p:txBody>
          <a:bodyPr/>
          <a:lstStyle/>
          <a:p>
            <a:fld id="{6AFB6698-0607-4F6F-A7BD-320E92DBD744}" type="slidenum">
              <a:rPr lang="en-US" smtClean="0"/>
              <a:t>21</a:t>
            </a:fld>
            <a:endParaRPr lang="en-US"/>
          </a:p>
        </p:txBody>
      </p:sp>
    </p:spTree>
    <p:extLst>
      <p:ext uri="{BB962C8B-B14F-4D97-AF65-F5344CB8AC3E}">
        <p14:creationId xmlns:p14="http://schemas.microsoft.com/office/powerpoint/2010/main" val="3356093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KG: Added MIT reference, NYC reference</a:t>
            </a:r>
          </a:p>
        </p:txBody>
      </p:sp>
      <p:sp>
        <p:nvSpPr>
          <p:cNvPr id="4" name="Slide Number Placeholder 3"/>
          <p:cNvSpPr>
            <a:spLocks noGrp="1"/>
          </p:cNvSpPr>
          <p:nvPr>
            <p:ph type="sldNum" sz="quarter" idx="5"/>
          </p:nvPr>
        </p:nvSpPr>
        <p:spPr/>
        <p:txBody>
          <a:bodyPr/>
          <a:lstStyle/>
          <a:p>
            <a:fld id="{6AFB6698-0607-4F6F-A7BD-320E92DBD744}" type="slidenum">
              <a:rPr lang="en-US" smtClean="0"/>
              <a:t>22</a:t>
            </a:fld>
            <a:endParaRPr lang="en-US"/>
          </a:p>
        </p:txBody>
      </p:sp>
    </p:spTree>
    <p:extLst>
      <p:ext uri="{BB962C8B-B14F-4D97-AF65-F5344CB8AC3E}">
        <p14:creationId xmlns:p14="http://schemas.microsoft.com/office/powerpoint/2010/main" val="1151060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258141"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https://blackfacts.com</a:t>
            </a:r>
          </a:p>
        </p:txBody>
      </p:sp>
      <p:sp>
        <p:nvSpPr>
          <p:cNvPr id="14" name="Slide Number Placeholder 5">
            <a:extLst>
              <a:ext uri="{FF2B5EF4-FFF2-40B4-BE49-F238E27FC236}">
                <a16:creationId xmlns:a16="http://schemas.microsoft.com/office/drawing/2014/main" id="{92785F76-F61E-41F2-B522-825536D65539}"/>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pic>
        <p:nvPicPr>
          <p:cNvPr id="11" name="Picture 10" descr="A close up of a sign&#10;&#10;Description generated with high confidence">
            <a:extLst>
              <a:ext uri="{FF2B5EF4-FFF2-40B4-BE49-F238E27FC236}">
                <a16:creationId xmlns:a16="http://schemas.microsoft.com/office/drawing/2014/main" id="{CCB22163-C2CB-4710-83F6-21FDEB4A6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544" b="-4"/>
          <a:stretch/>
        </p:blipFill>
        <p:spPr>
          <a:xfrm>
            <a:off x="947170" y="6482499"/>
            <a:ext cx="319804" cy="297810"/>
          </a:xfrm>
          <a:prstGeom prst="rect">
            <a:avLst/>
          </a:prstGeom>
        </p:spPr>
      </p:pic>
      <p:sp>
        <p:nvSpPr>
          <p:cNvPr id="13" name="TextBox 12">
            <a:extLst>
              <a:ext uri="{FF2B5EF4-FFF2-40B4-BE49-F238E27FC236}">
                <a16:creationId xmlns:a16="http://schemas.microsoft.com/office/drawing/2014/main" id="{E1339632-BBFB-45E2-B13A-F2E64F5CD8D6}"/>
              </a:ext>
            </a:extLst>
          </p:cNvPr>
          <p:cNvSpPr txBox="1"/>
          <p:nvPr userDrawn="1"/>
        </p:nvSpPr>
        <p:spPr>
          <a:xfrm>
            <a:off x="4732421" y="6457453"/>
            <a:ext cx="427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Learn … Teach.. Create.. </a:t>
            </a:r>
            <a:r>
              <a:rPr lang="en-US" dirty="0">
                <a:solidFill>
                  <a:schemeClr val="tx1"/>
                </a:solidFill>
              </a:rPr>
              <a:t>Black History..</a:t>
            </a:r>
          </a:p>
        </p:txBody>
      </p:sp>
    </p:spTree>
    <p:extLst>
      <p:ext uri="{BB962C8B-B14F-4D97-AF65-F5344CB8AC3E}">
        <p14:creationId xmlns:p14="http://schemas.microsoft.com/office/powerpoint/2010/main" val="4155763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3E1C79E-4906-42D7-9799-8BE0AC9297B3}" type="slidenum">
              <a:rPr lang="en-US" smtClean="0"/>
              <a:t>‹#›</a:t>
            </a:fld>
            <a:endParaRPr lang="en-US"/>
          </a:p>
        </p:txBody>
      </p:sp>
    </p:spTree>
    <p:extLst>
      <p:ext uri="{BB962C8B-B14F-4D97-AF65-F5344CB8AC3E}">
        <p14:creationId xmlns:p14="http://schemas.microsoft.com/office/powerpoint/2010/main" val="2367808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3E1C79E-4906-42D7-9799-8BE0AC9297B3}" type="slidenum">
              <a:rPr lang="en-US" smtClean="0"/>
              <a:t>‹#›</a:t>
            </a:fld>
            <a:endParaRPr lang="en-US"/>
          </a:p>
        </p:txBody>
      </p:sp>
    </p:spTree>
    <p:extLst>
      <p:ext uri="{BB962C8B-B14F-4D97-AF65-F5344CB8AC3E}">
        <p14:creationId xmlns:p14="http://schemas.microsoft.com/office/powerpoint/2010/main" val="307706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728D5-C8D6-4739-86CF-D9C8F07E94A4}" type="datetimeFigureOut">
              <a:rPr lang="en-US" smtClean="0"/>
              <a:t>10/27/2019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54D353-2FF2-4BF8-963F-613D94FDEE94}" type="slidenum">
              <a:rPr lang="en-US" smtClean="0"/>
              <a:t>‹#›</a:t>
            </a:fld>
            <a:endParaRPr lang="en-US"/>
          </a:p>
        </p:txBody>
      </p:sp>
      <p:sp>
        <p:nvSpPr>
          <p:cNvPr id="13" name="Picture Placeholder 12"/>
          <p:cNvSpPr>
            <a:spLocks noGrp="1"/>
          </p:cNvSpPr>
          <p:nvPr>
            <p:ph type="pic" sz="quarter" idx="14" hasCustomPrompt="1"/>
          </p:nvPr>
        </p:nvSpPr>
        <p:spPr>
          <a:xfrm>
            <a:off x="6646600" y="457200"/>
            <a:ext cx="4924525" cy="5930773"/>
          </a:xfrm>
          <a:custGeom>
            <a:avLst/>
            <a:gdLst>
              <a:gd name="connsiteX0" fmla="*/ 3953054 w 5009182"/>
              <a:gd name="connsiteY0" fmla="*/ 314 h 5361661"/>
              <a:gd name="connsiteX1" fmla="*/ 4454002 w 5009182"/>
              <a:gd name="connsiteY1" fmla="*/ 64258 h 5361661"/>
              <a:gd name="connsiteX2" fmla="*/ 4623080 w 5009182"/>
              <a:gd name="connsiteY2" fmla="*/ 706936 h 5361661"/>
              <a:gd name="connsiteX3" fmla="*/ 4668742 w 5009182"/>
              <a:gd name="connsiteY3" fmla="*/ 870998 h 5361661"/>
              <a:gd name="connsiteX4" fmla="*/ 4472514 w 5009182"/>
              <a:gd name="connsiteY4" fmla="*/ 1442131 h 5361661"/>
              <a:gd name="connsiteX5" fmla="*/ 4198536 w 5009182"/>
              <a:gd name="connsiteY5" fmla="*/ 1641965 h 5361661"/>
              <a:gd name="connsiteX6" fmla="*/ 4110912 w 5009182"/>
              <a:gd name="connsiteY6" fmla="*/ 1699942 h 5361661"/>
              <a:gd name="connsiteX7" fmla="*/ 1912913 w 5009182"/>
              <a:gd name="connsiteY7" fmla="*/ 1685139 h 5361661"/>
              <a:gd name="connsiteX8" fmla="*/ 3959113 w 5009182"/>
              <a:gd name="connsiteY8" fmla="*/ 1771488 h 5361661"/>
              <a:gd name="connsiteX9" fmla="*/ 4586055 w 5009182"/>
              <a:gd name="connsiteY9" fmla="*/ 1854135 h 5361661"/>
              <a:gd name="connsiteX10" fmla="*/ 4695894 w 5009182"/>
              <a:gd name="connsiteY10" fmla="*/ 2496813 h 5361661"/>
              <a:gd name="connsiteX11" fmla="*/ 4732918 w 5009182"/>
              <a:gd name="connsiteY11" fmla="*/ 2634971 h 5361661"/>
              <a:gd name="connsiteX12" fmla="*/ 4798327 w 5009182"/>
              <a:gd name="connsiteY12" fmla="*/ 3408405 h 5361661"/>
              <a:gd name="connsiteX13" fmla="*/ 3951708 w 5009182"/>
              <a:gd name="connsiteY13" fmla="*/ 3560131 h 5361661"/>
              <a:gd name="connsiteX14" fmla="*/ 4730450 w 5009182"/>
              <a:gd name="connsiteY14" fmla="*/ 3711857 h 5361661"/>
              <a:gd name="connsiteX15" fmla="*/ 4894590 w 5009182"/>
              <a:gd name="connsiteY15" fmla="*/ 4222546 h 5361661"/>
              <a:gd name="connsiteX16" fmla="*/ 4955062 w 5009182"/>
              <a:gd name="connsiteY16" fmla="*/ 4465555 h 5361661"/>
              <a:gd name="connsiteX17" fmla="*/ 4918038 w 5009182"/>
              <a:gd name="connsiteY17" fmla="*/ 4640718 h 5361661"/>
              <a:gd name="connsiteX18" fmla="*/ 5003194 w 5009182"/>
              <a:gd name="connsiteY18" fmla="*/ 4963908 h 5361661"/>
              <a:gd name="connsiteX19" fmla="*/ 4851395 w 5009182"/>
              <a:gd name="connsiteY19" fmla="*/ 5226653 h 5361661"/>
              <a:gd name="connsiteX20" fmla="*/ 4589758 w 5009182"/>
              <a:gd name="connsiteY20" fmla="*/ 5200749 h 5361661"/>
              <a:gd name="connsiteX21" fmla="*/ 4391062 w 5009182"/>
              <a:gd name="connsiteY21" fmla="*/ 5314235 h 5361661"/>
              <a:gd name="connsiteX22" fmla="*/ 4231858 w 5009182"/>
              <a:gd name="connsiteY22" fmla="*/ 5242689 h 5361661"/>
              <a:gd name="connsiteX23" fmla="*/ 3027340 w 5009182"/>
              <a:gd name="connsiteY23" fmla="*/ 5361110 h 5361661"/>
              <a:gd name="connsiteX24" fmla="*/ 419607 w 5009182"/>
              <a:gd name="connsiteY24" fmla="*/ 5198282 h 5361661"/>
              <a:gd name="connsiteX25" fmla="*/ 354198 w 5009182"/>
              <a:gd name="connsiteY25" fmla="*/ 5088496 h 5361661"/>
              <a:gd name="connsiteX26" fmla="*/ 275213 w 5009182"/>
              <a:gd name="connsiteY26" fmla="*/ 4926901 h 5361661"/>
              <a:gd name="connsiteX27" fmla="*/ 293725 w 5009182"/>
              <a:gd name="connsiteY27" fmla="*/ 4815882 h 5361661"/>
              <a:gd name="connsiteX28" fmla="*/ 204867 w 5009182"/>
              <a:gd name="connsiteY28" fmla="*/ 4732001 h 5361661"/>
              <a:gd name="connsiteX29" fmla="*/ 227082 w 5009182"/>
              <a:gd name="connsiteY29" fmla="*/ 4677725 h 5361661"/>
              <a:gd name="connsiteX30" fmla="*/ 214740 w 5009182"/>
              <a:gd name="connsiteY30" fmla="*/ 4620982 h 5361661"/>
              <a:gd name="connsiteX31" fmla="*/ 814531 w 5009182"/>
              <a:gd name="connsiteY31" fmla="*/ 4607413 h 5361661"/>
              <a:gd name="connsiteX32" fmla="*/ 739249 w 5009182"/>
              <a:gd name="connsiteY32" fmla="*/ 4518597 h 5361661"/>
              <a:gd name="connsiteX33" fmla="*/ 705927 w 5009182"/>
              <a:gd name="connsiteY33" fmla="*/ 4479124 h 5361661"/>
              <a:gd name="connsiteX34" fmla="*/ 272745 w 5009182"/>
              <a:gd name="connsiteY34" fmla="*/ 4445818 h 5361661"/>
              <a:gd name="connsiteX35" fmla="*/ 85156 w 5009182"/>
              <a:gd name="connsiteY35" fmla="*/ 4216378 h 5361661"/>
              <a:gd name="connsiteX36" fmla="*/ 113541 w 5009182"/>
              <a:gd name="connsiteY36" fmla="*/ 4091790 h 5361661"/>
              <a:gd name="connsiteX37" fmla="*/ 44429 w 5009182"/>
              <a:gd name="connsiteY37" fmla="*/ 4036280 h 5361661"/>
              <a:gd name="connsiteX38" fmla="*/ 38259 w 5009182"/>
              <a:gd name="connsiteY38" fmla="*/ 3973369 h 5361661"/>
              <a:gd name="connsiteX39" fmla="*/ 39493 w 5009182"/>
              <a:gd name="connsiteY39" fmla="*/ 3951165 h 5361661"/>
              <a:gd name="connsiteX40" fmla="*/ 0 w 5009182"/>
              <a:gd name="connsiteY40" fmla="*/ 3917860 h 5361661"/>
              <a:gd name="connsiteX41" fmla="*/ 328281 w 5009182"/>
              <a:gd name="connsiteY41" fmla="*/ 3790804 h 5361661"/>
              <a:gd name="connsiteX42" fmla="*/ 1161324 w 5009182"/>
              <a:gd name="connsiteY42" fmla="*/ 3687186 h 5361661"/>
              <a:gd name="connsiteX43" fmla="*/ 1219328 w 5009182"/>
              <a:gd name="connsiteY43" fmla="*/ 3573700 h 5361661"/>
              <a:gd name="connsiteX44" fmla="*/ 792317 w 5009182"/>
              <a:gd name="connsiteY44" fmla="*/ 3558897 h 5361661"/>
              <a:gd name="connsiteX45" fmla="*/ 642986 w 5009182"/>
              <a:gd name="connsiteY45" fmla="*/ 3519424 h 5361661"/>
              <a:gd name="connsiteX46" fmla="*/ 304832 w 5009182"/>
              <a:gd name="connsiteY46" fmla="*/ 3520657 h 5361661"/>
              <a:gd name="connsiteX47" fmla="*/ 122180 w 5009182"/>
              <a:gd name="connsiteY47" fmla="*/ 3292451 h 5361661"/>
              <a:gd name="connsiteX48" fmla="*/ 164141 w 5009182"/>
              <a:gd name="connsiteY48" fmla="*/ 3181432 h 5361661"/>
              <a:gd name="connsiteX49" fmla="*/ 29620 w 5009182"/>
              <a:gd name="connsiteY49" fmla="*/ 3060544 h 5361661"/>
              <a:gd name="connsiteX50" fmla="*/ 320876 w 5009182"/>
              <a:gd name="connsiteY50" fmla="*/ 2863177 h 5361661"/>
              <a:gd name="connsiteX51" fmla="*/ 303598 w 5009182"/>
              <a:gd name="connsiteY51" fmla="*/ 2699115 h 5361661"/>
              <a:gd name="connsiteX52" fmla="*/ 229550 w 5009182"/>
              <a:gd name="connsiteY52" fmla="*/ 2547389 h 5361661"/>
              <a:gd name="connsiteX53" fmla="*/ 439353 w 5009182"/>
              <a:gd name="connsiteY53" fmla="*/ 2361123 h 5361661"/>
              <a:gd name="connsiteX54" fmla="*/ 327047 w 5009182"/>
              <a:gd name="connsiteY54" fmla="*/ 2359890 h 5361661"/>
              <a:gd name="connsiteX55" fmla="*/ 264106 w 5009182"/>
              <a:gd name="connsiteY55" fmla="*/ 2296979 h 5361661"/>
              <a:gd name="connsiteX56" fmla="*/ 207335 w 5009182"/>
              <a:gd name="connsiteY56" fmla="*/ 2253805 h 5361661"/>
              <a:gd name="connsiteX57" fmla="*/ 156736 w 5009182"/>
              <a:gd name="connsiteY57" fmla="*/ 2237768 h 5361661"/>
              <a:gd name="connsiteX58" fmla="*/ 249296 w 5009182"/>
              <a:gd name="connsiteY58" fmla="*/ 2184726 h 5361661"/>
              <a:gd name="connsiteX59" fmla="*/ 388754 w 5009182"/>
              <a:gd name="connsiteY59" fmla="*/ 2046569 h 5361661"/>
              <a:gd name="connsiteX60" fmla="*/ 327047 w 5009182"/>
              <a:gd name="connsiteY60" fmla="*/ 1966388 h 5361661"/>
              <a:gd name="connsiteX61" fmla="*/ 429480 w 5009182"/>
              <a:gd name="connsiteY61" fmla="*/ 1893609 h 5361661"/>
              <a:gd name="connsiteX62" fmla="*/ 689883 w 5009182"/>
              <a:gd name="connsiteY62" fmla="*/ 1723379 h 5361661"/>
              <a:gd name="connsiteX63" fmla="*/ 1156387 w 5009182"/>
              <a:gd name="connsiteY63" fmla="*/ 1634564 h 5361661"/>
              <a:gd name="connsiteX64" fmla="*/ 451695 w 5009182"/>
              <a:gd name="connsiteY64" fmla="*/ 1253398 h 5361661"/>
              <a:gd name="connsiteX65" fmla="*/ 206101 w 5009182"/>
              <a:gd name="connsiteY65" fmla="*/ 1106606 h 5361661"/>
              <a:gd name="connsiteX66" fmla="*/ 433183 w 5009182"/>
              <a:gd name="connsiteY66" fmla="*/ 921574 h 5361661"/>
              <a:gd name="connsiteX67" fmla="*/ 605962 w 5009182"/>
              <a:gd name="connsiteY67" fmla="*/ 489832 h 5361661"/>
              <a:gd name="connsiteX68" fmla="*/ 1007056 w 5009182"/>
              <a:gd name="connsiteY68" fmla="*/ 425688 h 5361661"/>
              <a:gd name="connsiteX69" fmla="*/ 1184772 w 5009182"/>
              <a:gd name="connsiteY69" fmla="*/ 423220 h 5361661"/>
              <a:gd name="connsiteX70" fmla="*/ 1456282 w 5009182"/>
              <a:gd name="connsiteY70" fmla="*/ 293698 h 5361661"/>
              <a:gd name="connsiteX71" fmla="*/ 3953054 w 5009182"/>
              <a:gd name="connsiteY71" fmla="*/ 314 h 53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009182" h="5361661">
                <a:moveTo>
                  <a:pt x="3953054" y="314"/>
                </a:moveTo>
                <a:cubicBezTo>
                  <a:pt x="4192910" y="-2628"/>
                  <a:pt x="4376251" y="14878"/>
                  <a:pt x="4454002" y="64258"/>
                </a:cubicBezTo>
                <a:cubicBezTo>
                  <a:pt x="4809434" y="291231"/>
                  <a:pt x="4709469" y="658828"/>
                  <a:pt x="4623080" y="706936"/>
                </a:cubicBezTo>
                <a:cubicBezTo>
                  <a:pt x="4537924" y="756278"/>
                  <a:pt x="4668742" y="870998"/>
                  <a:pt x="4668742" y="870998"/>
                </a:cubicBezTo>
                <a:cubicBezTo>
                  <a:pt x="4668742" y="870998"/>
                  <a:pt x="4968638" y="1398956"/>
                  <a:pt x="4472514" y="1442131"/>
                </a:cubicBezTo>
                <a:cubicBezTo>
                  <a:pt x="3976391" y="1484071"/>
                  <a:pt x="4219516" y="1608659"/>
                  <a:pt x="4198536" y="1641965"/>
                </a:cubicBezTo>
                <a:cubicBezTo>
                  <a:pt x="4189897" y="1656768"/>
                  <a:pt x="4154107" y="1677738"/>
                  <a:pt x="4110912" y="1699942"/>
                </a:cubicBezTo>
                <a:cubicBezTo>
                  <a:pt x="3624662" y="1729547"/>
                  <a:pt x="1912913" y="1685139"/>
                  <a:pt x="1912913" y="1685139"/>
                </a:cubicBezTo>
                <a:cubicBezTo>
                  <a:pt x="1915382" y="1736948"/>
                  <a:pt x="3630833" y="1751751"/>
                  <a:pt x="3959113" y="1771488"/>
                </a:cubicBezTo>
                <a:cubicBezTo>
                  <a:pt x="3929494" y="1796159"/>
                  <a:pt x="4452768" y="1739415"/>
                  <a:pt x="4586055" y="1854135"/>
                </a:cubicBezTo>
                <a:cubicBezTo>
                  <a:pt x="4725513" y="1972556"/>
                  <a:pt x="4857566" y="2387028"/>
                  <a:pt x="4695894" y="2496813"/>
                </a:cubicBezTo>
                <a:cubicBezTo>
                  <a:pt x="4532988" y="2607833"/>
                  <a:pt x="4662572" y="2628803"/>
                  <a:pt x="4732918" y="2634971"/>
                </a:cubicBezTo>
                <a:cubicBezTo>
                  <a:pt x="4803264" y="2641138"/>
                  <a:pt x="5211763" y="3109886"/>
                  <a:pt x="4798327" y="3408405"/>
                </a:cubicBezTo>
                <a:cubicBezTo>
                  <a:pt x="4692191" y="3486118"/>
                  <a:pt x="4370081" y="3532993"/>
                  <a:pt x="3951708" y="3560131"/>
                </a:cubicBezTo>
                <a:cubicBezTo>
                  <a:pt x="4320716" y="3597137"/>
                  <a:pt x="4614440" y="3646479"/>
                  <a:pt x="4730450" y="3711857"/>
                </a:cubicBezTo>
                <a:cubicBezTo>
                  <a:pt x="5173504" y="3961034"/>
                  <a:pt x="4911868" y="4216378"/>
                  <a:pt x="4894590" y="4222546"/>
                </a:cubicBezTo>
                <a:cubicBezTo>
                  <a:pt x="4876078" y="4227480"/>
                  <a:pt x="4967404" y="4422381"/>
                  <a:pt x="4955062" y="4465555"/>
                </a:cubicBezTo>
                <a:cubicBezTo>
                  <a:pt x="4942721" y="4507495"/>
                  <a:pt x="4900760" y="4538334"/>
                  <a:pt x="4918038" y="4640718"/>
                </a:cubicBezTo>
                <a:cubicBezTo>
                  <a:pt x="4936550" y="4744336"/>
                  <a:pt x="5034047" y="4781343"/>
                  <a:pt x="5003194" y="4963908"/>
                </a:cubicBezTo>
                <a:cubicBezTo>
                  <a:pt x="4973574" y="5145239"/>
                  <a:pt x="4930380" y="5218019"/>
                  <a:pt x="4851395" y="5226653"/>
                </a:cubicBezTo>
                <a:cubicBezTo>
                  <a:pt x="4772410" y="5235288"/>
                  <a:pt x="4634186" y="5179779"/>
                  <a:pt x="4589758" y="5200749"/>
                </a:cubicBezTo>
                <a:cubicBezTo>
                  <a:pt x="4545328" y="5220486"/>
                  <a:pt x="4520646" y="5314235"/>
                  <a:pt x="4391062" y="5314235"/>
                </a:cubicBezTo>
                <a:cubicBezTo>
                  <a:pt x="4261477" y="5314235"/>
                  <a:pt x="4267648" y="5240222"/>
                  <a:pt x="4231858" y="5242689"/>
                </a:cubicBezTo>
                <a:cubicBezTo>
                  <a:pt x="4194834" y="5245157"/>
                  <a:pt x="3110027" y="5370978"/>
                  <a:pt x="3027340" y="5361110"/>
                </a:cubicBezTo>
                <a:cubicBezTo>
                  <a:pt x="2945886" y="5352475"/>
                  <a:pt x="605962" y="5393182"/>
                  <a:pt x="419607" y="5198282"/>
                </a:cubicBezTo>
                <a:cubicBezTo>
                  <a:pt x="419607" y="5198282"/>
                  <a:pt x="356666" y="5139072"/>
                  <a:pt x="354198" y="5088496"/>
                </a:cubicBezTo>
                <a:cubicBezTo>
                  <a:pt x="352964" y="5037921"/>
                  <a:pt x="283852" y="4951572"/>
                  <a:pt x="275213" y="4926901"/>
                </a:cubicBezTo>
                <a:cubicBezTo>
                  <a:pt x="267808" y="4902230"/>
                  <a:pt x="296193" y="4847954"/>
                  <a:pt x="293725" y="4815882"/>
                </a:cubicBezTo>
                <a:cubicBezTo>
                  <a:pt x="291257" y="4783810"/>
                  <a:pt x="207335" y="4769007"/>
                  <a:pt x="204867" y="4732001"/>
                </a:cubicBezTo>
                <a:cubicBezTo>
                  <a:pt x="203633" y="4696228"/>
                  <a:pt x="224613" y="4690060"/>
                  <a:pt x="227082" y="4677725"/>
                </a:cubicBezTo>
                <a:cubicBezTo>
                  <a:pt x="229550" y="4665389"/>
                  <a:pt x="207335" y="4629617"/>
                  <a:pt x="214740" y="4620982"/>
                </a:cubicBezTo>
                <a:cubicBezTo>
                  <a:pt x="220911" y="4612347"/>
                  <a:pt x="798487" y="4618515"/>
                  <a:pt x="814531" y="4607413"/>
                </a:cubicBezTo>
                <a:cubicBezTo>
                  <a:pt x="830575" y="4595077"/>
                  <a:pt x="730610" y="4543268"/>
                  <a:pt x="739249" y="4518597"/>
                </a:cubicBezTo>
                <a:cubicBezTo>
                  <a:pt x="746653" y="4495160"/>
                  <a:pt x="739249" y="4482824"/>
                  <a:pt x="705927" y="4479124"/>
                </a:cubicBezTo>
                <a:cubicBezTo>
                  <a:pt x="671371" y="4476657"/>
                  <a:pt x="319642" y="4477890"/>
                  <a:pt x="272745" y="4445818"/>
                </a:cubicBezTo>
                <a:cubicBezTo>
                  <a:pt x="225847" y="4413746"/>
                  <a:pt x="97497" y="4337266"/>
                  <a:pt x="85156" y="4216378"/>
                </a:cubicBezTo>
                <a:cubicBezTo>
                  <a:pt x="72814" y="4094257"/>
                  <a:pt x="106136" y="4121395"/>
                  <a:pt x="113541" y="4091790"/>
                </a:cubicBezTo>
                <a:cubicBezTo>
                  <a:pt x="122180" y="4060951"/>
                  <a:pt x="56771" y="4060951"/>
                  <a:pt x="44429" y="4036280"/>
                </a:cubicBezTo>
                <a:cubicBezTo>
                  <a:pt x="32088" y="4012843"/>
                  <a:pt x="37024" y="3994340"/>
                  <a:pt x="38259" y="3973369"/>
                </a:cubicBezTo>
                <a:cubicBezTo>
                  <a:pt x="39493" y="3951165"/>
                  <a:pt x="39493" y="3951165"/>
                  <a:pt x="39493" y="3951165"/>
                </a:cubicBezTo>
                <a:cubicBezTo>
                  <a:pt x="39493" y="3951165"/>
                  <a:pt x="4937" y="3953633"/>
                  <a:pt x="0" y="3917860"/>
                </a:cubicBezTo>
                <a:cubicBezTo>
                  <a:pt x="0" y="3917860"/>
                  <a:pt x="236955" y="3796972"/>
                  <a:pt x="328281" y="3790804"/>
                </a:cubicBezTo>
                <a:cubicBezTo>
                  <a:pt x="419607" y="3784637"/>
                  <a:pt x="1107022" y="3753798"/>
                  <a:pt x="1161324" y="3687186"/>
                </a:cubicBezTo>
                <a:cubicBezTo>
                  <a:pt x="1183538" y="3660048"/>
                  <a:pt x="1203284" y="3616874"/>
                  <a:pt x="1219328" y="3573700"/>
                </a:cubicBezTo>
                <a:cubicBezTo>
                  <a:pt x="956457" y="3566299"/>
                  <a:pt x="792317" y="3558897"/>
                  <a:pt x="792317" y="3558897"/>
                </a:cubicBezTo>
                <a:cubicBezTo>
                  <a:pt x="792317" y="3558897"/>
                  <a:pt x="672605" y="3576167"/>
                  <a:pt x="642986" y="3519424"/>
                </a:cubicBezTo>
                <a:cubicBezTo>
                  <a:pt x="613367" y="3463914"/>
                  <a:pt x="404797" y="3583568"/>
                  <a:pt x="304832" y="3520657"/>
                </a:cubicBezTo>
                <a:cubicBezTo>
                  <a:pt x="204867" y="3457747"/>
                  <a:pt x="98731" y="3399770"/>
                  <a:pt x="122180" y="3292451"/>
                </a:cubicBezTo>
                <a:cubicBezTo>
                  <a:pt x="144394" y="3186366"/>
                  <a:pt x="170311" y="3250511"/>
                  <a:pt x="164141" y="3181432"/>
                </a:cubicBezTo>
                <a:cubicBezTo>
                  <a:pt x="159204" y="3112353"/>
                  <a:pt x="51834" y="3201169"/>
                  <a:pt x="29620" y="3060544"/>
                </a:cubicBezTo>
                <a:cubicBezTo>
                  <a:pt x="8639" y="2919920"/>
                  <a:pt x="281384" y="2886614"/>
                  <a:pt x="320876" y="2863177"/>
                </a:cubicBezTo>
                <a:cubicBezTo>
                  <a:pt x="360368" y="2839739"/>
                  <a:pt x="392456" y="2741056"/>
                  <a:pt x="303598" y="2699115"/>
                </a:cubicBezTo>
                <a:cubicBezTo>
                  <a:pt x="214740" y="2658408"/>
                  <a:pt x="208569" y="2604132"/>
                  <a:pt x="229550" y="2547389"/>
                </a:cubicBezTo>
                <a:cubicBezTo>
                  <a:pt x="249296" y="2490646"/>
                  <a:pt x="408500" y="2391962"/>
                  <a:pt x="439353" y="2361123"/>
                </a:cubicBezTo>
                <a:cubicBezTo>
                  <a:pt x="470207" y="2331518"/>
                  <a:pt x="348027" y="2370992"/>
                  <a:pt x="327047" y="2359890"/>
                </a:cubicBezTo>
                <a:cubicBezTo>
                  <a:pt x="306066" y="2348788"/>
                  <a:pt x="272745" y="2296979"/>
                  <a:pt x="264106" y="2296979"/>
                </a:cubicBezTo>
                <a:cubicBezTo>
                  <a:pt x="254233" y="2296979"/>
                  <a:pt x="222145" y="2298212"/>
                  <a:pt x="207335" y="2253805"/>
                </a:cubicBezTo>
                <a:cubicBezTo>
                  <a:pt x="193760" y="2208163"/>
                  <a:pt x="154267" y="2256272"/>
                  <a:pt x="156736" y="2237768"/>
                </a:cubicBezTo>
                <a:cubicBezTo>
                  <a:pt x="159204" y="2218032"/>
                  <a:pt x="146863" y="2205696"/>
                  <a:pt x="249296" y="2184726"/>
                </a:cubicBezTo>
                <a:cubicBezTo>
                  <a:pt x="352964" y="2162522"/>
                  <a:pt x="367773" y="2099611"/>
                  <a:pt x="388754" y="2046569"/>
                </a:cubicBezTo>
                <a:cubicBezTo>
                  <a:pt x="408500" y="1992293"/>
                  <a:pt x="309769" y="2016964"/>
                  <a:pt x="327047" y="1966388"/>
                </a:cubicBezTo>
                <a:cubicBezTo>
                  <a:pt x="344325" y="1915813"/>
                  <a:pt x="397393" y="1925681"/>
                  <a:pt x="429480" y="1893609"/>
                </a:cubicBezTo>
                <a:cubicBezTo>
                  <a:pt x="461568" y="1860303"/>
                  <a:pt x="462802" y="1739415"/>
                  <a:pt x="689883" y="1723379"/>
                </a:cubicBezTo>
                <a:cubicBezTo>
                  <a:pt x="915730" y="1706110"/>
                  <a:pt x="1089744" y="1748050"/>
                  <a:pt x="1156387" y="1634564"/>
                </a:cubicBezTo>
                <a:cubicBezTo>
                  <a:pt x="1224265" y="1521078"/>
                  <a:pt x="504763" y="1286704"/>
                  <a:pt x="451695" y="1253398"/>
                </a:cubicBezTo>
                <a:cubicBezTo>
                  <a:pt x="398627" y="1221326"/>
                  <a:pt x="206101" y="1192954"/>
                  <a:pt x="206101" y="1106606"/>
                </a:cubicBezTo>
                <a:cubicBezTo>
                  <a:pt x="206101" y="1021491"/>
                  <a:pt x="389988" y="959813"/>
                  <a:pt x="433183" y="921574"/>
                </a:cubicBezTo>
                <a:cubicBezTo>
                  <a:pt x="475143" y="883334"/>
                  <a:pt x="443056" y="561378"/>
                  <a:pt x="605962" y="489832"/>
                </a:cubicBezTo>
                <a:cubicBezTo>
                  <a:pt x="605962" y="489832"/>
                  <a:pt x="933008" y="376346"/>
                  <a:pt x="1007056" y="425688"/>
                </a:cubicBezTo>
                <a:cubicBezTo>
                  <a:pt x="1079871" y="475030"/>
                  <a:pt x="1110724" y="462694"/>
                  <a:pt x="1184772" y="423220"/>
                </a:cubicBezTo>
                <a:cubicBezTo>
                  <a:pt x="1257586" y="382513"/>
                  <a:pt x="1377298" y="309734"/>
                  <a:pt x="1456282" y="293698"/>
                </a:cubicBezTo>
                <a:cubicBezTo>
                  <a:pt x="1518953" y="282134"/>
                  <a:pt x="3096426" y="10819"/>
                  <a:pt x="3953054" y="314"/>
                </a:cubicBezTo>
                <a:close/>
              </a:path>
            </a:pathLst>
          </a:custGeom>
        </p:spPr>
        <p:txBody>
          <a:bodyPr wrap="square" lIns="0" tIns="0" rIns="0" bIns="0" anchor="ctr" anchorCtr="1">
            <a:noAutofit/>
          </a:bodyPr>
          <a:lstStyle>
            <a:lvl1pPr marL="0" indent="0">
              <a:buNone/>
              <a:defRPr/>
            </a:lvl1pPr>
          </a:lstStyle>
          <a:p>
            <a:r>
              <a:rPr lang="en-US" dirty="0"/>
              <a:t>Picture </a:t>
            </a:r>
          </a:p>
        </p:txBody>
      </p:sp>
    </p:spTree>
    <p:extLst>
      <p:ext uri="{BB962C8B-B14F-4D97-AF65-F5344CB8AC3E}">
        <p14:creationId xmlns:p14="http://schemas.microsoft.com/office/powerpoint/2010/main" val="3259609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1079397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D7EBF85-8746-4A81-875D-F9E7B6E9FAC7}"/>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
        <p:nvSpPr>
          <p:cNvPr id="12" name="TextBox 11">
            <a:extLst>
              <a:ext uri="{FF2B5EF4-FFF2-40B4-BE49-F238E27FC236}">
                <a16:creationId xmlns:a16="http://schemas.microsoft.com/office/drawing/2014/main" id="{9B7F55BC-2B4A-4C85-8E81-12AEB2B47EBB}"/>
              </a:ext>
            </a:extLst>
          </p:cNvPr>
          <p:cNvSpPr txBox="1"/>
          <p:nvPr userDrawn="1"/>
        </p:nvSpPr>
        <p:spPr>
          <a:xfrm>
            <a:off x="1258141"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https://blackfacts.com</a:t>
            </a:r>
          </a:p>
        </p:txBody>
      </p:sp>
      <p:pic>
        <p:nvPicPr>
          <p:cNvPr id="13" name="Picture 12">
            <a:extLst>
              <a:ext uri="{FF2B5EF4-FFF2-40B4-BE49-F238E27FC236}">
                <a16:creationId xmlns:a16="http://schemas.microsoft.com/office/drawing/2014/main" id="{11760488-7D1D-4137-AA97-F654682F84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003" y="6475365"/>
            <a:ext cx="308414" cy="308070"/>
          </a:xfrm>
          <a:prstGeom prst="rect">
            <a:avLst/>
          </a:prstGeom>
        </p:spPr>
      </p:pic>
      <p:sp>
        <p:nvSpPr>
          <p:cNvPr id="14" name="TextBox 13">
            <a:extLst>
              <a:ext uri="{FF2B5EF4-FFF2-40B4-BE49-F238E27FC236}">
                <a16:creationId xmlns:a16="http://schemas.microsoft.com/office/drawing/2014/main" id="{1F649A0C-68B4-44B0-ADDE-7FC17561209C}"/>
              </a:ext>
            </a:extLst>
          </p:cNvPr>
          <p:cNvSpPr txBox="1"/>
          <p:nvPr userDrawn="1"/>
        </p:nvSpPr>
        <p:spPr>
          <a:xfrm>
            <a:off x="4732421" y="6457453"/>
            <a:ext cx="427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Learn … Teach.. Create.. </a:t>
            </a:r>
            <a:r>
              <a:rPr lang="en-US" dirty="0">
                <a:solidFill>
                  <a:schemeClr val="tx1"/>
                </a:solidFill>
              </a:rPr>
              <a:t>Black History..</a:t>
            </a:r>
          </a:p>
        </p:txBody>
      </p:sp>
    </p:spTree>
    <p:extLst>
      <p:ext uri="{BB962C8B-B14F-4D97-AF65-F5344CB8AC3E}">
        <p14:creationId xmlns:p14="http://schemas.microsoft.com/office/powerpoint/2010/main" val="3029170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561294"/>
          </a:xfrm>
        </p:spPr>
        <p:txBody>
          <a:bodyPr>
            <a:normAutofit/>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1097279" y="964276"/>
            <a:ext cx="6475616" cy="4904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689272" y="964276"/>
            <a:ext cx="3466407" cy="4904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27382492-34B6-438C-B45A-2F0B1597C351}"/>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174788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C0B25334-5044-47AF-9648-70C650FB99BC}"/>
              </a:ext>
            </a:extLst>
          </p:cNvPr>
          <p:cNvSpPr>
            <a:spLocks noGrp="1"/>
          </p:cNvSpPr>
          <p:nvPr>
            <p:ph type="sldNum" sz="quarter" idx="12"/>
          </p:nvPr>
        </p:nvSpPr>
        <p:spPr>
          <a:xfrm>
            <a:off x="9900458" y="6459785"/>
            <a:ext cx="1312025" cy="365125"/>
          </a:xfrm>
          <a:prstGeom prst="rect">
            <a:avLst/>
          </a:prstGeom>
        </p:spPr>
        <p:txBody>
          <a:bodyPr/>
          <a:lstStyle>
            <a:lvl1pPr algn="ct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2989211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867BF28-3864-4206-8E49-F5A8F2569E82}"/>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586308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5">
            <a:extLst>
              <a:ext uri="{FF2B5EF4-FFF2-40B4-BE49-F238E27FC236}">
                <a16:creationId xmlns:a16="http://schemas.microsoft.com/office/drawing/2014/main" id="{B58675A2-FB59-4A21-BE02-5EA8117FB6DA}"/>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
        <p:nvSpPr>
          <p:cNvPr id="12" name="TextBox 11">
            <a:extLst>
              <a:ext uri="{FF2B5EF4-FFF2-40B4-BE49-F238E27FC236}">
                <a16:creationId xmlns:a16="http://schemas.microsoft.com/office/drawing/2014/main" id="{AEF50029-7458-4244-BBCA-25B25A4023CD}"/>
              </a:ext>
            </a:extLst>
          </p:cNvPr>
          <p:cNvSpPr txBox="1"/>
          <p:nvPr userDrawn="1"/>
        </p:nvSpPr>
        <p:spPr>
          <a:xfrm>
            <a:off x="1258141"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https://blackfacts.com</a:t>
            </a:r>
          </a:p>
        </p:txBody>
      </p:sp>
      <p:pic>
        <p:nvPicPr>
          <p:cNvPr id="8" name="Picture 7" descr="A close up of a sign&#10;&#10;Description generated with high confidence">
            <a:extLst>
              <a:ext uri="{FF2B5EF4-FFF2-40B4-BE49-F238E27FC236}">
                <a16:creationId xmlns:a16="http://schemas.microsoft.com/office/drawing/2014/main" id="{50BA8BF9-BF58-4174-9E53-56CDF3CBCA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544" b="-4"/>
          <a:stretch/>
        </p:blipFill>
        <p:spPr>
          <a:xfrm>
            <a:off x="947170" y="6482499"/>
            <a:ext cx="319804" cy="297810"/>
          </a:xfrm>
          <a:prstGeom prst="rect">
            <a:avLst/>
          </a:prstGeom>
        </p:spPr>
      </p:pic>
      <p:sp>
        <p:nvSpPr>
          <p:cNvPr id="9" name="TextBox 8">
            <a:extLst>
              <a:ext uri="{FF2B5EF4-FFF2-40B4-BE49-F238E27FC236}">
                <a16:creationId xmlns:a16="http://schemas.microsoft.com/office/drawing/2014/main" id="{B5B7E8E9-A020-4B98-AAFF-5FFE2851DDF4}"/>
              </a:ext>
            </a:extLst>
          </p:cNvPr>
          <p:cNvSpPr txBox="1"/>
          <p:nvPr userDrawn="1"/>
        </p:nvSpPr>
        <p:spPr>
          <a:xfrm>
            <a:off x="4732421" y="6457453"/>
            <a:ext cx="427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Discover / Share / Create - Black History</a:t>
            </a:r>
          </a:p>
        </p:txBody>
      </p:sp>
    </p:spTree>
    <p:extLst>
      <p:ext uri="{BB962C8B-B14F-4D97-AF65-F5344CB8AC3E}">
        <p14:creationId xmlns:p14="http://schemas.microsoft.com/office/powerpoint/2010/main" val="727646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43E1C79E-4906-42D7-9799-8BE0AC9297B3}" type="slidenum">
              <a:rPr lang="en-US" smtClean="0"/>
              <a:t>‹#›</a:t>
            </a:fld>
            <a:endParaRPr lang="en-US"/>
          </a:p>
        </p:txBody>
      </p:sp>
    </p:spTree>
    <p:extLst>
      <p:ext uri="{BB962C8B-B14F-4D97-AF65-F5344CB8AC3E}">
        <p14:creationId xmlns:p14="http://schemas.microsoft.com/office/powerpoint/2010/main" val="1985014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3E1C79E-4906-42D7-9799-8BE0AC9297B3}" type="slidenum">
              <a:rPr lang="en-US" smtClean="0"/>
              <a:t>‹#›</a:t>
            </a:fld>
            <a:endParaRPr lang="en-US"/>
          </a:p>
        </p:txBody>
      </p:sp>
    </p:spTree>
    <p:extLst>
      <p:ext uri="{BB962C8B-B14F-4D97-AF65-F5344CB8AC3E}">
        <p14:creationId xmlns:p14="http://schemas.microsoft.com/office/powerpoint/2010/main" val="2885576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19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73006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075653"/>
            <a:ext cx="10058400" cy="479344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1258141"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https://blackfacts.com</a:t>
            </a:r>
          </a:p>
        </p:txBody>
      </p:sp>
      <p:sp>
        <p:nvSpPr>
          <p:cNvPr id="10" name="TextBox 9">
            <a:extLst>
              <a:ext uri="{FF2B5EF4-FFF2-40B4-BE49-F238E27FC236}">
                <a16:creationId xmlns:a16="http://schemas.microsoft.com/office/drawing/2014/main" id="{F909A1BE-0F9F-4F2D-BFFC-205DEB278EB8}"/>
              </a:ext>
            </a:extLst>
          </p:cNvPr>
          <p:cNvSpPr txBox="1"/>
          <p:nvPr userDrawn="1"/>
        </p:nvSpPr>
        <p:spPr>
          <a:xfrm>
            <a:off x="4732421" y="6457453"/>
            <a:ext cx="427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Learn … Teach.. Create.. </a:t>
            </a:r>
            <a:r>
              <a:rPr lang="en-US" dirty="0">
                <a:solidFill>
                  <a:schemeClr val="tx1"/>
                </a:solidFill>
              </a:rPr>
              <a:t>Black History..</a:t>
            </a:r>
          </a:p>
        </p:txBody>
      </p:sp>
      <p:sp>
        <p:nvSpPr>
          <p:cNvPr id="15" name="Slide Number Placeholder 5">
            <a:extLst>
              <a:ext uri="{FF2B5EF4-FFF2-40B4-BE49-F238E27FC236}">
                <a16:creationId xmlns:a16="http://schemas.microsoft.com/office/drawing/2014/main" id="{52055A22-EAEB-44F4-B1EC-21AED4E41721}"/>
              </a:ext>
            </a:extLst>
          </p:cNvPr>
          <p:cNvSpPr>
            <a:spLocks noGrp="1"/>
          </p:cNvSpPr>
          <p:nvPr>
            <p:ph type="sldNum" sz="quarter" idx="4"/>
          </p:nvPr>
        </p:nvSpPr>
        <p:spPr>
          <a:xfrm>
            <a:off x="9900458" y="6459785"/>
            <a:ext cx="1312025" cy="365125"/>
          </a:xfrm>
          <a:prstGeom prst="rect">
            <a:avLst/>
          </a:prstGeom>
        </p:spPr>
        <p:txBody>
          <a:bodyPr/>
          <a:lstStyle>
            <a:lvl1pPr algn="ctr">
              <a:defRPr>
                <a:solidFill>
                  <a:schemeClr val="bg1"/>
                </a:solidFill>
              </a:defRPr>
            </a:lvl1pPr>
          </a:lstStyle>
          <a:p>
            <a:fld id="{43E1C79E-4906-42D7-9799-8BE0AC9297B3}" type="slidenum">
              <a:rPr lang="en-US" smtClean="0"/>
              <a:pPr/>
              <a:t>‹#›</a:t>
            </a:fld>
            <a:endParaRPr lang="en-US" dirty="0"/>
          </a:p>
        </p:txBody>
      </p:sp>
      <p:pic>
        <p:nvPicPr>
          <p:cNvPr id="12" name="Picture 11" descr="A close up of a sign&#10;&#10;Description generated with high confidence">
            <a:extLst>
              <a:ext uri="{FF2B5EF4-FFF2-40B4-BE49-F238E27FC236}">
                <a16:creationId xmlns:a16="http://schemas.microsoft.com/office/drawing/2014/main" id="{DDDE31E4-DAAC-4626-9815-6065CD799898}"/>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r="2544" b="-4"/>
          <a:stretch/>
        </p:blipFill>
        <p:spPr>
          <a:xfrm>
            <a:off x="947170" y="6482499"/>
            <a:ext cx="319804" cy="297810"/>
          </a:xfrm>
          <a:prstGeom prst="rect">
            <a:avLst/>
          </a:prstGeom>
        </p:spPr>
      </p:pic>
    </p:spTree>
    <p:extLst>
      <p:ext uri="{BB962C8B-B14F-4D97-AF65-F5344CB8AC3E}">
        <p14:creationId xmlns:p14="http://schemas.microsoft.com/office/powerpoint/2010/main" val="3876528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3" Type="http://schemas.openxmlformats.org/officeDocument/2006/relationships/image" Target="../media/image59.svg"/><Relationship Id="rId18" Type="http://schemas.openxmlformats.org/officeDocument/2006/relationships/image" Target="../media/image8.emf"/><Relationship Id="rId26" Type="http://schemas.openxmlformats.org/officeDocument/2006/relationships/image" Target="../media/image14.svg"/><Relationship Id="rId39" Type="http://schemas.openxmlformats.org/officeDocument/2006/relationships/image" Target="../media/image74.png"/><Relationship Id="rId3" Type="http://schemas.openxmlformats.org/officeDocument/2006/relationships/image" Target="../media/image49.svg"/><Relationship Id="rId21" Type="http://schemas.openxmlformats.org/officeDocument/2006/relationships/image" Target="../media/image62.png"/><Relationship Id="rId34" Type="http://schemas.openxmlformats.org/officeDocument/2006/relationships/image" Target="../media/image69.svg"/><Relationship Id="rId42" Type="http://schemas.openxmlformats.org/officeDocument/2006/relationships/image" Target="../media/image77.svg"/><Relationship Id="rId47" Type="http://schemas.openxmlformats.org/officeDocument/2006/relationships/image" Target="../media/image19.emf"/><Relationship Id="rId50" Type="http://schemas.openxmlformats.org/officeDocument/2006/relationships/image" Target="../media/image22.emf"/><Relationship Id="rId7" Type="http://schemas.openxmlformats.org/officeDocument/2006/relationships/image" Target="../media/image53.svg"/><Relationship Id="rId12" Type="http://schemas.openxmlformats.org/officeDocument/2006/relationships/image" Target="../media/image58.png"/><Relationship Id="rId17" Type="http://schemas.openxmlformats.org/officeDocument/2006/relationships/image" Target="../media/image7.emf"/><Relationship Id="rId25" Type="http://schemas.openxmlformats.org/officeDocument/2006/relationships/image" Target="../media/image13.png"/><Relationship Id="rId33" Type="http://schemas.openxmlformats.org/officeDocument/2006/relationships/image" Target="../media/image68.png"/><Relationship Id="rId38" Type="http://schemas.openxmlformats.org/officeDocument/2006/relationships/image" Target="../media/image73.svg"/><Relationship Id="rId46" Type="http://schemas.openxmlformats.org/officeDocument/2006/relationships/image" Target="../media/image18.emf"/><Relationship Id="rId2" Type="http://schemas.openxmlformats.org/officeDocument/2006/relationships/image" Target="../media/image48.png"/><Relationship Id="rId16" Type="http://schemas.openxmlformats.org/officeDocument/2006/relationships/image" Target="../media/image6.emf"/><Relationship Id="rId20" Type="http://schemas.openxmlformats.org/officeDocument/2006/relationships/image" Target="../media/image10.emf"/><Relationship Id="rId29" Type="http://schemas.openxmlformats.org/officeDocument/2006/relationships/image" Target="../media/image64.png"/><Relationship Id="rId41"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24" Type="http://schemas.openxmlformats.org/officeDocument/2006/relationships/image" Target="../media/image12.svg"/><Relationship Id="rId32" Type="http://schemas.openxmlformats.org/officeDocument/2006/relationships/image" Target="../media/image67.svg"/><Relationship Id="rId37" Type="http://schemas.openxmlformats.org/officeDocument/2006/relationships/image" Target="../media/image72.png"/><Relationship Id="rId40" Type="http://schemas.openxmlformats.org/officeDocument/2006/relationships/image" Target="../media/image75.svg"/><Relationship Id="rId45" Type="http://schemas.openxmlformats.org/officeDocument/2006/relationships/image" Target="../media/image17.png"/><Relationship Id="rId53" Type="http://schemas.openxmlformats.org/officeDocument/2006/relationships/image" Target="../media/image81.png"/><Relationship Id="rId5" Type="http://schemas.openxmlformats.org/officeDocument/2006/relationships/image" Target="../media/image51.svg"/><Relationship Id="rId15" Type="http://schemas.openxmlformats.org/officeDocument/2006/relationships/image" Target="../media/image61.svg"/><Relationship Id="rId23" Type="http://schemas.openxmlformats.org/officeDocument/2006/relationships/image" Target="../media/image11.png"/><Relationship Id="rId28" Type="http://schemas.openxmlformats.org/officeDocument/2006/relationships/image" Target="../media/image16.svg"/><Relationship Id="rId36" Type="http://schemas.openxmlformats.org/officeDocument/2006/relationships/image" Target="../media/image71.svg"/><Relationship Id="rId49" Type="http://schemas.openxmlformats.org/officeDocument/2006/relationships/image" Target="../media/image21.emf"/><Relationship Id="rId10" Type="http://schemas.openxmlformats.org/officeDocument/2006/relationships/image" Target="../media/image56.png"/><Relationship Id="rId19" Type="http://schemas.openxmlformats.org/officeDocument/2006/relationships/image" Target="../media/image9.emf"/><Relationship Id="rId31" Type="http://schemas.openxmlformats.org/officeDocument/2006/relationships/image" Target="../media/image66.png"/><Relationship Id="rId44" Type="http://schemas.openxmlformats.org/officeDocument/2006/relationships/image" Target="../media/image79.svg"/><Relationship Id="rId52" Type="http://schemas.openxmlformats.org/officeDocument/2006/relationships/image" Target="../media/image23.emf"/><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png"/><Relationship Id="rId22" Type="http://schemas.openxmlformats.org/officeDocument/2006/relationships/image" Target="../media/image63.svg"/><Relationship Id="rId27" Type="http://schemas.openxmlformats.org/officeDocument/2006/relationships/image" Target="../media/image15.png"/><Relationship Id="rId30" Type="http://schemas.openxmlformats.org/officeDocument/2006/relationships/image" Target="../media/image65.svg"/><Relationship Id="rId35" Type="http://schemas.openxmlformats.org/officeDocument/2006/relationships/image" Target="../media/image70.png"/><Relationship Id="rId43" Type="http://schemas.openxmlformats.org/officeDocument/2006/relationships/image" Target="../media/image78.png"/><Relationship Id="rId48" Type="http://schemas.openxmlformats.org/officeDocument/2006/relationships/image" Target="../media/image20.emf"/><Relationship Id="rId8" Type="http://schemas.openxmlformats.org/officeDocument/2006/relationships/image" Target="../media/image54.png"/><Relationship Id="rId51"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2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88.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2.xml"/><Relationship Id="rId5" Type="http://schemas.openxmlformats.org/officeDocument/2006/relationships/tags" Target="../tags/tag5.xml"/><Relationship Id="rId15" Type="http://schemas.openxmlformats.org/officeDocument/2006/relationships/image" Target="../media/image81.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89.png"/></Relationships>
</file>

<file path=ppt/slides/_rels/slide2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1.png"/><Relationship Id="rId4" Type="http://schemas.openxmlformats.org/officeDocument/2006/relationships/image" Target="../media/image84.jpe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emf"/><Relationship Id="rId3" Type="http://schemas.openxmlformats.org/officeDocument/2006/relationships/image" Target="../media/image7.emf"/><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emf"/><Relationship Id="rId2" Type="http://schemas.openxmlformats.org/officeDocument/2006/relationships/image" Target="../media/image6.emf"/><Relationship Id="rId16" Type="http://schemas.openxmlformats.org/officeDocument/2006/relationships/image" Target="../media/image20.emf"/><Relationship Id="rId1" Type="http://schemas.openxmlformats.org/officeDocument/2006/relationships/slideLayout" Target="../slideLayouts/slideLayout4.xml"/><Relationship Id="rId6" Type="http://schemas.openxmlformats.org/officeDocument/2006/relationships/image" Target="../media/image10.emf"/><Relationship Id="rId11" Type="http://schemas.openxmlformats.org/officeDocument/2006/relationships/image" Target="../media/image15.png"/><Relationship Id="rId5" Type="http://schemas.openxmlformats.org/officeDocument/2006/relationships/image" Target="../media/image9.emf"/><Relationship Id="rId15" Type="http://schemas.openxmlformats.org/officeDocument/2006/relationships/image" Target="../media/image19.emf"/><Relationship Id="rId10" Type="http://schemas.openxmlformats.org/officeDocument/2006/relationships/image" Target="../media/image14.svg"/><Relationship Id="rId19"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13.png"/><Relationship Id="rId14" Type="http://schemas.openxmlformats.org/officeDocument/2006/relationships/image" Target="../media/image18.emf"/></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washingtonpost.com/opinions/elijah-cummings-we-are-in-a-fight-for-the-soul-of-our-democracy/2019/10/26/cac744be-f4fd-11e9-a285-882a8e386a96_story.html"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ctrTitle"/>
          </p:nvPr>
        </p:nvSpPr>
        <p:spPr>
          <a:xfrm>
            <a:off x="1065197" y="4946472"/>
            <a:ext cx="10058400" cy="822960"/>
          </a:xfrm>
        </p:spPr>
        <p:txBody>
          <a:bodyPr>
            <a:normAutofit fontScale="90000"/>
          </a:bodyPr>
          <a:lstStyle/>
          <a:p>
            <a:r>
              <a:rPr lang="en-US" sz="3600" dirty="0">
                <a:solidFill>
                  <a:srgbClr val="FFFFFF"/>
                </a:solidFill>
              </a:rPr>
              <a:t>Current and Future Usage of AI Technologies in </a:t>
            </a:r>
            <a:r>
              <a:rPr lang="en-US" sz="3600" dirty="0" err="1">
                <a:solidFill>
                  <a:srgbClr val="FFFFFF"/>
                </a:solidFill>
              </a:rPr>
              <a:t>Blackfacts</a:t>
            </a:r>
            <a:endParaRPr lang="en-US" sz="3600" dirty="0">
              <a:solidFill>
                <a:srgbClr val="FFFFFF"/>
              </a:solidFill>
            </a:endParaRPr>
          </a:p>
        </p:txBody>
      </p:sp>
      <p:sp>
        <p:nvSpPr>
          <p:cNvPr id="2" name="TextBox 1">
            <a:extLst>
              <a:ext uri="{FF2B5EF4-FFF2-40B4-BE49-F238E27FC236}">
                <a16:creationId xmlns:a16="http://schemas.microsoft.com/office/drawing/2014/main" id="{5B1D64C2-F1A5-433E-B6C3-4A40987D7728}"/>
              </a:ext>
            </a:extLst>
          </p:cNvPr>
          <p:cNvSpPr txBox="1"/>
          <p:nvPr/>
        </p:nvSpPr>
        <p:spPr>
          <a:xfrm>
            <a:off x="2913870" y="2906599"/>
            <a:ext cx="8118281" cy="1200329"/>
          </a:xfrm>
          <a:prstGeom prst="rect">
            <a:avLst/>
          </a:prstGeom>
          <a:noFill/>
        </p:spPr>
        <p:txBody>
          <a:bodyPr wrap="square" rtlCol="0">
            <a:spAutoFit/>
          </a:bodyPr>
          <a:lstStyle/>
          <a:p>
            <a:r>
              <a:rPr lang="en-US" sz="7200" b="1" dirty="0"/>
              <a:t>Fact AI Overview</a:t>
            </a:r>
          </a:p>
        </p:txBody>
      </p:sp>
      <p:pic>
        <p:nvPicPr>
          <p:cNvPr id="8" name="Picture 7">
            <a:extLst>
              <a:ext uri="{FF2B5EF4-FFF2-40B4-BE49-F238E27FC236}">
                <a16:creationId xmlns:a16="http://schemas.microsoft.com/office/drawing/2014/main" id="{474BD2FB-4000-46FC-84B8-1CFCA05337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9620"/>
            <a:ext cx="8118282" cy="2285563"/>
          </a:xfrm>
          <a:prstGeom prst="rect">
            <a:avLst/>
          </a:prstGeom>
        </p:spPr>
      </p:pic>
    </p:spTree>
    <p:extLst>
      <p:ext uri="{BB962C8B-B14F-4D97-AF65-F5344CB8AC3E}">
        <p14:creationId xmlns:p14="http://schemas.microsoft.com/office/powerpoint/2010/main" val="1446639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Ownership</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normAutofit/>
          </a:bodyPr>
          <a:lstStyle/>
          <a:p>
            <a:r>
              <a:rPr lang="en-US" sz="1600" dirty="0"/>
              <a:t>The last step (for non-Admins) of Adding a Fact is indicating whether the submitted Fact is your own content, or shared from another source.</a:t>
            </a:r>
          </a:p>
          <a:p>
            <a:r>
              <a:rPr lang="en-US" sz="1600" dirty="0" err="1"/>
              <a:t>Blackfacts</a:t>
            </a:r>
            <a:r>
              <a:rPr lang="en-US" sz="1600" dirty="0"/>
              <a:t> uses this information to control the amount of content displayed directly on </a:t>
            </a:r>
            <a:r>
              <a:rPr lang="en-US" sz="1600" dirty="0" err="1"/>
              <a:t>Blackfacts</a:t>
            </a:r>
            <a:r>
              <a:rPr lang="en-US" sz="1600" dirty="0"/>
              <a:t> before linking to the original source, so that we can stay in compliance with the Fair Use Doctrine and ensure that we are promoting sites that create and publish Black History content rather than replacing them.</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10</a:t>
            </a:fld>
            <a:endParaRPr lang="en-US"/>
          </a:p>
        </p:txBody>
      </p:sp>
      <p:pic>
        <p:nvPicPr>
          <p:cNvPr id="6" name="Picture 5">
            <a:extLst>
              <a:ext uri="{FF2B5EF4-FFF2-40B4-BE49-F238E27FC236}">
                <a16:creationId xmlns:a16="http://schemas.microsoft.com/office/drawing/2014/main" id="{67E1A72C-6CAE-4242-B42E-FFAD0F779F02}"/>
              </a:ext>
            </a:extLst>
          </p:cNvPr>
          <p:cNvPicPr>
            <a:picLocks noChangeAspect="1"/>
          </p:cNvPicPr>
          <p:nvPr/>
        </p:nvPicPr>
        <p:blipFill>
          <a:blip r:embed="rId2"/>
          <a:stretch>
            <a:fillRect/>
          </a:stretch>
        </p:blipFill>
        <p:spPr>
          <a:xfrm>
            <a:off x="1097279" y="964277"/>
            <a:ext cx="5754232" cy="4904818"/>
          </a:xfrm>
          <a:prstGeom prst="rect">
            <a:avLst/>
          </a:prstGeom>
        </p:spPr>
      </p:pic>
    </p:spTree>
    <p:extLst>
      <p:ext uri="{BB962C8B-B14F-4D97-AF65-F5344CB8AC3E}">
        <p14:creationId xmlns:p14="http://schemas.microsoft.com/office/powerpoint/2010/main" val="2708809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Done!</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normAutofit/>
          </a:bodyPr>
          <a:lstStyle/>
          <a:p>
            <a:r>
              <a:rPr lang="en-US" sz="1600" dirty="0"/>
              <a:t>As I am an Admin, my ‘Add A Fact’ submissions are automatically accepted, and my submission is immediately available on </a:t>
            </a:r>
            <a:r>
              <a:rPr lang="en-US" sz="1600" dirty="0" err="1"/>
              <a:t>Blackfacts</a:t>
            </a:r>
            <a:r>
              <a:rPr lang="en-US" sz="1600" dirty="0"/>
              <a:t>, although as shown under the Fact Details widget, this new </a:t>
            </a:r>
            <a:r>
              <a:rPr lang="en-US" sz="1600" dirty="0" err="1"/>
              <a:t>Fcat</a:t>
            </a:r>
            <a:r>
              <a:rPr lang="en-US" sz="1600" dirty="0"/>
              <a:t> has not yet been linked to any other Facts.</a:t>
            </a:r>
          </a:p>
          <a:p>
            <a:r>
              <a:rPr lang="en-US" sz="1600" dirty="0"/>
              <a:t>This is because I have not yet submitted the Fact to our Fact Analysis process, because we are currently not using trained AI models and so without human intervention, accepting all analysis results will generate an abundance of contextually irrelevant linkages, as well as the fact that the AI analysis costs money after a certain level of usage.</a:t>
            </a:r>
          </a:p>
          <a:p>
            <a:r>
              <a:rPr lang="en-US" sz="1600" dirty="0"/>
              <a:t>Back on the ‘Add A Fact’ page, I will click the ‘Analyze’ button to submit the new Fact for AI Analysis.</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11</a:t>
            </a:fld>
            <a:endParaRPr lang="en-US"/>
          </a:p>
        </p:txBody>
      </p:sp>
      <p:pic>
        <p:nvPicPr>
          <p:cNvPr id="7" name="Picture 6">
            <a:extLst>
              <a:ext uri="{FF2B5EF4-FFF2-40B4-BE49-F238E27FC236}">
                <a16:creationId xmlns:a16="http://schemas.microsoft.com/office/drawing/2014/main" id="{1257E460-9DD5-4106-ADF3-E839D80DEF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7279" y="964276"/>
            <a:ext cx="3816627" cy="3253234"/>
          </a:xfrm>
          <a:prstGeom prst="rect">
            <a:avLst/>
          </a:prstGeom>
        </p:spPr>
      </p:pic>
      <p:pic>
        <p:nvPicPr>
          <p:cNvPr id="8" name="Picture 7">
            <a:extLst>
              <a:ext uri="{FF2B5EF4-FFF2-40B4-BE49-F238E27FC236}">
                <a16:creationId xmlns:a16="http://schemas.microsoft.com/office/drawing/2014/main" id="{4C4B1E28-7429-4635-9F46-2BB88C30DE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56268" y="2640490"/>
            <a:ext cx="3816627" cy="3253234"/>
          </a:xfrm>
          <a:prstGeom prst="rect">
            <a:avLst/>
          </a:prstGeom>
        </p:spPr>
      </p:pic>
    </p:spTree>
    <p:extLst>
      <p:ext uri="{BB962C8B-B14F-4D97-AF65-F5344CB8AC3E}">
        <p14:creationId xmlns:p14="http://schemas.microsoft.com/office/powerpoint/2010/main" val="354682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AI Analysis</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normAutofit lnSpcReduction="10000"/>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normAutofit lnSpcReduction="10000"/>
          </a:bodyPr>
          <a:lstStyle/>
          <a:p>
            <a:r>
              <a:rPr lang="en-US" sz="1600" dirty="0" err="1"/>
              <a:t>Blackfacts</a:t>
            </a:r>
            <a:r>
              <a:rPr lang="en-US" sz="1600" dirty="0"/>
              <a:t> submits the entire Fact content to the ‘Natural Language Understanding’ services of </a:t>
            </a:r>
            <a:r>
              <a:rPr lang="en-US" sz="1600" dirty="0" err="1"/>
              <a:t>Aylien</a:t>
            </a:r>
            <a:r>
              <a:rPr lang="en-US" sz="1600" dirty="0"/>
              <a:t> and Watson, and returns their identification of the following:</a:t>
            </a:r>
          </a:p>
          <a:p>
            <a:pPr lvl="1"/>
            <a:r>
              <a:rPr lang="en-US" sz="1400" dirty="0"/>
              <a:t>Categories</a:t>
            </a:r>
          </a:p>
          <a:p>
            <a:pPr lvl="1"/>
            <a:r>
              <a:rPr lang="en-US" sz="1400" dirty="0"/>
              <a:t>Concepts</a:t>
            </a:r>
          </a:p>
          <a:p>
            <a:pPr lvl="1"/>
            <a:r>
              <a:rPr lang="en-US" sz="1400" dirty="0"/>
              <a:t>Hashtags</a:t>
            </a:r>
          </a:p>
          <a:p>
            <a:pPr lvl="1"/>
            <a:r>
              <a:rPr lang="en-US" sz="1400" dirty="0"/>
              <a:t>Keywords</a:t>
            </a:r>
          </a:p>
          <a:p>
            <a:pPr lvl="1"/>
            <a:r>
              <a:rPr lang="en-US" sz="1400" dirty="0"/>
              <a:t>Organizations</a:t>
            </a:r>
          </a:p>
          <a:p>
            <a:pPr lvl="1"/>
            <a:r>
              <a:rPr lang="en-US" sz="1400" dirty="0"/>
              <a:t>People</a:t>
            </a:r>
          </a:p>
          <a:p>
            <a:pPr lvl="1"/>
            <a:r>
              <a:rPr lang="en-US" sz="1400" dirty="0"/>
              <a:t>Places</a:t>
            </a:r>
          </a:p>
          <a:p>
            <a:r>
              <a:rPr lang="en-US" sz="1600" dirty="0"/>
              <a:t>As shown in the screen captures, the results can often be less than comprehensive or accurate </a:t>
            </a:r>
            <a:r>
              <a:rPr lang="en-US" sz="1600" dirty="0">
                <a:sym typeface="Wingdings" panose="05000000000000000000" pitchFamily="2" charset="2"/>
              </a:rPr>
              <a:t></a:t>
            </a:r>
          </a:p>
          <a:p>
            <a:r>
              <a:rPr lang="en-US" sz="1600" dirty="0">
                <a:sym typeface="Wingdings" panose="05000000000000000000" pitchFamily="2" charset="2"/>
              </a:rPr>
              <a:t>To be fair, sparse results like this are also often the result of content where people are discussing things that mattered TO the subject, rather than the subject themselves.</a:t>
            </a:r>
            <a:endParaRPr lang="en-US" sz="1600" dirty="0"/>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12</a:t>
            </a:fld>
            <a:endParaRPr lang="en-US"/>
          </a:p>
        </p:txBody>
      </p:sp>
      <p:pic>
        <p:nvPicPr>
          <p:cNvPr id="6" name="Picture 5">
            <a:extLst>
              <a:ext uri="{FF2B5EF4-FFF2-40B4-BE49-F238E27FC236}">
                <a16:creationId xmlns:a16="http://schemas.microsoft.com/office/drawing/2014/main" id="{B3A2DA80-0C13-4BBD-A06E-4387BCFC658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6321" y="964276"/>
            <a:ext cx="3152558" cy="2825609"/>
          </a:xfrm>
          <a:prstGeom prst="rect">
            <a:avLst/>
          </a:prstGeom>
        </p:spPr>
      </p:pic>
      <p:pic>
        <p:nvPicPr>
          <p:cNvPr id="7" name="Picture 6">
            <a:extLst>
              <a:ext uri="{FF2B5EF4-FFF2-40B4-BE49-F238E27FC236}">
                <a16:creationId xmlns:a16="http://schemas.microsoft.com/office/drawing/2014/main" id="{BE4A5EAC-6B1D-4062-A2DF-5861E0C71B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23743" y="1701579"/>
            <a:ext cx="3152558" cy="2825609"/>
          </a:xfrm>
          <a:prstGeom prst="rect">
            <a:avLst/>
          </a:prstGeom>
        </p:spPr>
      </p:pic>
      <p:pic>
        <p:nvPicPr>
          <p:cNvPr id="8" name="Picture 7">
            <a:extLst>
              <a:ext uri="{FF2B5EF4-FFF2-40B4-BE49-F238E27FC236}">
                <a16:creationId xmlns:a16="http://schemas.microsoft.com/office/drawing/2014/main" id="{E0E5C2A4-0615-46D2-BB93-0CFAA63DC7B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88879" y="1275915"/>
            <a:ext cx="3216168" cy="2882622"/>
          </a:xfrm>
          <a:prstGeom prst="rect">
            <a:avLst/>
          </a:prstGeom>
        </p:spPr>
      </p:pic>
      <p:pic>
        <p:nvPicPr>
          <p:cNvPr id="9" name="Picture 8">
            <a:extLst>
              <a:ext uri="{FF2B5EF4-FFF2-40B4-BE49-F238E27FC236}">
                <a16:creationId xmlns:a16="http://schemas.microsoft.com/office/drawing/2014/main" id="{E66119E6-CEDA-4B41-8AC5-2ACBEE727FE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08485" y="3404370"/>
            <a:ext cx="2749915" cy="2464724"/>
          </a:xfrm>
          <a:prstGeom prst="rect">
            <a:avLst/>
          </a:prstGeom>
        </p:spPr>
      </p:pic>
      <p:pic>
        <p:nvPicPr>
          <p:cNvPr id="11" name="Picture 10">
            <a:extLst>
              <a:ext uri="{FF2B5EF4-FFF2-40B4-BE49-F238E27FC236}">
                <a16:creationId xmlns:a16="http://schemas.microsoft.com/office/drawing/2014/main" id="{9509AA83-D336-4311-8908-501E65BC1D8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24901" y="3248779"/>
            <a:ext cx="2880146" cy="2581448"/>
          </a:xfrm>
          <a:prstGeom prst="rect">
            <a:avLst/>
          </a:prstGeom>
        </p:spPr>
      </p:pic>
    </p:spTree>
    <p:extLst>
      <p:ext uri="{BB962C8B-B14F-4D97-AF65-F5344CB8AC3E}">
        <p14:creationId xmlns:p14="http://schemas.microsoft.com/office/powerpoint/2010/main" val="1044774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AI Analysis</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normAutofit/>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normAutofit/>
          </a:bodyPr>
          <a:lstStyle/>
          <a:p>
            <a:r>
              <a:rPr lang="en-US" sz="1600" dirty="0"/>
              <a:t>As this is not surprising and actually indicative of the need for </a:t>
            </a:r>
            <a:r>
              <a:rPr lang="en-US" sz="1600" dirty="0" err="1"/>
              <a:t>Blackfacts</a:t>
            </a:r>
            <a:r>
              <a:rPr lang="en-US" sz="1600" dirty="0"/>
              <a:t>, we have built the ability for human operators to link Facts to People / Organizations / </a:t>
            </a:r>
            <a:r>
              <a:rPr lang="en-US" sz="1600" dirty="0" err="1"/>
              <a:t>etc</a:t>
            </a:r>
            <a:r>
              <a:rPr lang="en-US" sz="1600" dirty="0"/>
              <a:t> not recognized by the AI engines.  </a:t>
            </a:r>
          </a:p>
          <a:p>
            <a:r>
              <a:rPr lang="en-US" sz="1600" dirty="0"/>
              <a:t>These manual linkages are stored in the </a:t>
            </a:r>
            <a:r>
              <a:rPr lang="en-US" sz="1600" dirty="0" err="1"/>
              <a:t>Blackfacts</a:t>
            </a:r>
            <a:r>
              <a:rPr lang="en-US" sz="1600" dirty="0"/>
              <a:t> databases, as well as an adjunct database we maintain called Blackfacts.org, for a future project concept of archiving and organizing black-related content on a global level primarily for research, rather than general consumer use.</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13</a:t>
            </a:fld>
            <a:endParaRPr lang="en-US"/>
          </a:p>
        </p:txBody>
      </p:sp>
      <p:pic>
        <p:nvPicPr>
          <p:cNvPr id="10" name="Picture 9">
            <a:extLst>
              <a:ext uri="{FF2B5EF4-FFF2-40B4-BE49-F238E27FC236}">
                <a16:creationId xmlns:a16="http://schemas.microsoft.com/office/drawing/2014/main" id="{3654DAF8-25F2-436E-A4BF-BE4DD430857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7279" y="964276"/>
            <a:ext cx="5472352" cy="4904818"/>
          </a:xfrm>
          <a:prstGeom prst="rect">
            <a:avLst/>
          </a:prstGeom>
        </p:spPr>
      </p:pic>
    </p:spTree>
    <p:extLst>
      <p:ext uri="{BB962C8B-B14F-4D97-AF65-F5344CB8AC3E}">
        <p14:creationId xmlns:p14="http://schemas.microsoft.com/office/powerpoint/2010/main" val="511056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Result</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normAutofit lnSpcReduction="10000"/>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normAutofit lnSpcReduction="10000"/>
          </a:bodyPr>
          <a:lstStyle/>
          <a:p>
            <a:r>
              <a:rPr lang="en-US" dirty="0"/>
              <a:t>With the AI analysis data processed, reloading the page now shows other Black Facts that are related to the main Fact based on shared the AI analysis entities.</a:t>
            </a:r>
          </a:p>
          <a:p>
            <a:r>
              <a:rPr lang="en-US" dirty="0"/>
              <a:t>While the </a:t>
            </a:r>
            <a:r>
              <a:rPr lang="en-US" dirty="0" err="1"/>
              <a:t>Blackfacts</a:t>
            </a:r>
            <a:r>
              <a:rPr lang="en-US" dirty="0"/>
              <a:t> tech that reads external content, submits the content to the AI engines and then displays the content based on the analysis is doing its job, the inability of the AI engines ‘out of the box’ to provide richer and more contextually relevant linkages is preventing </a:t>
            </a:r>
            <a:r>
              <a:rPr lang="en-US" dirty="0" err="1"/>
              <a:t>Blackfacts</a:t>
            </a:r>
            <a:r>
              <a:rPr lang="en-US" dirty="0"/>
              <a:t> from delivering higher quality results.</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14</a:t>
            </a:fld>
            <a:endParaRPr lang="en-US"/>
          </a:p>
        </p:txBody>
      </p:sp>
      <p:pic>
        <p:nvPicPr>
          <p:cNvPr id="6" name="Picture 5">
            <a:extLst>
              <a:ext uri="{FF2B5EF4-FFF2-40B4-BE49-F238E27FC236}">
                <a16:creationId xmlns:a16="http://schemas.microsoft.com/office/drawing/2014/main" id="{1C3B3AEB-5A87-44A2-B78A-538B7B0CA42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7279" y="988906"/>
            <a:ext cx="3327141" cy="2798859"/>
          </a:xfrm>
          <a:prstGeom prst="rect">
            <a:avLst/>
          </a:prstGeom>
        </p:spPr>
      </p:pic>
      <p:pic>
        <p:nvPicPr>
          <p:cNvPr id="7" name="Picture 6">
            <a:extLst>
              <a:ext uri="{FF2B5EF4-FFF2-40B4-BE49-F238E27FC236}">
                <a16:creationId xmlns:a16="http://schemas.microsoft.com/office/drawing/2014/main" id="{4D1F1136-2CA5-4985-BE11-9FFB1B71EF8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02730" y="964275"/>
            <a:ext cx="3070166" cy="2582687"/>
          </a:xfrm>
          <a:prstGeom prst="rect">
            <a:avLst/>
          </a:prstGeom>
        </p:spPr>
      </p:pic>
      <p:pic>
        <p:nvPicPr>
          <p:cNvPr id="8" name="Picture 7">
            <a:extLst>
              <a:ext uri="{FF2B5EF4-FFF2-40B4-BE49-F238E27FC236}">
                <a16:creationId xmlns:a16="http://schemas.microsoft.com/office/drawing/2014/main" id="{B78BE13C-491B-4D76-BCB8-8D51985F01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47238" y="3679196"/>
            <a:ext cx="2540380" cy="2214528"/>
          </a:xfrm>
          <a:prstGeom prst="rect">
            <a:avLst/>
          </a:prstGeom>
        </p:spPr>
      </p:pic>
    </p:spTree>
    <p:extLst>
      <p:ext uri="{BB962C8B-B14F-4D97-AF65-F5344CB8AC3E}">
        <p14:creationId xmlns:p14="http://schemas.microsoft.com/office/powerpoint/2010/main" val="321304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AI Analysis Challenges and Solutions</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normAutofit lnSpcReduction="10000"/>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normAutofit lnSpcReduction="10000"/>
          </a:bodyPr>
          <a:lstStyle/>
          <a:p>
            <a:r>
              <a:rPr lang="en-US" sz="1400" dirty="0"/>
              <a:t>With our robust data models for both Fact analysis relationships and user activity, with better AI engine results, </a:t>
            </a:r>
            <a:r>
              <a:rPr lang="en-US" sz="1400" dirty="0" err="1"/>
              <a:t>Blackfacts</a:t>
            </a:r>
            <a:r>
              <a:rPr lang="en-US" sz="1400" dirty="0"/>
              <a:t> has the ability to generate more and more relevant Fact linkages as the basis for future features like:</a:t>
            </a:r>
          </a:p>
          <a:p>
            <a:pPr lvl="1"/>
            <a:r>
              <a:rPr lang="en-US" sz="1400" dirty="0"/>
              <a:t>More Facts like this</a:t>
            </a:r>
          </a:p>
          <a:p>
            <a:pPr lvl="1"/>
            <a:r>
              <a:rPr lang="en-US" sz="1400" dirty="0"/>
              <a:t>Show me more about subjects I like</a:t>
            </a:r>
          </a:p>
          <a:p>
            <a:pPr lvl="1"/>
            <a:r>
              <a:rPr lang="en-US" sz="1400" dirty="0"/>
              <a:t>Show me more about subjects I don’t know about</a:t>
            </a:r>
          </a:p>
          <a:p>
            <a:pPr lvl="1"/>
            <a:r>
              <a:rPr lang="en-US" sz="1400" dirty="0"/>
              <a:t>Others who found this interesting</a:t>
            </a:r>
          </a:p>
          <a:p>
            <a:pPr lvl="1"/>
            <a:r>
              <a:rPr lang="en-US" sz="1400" dirty="0"/>
              <a:t>Facts I might be interested in</a:t>
            </a:r>
          </a:p>
          <a:p>
            <a:pPr lvl="1"/>
            <a:r>
              <a:rPr lang="en-US" sz="1400" dirty="0" err="1"/>
              <a:t>etc</a:t>
            </a:r>
            <a:endParaRPr lang="en-US" sz="1400" dirty="0"/>
          </a:p>
          <a:p>
            <a:pPr marL="201168" lvl="1" indent="0">
              <a:buNone/>
            </a:pPr>
            <a:r>
              <a:rPr lang="en-US" sz="1400" dirty="0"/>
              <a:t>We are confident that higher accuracy is achievable by using the learning data model capabilities of any of the AI engines.  However, unlike the Natural Language Processing features that are offered at low volume for free, custom learning models have costs that will only be realistic to incur after </a:t>
            </a:r>
            <a:r>
              <a:rPr lang="en-US" sz="1400" dirty="0" err="1"/>
              <a:t>Blackfacts</a:t>
            </a:r>
            <a:r>
              <a:rPr lang="en-US" sz="1400" dirty="0"/>
              <a:t> has either achieved profitability through service offerings, or has secured significant external financing.</a:t>
            </a:r>
          </a:p>
          <a:p>
            <a:pPr lvl="1"/>
            <a:endParaRPr lang="en-US" sz="1400" dirty="0"/>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15</a:t>
            </a:fld>
            <a:endParaRPr lang="en-US"/>
          </a:p>
        </p:txBody>
      </p:sp>
      <p:pic>
        <p:nvPicPr>
          <p:cNvPr id="6" name="Picture 5">
            <a:extLst>
              <a:ext uri="{FF2B5EF4-FFF2-40B4-BE49-F238E27FC236}">
                <a16:creationId xmlns:a16="http://schemas.microsoft.com/office/drawing/2014/main" id="{68FE32A8-1918-4995-82D4-6F68653DD32B}"/>
              </a:ext>
            </a:extLst>
          </p:cNvPr>
          <p:cNvPicPr>
            <a:picLocks noChangeAspect="1"/>
          </p:cNvPicPr>
          <p:nvPr/>
        </p:nvPicPr>
        <p:blipFill>
          <a:blip r:embed="rId2"/>
          <a:stretch>
            <a:fillRect/>
          </a:stretch>
        </p:blipFill>
        <p:spPr>
          <a:xfrm>
            <a:off x="1214062" y="1383527"/>
            <a:ext cx="6312164" cy="4293704"/>
          </a:xfrm>
          <a:prstGeom prst="rect">
            <a:avLst/>
          </a:prstGeom>
        </p:spPr>
      </p:pic>
      <p:pic>
        <p:nvPicPr>
          <p:cNvPr id="8" name="Picture 7">
            <a:extLst>
              <a:ext uri="{FF2B5EF4-FFF2-40B4-BE49-F238E27FC236}">
                <a16:creationId xmlns:a16="http://schemas.microsoft.com/office/drawing/2014/main" id="{5ECC7D86-5382-4831-9BF7-01FB8FB87E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32700" y="4948883"/>
            <a:ext cx="4540195" cy="920211"/>
          </a:xfrm>
          <a:prstGeom prst="rect">
            <a:avLst/>
          </a:prstGeom>
        </p:spPr>
      </p:pic>
    </p:spTree>
    <p:extLst>
      <p:ext uri="{BB962C8B-B14F-4D97-AF65-F5344CB8AC3E}">
        <p14:creationId xmlns:p14="http://schemas.microsoft.com/office/powerpoint/2010/main" val="2400917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err="1"/>
              <a:t>Blackfacts</a:t>
            </a:r>
            <a:r>
              <a:rPr lang="en-US" dirty="0"/>
              <a:t> – Our Future is AI</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a:xfrm>
            <a:off x="1229471" y="3509010"/>
            <a:ext cx="9733058" cy="2693504"/>
          </a:xfrm>
        </p:spPr>
        <p:txBody>
          <a:bodyPr>
            <a:normAutofit fontScale="92500"/>
          </a:bodyPr>
          <a:lstStyle/>
          <a:p>
            <a:r>
              <a:rPr lang="en-US" sz="1100" dirty="0" err="1"/>
              <a:t>Blackfacts</a:t>
            </a:r>
            <a:r>
              <a:rPr lang="en-US" sz="1100" dirty="0"/>
              <a:t> ability to become ‘The Black Wikipedia’ and capture and preserve our stories, told by us, for all perpetuity, rests on three basic ideas:</a:t>
            </a:r>
          </a:p>
          <a:p>
            <a:r>
              <a:rPr lang="en-US" sz="1100" dirty="0"/>
              <a:t>1. Capture the Content – No matter where it is and what form it is in, get a textual representation of the information</a:t>
            </a:r>
          </a:p>
          <a:p>
            <a:r>
              <a:rPr lang="en-US" sz="1100" dirty="0"/>
              <a:t>2. Classify and Link the Content – Find common people, events, ideas, et cetera across separate content items, and create contextually appropriate linkages between them</a:t>
            </a:r>
          </a:p>
          <a:p>
            <a:r>
              <a:rPr lang="en-US" sz="1100" dirty="0"/>
              <a:t>3. Distribute the Content to People Wherever They Are – Make </a:t>
            </a:r>
            <a:r>
              <a:rPr lang="en-US" sz="1100" dirty="0" err="1"/>
              <a:t>Blackfacts</a:t>
            </a:r>
            <a:r>
              <a:rPr lang="en-US" sz="1100" dirty="0"/>
              <a:t> content available to the world whether they are mobile or desktop users, in school, on the train, at the gas station, in Dunkin Donuts, on their company intranet, looking at their cable TV Guide, wherever digital or printed content is found.</a:t>
            </a:r>
          </a:p>
          <a:p>
            <a:r>
              <a:rPr lang="en-US" sz="1100" dirty="0"/>
              <a:t>The </a:t>
            </a:r>
            <a:r>
              <a:rPr lang="en-US" sz="1100" dirty="0" err="1"/>
              <a:t>Blackfacts</a:t>
            </a:r>
            <a:r>
              <a:rPr lang="en-US" sz="1100" dirty="0"/>
              <a:t> Tech Team has the technical ability to achieve items #1 and #3 with our proprietary tech, third party tools, and #3 will require building relationships with external entities interested in our content, which is not expected to be a problem once we start marketing </a:t>
            </a:r>
            <a:r>
              <a:rPr lang="en-US" sz="1100" dirty="0" err="1"/>
              <a:t>Blackfacts</a:t>
            </a:r>
            <a:r>
              <a:rPr lang="en-US" sz="1100" dirty="0"/>
              <a:t> aggressively.</a:t>
            </a:r>
          </a:p>
          <a:p>
            <a:r>
              <a:rPr lang="en-US" sz="1100" dirty="0"/>
              <a:t>However, #2 requires significant investments of money and (initially) labor to arrive at the point where the AI systems will be able to operate with minimal human involvement and then become as scalable as other </a:t>
            </a:r>
            <a:r>
              <a:rPr lang="en-US" sz="1100" dirty="0" err="1"/>
              <a:t>Blackfacts</a:t>
            </a:r>
            <a:r>
              <a:rPr lang="en-US" sz="1100" dirty="0"/>
              <a:t> tech that has been developed without incurring significant labor costs.</a:t>
            </a:r>
          </a:p>
          <a:p>
            <a:r>
              <a:rPr lang="en-US" sz="1100" dirty="0"/>
              <a:t>Thus, we are looking to partner with academic or research institutions engaged in work that could benefit from our capabilities, who have the ability to write and win grants for research or product development in this space.</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16</a:t>
            </a:fld>
            <a:endParaRPr lang="en-US"/>
          </a:p>
        </p:txBody>
      </p:sp>
      <p:pic>
        <p:nvPicPr>
          <p:cNvPr id="132" name="Picture 131">
            <a:extLst>
              <a:ext uri="{FF2B5EF4-FFF2-40B4-BE49-F238E27FC236}">
                <a16:creationId xmlns:a16="http://schemas.microsoft.com/office/drawing/2014/main" id="{DEFBE817-9651-48D4-AE04-6CA2489421EB}"/>
              </a:ext>
            </a:extLst>
          </p:cNvPr>
          <p:cNvPicPr>
            <a:picLocks noChangeAspect="1"/>
          </p:cNvPicPr>
          <p:nvPr/>
        </p:nvPicPr>
        <p:blipFill>
          <a:blip r:embed="rId2"/>
          <a:stretch>
            <a:fillRect/>
          </a:stretch>
        </p:blipFill>
        <p:spPr>
          <a:xfrm>
            <a:off x="1916264" y="655486"/>
            <a:ext cx="7434472" cy="2849882"/>
          </a:xfrm>
          <a:prstGeom prst="rect">
            <a:avLst/>
          </a:prstGeom>
        </p:spPr>
      </p:pic>
    </p:spTree>
    <p:extLst>
      <p:ext uri="{BB962C8B-B14F-4D97-AF65-F5344CB8AC3E}">
        <p14:creationId xmlns:p14="http://schemas.microsoft.com/office/powerpoint/2010/main" val="3858723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Following Slides</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a:xfrm>
            <a:off x="1097279" y="964276"/>
            <a:ext cx="10115204" cy="4904818"/>
          </a:xfrm>
        </p:spPr>
        <p:txBody>
          <a:bodyPr/>
          <a:lstStyle/>
          <a:p>
            <a:r>
              <a:rPr lang="en-US" dirty="0"/>
              <a:t>This concludes the Fact AI description.</a:t>
            </a:r>
          </a:p>
          <a:p>
            <a:r>
              <a:rPr lang="en-US" dirty="0"/>
              <a:t>The balance of the slides in this presentation are part of the </a:t>
            </a:r>
            <a:r>
              <a:rPr lang="en-US" dirty="0" err="1"/>
              <a:t>Blackfacts</a:t>
            </a:r>
            <a:r>
              <a:rPr lang="en-US" dirty="0"/>
              <a:t> Pitch Deck, included to answer some likely questions that may arise by viewers of this presentation, as well as to provide contact information if viewers of this presentation are interested in contacting us.</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17</a:t>
            </a:fld>
            <a:endParaRPr lang="en-US"/>
          </a:p>
        </p:txBody>
      </p:sp>
    </p:spTree>
    <p:extLst>
      <p:ext uri="{BB962C8B-B14F-4D97-AF65-F5344CB8AC3E}">
        <p14:creationId xmlns:p14="http://schemas.microsoft.com/office/powerpoint/2010/main" val="478941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Arrow Connector 78">
            <a:extLst>
              <a:ext uri="{FF2B5EF4-FFF2-40B4-BE49-F238E27FC236}">
                <a16:creationId xmlns:a16="http://schemas.microsoft.com/office/drawing/2014/main" id="{171EBF87-BA26-4D81-A85E-8C0EF12B812C}"/>
              </a:ext>
            </a:extLst>
          </p:cNvPr>
          <p:cNvCxnSpPr>
            <a:cxnSpLocks/>
          </p:cNvCxnSpPr>
          <p:nvPr/>
        </p:nvCxnSpPr>
        <p:spPr>
          <a:xfrm flipV="1">
            <a:off x="4616143" y="4668683"/>
            <a:ext cx="133498" cy="20716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CEC3615-40C1-418E-87F5-B06403612FAA}"/>
              </a:ext>
            </a:extLst>
          </p:cNvPr>
          <p:cNvCxnSpPr>
            <a:cxnSpLocks/>
          </p:cNvCxnSpPr>
          <p:nvPr/>
        </p:nvCxnSpPr>
        <p:spPr>
          <a:xfrm flipV="1">
            <a:off x="5183355" y="4664991"/>
            <a:ext cx="151429" cy="22859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8099523-9C86-4C1E-964C-AD12F5F66225}"/>
              </a:ext>
            </a:extLst>
          </p:cNvPr>
          <p:cNvCxnSpPr>
            <a:cxnSpLocks/>
          </p:cNvCxnSpPr>
          <p:nvPr/>
        </p:nvCxnSpPr>
        <p:spPr>
          <a:xfrm flipV="1">
            <a:off x="5999194" y="4697627"/>
            <a:ext cx="1" cy="19595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8CC13AB-6380-4FC8-B477-7A9DE9B92CE2}"/>
              </a:ext>
            </a:extLst>
          </p:cNvPr>
          <p:cNvCxnSpPr>
            <a:cxnSpLocks/>
          </p:cNvCxnSpPr>
          <p:nvPr/>
        </p:nvCxnSpPr>
        <p:spPr>
          <a:xfrm flipH="1" flipV="1">
            <a:off x="6659781" y="4653913"/>
            <a:ext cx="97251" cy="23967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228911C-74F7-4D48-A2CA-74E667A903A5}"/>
              </a:ext>
            </a:extLst>
          </p:cNvPr>
          <p:cNvCxnSpPr>
            <a:cxnSpLocks/>
          </p:cNvCxnSpPr>
          <p:nvPr/>
        </p:nvCxnSpPr>
        <p:spPr>
          <a:xfrm flipH="1" flipV="1">
            <a:off x="7228602" y="4616918"/>
            <a:ext cx="24648" cy="27666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6" name="Rectangle: Rounded Corners 115">
            <a:extLst>
              <a:ext uri="{FF2B5EF4-FFF2-40B4-BE49-F238E27FC236}">
                <a16:creationId xmlns:a16="http://schemas.microsoft.com/office/drawing/2014/main" id="{00866D8D-545A-45F9-AFBC-B878DF473CFB}"/>
              </a:ext>
            </a:extLst>
          </p:cNvPr>
          <p:cNvSpPr/>
          <p:nvPr/>
        </p:nvSpPr>
        <p:spPr>
          <a:xfrm>
            <a:off x="389864" y="5161770"/>
            <a:ext cx="3281732" cy="1059952"/>
          </a:xfrm>
          <a:prstGeom prst="roundRect">
            <a:avLst>
              <a:gd name="adj" fmla="val 11145"/>
            </a:avLst>
          </a:prstGeom>
          <a:solidFill>
            <a:schemeClr val="accent1">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Content is submitted by BlackFacts Users, Griots and our proprietary web crawlers (news &amp; relevant content), from online pages, social media sharing, uploaded documents and media.</a:t>
            </a:r>
          </a:p>
        </p:txBody>
      </p:sp>
      <p:pic>
        <p:nvPicPr>
          <p:cNvPr id="128" name="Graphic 127" descr="Film reel">
            <a:extLst>
              <a:ext uri="{FF2B5EF4-FFF2-40B4-BE49-F238E27FC236}">
                <a16:creationId xmlns:a16="http://schemas.microsoft.com/office/drawing/2014/main" id="{F367C26A-FC68-4AD0-800F-3C32048897F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07914" y="4874178"/>
            <a:ext cx="449692" cy="449692"/>
          </a:xfrm>
          <a:prstGeom prst="rect">
            <a:avLst/>
          </a:prstGeom>
        </p:spPr>
      </p:pic>
      <p:pic>
        <p:nvPicPr>
          <p:cNvPr id="130" name="Graphic 129" descr="Music">
            <a:extLst>
              <a:ext uri="{FF2B5EF4-FFF2-40B4-BE49-F238E27FC236}">
                <a16:creationId xmlns:a16="http://schemas.microsoft.com/office/drawing/2014/main" id="{58A5AA50-AE9A-44AD-BA68-AAEF00188DD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13563" y="4872128"/>
            <a:ext cx="453792" cy="453792"/>
          </a:xfrm>
          <a:prstGeom prst="rect">
            <a:avLst/>
          </a:prstGeom>
        </p:spPr>
      </p:pic>
      <p:pic>
        <p:nvPicPr>
          <p:cNvPr id="132" name="Graphic 131" descr="Clapper board">
            <a:extLst>
              <a:ext uri="{FF2B5EF4-FFF2-40B4-BE49-F238E27FC236}">
                <a16:creationId xmlns:a16="http://schemas.microsoft.com/office/drawing/2014/main" id="{179505FB-5F62-441E-B381-1A5FD3355B1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180106" y="4902576"/>
            <a:ext cx="392897" cy="392897"/>
          </a:xfrm>
          <a:prstGeom prst="rect">
            <a:avLst/>
          </a:prstGeom>
        </p:spPr>
      </p:pic>
      <p:pic>
        <p:nvPicPr>
          <p:cNvPr id="136" name="Graphic 135" descr="Downhill skiing">
            <a:extLst>
              <a:ext uri="{FF2B5EF4-FFF2-40B4-BE49-F238E27FC236}">
                <a16:creationId xmlns:a16="http://schemas.microsoft.com/office/drawing/2014/main" id="{1AA0E7DD-A8CE-4020-BD50-4BB7DA4D5EF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89546" y="4912950"/>
            <a:ext cx="450000" cy="450000"/>
          </a:xfrm>
          <a:prstGeom prst="rect">
            <a:avLst/>
          </a:prstGeom>
        </p:spPr>
      </p:pic>
      <p:pic>
        <p:nvPicPr>
          <p:cNvPr id="138" name="Graphic 137" descr="Baseball">
            <a:extLst>
              <a:ext uri="{FF2B5EF4-FFF2-40B4-BE49-F238E27FC236}">
                <a16:creationId xmlns:a16="http://schemas.microsoft.com/office/drawing/2014/main" id="{D697B04D-8E39-49F5-8BFA-CE9D7B4FA2C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223914" y="4886488"/>
            <a:ext cx="425072" cy="425072"/>
          </a:xfrm>
          <a:prstGeom prst="rect">
            <a:avLst/>
          </a:prstGeom>
        </p:spPr>
      </p:pic>
      <p:pic>
        <p:nvPicPr>
          <p:cNvPr id="140" name="Graphic 139" descr="Football">
            <a:extLst>
              <a:ext uri="{FF2B5EF4-FFF2-40B4-BE49-F238E27FC236}">
                <a16:creationId xmlns:a16="http://schemas.microsoft.com/office/drawing/2014/main" id="{BDCD844A-278F-41EF-B4D2-8A55D040EBD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702040" y="4858367"/>
            <a:ext cx="481315" cy="481315"/>
          </a:xfrm>
          <a:prstGeom prst="rect">
            <a:avLst/>
          </a:prstGeom>
        </p:spPr>
      </p:pic>
      <p:pic>
        <p:nvPicPr>
          <p:cNvPr id="142" name="Graphic 141" descr="Basketball">
            <a:extLst>
              <a:ext uri="{FF2B5EF4-FFF2-40B4-BE49-F238E27FC236}">
                <a16:creationId xmlns:a16="http://schemas.microsoft.com/office/drawing/2014/main" id="{0D2222D4-F938-471F-81F7-A6B87AA8F30B}"/>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221778" y="4879173"/>
            <a:ext cx="439703" cy="439703"/>
          </a:xfrm>
          <a:prstGeom prst="rect">
            <a:avLst/>
          </a:prstGeom>
        </p:spPr>
      </p:pic>
      <p:sp>
        <p:nvSpPr>
          <p:cNvPr id="101" name="TextBox 100">
            <a:extLst>
              <a:ext uri="{FF2B5EF4-FFF2-40B4-BE49-F238E27FC236}">
                <a16:creationId xmlns:a16="http://schemas.microsoft.com/office/drawing/2014/main" id="{7ECADAEA-345B-4BFB-BCAB-3382E62B6163}"/>
              </a:ext>
            </a:extLst>
          </p:cNvPr>
          <p:cNvSpPr txBox="1"/>
          <p:nvPr/>
        </p:nvSpPr>
        <p:spPr>
          <a:xfrm>
            <a:off x="3949844" y="5288524"/>
            <a:ext cx="4157944" cy="400110"/>
          </a:xfrm>
          <a:prstGeom prst="rect">
            <a:avLst/>
          </a:prstGeom>
          <a:noFill/>
        </p:spPr>
        <p:txBody>
          <a:bodyPr wrap="square" rtlCol="0">
            <a:spAutoFit/>
          </a:bodyPr>
          <a:lstStyle/>
          <a:p>
            <a:pPr algn="ctr"/>
            <a:r>
              <a:rPr lang="en-US" sz="2000" b="1" dirty="0"/>
              <a:t>Sponsors / Advertisers / Vendors</a:t>
            </a:r>
          </a:p>
        </p:txBody>
      </p:sp>
      <p:sp>
        <p:nvSpPr>
          <p:cNvPr id="102" name="Rectangle: Rounded Corners 101">
            <a:extLst>
              <a:ext uri="{FF2B5EF4-FFF2-40B4-BE49-F238E27FC236}">
                <a16:creationId xmlns:a16="http://schemas.microsoft.com/office/drawing/2014/main" id="{7108D37E-F542-4A1E-B565-00B0761DBCA1}"/>
              </a:ext>
            </a:extLst>
          </p:cNvPr>
          <p:cNvSpPr/>
          <p:nvPr/>
        </p:nvSpPr>
        <p:spPr>
          <a:xfrm>
            <a:off x="8291816" y="4916366"/>
            <a:ext cx="3510319" cy="1348950"/>
          </a:xfrm>
          <a:prstGeom prst="roundRect">
            <a:avLst>
              <a:gd name="adj" fmla="val 11145"/>
            </a:avLst>
          </a:prstGeom>
          <a:solidFill>
            <a:schemeClr val="accent1">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Consumers get BlackFacts content on any platform by visiting the website or receiving push notifications via Email/Text/Social Media.</a:t>
            </a:r>
          </a:p>
          <a:p>
            <a:endParaRPr lang="en-US" sz="1200" dirty="0">
              <a:solidFill>
                <a:schemeClr val="tx1"/>
              </a:solidFill>
            </a:endParaRPr>
          </a:p>
          <a:p>
            <a:r>
              <a:rPr lang="en-US" sz="1200" dirty="0">
                <a:solidFill>
                  <a:schemeClr val="tx1"/>
                </a:solidFill>
              </a:rPr>
              <a:t>BlackFacts content is syndicated via BlackFacts Widgets hosted on affiliate sites and entire custom BlackFacts-driven partner sites.</a:t>
            </a:r>
          </a:p>
        </p:txBody>
      </p:sp>
      <p:sp>
        <p:nvSpPr>
          <p:cNvPr id="105" name="TextBox 104">
            <a:extLst>
              <a:ext uri="{FF2B5EF4-FFF2-40B4-BE49-F238E27FC236}">
                <a16:creationId xmlns:a16="http://schemas.microsoft.com/office/drawing/2014/main" id="{0B94CE15-1D07-42C5-A2D7-7C389071DB3C}"/>
              </a:ext>
            </a:extLst>
          </p:cNvPr>
          <p:cNvSpPr txBox="1"/>
          <p:nvPr/>
        </p:nvSpPr>
        <p:spPr>
          <a:xfrm>
            <a:off x="4124948" y="1313785"/>
            <a:ext cx="3535326" cy="461665"/>
          </a:xfrm>
          <a:prstGeom prst="rect">
            <a:avLst/>
          </a:prstGeom>
          <a:noFill/>
        </p:spPr>
        <p:txBody>
          <a:bodyPr wrap="square" rtlCol="0">
            <a:spAutoFit/>
          </a:bodyPr>
          <a:lstStyle/>
          <a:p>
            <a:pPr algn="ctr"/>
            <a:r>
              <a:rPr lang="en-US" sz="2400" b="1" i="1" dirty="0"/>
              <a:t>BlackFacts.com</a:t>
            </a:r>
          </a:p>
        </p:txBody>
      </p:sp>
      <p:pic>
        <p:nvPicPr>
          <p:cNvPr id="31" name="Picture 30">
            <a:extLst>
              <a:ext uri="{FF2B5EF4-FFF2-40B4-BE49-F238E27FC236}">
                <a16:creationId xmlns:a16="http://schemas.microsoft.com/office/drawing/2014/main" id="{A034C938-94BA-418C-8F9F-8538F4F79F8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417181" y="2106645"/>
            <a:ext cx="352517" cy="356171"/>
          </a:xfrm>
          <a:prstGeom prst="rect">
            <a:avLst/>
          </a:prstGeom>
        </p:spPr>
      </p:pic>
      <p:cxnSp>
        <p:nvCxnSpPr>
          <p:cNvPr id="35" name="Straight Arrow Connector 34">
            <a:extLst>
              <a:ext uri="{FF2B5EF4-FFF2-40B4-BE49-F238E27FC236}">
                <a16:creationId xmlns:a16="http://schemas.microsoft.com/office/drawing/2014/main" id="{B960E05C-534E-4209-B426-8981D7217839}"/>
              </a:ext>
            </a:extLst>
          </p:cNvPr>
          <p:cNvCxnSpPr>
            <a:cxnSpLocks/>
          </p:cNvCxnSpPr>
          <p:nvPr/>
        </p:nvCxnSpPr>
        <p:spPr>
          <a:xfrm flipV="1">
            <a:off x="1956890" y="2274072"/>
            <a:ext cx="456407" cy="1065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D47EF87-F75B-4FD5-BB5E-F3FC526C44ED}"/>
              </a:ext>
            </a:extLst>
          </p:cNvPr>
          <p:cNvCxnSpPr>
            <a:stCxn id="31" idx="3"/>
          </p:cNvCxnSpPr>
          <p:nvPr/>
        </p:nvCxnSpPr>
        <p:spPr>
          <a:xfrm flipV="1">
            <a:off x="2769698" y="2284730"/>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99A5603A-FD2C-4542-BC4A-82713E6144A3}"/>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397153" y="2599227"/>
            <a:ext cx="369335" cy="368923"/>
          </a:xfrm>
          <a:prstGeom prst="rect">
            <a:avLst/>
          </a:prstGeom>
        </p:spPr>
      </p:pic>
      <p:cxnSp>
        <p:nvCxnSpPr>
          <p:cNvPr id="36" name="Straight Arrow Connector 35">
            <a:extLst>
              <a:ext uri="{FF2B5EF4-FFF2-40B4-BE49-F238E27FC236}">
                <a16:creationId xmlns:a16="http://schemas.microsoft.com/office/drawing/2014/main" id="{6DCFA5AC-F7DA-40D4-952B-23E61BF02D8D}"/>
              </a:ext>
            </a:extLst>
          </p:cNvPr>
          <p:cNvCxnSpPr>
            <a:cxnSpLocks/>
            <a:endCxn id="32" idx="1"/>
          </p:cNvCxnSpPr>
          <p:nvPr/>
        </p:nvCxnSpPr>
        <p:spPr>
          <a:xfrm>
            <a:off x="1943852" y="278368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15DA36A-A874-4126-9F8D-52F811362D25}"/>
              </a:ext>
            </a:extLst>
          </p:cNvPr>
          <p:cNvCxnSpPr>
            <a:stCxn id="32" idx="3"/>
          </p:cNvCxnSpPr>
          <p:nvPr/>
        </p:nvCxnSpPr>
        <p:spPr>
          <a:xfrm flipV="1">
            <a:off x="2766488" y="2781718"/>
            <a:ext cx="945145" cy="197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FC35009F-4EBD-4E24-8382-DC37BA78DA0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417181" y="3729712"/>
            <a:ext cx="352516" cy="360126"/>
          </a:xfrm>
          <a:prstGeom prst="rect">
            <a:avLst/>
          </a:prstGeom>
        </p:spPr>
      </p:pic>
      <p:cxnSp>
        <p:nvCxnSpPr>
          <p:cNvPr id="38" name="Straight Arrow Connector 37">
            <a:extLst>
              <a:ext uri="{FF2B5EF4-FFF2-40B4-BE49-F238E27FC236}">
                <a16:creationId xmlns:a16="http://schemas.microsoft.com/office/drawing/2014/main" id="{FAF8047B-48B3-4705-AEE6-AC854BBEE753}"/>
              </a:ext>
            </a:extLst>
          </p:cNvPr>
          <p:cNvCxnSpPr>
            <a:cxnSpLocks/>
            <a:endCxn id="33" idx="1"/>
          </p:cNvCxnSpPr>
          <p:nvPr/>
        </p:nvCxnSpPr>
        <p:spPr>
          <a:xfrm>
            <a:off x="1943852" y="3909775"/>
            <a:ext cx="47332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F1A93BB-EBBB-4853-9231-1F00D36D1D4B}"/>
              </a:ext>
            </a:extLst>
          </p:cNvPr>
          <p:cNvCxnSpPr>
            <a:stCxn id="33" idx="3"/>
          </p:cNvCxnSpPr>
          <p:nvPr/>
        </p:nvCxnSpPr>
        <p:spPr>
          <a:xfrm>
            <a:off x="2769697" y="3909775"/>
            <a:ext cx="941936"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90D0421-6A2B-458B-B3AC-C7B9B4C3238E}"/>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453664" y="4204335"/>
            <a:ext cx="312824" cy="319658"/>
          </a:xfrm>
          <a:prstGeom prst="rect">
            <a:avLst/>
          </a:prstGeom>
        </p:spPr>
      </p:pic>
      <p:cxnSp>
        <p:nvCxnSpPr>
          <p:cNvPr id="39" name="Straight Arrow Connector 38">
            <a:extLst>
              <a:ext uri="{FF2B5EF4-FFF2-40B4-BE49-F238E27FC236}">
                <a16:creationId xmlns:a16="http://schemas.microsoft.com/office/drawing/2014/main" id="{86FEDB71-1AC8-49D7-9DA5-5A39FCDF4A53}"/>
              </a:ext>
            </a:extLst>
          </p:cNvPr>
          <p:cNvCxnSpPr>
            <a:cxnSpLocks/>
            <a:endCxn id="34" idx="1"/>
          </p:cNvCxnSpPr>
          <p:nvPr/>
        </p:nvCxnSpPr>
        <p:spPr>
          <a:xfrm>
            <a:off x="1943852" y="4364123"/>
            <a:ext cx="509812" cy="4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9D206A7-3B70-49A8-9FDC-D19698D8E068}"/>
              </a:ext>
            </a:extLst>
          </p:cNvPr>
          <p:cNvCxnSpPr>
            <a:stCxn id="34" idx="3"/>
          </p:cNvCxnSpPr>
          <p:nvPr/>
        </p:nvCxnSpPr>
        <p:spPr>
          <a:xfrm>
            <a:off x="2766488" y="4364164"/>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C4FBD721-971F-4812-BA32-0AFA310B25C6}"/>
              </a:ext>
            </a:extLst>
          </p:cNvPr>
          <p:cNvPicPr>
            <a:picLocks noChangeAspect="1"/>
          </p:cNvPicPr>
          <p:nvPr/>
        </p:nvPicPr>
        <p:blipFill>
          <a:blip r:embed="rId20"/>
          <a:stretch>
            <a:fillRect/>
          </a:stretch>
        </p:blipFill>
        <p:spPr>
          <a:xfrm>
            <a:off x="2399842" y="3241862"/>
            <a:ext cx="366646" cy="380887"/>
          </a:xfrm>
          <a:prstGeom prst="rect">
            <a:avLst/>
          </a:prstGeom>
        </p:spPr>
      </p:pic>
      <p:cxnSp>
        <p:nvCxnSpPr>
          <p:cNvPr id="45" name="Straight Arrow Connector 44">
            <a:extLst>
              <a:ext uri="{FF2B5EF4-FFF2-40B4-BE49-F238E27FC236}">
                <a16:creationId xmlns:a16="http://schemas.microsoft.com/office/drawing/2014/main" id="{45D909DC-3967-4858-A728-B1885BEB7EE5}"/>
              </a:ext>
            </a:extLst>
          </p:cNvPr>
          <p:cNvCxnSpPr>
            <a:cxnSpLocks/>
            <a:endCxn id="44" idx="1"/>
          </p:cNvCxnSpPr>
          <p:nvPr/>
        </p:nvCxnSpPr>
        <p:spPr>
          <a:xfrm flipV="1">
            <a:off x="1943852" y="3432306"/>
            <a:ext cx="455990" cy="642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48268A8-5790-47C8-AFBB-4F85288A9B31}"/>
              </a:ext>
            </a:extLst>
          </p:cNvPr>
          <p:cNvCxnSpPr>
            <a:cxnSpLocks/>
            <a:stCxn id="44" idx="3"/>
          </p:cNvCxnSpPr>
          <p:nvPr/>
        </p:nvCxnSpPr>
        <p:spPr>
          <a:xfrm>
            <a:off x="2766488" y="3432306"/>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0998FA8-DFFA-4BAA-BA31-CA0D6C1AB4A7}"/>
              </a:ext>
            </a:extLst>
          </p:cNvPr>
          <p:cNvCxnSpPr>
            <a:cxnSpLocks/>
          </p:cNvCxnSpPr>
          <p:nvPr/>
        </p:nvCxnSpPr>
        <p:spPr>
          <a:xfrm>
            <a:off x="8253973" y="2006169"/>
            <a:ext cx="626398"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E4048DD-8571-4599-92E1-7ADE588C7897}"/>
              </a:ext>
            </a:extLst>
          </p:cNvPr>
          <p:cNvCxnSpPr>
            <a:cxnSpLocks/>
          </p:cNvCxnSpPr>
          <p:nvPr/>
        </p:nvCxnSpPr>
        <p:spPr>
          <a:xfrm flipV="1">
            <a:off x="8253973" y="3133141"/>
            <a:ext cx="626398" cy="2995"/>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10F8D89-4AE1-4B00-9441-47BD310D9DBB}"/>
              </a:ext>
            </a:extLst>
          </p:cNvPr>
          <p:cNvCxnSpPr>
            <a:cxnSpLocks/>
          </p:cNvCxnSpPr>
          <p:nvPr/>
        </p:nvCxnSpPr>
        <p:spPr>
          <a:xfrm>
            <a:off x="8253973" y="4325479"/>
            <a:ext cx="626398"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9D16D90-0FEF-4987-8B62-9E137C3E231B}"/>
              </a:ext>
            </a:extLst>
          </p:cNvPr>
          <p:cNvCxnSpPr/>
          <p:nvPr/>
        </p:nvCxnSpPr>
        <p:spPr>
          <a:xfrm>
            <a:off x="8253973" y="2583306"/>
            <a:ext cx="198754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84F456E-2D8C-4A58-83A9-CC597E1B3228}"/>
              </a:ext>
            </a:extLst>
          </p:cNvPr>
          <p:cNvCxnSpPr>
            <a:cxnSpLocks/>
          </p:cNvCxnSpPr>
          <p:nvPr/>
        </p:nvCxnSpPr>
        <p:spPr>
          <a:xfrm>
            <a:off x="8253973" y="3729307"/>
            <a:ext cx="198754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B9B20B9-C8F9-4B40-BAFE-B5AA57DB8AE5}"/>
              </a:ext>
            </a:extLst>
          </p:cNvPr>
          <p:cNvSpPr txBox="1"/>
          <p:nvPr/>
        </p:nvSpPr>
        <p:spPr>
          <a:xfrm rot="16200000">
            <a:off x="-653955" y="2982104"/>
            <a:ext cx="2317483" cy="400110"/>
          </a:xfrm>
          <a:prstGeom prst="rect">
            <a:avLst/>
          </a:prstGeom>
          <a:noFill/>
        </p:spPr>
        <p:txBody>
          <a:bodyPr wrap="square" rtlCol="0">
            <a:spAutoFit/>
          </a:bodyPr>
          <a:lstStyle/>
          <a:p>
            <a:pPr algn="ctr"/>
            <a:r>
              <a:rPr lang="en-US" sz="2000" b="1" dirty="0"/>
              <a:t>Content Creators</a:t>
            </a:r>
          </a:p>
        </p:txBody>
      </p:sp>
      <p:pic>
        <p:nvPicPr>
          <p:cNvPr id="87" name="Graphic 86" descr="Man">
            <a:extLst>
              <a:ext uri="{FF2B5EF4-FFF2-40B4-BE49-F238E27FC236}">
                <a16:creationId xmlns:a16="http://schemas.microsoft.com/office/drawing/2014/main" id="{1E890323-2C0A-472E-92C5-ADA405A4290A}"/>
              </a:ext>
            </a:extLst>
          </p:cNvPr>
          <p:cNvPicPr>
            <a:picLocks noChangeAspect="1"/>
          </p:cNvPicPr>
          <p:nvPr/>
        </p:nvPicPr>
        <p: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0236289" y="2296411"/>
            <a:ext cx="588578" cy="588578"/>
          </a:xfrm>
          <a:prstGeom prst="rect">
            <a:avLst/>
          </a:prstGeom>
        </p:spPr>
      </p:pic>
      <p:grpSp>
        <p:nvGrpSpPr>
          <p:cNvPr id="52" name="Group 51">
            <a:extLst>
              <a:ext uri="{FF2B5EF4-FFF2-40B4-BE49-F238E27FC236}">
                <a16:creationId xmlns:a16="http://schemas.microsoft.com/office/drawing/2014/main" id="{BF018336-1109-4968-A99D-9B6616AA835D}"/>
              </a:ext>
            </a:extLst>
          </p:cNvPr>
          <p:cNvGrpSpPr/>
          <p:nvPr/>
        </p:nvGrpSpPr>
        <p:grpSpPr>
          <a:xfrm>
            <a:off x="748199" y="2343356"/>
            <a:ext cx="947741" cy="700622"/>
            <a:chOff x="748199" y="2518460"/>
            <a:chExt cx="947741" cy="700622"/>
          </a:xfrm>
        </p:grpSpPr>
        <p:pic>
          <p:nvPicPr>
            <p:cNvPr id="93" name="Graphic 92" descr="Group">
              <a:extLst>
                <a:ext uri="{FF2B5EF4-FFF2-40B4-BE49-F238E27FC236}">
                  <a16:creationId xmlns:a16="http://schemas.microsoft.com/office/drawing/2014/main" id="{AC5D6CEE-A8FF-440C-B5E6-22FAE4EFA52A}"/>
                </a:ext>
              </a:extLst>
            </p:cNvPr>
            <p:cNvPicPr>
              <a:picLocks noChangeAspect="1"/>
            </p:cNvPicPr>
            <p:nvPr/>
          </p:nvPicPr>
          <p:blipFill>
            <a:blip r:embed="rId23" cstate="print">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902747" y="2518460"/>
              <a:ext cx="630820" cy="630820"/>
            </a:xfrm>
            <a:prstGeom prst="rect">
              <a:avLst/>
            </a:prstGeom>
          </p:spPr>
        </p:pic>
        <p:sp>
          <p:nvSpPr>
            <p:cNvPr id="111" name="TextBox 110">
              <a:extLst>
                <a:ext uri="{FF2B5EF4-FFF2-40B4-BE49-F238E27FC236}">
                  <a16:creationId xmlns:a16="http://schemas.microsoft.com/office/drawing/2014/main" id="{C58A61A9-701B-403A-8C5D-650DB1457DDF}"/>
                </a:ext>
              </a:extLst>
            </p:cNvPr>
            <p:cNvSpPr txBox="1"/>
            <p:nvPr/>
          </p:nvSpPr>
          <p:spPr>
            <a:xfrm>
              <a:off x="748199" y="2957472"/>
              <a:ext cx="947741" cy="261610"/>
            </a:xfrm>
            <a:prstGeom prst="rect">
              <a:avLst/>
            </a:prstGeom>
            <a:noFill/>
          </p:spPr>
          <p:txBody>
            <a:bodyPr wrap="square" rtlCol="0">
              <a:spAutoFit/>
            </a:bodyPr>
            <a:lstStyle/>
            <a:p>
              <a:pPr algn="ctr"/>
              <a:r>
                <a:rPr lang="en-US" sz="1050" dirty="0"/>
                <a:t>Consumers</a:t>
              </a:r>
            </a:p>
          </p:txBody>
        </p:sp>
      </p:grpSp>
      <p:grpSp>
        <p:nvGrpSpPr>
          <p:cNvPr id="63" name="Group 62">
            <a:extLst>
              <a:ext uri="{FF2B5EF4-FFF2-40B4-BE49-F238E27FC236}">
                <a16:creationId xmlns:a16="http://schemas.microsoft.com/office/drawing/2014/main" id="{A6A326B0-DB50-49D9-ADDA-AE4B2366B132}"/>
              </a:ext>
            </a:extLst>
          </p:cNvPr>
          <p:cNvGrpSpPr/>
          <p:nvPr/>
        </p:nvGrpSpPr>
        <p:grpSpPr>
          <a:xfrm>
            <a:off x="732162" y="3048436"/>
            <a:ext cx="947741" cy="831714"/>
            <a:chOff x="732162" y="3223540"/>
            <a:chExt cx="947741" cy="831714"/>
          </a:xfrm>
        </p:grpSpPr>
        <p:pic>
          <p:nvPicPr>
            <p:cNvPr id="89" name="Graphic 88" descr="Team">
              <a:extLst>
                <a:ext uri="{FF2B5EF4-FFF2-40B4-BE49-F238E27FC236}">
                  <a16:creationId xmlns:a16="http://schemas.microsoft.com/office/drawing/2014/main" id="{EEA1764D-38A1-4C53-A2C0-060CAA1F28C7}"/>
                </a:ext>
              </a:extLst>
            </p:cNvPr>
            <p:cNvPicPr>
              <a:picLocks noChangeAspect="1"/>
            </p:cNvPicPr>
            <p:nvPr/>
          </p:nvPicPr>
          <p:blipFill>
            <a:blip r:embed="rId25" cstate="print">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861706" y="3223540"/>
              <a:ext cx="688654" cy="688654"/>
            </a:xfrm>
            <a:prstGeom prst="rect">
              <a:avLst/>
            </a:prstGeom>
          </p:spPr>
        </p:pic>
        <p:sp>
          <p:nvSpPr>
            <p:cNvPr id="112" name="TextBox 111">
              <a:extLst>
                <a:ext uri="{FF2B5EF4-FFF2-40B4-BE49-F238E27FC236}">
                  <a16:creationId xmlns:a16="http://schemas.microsoft.com/office/drawing/2014/main" id="{65841AD0-FBE8-4F36-96DA-24C3A5E0A028}"/>
                </a:ext>
              </a:extLst>
            </p:cNvPr>
            <p:cNvSpPr txBox="1"/>
            <p:nvPr/>
          </p:nvSpPr>
          <p:spPr>
            <a:xfrm>
              <a:off x="732162" y="3793644"/>
              <a:ext cx="947741" cy="261610"/>
            </a:xfrm>
            <a:prstGeom prst="rect">
              <a:avLst/>
            </a:prstGeom>
            <a:noFill/>
          </p:spPr>
          <p:txBody>
            <a:bodyPr wrap="square" rtlCol="0">
              <a:spAutoFit/>
            </a:bodyPr>
            <a:lstStyle/>
            <a:p>
              <a:pPr algn="ctr"/>
              <a:r>
                <a:rPr lang="en-US" sz="1050" dirty="0"/>
                <a:t>Associations</a:t>
              </a:r>
            </a:p>
          </p:txBody>
        </p:sp>
      </p:grpSp>
      <p:grpSp>
        <p:nvGrpSpPr>
          <p:cNvPr id="64" name="Group 63">
            <a:extLst>
              <a:ext uri="{FF2B5EF4-FFF2-40B4-BE49-F238E27FC236}">
                <a16:creationId xmlns:a16="http://schemas.microsoft.com/office/drawing/2014/main" id="{C589C899-BD43-493E-B343-84F12FBC7DA8}"/>
              </a:ext>
            </a:extLst>
          </p:cNvPr>
          <p:cNvGrpSpPr/>
          <p:nvPr/>
        </p:nvGrpSpPr>
        <p:grpSpPr>
          <a:xfrm>
            <a:off x="730523" y="3903894"/>
            <a:ext cx="947741" cy="754514"/>
            <a:chOff x="730523" y="4078998"/>
            <a:chExt cx="947741" cy="754514"/>
          </a:xfrm>
        </p:grpSpPr>
        <p:pic>
          <p:nvPicPr>
            <p:cNvPr id="95" name="Graphic 94" descr="Woman">
              <a:extLst>
                <a:ext uri="{FF2B5EF4-FFF2-40B4-BE49-F238E27FC236}">
                  <a16:creationId xmlns:a16="http://schemas.microsoft.com/office/drawing/2014/main" id="{35F7E127-3A1E-4A63-A978-D2A77927C7AF}"/>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939195" y="4078998"/>
              <a:ext cx="535486" cy="535486"/>
            </a:xfrm>
            <a:prstGeom prst="rect">
              <a:avLst/>
            </a:prstGeom>
          </p:spPr>
        </p:pic>
        <p:sp>
          <p:nvSpPr>
            <p:cNvPr id="113" name="TextBox 112">
              <a:extLst>
                <a:ext uri="{FF2B5EF4-FFF2-40B4-BE49-F238E27FC236}">
                  <a16:creationId xmlns:a16="http://schemas.microsoft.com/office/drawing/2014/main" id="{AFE2F8BD-9477-4D6D-8341-30E59839C444}"/>
                </a:ext>
              </a:extLst>
            </p:cNvPr>
            <p:cNvSpPr txBox="1"/>
            <p:nvPr/>
          </p:nvSpPr>
          <p:spPr>
            <a:xfrm>
              <a:off x="730523" y="4571902"/>
              <a:ext cx="947741" cy="261610"/>
            </a:xfrm>
            <a:prstGeom prst="rect">
              <a:avLst/>
            </a:prstGeom>
            <a:noFill/>
          </p:spPr>
          <p:txBody>
            <a:bodyPr wrap="square" rtlCol="0">
              <a:spAutoFit/>
            </a:bodyPr>
            <a:lstStyle/>
            <a:p>
              <a:pPr algn="ctr"/>
              <a:r>
                <a:rPr lang="en-US" sz="1050" dirty="0"/>
                <a:t>Historians</a:t>
              </a:r>
            </a:p>
          </p:txBody>
        </p:sp>
      </p:grpSp>
      <p:pic>
        <p:nvPicPr>
          <p:cNvPr id="120" name="Graphic 119" descr="Smart Phone">
            <a:extLst>
              <a:ext uri="{FF2B5EF4-FFF2-40B4-BE49-F238E27FC236}">
                <a16:creationId xmlns:a16="http://schemas.microsoft.com/office/drawing/2014/main" id="{2F712CEC-3D6D-4D06-80CB-323B1DA5C40C}"/>
              </a:ext>
            </a:extLst>
          </p:cNvPr>
          <p:cNvPicPr>
            <a:picLocks noChangeAspect="1"/>
          </p:cNvPicPr>
          <p:nvPr/>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9487530" y="1971153"/>
            <a:ext cx="487466" cy="487466"/>
          </a:xfrm>
          <a:prstGeom prst="rect">
            <a:avLst/>
          </a:prstGeom>
        </p:spPr>
      </p:pic>
      <p:pic>
        <p:nvPicPr>
          <p:cNvPr id="122" name="Graphic 121" descr="Tablet">
            <a:extLst>
              <a:ext uri="{FF2B5EF4-FFF2-40B4-BE49-F238E27FC236}">
                <a16:creationId xmlns:a16="http://schemas.microsoft.com/office/drawing/2014/main" id="{B99FA95F-AF3C-4BCC-A8D6-F39004D1F533}"/>
              </a:ext>
            </a:extLst>
          </p:cNvPr>
          <p:cNvPicPr>
            <a:picLocks noChangeAspect="1"/>
          </p:cNvPicPr>
          <p:nvPr/>
        </p:nvPicPr>
        <p:blipFill>
          <a:blip r:embed="rId31" cstate="print">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8931025" y="1709546"/>
            <a:ext cx="593245" cy="593245"/>
          </a:xfrm>
          <a:prstGeom prst="rect">
            <a:avLst/>
          </a:prstGeom>
        </p:spPr>
      </p:pic>
      <p:pic>
        <p:nvPicPr>
          <p:cNvPr id="124" name="Graphic 123" descr="Meeting">
            <a:extLst>
              <a:ext uri="{FF2B5EF4-FFF2-40B4-BE49-F238E27FC236}">
                <a16:creationId xmlns:a16="http://schemas.microsoft.com/office/drawing/2014/main" id="{43756C6F-B4E4-464F-958A-19377E8F7ABF}"/>
              </a:ext>
            </a:extLst>
          </p:cNvPr>
          <p:cNvPicPr>
            <a:picLocks noChangeAspect="1"/>
          </p:cNvPicPr>
          <p:nvPr/>
        </p:nvPicPr>
        <p:blipFill>
          <a:blip r:embed="rId33" cstate="print">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10273131" y="3346709"/>
            <a:ext cx="747626" cy="747626"/>
          </a:xfrm>
          <a:prstGeom prst="rect">
            <a:avLst/>
          </a:prstGeom>
        </p:spPr>
      </p:pic>
      <p:sp>
        <p:nvSpPr>
          <p:cNvPr id="150" name="TextBox 149">
            <a:extLst>
              <a:ext uri="{FF2B5EF4-FFF2-40B4-BE49-F238E27FC236}">
                <a16:creationId xmlns:a16="http://schemas.microsoft.com/office/drawing/2014/main" id="{8018EE77-47CE-4D2C-8462-89CC9F2A8C34}"/>
              </a:ext>
            </a:extLst>
          </p:cNvPr>
          <p:cNvSpPr txBox="1"/>
          <p:nvPr/>
        </p:nvSpPr>
        <p:spPr>
          <a:xfrm rot="5400000">
            <a:off x="10271611" y="2993187"/>
            <a:ext cx="2317483" cy="400110"/>
          </a:xfrm>
          <a:prstGeom prst="rect">
            <a:avLst/>
          </a:prstGeom>
          <a:noFill/>
        </p:spPr>
        <p:txBody>
          <a:bodyPr wrap="square" rtlCol="0">
            <a:spAutoFit/>
          </a:bodyPr>
          <a:lstStyle/>
          <a:p>
            <a:pPr algn="ctr"/>
            <a:r>
              <a:rPr lang="en-US" sz="2000" b="1" dirty="0"/>
              <a:t>Content Consumers</a:t>
            </a:r>
          </a:p>
        </p:txBody>
      </p:sp>
      <p:sp>
        <p:nvSpPr>
          <p:cNvPr id="151" name="TextBox 150">
            <a:extLst>
              <a:ext uri="{FF2B5EF4-FFF2-40B4-BE49-F238E27FC236}">
                <a16:creationId xmlns:a16="http://schemas.microsoft.com/office/drawing/2014/main" id="{88875F1C-9AF3-4CD2-AEB0-025B2FE9BC85}"/>
              </a:ext>
            </a:extLst>
          </p:cNvPr>
          <p:cNvSpPr txBox="1"/>
          <p:nvPr/>
        </p:nvSpPr>
        <p:spPr>
          <a:xfrm>
            <a:off x="8708709" y="2188150"/>
            <a:ext cx="947741" cy="253916"/>
          </a:xfrm>
          <a:prstGeom prst="rect">
            <a:avLst/>
          </a:prstGeom>
          <a:noFill/>
        </p:spPr>
        <p:txBody>
          <a:bodyPr wrap="square" rtlCol="0">
            <a:spAutoFit/>
          </a:bodyPr>
          <a:lstStyle/>
          <a:p>
            <a:pPr algn="ctr"/>
            <a:r>
              <a:rPr lang="en-US" sz="1050" dirty="0"/>
              <a:t>Mobile Web</a:t>
            </a:r>
          </a:p>
        </p:txBody>
      </p:sp>
      <p:sp>
        <p:nvSpPr>
          <p:cNvPr id="152" name="TextBox 151">
            <a:extLst>
              <a:ext uri="{FF2B5EF4-FFF2-40B4-BE49-F238E27FC236}">
                <a16:creationId xmlns:a16="http://schemas.microsoft.com/office/drawing/2014/main" id="{B267D39F-D218-41EF-BBB2-9F0754B1C649}"/>
              </a:ext>
            </a:extLst>
          </p:cNvPr>
          <p:cNvSpPr txBox="1"/>
          <p:nvPr/>
        </p:nvSpPr>
        <p:spPr>
          <a:xfrm>
            <a:off x="8738947" y="3324252"/>
            <a:ext cx="947741" cy="415498"/>
          </a:xfrm>
          <a:prstGeom prst="rect">
            <a:avLst/>
          </a:prstGeom>
          <a:noFill/>
        </p:spPr>
        <p:txBody>
          <a:bodyPr wrap="square" rtlCol="0">
            <a:spAutoFit/>
          </a:bodyPr>
          <a:lstStyle/>
          <a:p>
            <a:pPr algn="ctr"/>
            <a:r>
              <a:rPr lang="en-US" sz="1050" dirty="0"/>
              <a:t>Polls &amp; Quizzes</a:t>
            </a:r>
          </a:p>
        </p:txBody>
      </p:sp>
      <p:sp>
        <p:nvSpPr>
          <p:cNvPr id="153" name="TextBox 152">
            <a:extLst>
              <a:ext uri="{FF2B5EF4-FFF2-40B4-BE49-F238E27FC236}">
                <a16:creationId xmlns:a16="http://schemas.microsoft.com/office/drawing/2014/main" id="{36BBF1A9-364F-409E-BCCD-43EC48781D5F}"/>
              </a:ext>
            </a:extLst>
          </p:cNvPr>
          <p:cNvSpPr txBox="1"/>
          <p:nvPr/>
        </p:nvSpPr>
        <p:spPr>
          <a:xfrm>
            <a:off x="8773872" y="4460354"/>
            <a:ext cx="947741" cy="415498"/>
          </a:xfrm>
          <a:prstGeom prst="rect">
            <a:avLst/>
          </a:prstGeom>
          <a:noFill/>
        </p:spPr>
        <p:txBody>
          <a:bodyPr wrap="square" rtlCol="0">
            <a:spAutoFit/>
          </a:bodyPr>
          <a:lstStyle/>
          <a:p>
            <a:pPr algn="ctr"/>
            <a:r>
              <a:rPr lang="en-US" sz="1050" dirty="0"/>
              <a:t>Push Notification</a:t>
            </a:r>
          </a:p>
        </p:txBody>
      </p:sp>
      <p:pic>
        <p:nvPicPr>
          <p:cNvPr id="155" name="Graphic 154" descr="Chat">
            <a:extLst>
              <a:ext uri="{FF2B5EF4-FFF2-40B4-BE49-F238E27FC236}">
                <a16:creationId xmlns:a16="http://schemas.microsoft.com/office/drawing/2014/main" id="{9D070C8E-FC47-4D65-9601-39FF967983EA}"/>
              </a:ext>
            </a:extLst>
          </p:cNvPr>
          <p:cNvPicPr>
            <a:picLocks noChangeAspect="1"/>
          </p:cNvPicPr>
          <p:nvPr/>
        </p:nvPicPr>
        <p:blipFill>
          <a:blip r:embed="rId35" cstate="print">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8952555" y="3978039"/>
            <a:ext cx="611618" cy="611618"/>
          </a:xfrm>
          <a:prstGeom prst="rect">
            <a:avLst/>
          </a:prstGeom>
        </p:spPr>
      </p:pic>
      <p:pic>
        <p:nvPicPr>
          <p:cNvPr id="157" name="Graphic 156" descr="Checklist">
            <a:extLst>
              <a:ext uri="{FF2B5EF4-FFF2-40B4-BE49-F238E27FC236}">
                <a16:creationId xmlns:a16="http://schemas.microsoft.com/office/drawing/2014/main" id="{52B26FD8-AD34-4513-84CB-56A80FD167D7}"/>
              </a:ext>
            </a:extLst>
          </p:cNvPr>
          <p:cNvPicPr>
            <a:picLocks noChangeAspect="1"/>
          </p:cNvPicPr>
          <p:nvPr/>
        </p:nvPicPr>
        <p:blipFill>
          <a:blip r:embed="rId37" cstate="screen">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8901745" y="2782588"/>
            <a:ext cx="580296" cy="580296"/>
          </a:xfrm>
          <a:prstGeom prst="rect">
            <a:avLst/>
          </a:prstGeom>
        </p:spPr>
      </p:pic>
      <p:pic>
        <p:nvPicPr>
          <p:cNvPr id="161" name="Graphic 160" descr="Shooting star">
            <a:extLst>
              <a:ext uri="{FF2B5EF4-FFF2-40B4-BE49-F238E27FC236}">
                <a16:creationId xmlns:a16="http://schemas.microsoft.com/office/drawing/2014/main" id="{4BD681CB-F991-4085-B4B1-F5C058E5D793}"/>
              </a:ext>
            </a:extLst>
          </p:cNvPr>
          <p:cNvPicPr>
            <a:picLocks noChangeAspect="1"/>
          </p:cNvPicPr>
          <p:nvPr/>
        </p:nvPicPr>
        <p:blipFill>
          <a:blip r:embed="rId39" cstate="screen">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9550340" y="4088669"/>
            <a:ext cx="440834" cy="440834"/>
          </a:xfrm>
          <a:prstGeom prst="rect">
            <a:avLst/>
          </a:prstGeom>
        </p:spPr>
      </p:pic>
      <p:pic>
        <p:nvPicPr>
          <p:cNvPr id="163" name="Graphic 162" descr="Podium">
            <a:extLst>
              <a:ext uri="{FF2B5EF4-FFF2-40B4-BE49-F238E27FC236}">
                <a16:creationId xmlns:a16="http://schemas.microsoft.com/office/drawing/2014/main" id="{89F75CCD-E6AC-4805-86E6-2CF11BD565EB}"/>
              </a:ext>
            </a:extLst>
          </p:cNvPr>
          <p:cNvPicPr>
            <a:picLocks noChangeAspect="1"/>
          </p:cNvPicPr>
          <p:nvPr/>
        </p:nvPicPr>
        <p:blipFill>
          <a:blip r:embed="rId41" cstate="screen">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9568205" y="3070226"/>
            <a:ext cx="551289" cy="551289"/>
          </a:xfrm>
          <a:prstGeom prst="rect">
            <a:avLst/>
          </a:prstGeom>
        </p:spPr>
      </p:pic>
      <p:pic>
        <p:nvPicPr>
          <p:cNvPr id="165" name="Graphic 164" descr="Medal">
            <a:extLst>
              <a:ext uri="{FF2B5EF4-FFF2-40B4-BE49-F238E27FC236}">
                <a16:creationId xmlns:a16="http://schemas.microsoft.com/office/drawing/2014/main" id="{6C8BC156-3CDA-4AC2-8285-68F77BD2E1F2}"/>
              </a:ext>
            </a:extLst>
          </p:cNvPr>
          <p:cNvPicPr>
            <a:picLocks noChangeAspect="1"/>
          </p:cNvPicPr>
          <p:nvPr/>
        </p:nvPicPr>
        <p:blipFill>
          <a:blip r:embed="rId43" cstate="screen">
            <a:extLst>
              <a:ext uri="{28A0092B-C50C-407E-A947-70E740481C1C}">
                <a14:useLocalDpi xmlns:a14="http://schemas.microsoft.com/office/drawing/2010/main"/>
              </a:ext>
              <a:ext uri="{96DAC541-7B7A-43D3-8B79-37D633B846F1}">
                <asvg:svgBlip xmlns:asvg="http://schemas.microsoft.com/office/drawing/2016/SVG/main" r:embed="rId44"/>
              </a:ext>
            </a:extLst>
          </a:blip>
          <a:stretch>
            <a:fillRect/>
          </a:stretch>
        </p:blipFill>
        <p:spPr>
          <a:xfrm>
            <a:off x="9377272" y="2752460"/>
            <a:ext cx="425573" cy="425573"/>
          </a:xfrm>
          <a:prstGeom prst="rect">
            <a:avLst/>
          </a:prstGeom>
        </p:spPr>
      </p:pic>
      <p:sp>
        <p:nvSpPr>
          <p:cNvPr id="99" name="TextBox 98">
            <a:extLst>
              <a:ext uri="{FF2B5EF4-FFF2-40B4-BE49-F238E27FC236}">
                <a16:creationId xmlns:a16="http://schemas.microsoft.com/office/drawing/2014/main" id="{55684144-4792-4CB9-BB3F-E15BA416B45F}"/>
              </a:ext>
            </a:extLst>
          </p:cNvPr>
          <p:cNvSpPr txBox="1"/>
          <p:nvPr/>
        </p:nvSpPr>
        <p:spPr>
          <a:xfrm>
            <a:off x="10073016" y="2891157"/>
            <a:ext cx="947741" cy="415498"/>
          </a:xfrm>
          <a:prstGeom prst="rect">
            <a:avLst/>
          </a:prstGeom>
          <a:noFill/>
        </p:spPr>
        <p:txBody>
          <a:bodyPr wrap="square" rtlCol="0">
            <a:spAutoFit/>
          </a:bodyPr>
          <a:lstStyle/>
          <a:p>
            <a:pPr algn="ctr"/>
            <a:r>
              <a:rPr lang="en-US" sz="1050" dirty="0"/>
              <a:t>Any Site Visitor</a:t>
            </a:r>
          </a:p>
        </p:txBody>
      </p:sp>
      <p:sp>
        <p:nvSpPr>
          <p:cNvPr id="100" name="TextBox 99">
            <a:extLst>
              <a:ext uri="{FF2B5EF4-FFF2-40B4-BE49-F238E27FC236}">
                <a16:creationId xmlns:a16="http://schemas.microsoft.com/office/drawing/2014/main" id="{F2E5BFA4-82C0-4E3A-8333-354B5E317165}"/>
              </a:ext>
            </a:extLst>
          </p:cNvPr>
          <p:cNvSpPr txBox="1"/>
          <p:nvPr/>
        </p:nvSpPr>
        <p:spPr>
          <a:xfrm>
            <a:off x="10162057" y="3947452"/>
            <a:ext cx="947741" cy="415498"/>
          </a:xfrm>
          <a:prstGeom prst="rect">
            <a:avLst/>
          </a:prstGeom>
          <a:noFill/>
        </p:spPr>
        <p:txBody>
          <a:bodyPr wrap="square" rtlCol="0">
            <a:spAutoFit/>
          </a:bodyPr>
          <a:lstStyle/>
          <a:p>
            <a:pPr algn="ctr"/>
            <a:r>
              <a:rPr lang="en-US" sz="1050" dirty="0"/>
              <a:t>Associations and Schools</a:t>
            </a:r>
          </a:p>
        </p:txBody>
      </p:sp>
      <p:pic>
        <p:nvPicPr>
          <p:cNvPr id="1026" name="Picture 2" descr="Image result for images of robot icon">
            <a:extLst>
              <a:ext uri="{FF2B5EF4-FFF2-40B4-BE49-F238E27FC236}">
                <a16:creationId xmlns:a16="http://schemas.microsoft.com/office/drawing/2014/main" id="{0EB818F2-F2EF-4AD0-B141-E9847355AE78}"/>
              </a:ext>
            </a:extLst>
          </p:cNvPr>
          <p:cNvPicPr>
            <a:picLocks noChangeAspect="1" noChangeArrowheads="1"/>
          </p:cNvPicPr>
          <p:nvPr/>
        </p:nvPicPr>
        <p:blipFill>
          <a:blip r:embed="rId45" cstate="print">
            <a:extLst>
              <a:ext uri="{28A0092B-C50C-407E-A947-70E740481C1C}">
                <a14:useLocalDpi xmlns:a14="http://schemas.microsoft.com/office/drawing/2010/main"/>
              </a:ext>
            </a:extLst>
          </a:blip>
          <a:srcRect/>
          <a:stretch>
            <a:fillRect/>
          </a:stretch>
        </p:blipFill>
        <p:spPr bwMode="auto">
          <a:xfrm>
            <a:off x="2372056" y="1523222"/>
            <a:ext cx="438168" cy="438168"/>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7952BE1D-DD9F-49EF-B751-20C3996622D8}"/>
              </a:ext>
            </a:extLst>
          </p:cNvPr>
          <p:cNvSpPr txBox="1"/>
          <p:nvPr/>
        </p:nvSpPr>
        <p:spPr>
          <a:xfrm>
            <a:off x="2672595" y="1605573"/>
            <a:ext cx="947741" cy="415498"/>
          </a:xfrm>
          <a:prstGeom prst="rect">
            <a:avLst/>
          </a:prstGeom>
          <a:noFill/>
        </p:spPr>
        <p:txBody>
          <a:bodyPr wrap="square" rtlCol="0">
            <a:spAutoFit/>
          </a:bodyPr>
          <a:lstStyle/>
          <a:p>
            <a:pPr algn="ctr"/>
            <a:r>
              <a:rPr lang="en-US" sz="1050" dirty="0"/>
              <a:t>BlackFacts</a:t>
            </a:r>
          </a:p>
          <a:p>
            <a:pPr algn="ctr"/>
            <a:r>
              <a:rPr lang="en-US" sz="1050" dirty="0"/>
              <a:t>Content Bots</a:t>
            </a:r>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2" y="757460"/>
            <a:ext cx="7405288" cy="498598"/>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 Core Business Model</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5" name="Straight Arrow Connector 114">
            <a:extLst>
              <a:ext uri="{FF2B5EF4-FFF2-40B4-BE49-F238E27FC236}">
                <a16:creationId xmlns:a16="http://schemas.microsoft.com/office/drawing/2014/main" id="{DD757AAD-AC1E-4BB3-AD38-31C059A731A9}"/>
              </a:ext>
            </a:extLst>
          </p:cNvPr>
          <p:cNvCxnSpPr>
            <a:cxnSpLocks/>
          </p:cNvCxnSpPr>
          <p:nvPr/>
        </p:nvCxnSpPr>
        <p:spPr>
          <a:xfrm>
            <a:off x="1592222" y="1815993"/>
            <a:ext cx="801047"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A966C1BF-DE0A-4EA8-B7C6-CB6FF2A35837}"/>
              </a:ext>
            </a:extLst>
          </p:cNvPr>
          <p:cNvCxnSpPr>
            <a:cxnSpLocks/>
          </p:cNvCxnSpPr>
          <p:nvPr/>
        </p:nvCxnSpPr>
        <p:spPr>
          <a:xfrm flipV="1">
            <a:off x="2749670" y="1826653"/>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7631E01-32EA-4427-B6A0-FD0F66FCBBAA}"/>
              </a:ext>
            </a:extLst>
          </p:cNvPr>
          <p:cNvGrpSpPr/>
          <p:nvPr/>
        </p:nvGrpSpPr>
        <p:grpSpPr>
          <a:xfrm>
            <a:off x="950010" y="1505439"/>
            <a:ext cx="544359" cy="544359"/>
            <a:chOff x="205918" y="1349332"/>
            <a:chExt cx="796925" cy="796925"/>
          </a:xfrm>
        </p:grpSpPr>
        <p:sp>
          <p:nvSpPr>
            <p:cNvPr id="119" name="Oval 5">
              <a:extLst>
                <a:ext uri="{FF2B5EF4-FFF2-40B4-BE49-F238E27FC236}">
                  <a16:creationId xmlns:a16="http://schemas.microsoft.com/office/drawing/2014/main" id="{50911D5B-6DF2-4157-AABF-F064CA2C870A}"/>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1" name="Group 120">
              <a:extLst>
                <a:ext uri="{FF2B5EF4-FFF2-40B4-BE49-F238E27FC236}">
                  <a16:creationId xmlns:a16="http://schemas.microsoft.com/office/drawing/2014/main" id="{C413A1F0-2C68-4390-998B-2BAA4CD827BF}"/>
                </a:ext>
              </a:extLst>
            </p:cNvPr>
            <p:cNvGrpSpPr/>
            <p:nvPr/>
          </p:nvGrpSpPr>
          <p:grpSpPr>
            <a:xfrm>
              <a:off x="398799" y="1576478"/>
              <a:ext cx="411162" cy="342634"/>
              <a:chOff x="11601450" y="1943100"/>
              <a:chExt cx="285750" cy="238125"/>
            </a:xfrm>
            <a:solidFill>
              <a:schemeClr val="bg1"/>
            </a:solidFill>
          </p:grpSpPr>
          <p:sp>
            <p:nvSpPr>
              <p:cNvPr id="123" name="Freeform 300">
                <a:extLst>
                  <a:ext uri="{FF2B5EF4-FFF2-40B4-BE49-F238E27FC236}">
                    <a16:creationId xmlns:a16="http://schemas.microsoft.com/office/drawing/2014/main" id="{1FC99CC4-021C-4A64-9744-CB47499787E3}"/>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301">
                <a:extLst>
                  <a:ext uri="{FF2B5EF4-FFF2-40B4-BE49-F238E27FC236}">
                    <a16:creationId xmlns:a16="http://schemas.microsoft.com/office/drawing/2014/main" id="{502AB9D4-77DC-4110-B00E-2F80FF69325A}"/>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302">
                <a:extLst>
                  <a:ext uri="{FF2B5EF4-FFF2-40B4-BE49-F238E27FC236}">
                    <a16:creationId xmlns:a16="http://schemas.microsoft.com/office/drawing/2014/main" id="{BB70B1AB-54F1-4D24-AA00-FC1579F8EAD8}"/>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03">
                <a:extLst>
                  <a:ext uri="{FF2B5EF4-FFF2-40B4-BE49-F238E27FC236}">
                    <a16:creationId xmlns:a16="http://schemas.microsoft.com/office/drawing/2014/main" id="{71094AE1-4DAB-42FB-AEC8-BAA3D473BAB3}"/>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31" name="TextBox 130">
            <a:extLst>
              <a:ext uri="{FF2B5EF4-FFF2-40B4-BE49-F238E27FC236}">
                <a16:creationId xmlns:a16="http://schemas.microsoft.com/office/drawing/2014/main" id="{C6967338-E310-445E-8A5D-04345DA0D112}"/>
              </a:ext>
            </a:extLst>
          </p:cNvPr>
          <p:cNvSpPr txBox="1"/>
          <p:nvPr/>
        </p:nvSpPr>
        <p:spPr>
          <a:xfrm>
            <a:off x="705158" y="2067768"/>
            <a:ext cx="947741" cy="261610"/>
          </a:xfrm>
          <a:prstGeom prst="rect">
            <a:avLst/>
          </a:prstGeom>
          <a:noFill/>
        </p:spPr>
        <p:txBody>
          <a:bodyPr wrap="square" rtlCol="0">
            <a:spAutoFit/>
          </a:bodyPr>
          <a:lstStyle/>
          <a:p>
            <a:pPr algn="ctr"/>
            <a:r>
              <a:rPr lang="en-US" sz="1050" dirty="0"/>
              <a:t>Digital Griots</a:t>
            </a:r>
          </a:p>
        </p:txBody>
      </p:sp>
      <p:grpSp>
        <p:nvGrpSpPr>
          <p:cNvPr id="133" name="Group 132">
            <a:extLst>
              <a:ext uri="{FF2B5EF4-FFF2-40B4-BE49-F238E27FC236}">
                <a16:creationId xmlns:a16="http://schemas.microsoft.com/office/drawing/2014/main" id="{FE4C9352-B2D2-4886-BDCA-1011D856E590}"/>
              </a:ext>
            </a:extLst>
          </p:cNvPr>
          <p:cNvGrpSpPr/>
          <p:nvPr/>
        </p:nvGrpSpPr>
        <p:grpSpPr>
          <a:xfrm>
            <a:off x="9658169" y="2161293"/>
            <a:ext cx="146187" cy="146187"/>
            <a:chOff x="205918" y="1349332"/>
            <a:chExt cx="796925" cy="796925"/>
          </a:xfrm>
        </p:grpSpPr>
        <p:sp>
          <p:nvSpPr>
            <p:cNvPr id="134" name="Oval 5">
              <a:extLst>
                <a:ext uri="{FF2B5EF4-FFF2-40B4-BE49-F238E27FC236}">
                  <a16:creationId xmlns:a16="http://schemas.microsoft.com/office/drawing/2014/main" id="{EBABF2AD-393E-4377-9689-616F1C1FBD89}"/>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35" name="Group 134">
              <a:extLst>
                <a:ext uri="{FF2B5EF4-FFF2-40B4-BE49-F238E27FC236}">
                  <a16:creationId xmlns:a16="http://schemas.microsoft.com/office/drawing/2014/main" id="{273733F9-BAE4-4532-B1A2-D8D81B8D1986}"/>
                </a:ext>
              </a:extLst>
            </p:cNvPr>
            <p:cNvGrpSpPr/>
            <p:nvPr/>
          </p:nvGrpSpPr>
          <p:grpSpPr>
            <a:xfrm>
              <a:off x="398799" y="1576478"/>
              <a:ext cx="411162" cy="342634"/>
              <a:chOff x="11601450" y="1943100"/>
              <a:chExt cx="285750" cy="238125"/>
            </a:xfrm>
            <a:solidFill>
              <a:schemeClr val="bg1"/>
            </a:solidFill>
          </p:grpSpPr>
          <p:sp>
            <p:nvSpPr>
              <p:cNvPr id="137" name="Freeform 300">
                <a:extLst>
                  <a:ext uri="{FF2B5EF4-FFF2-40B4-BE49-F238E27FC236}">
                    <a16:creationId xmlns:a16="http://schemas.microsoft.com/office/drawing/2014/main" id="{51DDB000-E240-4F29-B612-296833DD9C21}"/>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01">
                <a:extLst>
                  <a:ext uri="{FF2B5EF4-FFF2-40B4-BE49-F238E27FC236}">
                    <a16:creationId xmlns:a16="http://schemas.microsoft.com/office/drawing/2014/main" id="{6F041C27-6B4E-4506-AC03-AEAD45C9A0F0}"/>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02">
                <a:extLst>
                  <a:ext uri="{FF2B5EF4-FFF2-40B4-BE49-F238E27FC236}">
                    <a16:creationId xmlns:a16="http://schemas.microsoft.com/office/drawing/2014/main" id="{CA0BD583-F55B-4F0A-9D0D-FEC7A74E9E05}"/>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03">
                <a:extLst>
                  <a:ext uri="{FF2B5EF4-FFF2-40B4-BE49-F238E27FC236}">
                    <a16:creationId xmlns:a16="http://schemas.microsoft.com/office/drawing/2014/main" id="{557D3C71-C51A-49E9-AF81-278C9D6843D7}"/>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44" name="Group 143">
            <a:extLst>
              <a:ext uri="{FF2B5EF4-FFF2-40B4-BE49-F238E27FC236}">
                <a16:creationId xmlns:a16="http://schemas.microsoft.com/office/drawing/2014/main" id="{7F826E42-F072-464A-B5DB-DAB0D1C055BB}"/>
              </a:ext>
            </a:extLst>
          </p:cNvPr>
          <p:cNvGrpSpPr/>
          <p:nvPr/>
        </p:nvGrpSpPr>
        <p:grpSpPr>
          <a:xfrm>
            <a:off x="9163480" y="1928292"/>
            <a:ext cx="146187" cy="146187"/>
            <a:chOff x="205918" y="1349332"/>
            <a:chExt cx="796925" cy="796925"/>
          </a:xfrm>
        </p:grpSpPr>
        <p:sp>
          <p:nvSpPr>
            <p:cNvPr id="145" name="Oval 5">
              <a:extLst>
                <a:ext uri="{FF2B5EF4-FFF2-40B4-BE49-F238E27FC236}">
                  <a16:creationId xmlns:a16="http://schemas.microsoft.com/office/drawing/2014/main" id="{F514B95E-6E33-4E41-8C37-9B17335E9D77}"/>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6" name="Group 145">
              <a:extLst>
                <a:ext uri="{FF2B5EF4-FFF2-40B4-BE49-F238E27FC236}">
                  <a16:creationId xmlns:a16="http://schemas.microsoft.com/office/drawing/2014/main" id="{0AA49D4C-41A5-4B29-8861-FE9A9BD64FD6}"/>
                </a:ext>
              </a:extLst>
            </p:cNvPr>
            <p:cNvGrpSpPr/>
            <p:nvPr/>
          </p:nvGrpSpPr>
          <p:grpSpPr>
            <a:xfrm>
              <a:off x="398799" y="1576478"/>
              <a:ext cx="411162" cy="342634"/>
              <a:chOff x="11601450" y="1943100"/>
              <a:chExt cx="285750" cy="238125"/>
            </a:xfrm>
            <a:solidFill>
              <a:schemeClr val="bg1"/>
            </a:solidFill>
          </p:grpSpPr>
          <p:sp>
            <p:nvSpPr>
              <p:cNvPr id="147" name="Freeform 300">
                <a:extLst>
                  <a:ext uri="{FF2B5EF4-FFF2-40B4-BE49-F238E27FC236}">
                    <a16:creationId xmlns:a16="http://schemas.microsoft.com/office/drawing/2014/main" id="{9A13CADC-48F8-4705-BA74-9C6C508C952B}"/>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301">
                <a:extLst>
                  <a:ext uri="{FF2B5EF4-FFF2-40B4-BE49-F238E27FC236}">
                    <a16:creationId xmlns:a16="http://schemas.microsoft.com/office/drawing/2014/main" id="{A0179C95-E7A8-46F5-B12C-A905A4105239}"/>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302">
                <a:extLst>
                  <a:ext uri="{FF2B5EF4-FFF2-40B4-BE49-F238E27FC236}">
                    <a16:creationId xmlns:a16="http://schemas.microsoft.com/office/drawing/2014/main" id="{68391886-C0DC-4050-AF35-B7694C8FB3CE}"/>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03">
                <a:extLst>
                  <a:ext uri="{FF2B5EF4-FFF2-40B4-BE49-F238E27FC236}">
                    <a16:creationId xmlns:a16="http://schemas.microsoft.com/office/drawing/2014/main" id="{F9F84205-BA1B-41BF-B4E4-310567DB2D1C}"/>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56" name="Group 155">
            <a:extLst>
              <a:ext uri="{FF2B5EF4-FFF2-40B4-BE49-F238E27FC236}">
                <a16:creationId xmlns:a16="http://schemas.microsoft.com/office/drawing/2014/main" id="{AFE81F17-AFC4-47CB-B4FF-6B8228508563}"/>
              </a:ext>
            </a:extLst>
          </p:cNvPr>
          <p:cNvGrpSpPr/>
          <p:nvPr/>
        </p:nvGrpSpPr>
        <p:grpSpPr>
          <a:xfrm>
            <a:off x="10635927" y="2549448"/>
            <a:ext cx="146187" cy="146187"/>
            <a:chOff x="205918" y="1349332"/>
            <a:chExt cx="796925" cy="796925"/>
          </a:xfrm>
        </p:grpSpPr>
        <p:sp>
          <p:nvSpPr>
            <p:cNvPr id="158" name="Oval 5">
              <a:extLst>
                <a:ext uri="{FF2B5EF4-FFF2-40B4-BE49-F238E27FC236}">
                  <a16:creationId xmlns:a16="http://schemas.microsoft.com/office/drawing/2014/main" id="{673CA033-89DF-4E1D-8946-B77ED85B9819}"/>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9" name="Group 158">
              <a:extLst>
                <a:ext uri="{FF2B5EF4-FFF2-40B4-BE49-F238E27FC236}">
                  <a16:creationId xmlns:a16="http://schemas.microsoft.com/office/drawing/2014/main" id="{E54DB481-A61B-4E43-8A79-BC497B92E08D}"/>
                </a:ext>
              </a:extLst>
            </p:cNvPr>
            <p:cNvGrpSpPr/>
            <p:nvPr/>
          </p:nvGrpSpPr>
          <p:grpSpPr>
            <a:xfrm>
              <a:off x="398799" y="1576478"/>
              <a:ext cx="411162" cy="342634"/>
              <a:chOff x="11601450" y="1943100"/>
              <a:chExt cx="285750" cy="238125"/>
            </a:xfrm>
            <a:solidFill>
              <a:schemeClr val="bg1"/>
            </a:solidFill>
          </p:grpSpPr>
          <p:sp>
            <p:nvSpPr>
              <p:cNvPr id="160" name="Freeform 300">
                <a:extLst>
                  <a:ext uri="{FF2B5EF4-FFF2-40B4-BE49-F238E27FC236}">
                    <a16:creationId xmlns:a16="http://schemas.microsoft.com/office/drawing/2014/main" id="{F6EF76F4-8074-4491-B75F-9EC3D1406F39}"/>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301">
                <a:extLst>
                  <a:ext uri="{FF2B5EF4-FFF2-40B4-BE49-F238E27FC236}">
                    <a16:creationId xmlns:a16="http://schemas.microsoft.com/office/drawing/2014/main" id="{272065CE-2F34-448A-8881-EA7DF2BDC8E0}"/>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302">
                <a:extLst>
                  <a:ext uri="{FF2B5EF4-FFF2-40B4-BE49-F238E27FC236}">
                    <a16:creationId xmlns:a16="http://schemas.microsoft.com/office/drawing/2014/main" id="{428CCE56-49B5-40ED-A2B3-4D7341D41871}"/>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303">
                <a:extLst>
                  <a:ext uri="{FF2B5EF4-FFF2-40B4-BE49-F238E27FC236}">
                    <a16:creationId xmlns:a16="http://schemas.microsoft.com/office/drawing/2014/main" id="{0A361970-02C6-44F3-AA03-2737DC698D8E}"/>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67" name="Group 166">
            <a:extLst>
              <a:ext uri="{FF2B5EF4-FFF2-40B4-BE49-F238E27FC236}">
                <a16:creationId xmlns:a16="http://schemas.microsoft.com/office/drawing/2014/main" id="{72106BFB-D1FE-49C6-B82F-06227A412CDF}"/>
              </a:ext>
            </a:extLst>
          </p:cNvPr>
          <p:cNvGrpSpPr/>
          <p:nvPr/>
        </p:nvGrpSpPr>
        <p:grpSpPr>
          <a:xfrm>
            <a:off x="10947663" y="3635878"/>
            <a:ext cx="146187" cy="146187"/>
            <a:chOff x="205918" y="1349332"/>
            <a:chExt cx="796925" cy="796925"/>
          </a:xfrm>
        </p:grpSpPr>
        <p:sp>
          <p:nvSpPr>
            <p:cNvPr id="168" name="Oval 5">
              <a:extLst>
                <a:ext uri="{FF2B5EF4-FFF2-40B4-BE49-F238E27FC236}">
                  <a16:creationId xmlns:a16="http://schemas.microsoft.com/office/drawing/2014/main" id="{8990CAB8-7CEE-4883-B54A-FB6D4972CBB9}"/>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69" name="Group 168">
              <a:extLst>
                <a:ext uri="{FF2B5EF4-FFF2-40B4-BE49-F238E27FC236}">
                  <a16:creationId xmlns:a16="http://schemas.microsoft.com/office/drawing/2014/main" id="{4B81CB78-5B5A-4F6A-8F85-36D579CE9803}"/>
                </a:ext>
              </a:extLst>
            </p:cNvPr>
            <p:cNvGrpSpPr/>
            <p:nvPr/>
          </p:nvGrpSpPr>
          <p:grpSpPr>
            <a:xfrm>
              <a:off x="398799" y="1576478"/>
              <a:ext cx="411162" cy="342634"/>
              <a:chOff x="11601450" y="1943100"/>
              <a:chExt cx="285750" cy="238125"/>
            </a:xfrm>
            <a:solidFill>
              <a:schemeClr val="bg1"/>
            </a:solidFill>
          </p:grpSpPr>
          <p:sp>
            <p:nvSpPr>
              <p:cNvPr id="170" name="Freeform 300">
                <a:extLst>
                  <a:ext uri="{FF2B5EF4-FFF2-40B4-BE49-F238E27FC236}">
                    <a16:creationId xmlns:a16="http://schemas.microsoft.com/office/drawing/2014/main" id="{C40CCF57-304C-4E56-BC7B-0BA988985317}"/>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301">
                <a:extLst>
                  <a:ext uri="{FF2B5EF4-FFF2-40B4-BE49-F238E27FC236}">
                    <a16:creationId xmlns:a16="http://schemas.microsoft.com/office/drawing/2014/main" id="{BD5B71D1-C536-4252-AE40-EDD6B7F6B853}"/>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302">
                <a:extLst>
                  <a:ext uri="{FF2B5EF4-FFF2-40B4-BE49-F238E27FC236}">
                    <a16:creationId xmlns:a16="http://schemas.microsoft.com/office/drawing/2014/main" id="{9E184D52-8ACC-4D08-8E8A-0DF13DA8C57B}"/>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3">
                <a:extLst>
                  <a:ext uri="{FF2B5EF4-FFF2-40B4-BE49-F238E27FC236}">
                    <a16:creationId xmlns:a16="http://schemas.microsoft.com/office/drawing/2014/main" id="{57428014-29ED-4141-B457-C088EB811CF2}"/>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74" name="Group 173">
            <a:extLst>
              <a:ext uri="{FF2B5EF4-FFF2-40B4-BE49-F238E27FC236}">
                <a16:creationId xmlns:a16="http://schemas.microsoft.com/office/drawing/2014/main" id="{CA014729-2177-4177-A317-88AFAA4C9A77}"/>
              </a:ext>
            </a:extLst>
          </p:cNvPr>
          <p:cNvGrpSpPr/>
          <p:nvPr/>
        </p:nvGrpSpPr>
        <p:grpSpPr>
          <a:xfrm>
            <a:off x="9118799" y="3005959"/>
            <a:ext cx="146187" cy="146187"/>
            <a:chOff x="205918" y="1349332"/>
            <a:chExt cx="796925" cy="796925"/>
          </a:xfrm>
        </p:grpSpPr>
        <p:sp>
          <p:nvSpPr>
            <p:cNvPr id="175" name="Oval 5">
              <a:extLst>
                <a:ext uri="{FF2B5EF4-FFF2-40B4-BE49-F238E27FC236}">
                  <a16:creationId xmlns:a16="http://schemas.microsoft.com/office/drawing/2014/main" id="{E49F5300-396F-481A-A8A8-F7125613C29D}"/>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76" name="Group 175">
              <a:extLst>
                <a:ext uri="{FF2B5EF4-FFF2-40B4-BE49-F238E27FC236}">
                  <a16:creationId xmlns:a16="http://schemas.microsoft.com/office/drawing/2014/main" id="{EE646314-63F8-47C8-9E87-3CEC3BA25FC9}"/>
                </a:ext>
              </a:extLst>
            </p:cNvPr>
            <p:cNvGrpSpPr/>
            <p:nvPr/>
          </p:nvGrpSpPr>
          <p:grpSpPr>
            <a:xfrm>
              <a:off x="398799" y="1576478"/>
              <a:ext cx="411162" cy="342634"/>
              <a:chOff x="11601450" y="1943100"/>
              <a:chExt cx="285750" cy="238125"/>
            </a:xfrm>
            <a:solidFill>
              <a:schemeClr val="bg1"/>
            </a:solidFill>
          </p:grpSpPr>
          <p:sp>
            <p:nvSpPr>
              <p:cNvPr id="177" name="Freeform 300">
                <a:extLst>
                  <a:ext uri="{FF2B5EF4-FFF2-40B4-BE49-F238E27FC236}">
                    <a16:creationId xmlns:a16="http://schemas.microsoft.com/office/drawing/2014/main" id="{4B788DF5-C0AF-42B3-9925-75342789645B}"/>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01">
                <a:extLst>
                  <a:ext uri="{FF2B5EF4-FFF2-40B4-BE49-F238E27FC236}">
                    <a16:creationId xmlns:a16="http://schemas.microsoft.com/office/drawing/2014/main" id="{8431EF7C-82FA-405A-BAF6-9510FDBD3411}"/>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02">
                <a:extLst>
                  <a:ext uri="{FF2B5EF4-FFF2-40B4-BE49-F238E27FC236}">
                    <a16:creationId xmlns:a16="http://schemas.microsoft.com/office/drawing/2014/main" id="{A44332A5-F458-4E9D-AEF2-572930F0FB9F}"/>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03">
                <a:extLst>
                  <a:ext uri="{FF2B5EF4-FFF2-40B4-BE49-F238E27FC236}">
                    <a16:creationId xmlns:a16="http://schemas.microsoft.com/office/drawing/2014/main" id="{3BFCDFD5-16A2-41D4-BC22-58BDB92C8DD7}"/>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81" name="Group 180">
            <a:extLst>
              <a:ext uri="{FF2B5EF4-FFF2-40B4-BE49-F238E27FC236}">
                <a16:creationId xmlns:a16="http://schemas.microsoft.com/office/drawing/2014/main" id="{F11BBCFB-3CC1-4CCE-A00F-61760334AFF4}"/>
              </a:ext>
            </a:extLst>
          </p:cNvPr>
          <p:cNvGrpSpPr/>
          <p:nvPr/>
        </p:nvGrpSpPr>
        <p:grpSpPr>
          <a:xfrm>
            <a:off x="9258413" y="4199273"/>
            <a:ext cx="146187" cy="146187"/>
            <a:chOff x="205918" y="1349332"/>
            <a:chExt cx="796925" cy="796925"/>
          </a:xfrm>
        </p:grpSpPr>
        <p:sp>
          <p:nvSpPr>
            <p:cNvPr id="182" name="Oval 5">
              <a:extLst>
                <a:ext uri="{FF2B5EF4-FFF2-40B4-BE49-F238E27FC236}">
                  <a16:creationId xmlns:a16="http://schemas.microsoft.com/office/drawing/2014/main" id="{3AF40AFA-53E9-4A2B-815D-8FDFA95F7C81}"/>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83" name="Group 182">
              <a:extLst>
                <a:ext uri="{FF2B5EF4-FFF2-40B4-BE49-F238E27FC236}">
                  <a16:creationId xmlns:a16="http://schemas.microsoft.com/office/drawing/2014/main" id="{6858BF04-F26C-4997-AD1D-7CCB77E0E9B2}"/>
                </a:ext>
              </a:extLst>
            </p:cNvPr>
            <p:cNvGrpSpPr/>
            <p:nvPr/>
          </p:nvGrpSpPr>
          <p:grpSpPr>
            <a:xfrm>
              <a:off x="398799" y="1576478"/>
              <a:ext cx="411162" cy="342634"/>
              <a:chOff x="11601450" y="1943100"/>
              <a:chExt cx="285750" cy="238125"/>
            </a:xfrm>
            <a:solidFill>
              <a:schemeClr val="bg1"/>
            </a:solidFill>
          </p:grpSpPr>
          <p:sp>
            <p:nvSpPr>
              <p:cNvPr id="184" name="Freeform 300">
                <a:extLst>
                  <a:ext uri="{FF2B5EF4-FFF2-40B4-BE49-F238E27FC236}">
                    <a16:creationId xmlns:a16="http://schemas.microsoft.com/office/drawing/2014/main" id="{5BCB3C27-2E71-4B69-A754-0C9F9BC0BC8C}"/>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301">
                <a:extLst>
                  <a:ext uri="{FF2B5EF4-FFF2-40B4-BE49-F238E27FC236}">
                    <a16:creationId xmlns:a16="http://schemas.microsoft.com/office/drawing/2014/main" id="{D41EB77E-0463-4FD1-A094-9225F50D803F}"/>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302">
                <a:extLst>
                  <a:ext uri="{FF2B5EF4-FFF2-40B4-BE49-F238E27FC236}">
                    <a16:creationId xmlns:a16="http://schemas.microsoft.com/office/drawing/2014/main" id="{EB4AC3BB-B8B9-44BC-B003-CA7D1BF1CACD}"/>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303">
                <a:extLst>
                  <a:ext uri="{FF2B5EF4-FFF2-40B4-BE49-F238E27FC236}">
                    <a16:creationId xmlns:a16="http://schemas.microsoft.com/office/drawing/2014/main" id="{017BC6F9-D1AA-4017-A4BA-25D225591768}"/>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58" name="Picture 57">
            <a:extLst>
              <a:ext uri="{FF2B5EF4-FFF2-40B4-BE49-F238E27FC236}">
                <a16:creationId xmlns:a16="http://schemas.microsoft.com/office/drawing/2014/main" id="{6CAB38F0-A412-4E16-ACBE-38610C3DA4B3}"/>
              </a:ext>
            </a:extLst>
          </p:cNvPr>
          <p:cNvPicPr>
            <a:picLocks noChangeAspect="1"/>
          </p:cNvPicPr>
          <p:nvPr/>
        </p:nvPicPr>
        <p:blipFill>
          <a:blip r:embed="rId46"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2893939" y="3954779"/>
            <a:ext cx="285550" cy="380702"/>
          </a:xfrm>
          <a:prstGeom prst="rect">
            <a:avLst/>
          </a:prstGeom>
        </p:spPr>
      </p:pic>
      <p:pic>
        <p:nvPicPr>
          <p:cNvPr id="59" name="Picture 58">
            <a:extLst>
              <a:ext uri="{FF2B5EF4-FFF2-40B4-BE49-F238E27FC236}">
                <a16:creationId xmlns:a16="http://schemas.microsoft.com/office/drawing/2014/main" id="{B9370483-FE57-4637-AAA8-190AC83D7DF6}"/>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2875246" y="3475243"/>
            <a:ext cx="397807" cy="332011"/>
          </a:xfrm>
          <a:prstGeom prst="rect">
            <a:avLst/>
          </a:prstGeom>
        </p:spPr>
      </p:pic>
      <p:pic>
        <p:nvPicPr>
          <p:cNvPr id="60" name="Picture 59">
            <a:extLst>
              <a:ext uri="{FF2B5EF4-FFF2-40B4-BE49-F238E27FC236}">
                <a16:creationId xmlns:a16="http://schemas.microsoft.com/office/drawing/2014/main" id="{B052A5C7-A6FF-44B0-B874-3A0BE9237D9C}"/>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2828967" y="4516804"/>
            <a:ext cx="435922" cy="240642"/>
          </a:xfrm>
          <a:prstGeom prst="rect">
            <a:avLst/>
          </a:prstGeom>
        </p:spPr>
      </p:pic>
      <p:pic>
        <p:nvPicPr>
          <p:cNvPr id="61" name="Picture 60">
            <a:extLst>
              <a:ext uri="{FF2B5EF4-FFF2-40B4-BE49-F238E27FC236}">
                <a16:creationId xmlns:a16="http://schemas.microsoft.com/office/drawing/2014/main" id="{C5A312D8-E79F-4CCB-9561-F723EA84343C}"/>
              </a:ext>
            </a:extLst>
          </p:cNvPr>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a:off x="2872123" y="2888584"/>
            <a:ext cx="330034" cy="416875"/>
          </a:xfrm>
          <a:prstGeom prst="rect">
            <a:avLst/>
          </a:prstGeom>
        </p:spPr>
      </p:pic>
      <p:pic>
        <p:nvPicPr>
          <p:cNvPr id="62" name="Picture 61">
            <a:extLst>
              <a:ext uri="{FF2B5EF4-FFF2-40B4-BE49-F238E27FC236}">
                <a16:creationId xmlns:a16="http://schemas.microsoft.com/office/drawing/2014/main" id="{0B41A740-B38F-4E87-8912-6945AEACB1E7}"/>
              </a:ext>
            </a:extLst>
          </p:cNvPr>
          <p:cNvPicPr>
            <a:picLocks noChangeAspect="1"/>
          </p:cNvPicPr>
          <p:nvPr/>
        </p:nvPicPr>
        <p:blipFill>
          <a:blip r:embed="rId50" cstate="screen">
            <a:extLst>
              <a:ext uri="{28A0092B-C50C-407E-A947-70E740481C1C}">
                <a14:useLocalDpi xmlns:a14="http://schemas.microsoft.com/office/drawing/2010/main"/>
              </a:ext>
            </a:extLst>
          </a:blip>
          <a:stretch>
            <a:fillRect/>
          </a:stretch>
        </p:blipFill>
        <p:spPr>
          <a:xfrm>
            <a:off x="2859444" y="2374134"/>
            <a:ext cx="352734" cy="358033"/>
          </a:xfrm>
          <a:prstGeom prst="rect">
            <a:avLst/>
          </a:prstGeom>
        </p:spPr>
      </p:pic>
      <p:cxnSp>
        <p:nvCxnSpPr>
          <p:cNvPr id="190" name="Straight Arrow Connector 189">
            <a:extLst>
              <a:ext uri="{FF2B5EF4-FFF2-40B4-BE49-F238E27FC236}">
                <a16:creationId xmlns:a16="http://schemas.microsoft.com/office/drawing/2014/main" id="{4C7A6326-DDDC-4319-8DB4-B346F9F26EE4}"/>
              </a:ext>
            </a:extLst>
          </p:cNvPr>
          <p:cNvCxnSpPr>
            <a:cxnSpLocks/>
          </p:cNvCxnSpPr>
          <p:nvPr/>
        </p:nvCxnSpPr>
        <p:spPr>
          <a:xfrm>
            <a:off x="3246468" y="2546042"/>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8B556D12-93F7-42F8-8A49-0D9C55E705BA}"/>
              </a:ext>
            </a:extLst>
          </p:cNvPr>
          <p:cNvCxnSpPr>
            <a:cxnSpLocks/>
          </p:cNvCxnSpPr>
          <p:nvPr/>
        </p:nvCxnSpPr>
        <p:spPr>
          <a:xfrm>
            <a:off x="1960089" y="2543175"/>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904FD4CC-BBD1-4596-A442-98B3ED203D3E}"/>
              </a:ext>
            </a:extLst>
          </p:cNvPr>
          <p:cNvCxnSpPr>
            <a:cxnSpLocks/>
          </p:cNvCxnSpPr>
          <p:nvPr/>
        </p:nvCxnSpPr>
        <p:spPr>
          <a:xfrm>
            <a:off x="3243269" y="3082010"/>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74ED4436-A677-4C70-852D-02E919141CFA}"/>
              </a:ext>
            </a:extLst>
          </p:cNvPr>
          <p:cNvCxnSpPr>
            <a:cxnSpLocks/>
          </p:cNvCxnSpPr>
          <p:nvPr/>
        </p:nvCxnSpPr>
        <p:spPr>
          <a:xfrm>
            <a:off x="1956890" y="3079143"/>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75C0EB73-A913-4026-BF0F-F8324660535C}"/>
              </a:ext>
            </a:extLst>
          </p:cNvPr>
          <p:cNvCxnSpPr>
            <a:cxnSpLocks/>
          </p:cNvCxnSpPr>
          <p:nvPr/>
        </p:nvCxnSpPr>
        <p:spPr>
          <a:xfrm>
            <a:off x="3258332" y="3676598"/>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A0CE3E74-76AF-4EA2-A729-B39F558E733D}"/>
              </a:ext>
            </a:extLst>
          </p:cNvPr>
          <p:cNvCxnSpPr>
            <a:cxnSpLocks/>
          </p:cNvCxnSpPr>
          <p:nvPr/>
        </p:nvCxnSpPr>
        <p:spPr>
          <a:xfrm>
            <a:off x="1971953" y="3673731"/>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904A546C-10D8-49D6-902A-F7A536A58DA8}"/>
              </a:ext>
            </a:extLst>
          </p:cNvPr>
          <p:cNvCxnSpPr>
            <a:cxnSpLocks/>
          </p:cNvCxnSpPr>
          <p:nvPr/>
        </p:nvCxnSpPr>
        <p:spPr>
          <a:xfrm>
            <a:off x="3257239" y="413219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B69AB138-B442-4880-A5C8-55E2E01A6775}"/>
              </a:ext>
            </a:extLst>
          </p:cNvPr>
          <p:cNvCxnSpPr>
            <a:cxnSpLocks/>
          </p:cNvCxnSpPr>
          <p:nvPr/>
        </p:nvCxnSpPr>
        <p:spPr>
          <a:xfrm>
            <a:off x="1970860" y="4129332"/>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C8F7AD16-68ED-4914-9DFC-13A6AA73F0E9}"/>
              </a:ext>
            </a:extLst>
          </p:cNvPr>
          <p:cNvCxnSpPr>
            <a:cxnSpLocks/>
          </p:cNvCxnSpPr>
          <p:nvPr/>
        </p:nvCxnSpPr>
        <p:spPr>
          <a:xfrm>
            <a:off x="3246468" y="459355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675ECCDD-C476-49F7-A9F7-8D056E2E38F6}"/>
              </a:ext>
            </a:extLst>
          </p:cNvPr>
          <p:cNvCxnSpPr>
            <a:cxnSpLocks/>
          </p:cNvCxnSpPr>
          <p:nvPr/>
        </p:nvCxnSpPr>
        <p:spPr>
          <a:xfrm>
            <a:off x="1960089" y="4590692"/>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8" name="Picture 187">
            <a:extLst>
              <a:ext uri="{FF2B5EF4-FFF2-40B4-BE49-F238E27FC236}">
                <a16:creationId xmlns:a16="http://schemas.microsoft.com/office/drawing/2014/main" id="{93C30D96-CC51-4DFE-BB78-3754BE9F8A65}"/>
              </a:ext>
            </a:extLst>
          </p:cNvPr>
          <p:cNvPicPr>
            <a:picLocks noChangeAspect="1"/>
          </p:cNvPicPr>
          <p:nvPr/>
        </p:nvPicPr>
        <p:blipFill>
          <a:blip r:embed="rId51"/>
          <a:stretch>
            <a:fillRect/>
          </a:stretch>
        </p:blipFill>
        <p:spPr>
          <a:xfrm>
            <a:off x="10263900" y="251214"/>
            <a:ext cx="1239984" cy="916963"/>
          </a:xfrm>
          <a:prstGeom prst="rect">
            <a:avLst/>
          </a:prstGeom>
        </p:spPr>
      </p:pic>
      <p:grpSp>
        <p:nvGrpSpPr>
          <p:cNvPr id="189" name="Group 188">
            <a:extLst>
              <a:ext uri="{FF2B5EF4-FFF2-40B4-BE49-F238E27FC236}">
                <a16:creationId xmlns:a16="http://schemas.microsoft.com/office/drawing/2014/main" id="{02C3B3F9-3937-4E1B-A1F9-C424A2C2C7EE}"/>
              </a:ext>
            </a:extLst>
          </p:cNvPr>
          <p:cNvGrpSpPr/>
          <p:nvPr/>
        </p:nvGrpSpPr>
        <p:grpSpPr>
          <a:xfrm>
            <a:off x="3966770" y="1793445"/>
            <a:ext cx="4157944" cy="2800000"/>
            <a:chOff x="3966770" y="1968549"/>
            <a:chExt cx="4157944" cy="2800000"/>
          </a:xfrm>
        </p:grpSpPr>
        <p:pic>
          <p:nvPicPr>
            <p:cNvPr id="200" name="Picture 199">
              <a:extLst>
                <a:ext uri="{FF2B5EF4-FFF2-40B4-BE49-F238E27FC236}">
                  <a16:creationId xmlns:a16="http://schemas.microsoft.com/office/drawing/2014/main" id="{9F2E45BA-49FF-4094-8556-F653C88B3332}"/>
                </a:ext>
              </a:extLst>
            </p:cNvPr>
            <p:cNvPicPr>
              <a:picLocks noChangeAspect="1"/>
            </p:cNvPicPr>
            <p:nvPr/>
          </p:nvPicPr>
          <p:blipFill>
            <a:blip r:embed="rId52"/>
            <a:stretch>
              <a:fillRect/>
            </a:stretch>
          </p:blipFill>
          <p:spPr>
            <a:xfrm>
              <a:off x="3966770" y="1968549"/>
              <a:ext cx="4157944" cy="2800000"/>
            </a:xfrm>
            <a:prstGeom prst="rect">
              <a:avLst/>
            </a:prstGeom>
            <a:ln>
              <a:solidFill>
                <a:schemeClr val="tx1"/>
              </a:solidFill>
            </a:ln>
          </p:spPr>
        </p:pic>
        <p:sp>
          <p:nvSpPr>
            <p:cNvPr id="201" name="TextBox 200">
              <a:extLst>
                <a:ext uri="{FF2B5EF4-FFF2-40B4-BE49-F238E27FC236}">
                  <a16:creationId xmlns:a16="http://schemas.microsoft.com/office/drawing/2014/main" id="{4907443B-CAD6-42CF-922F-D93D6540B3E4}"/>
                </a:ext>
              </a:extLst>
            </p:cNvPr>
            <p:cNvSpPr txBox="1"/>
            <p:nvPr/>
          </p:nvSpPr>
          <p:spPr>
            <a:xfrm>
              <a:off x="4229482" y="2022054"/>
              <a:ext cx="3729161" cy="2585323"/>
            </a:xfrm>
            <a:prstGeom prst="rect">
              <a:avLst/>
            </a:prstGeom>
            <a:noFill/>
          </p:spPr>
          <p:txBody>
            <a:bodyPr wrap="square" rtlCol="0">
              <a:spAutoFit/>
            </a:bodyPr>
            <a:lstStyle/>
            <a:p>
              <a:r>
                <a:rPr lang="en-US" b="1" dirty="0"/>
                <a:t>Revenue Streams</a:t>
              </a:r>
            </a:p>
            <a:p>
              <a:pPr marL="457200" indent="-457200">
                <a:buFont typeface="+mj-lt"/>
                <a:buAutoNum type="arabicPeriod"/>
              </a:pPr>
              <a:r>
                <a:rPr lang="en-US" b="1" dirty="0"/>
                <a:t>Premium Membership</a:t>
              </a:r>
            </a:p>
            <a:p>
              <a:pPr marL="457200" indent="-457200">
                <a:buFont typeface="+mj-lt"/>
                <a:buAutoNum type="arabicPeriod"/>
              </a:pPr>
              <a:r>
                <a:rPr lang="en-US" b="1" dirty="0"/>
                <a:t>Premium Virtual Sites</a:t>
              </a:r>
            </a:p>
            <a:p>
              <a:pPr marL="457200" indent="-457200">
                <a:buFont typeface="+mj-lt"/>
                <a:buAutoNum type="arabicPeriod"/>
              </a:pPr>
              <a:r>
                <a:rPr lang="en-US" b="1" dirty="0"/>
                <a:t>Fact Widgets</a:t>
              </a:r>
            </a:p>
            <a:p>
              <a:pPr marL="457200" indent="-457200">
                <a:buFont typeface="+mj-lt"/>
                <a:buAutoNum type="arabicPeriod"/>
              </a:pPr>
              <a:r>
                <a:rPr lang="en-US" b="1" dirty="0"/>
                <a:t>School/Diversity Sites</a:t>
              </a:r>
            </a:p>
            <a:p>
              <a:pPr marL="457200" indent="-457200">
                <a:buFont typeface="+mj-lt"/>
                <a:buAutoNum type="arabicPeriod"/>
              </a:pPr>
              <a:r>
                <a:rPr lang="en-US" b="1" dirty="0"/>
                <a:t>BlackFacts Legacy Sites</a:t>
              </a:r>
            </a:p>
            <a:p>
              <a:pPr marL="457200" indent="-457200">
                <a:buFont typeface="+mj-lt"/>
                <a:buAutoNum type="arabicPeriod"/>
              </a:pPr>
              <a:r>
                <a:rPr lang="en-US" b="1" dirty="0"/>
                <a:t>Corporate Sponsorship</a:t>
              </a:r>
            </a:p>
            <a:p>
              <a:pPr marL="457200" indent="-457200">
                <a:buFont typeface="+mj-lt"/>
                <a:buAutoNum type="arabicPeriod"/>
              </a:pPr>
              <a:r>
                <a:rPr lang="en-US" b="1" dirty="0"/>
                <a:t>Banner/Email/Social Advertising</a:t>
              </a:r>
            </a:p>
            <a:p>
              <a:pPr marL="457200" indent="-457200">
                <a:buFont typeface="+mj-lt"/>
                <a:buAutoNum type="arabicPeriod"/>
              </a:pPr>
              <a:r>
                <a:rPr lang="en-US" b="1" dirty="0"/>
                <a:t>Marketplace Affiliate Sales</a:t>
              </a:r>
            </a:p>
          </p:txBody>
        </p:sp>
      </p:grpSp>
      <p:pic>
        <p:nvPicPr>
          <p:cNvPr id="202" name="Picture 201">
            <a:extLst>
              <a:ext uri="{FF2B5EF4-FFF2-40B4-BE49-F238E27FC236}">
                <a16:creationId xmlns:a16="http://schemas.microsoft.com/office/drawing/2014/main" id="{B7AA461F-74CB-4429-9F32-1F6F9DE4EF36}"/>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sp>
        <p:nvSpPr>
          <p:cNvPr id="203" name="Rectangle: Rounded Corners 202">
            <a:extLst>
              <a:ext uri="{FF2B5EF4-FFF2-40B4-BE49-F238E27FC236}">
                <a16:creationId xmlns:a16="http://schemas.microsoft.com/office/drawing/2014/main" id="{8BD50CE4-3530-410C-98FE-D7FDDE120F1D}"/>
              </a:ext>
            </a:extLst>
          </p:cNvPr>
          <p:cNvSpPr/>
          <p:nvPr/>
        </p:nvSpPr>
        <p:spPr>
          <a:xfrm>
            <a:off x="3949844" y="5656888"/>
            <a:ext cx="4157944" cy="640661"/>
          </a:xfrm>
          <a:prstGeom prst="roundRect">
            <a:avLst>
              <a:gd name="adj" fmla="val 11145"/>
            </a:avLst>
          </a:prstGeom>
          <a:solidFill>
            <a:schemeClr val="accent1">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While access is free to all, Premium Memberships, the Wakanda Marketplace, Corporate/School Sponsorships and Advertising generate BlackFacts’ Revenue </a:t>
            </a:r>
          </a:p>
        </p:txBody>
      </p:sp>
      <p:sp>
        <p:nvSpPr>
          <p:cNvPr id="205" name="Slide Number Placeholder 1">
            <a:extLst>
              <a:ext uri="{FF2B5EF4-FFF2-40B4-BE49-F238E27FC236}">
                <a16:creationId xmlns:a16="http://schemas.microsoft.com/office/drawing/2014/main" id="{D0672731-D2C7-4F19-994A-EF2209544A52}"/>
              </a:ext>
            </a:extLst>
          </p:cNvPr>
          <p:cNvSpPr>
            <a:spLocks noGrp="1"/>
          </p:cNvSpPr>
          <p:nvPr>
            <p:ph type="sldNum" sz="quarter" idx="12"/>
          </p:nvPr>
        </p:nvSpPr>
        <p:spPr>
          <a:xfrm>
            <a:off x="220622" y="6297549"/>
            <a:ext cx="2743200" cy="365125"/>
          </a:xfrm>
        </p:spPr>
        <p:txBody>
          <a:bodyPr/>
          <a:lstStyle/>
          <a:p>
            <a:pPr algn="l"/>
            <a:fld id="{43E1C79E-4906-42D7-9799-8BE0AC9297B3}" type="slidenum">
              <a:rPr lang="en-US" smtClean="0"/>
              <a:pPr algn="l"/>
              <a:t>18</a:t>
            </a:fld>
            <a:endParaRPr lang="en-US"/>
          </a:p>
        </p:txBody>
      </p:sp>
    </p:spTree>
    <p:extLst>
      <p:ext uri="{BB962C8B-B14F-4D97-AF65-F5344CB8AC3E}">
        <p14:creationId xmlns:p14="http://schemas.microsoft.com/office/powerpoint/2010/main" val="1264411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4D4C3-5B92-4E52-9201-824DF01FBA39}"/>
              </a:ext>
            </a:extLst>
          </p:cNvPr>
          <p:cNvSpPr>
            <a:spLocks noGrp="1"/>
          </p:cNvSpPr>
          <p:nvPr>
            <p:ph type="sldNum" sz="quarter" idx="12"/>
          </p:nvPr>
        </p:nvSpPr>
        <p:spPr/>
        <p:txBody>
          <a:bodyPr/>
          <a:lstStyle/>
          <a:p>
            <a:fld id="{43E1C79E-4906-42D7-9799-8BE0AC9297B3}" type="slidenum">
              <a:rPr lang="en-US" smtClean="0"/>
              <a:pPr/>
              <a:t>19</a:t>
            </a:fld>
            <a:endParaRPr lang="en-US"/>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1" y="757460"/>
            <a:ext cx="7419339" cy="498598"/>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 Management Team</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2E32C70-F2D4-4230-95D4-46B574B67519}"/>
              </a:ext>
            </a:extLst>
          </p:cNvPr>
          <p:cNvSpPr txBox="1"/>
          <p:nvPr/>
        </p:nvSpPr>
        <p:spPr>
          <a:xfrm>
            <a:off x="2172399" y="1557495"/>
            <a:ext cx="8181966" cy="3170099"/>
          </a:xfrm>
          <a:prstGeom prst="rect">
            <a:avLst/>
          </a:prstGeom>
          <a:noFill/>
        </p:spPr>
        <p:txBody>
          <a:bodyPr wrap="square" rtlCol="0">
            <a:spAutoFit/>
          </a:bodyPr>
          <a:lstStyle/>
          <a:p>
            <a:pPr marL="285750" indent="-285750">
              <a:buFont typeface="Arial" panose="020B0604020202020204" pitchFamily="34" charset="0"/>
              <a:buChar char="•"/>
            </a:pPr>
            <a:r>
              <a:rPr lang="en-US" sz="2000" b="1" dirty="0"/>
              <a:t>Ken Granderson </a:t>
            </a:r>
            <a:r>
              <a:rPr lang="en-US" sz="2000" dirty="0"/>
              <a:t>- Founder / Chief Technology Officer</a:t>
            </a:r>
            <a:br>
              <a:rPr lang="en-US" sz="2000" dirty="0"/>
            </a:br>
            <a:r>
              <a:rPr lang="en-US" sz="2000" dirty="0"/>
              <a:t>MIT alumnus and </a:t>
            </a:r>
            <a:r>
              <a:rPr lang="en-US" dirty="0"/>
              <a:t>Tech Visionary, Creating Ethnic Technology since 1995, Creator of BlackFacts.com, Roxbury.com, Official website of the Government of St. Lucia</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b="1" dirty="0"/>
              <a:t>Dale Dowdie </a:t>
            </a:r>
            <a:r>
              <a:rPr lang="en-US" sz="2000" dirty="0"/>
              <a:t>- Chief Executive Officer</a:t>
            </a:r>
            <a:br>
              <a:rPr lang="en-US" sz="2000" dirty="0"/>
            </a:br>
            <a:r>
              <a:rPr lang="en-US" dirty="0"/>
              <a:t>Enterprise-Level Technical Consultant / Entrepreneur </a:t>
            </a:r>
            <a:br>
              <a:rPr lang="en-US" dirty="0"/>
            </a:br>
            <a:r>
              <a:rPr lang="en-US" dirty="0"/>
              <a:t>Building Online Business Applications and facilitating Tech Transformation, Data Centers Buildouts and DR/BCP Strategies since the 1980s for Clients including, Harvard University, NASA, Multi-national Banks, Liberty Mutual, Staples, TJX, EDS, IBM, McCormick, MassHousing and the City of New York</a:t>
            </a:r>
            <a:endParaRPr lang="en-US" sz="1600" dirty="0"/>
          </a:p>
        </p:txBody>
      </p:sp>
      <p:pic>
        <p:nvPicPr>
          <p:cNvPr id="5" name="Picture 4">
            <a:extLst>
              <a:ext uri="{FF2B5EF4-FFF2-40B4-BE49-F238E27FC236}">
                <a16:creationId xmlns:a16="http://schemas.microsoft.com/office/drawing/2014/main" id="{911E494C-26EF-49E6-902F-10395A3168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8475" y="1557495"/>
            <a:ext cx="918992" cy="1025001"/>
          </a:xfrm>
          <a:prstGeom prst="ellipse">
            <a:avLst/>
          </a:prstGeom>
          <a:ln>
            <a:noFill/>
          </a:ln>
          <a:effectLst>
            <a:softEdge rad="112500"/>
          </a:effectLst>
        </p:spPr>
      </p:pic>
      <p:pic>
        <p:nvPicPr>
          <p:cNvPr id="7" name="Picture 6">
            <a:extLst>
              <a:ext uri="{FF2B5EF4-FFF2-40B4-BE49-F238E27FC236}">
                <a16:creationId xmlns:a16="http://schemas.microsoft.com/office/drawing/2014/main" id="{E5BD62D7-0FA6-462F-A039-50E3F2549E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07601" y="304848"/>
            <a:ext cx="1043018" cy="1164299"/>
          </a:xfrm>
          <a:prstGeom prst="rect">
            <a:avLst/>
          </a:prstGeom>
        </p:spPr>
      </p:pic>
      <p:pic>
        <p:nvPicPr>
          <p:cNvPr id="3074" name="Picture 2" descr="Image may contain: 1 person">
            <a:extLst>
              <a:ext uri="{FF2B5EF4-FFF2-40B4-BE49-F238E27FC236}">
                <a16:creationId xmlns:a16="http://schemas.microsoft.com/office/drawing/2014/main" id="{A33DFD52-5525-4E1D-9D10-4F65372FFD4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8475" y="3100485"/>
            <a:ext cx="1059193" cy="10601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0D169D-E2C7-4221-8B6C-76A17D56DA09}"/>
              </a:ext>
            </a:extLst>
          </p:cNvPr>
          <p:cNvSpPr txBox="1"/>
          <p:nvPr/>
        </p:nvSpPr>
        <p:spPr>
          <a:xfrm>
            <a:off x="778475" y="4944823"/>
            <a:ext cx="10675821" cy="1200329"/>
          </a:xfrm>
          <a:prstGeom prst="rect">
            <a:avLst/>
          </a:prstGeom>
          <a:solidFill>
            <a:schemeClr val="accent1">
              <a:lumMod val="20000"/>
              <a:lumOff val="80000"/>
            </a:schemeClr>
          </a:solidFill>
        </p:spPr>
        <p:txBody>
          <a:bodyPr wrap="square" rtlCol="0">
            <a:spAutoFit/>
          </a:bodyPr>
          <a:lstStyle/>
          <a:p>
            <a:r>
              <a:rPr lang="en-US" b="1" u="sng" dirty="0">
                <a:solidFill>
                  <a:schemeClr val="accent1">
                    <a:lumMod val="50000"/>
                  </a:schemeClr>
                </a:solidFill>
              </a:rPr>
              <a:t>Other Resources in Part-Time, Paid and Unpaid Consultant Roles: </a:t>
            </a:r>
          </a:p>
          <a:p>
            <a:r>
              <a:rPr lang="en-US" dirty="0">
                <a:solidFill>
                  <a:schemeClr val="accent1">
                    <a:lumMod val="50000"/>
                  </a:schemeClr>
                </a:solidFill>
              </a:rPr>
              <a:t>Rick Van Rice (Business Development), James Mwihia (QA and Tech Support), Michelle Tutunjian (Operations Manager), Sandra Bone (Social Media), Beatriz Callejas (Social Media), Melanie Semedo (Social Media) and Offshore Development Resources in India (Pilots and Product Support)  </a:t>
            </a:r>
          </a:p>
        </p:txBody>
      </p:sp>
      <p:pic>
        <p:nvPicPr>
          <p:cNvPr id="15" name="Picture 14">
            <a:extLst>
              <a:ext uri="{FF2B5EF4-FFF2-40B4-BE49-F238E27FC236}">
                <a16:creationId xmlns:a16="http://schemas.microsoft.com/office/drawing/2014/main" id="{AFD40831-1BEF-47BE-AE4E-8B2D42E310C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spTree>
    <p:extLst>
      <p:ext uri="{BB962C8B-B14F-4D97-AF65-F5344CB8AC3E}">
        <p14:creationId xmlns:p14="http://schemas.microsoft.com/office/powerpoint/2010/main" val="11204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3659-E1A4-44CD-99A5-B121BE54FF97}"/>
              </a:ext>
            </a:extLst>
          </p:cNvPr>
          <p:cNvSpPr>
            <a:spLocks noGrp="1"/>
          </p:cNvSpPr>
          <p:nvPr>
            <p:ph type="title"/>
          </p:nvPr>
        </p:nvSpPr>
        <p:spPr/>
        <p:txBody>
          <a:bodyPr/>
          <a:lstStyle/>
          <a:p>
            <a:r>
              <a:rPr lang="en-US" dirty="0"/>
              <a:t>Fact Linkage</a:t>
            </a:r>
          </a:p>
        </p:txBody>
      </p:sp>
      <p:sp>
        <p:nvSpPr>
          <p:cNvPr id="3" name="Content Placeholder 2">
            <a:extLst>
              <a:ext uri="{FF2B5EF4-FFF2-40B4-BE49-F238E27FC236}">
                <a16:creationId xmlns:a16="http://schemas.microsoft.com/office/drawing/2014/main" id="{147162A1-ACB9-4468-AA2A-58031511ECA5}"/>
              </a:ext>
            </a:extLst>
          </p:cNvPr>
          <p:cNvSpPr>
            <a:spLocks noGrp="1"/>
          </p:cNvSpPr>
          <p:nvPr>
            <p:ph sz="half" idx="1"/>
          </p:nvPr>
        </p:nvSpPr>
        <p:spPr/>
        <p:txBody>
          <a:bodyPr>
            <a:normAutofit/>
          </a:bodyPr>
          <a:lstStyle/>
          <a:p>
            <a:endParaRPr lang="en-US"/>
          </a:p>
        </p:txBody>
      </p:sp>
      <p:sp>
        <p:nvSpPr>
          <p:cNvPr id="4" name="Content Placeholder 3">
            <a:extLst>
              <a:ext uri="{FF2B5EF4-FFF2-40B4-BE49-F238E27FC236}">
                <a16:creationId xmlns:a16="http://schemas.microsoft.com/office/drawing/2014/main" id="{0C9DBA81-1346-4279-9837-A7058869C04A}"/>
              </a:ext>
            </a:extLst>
          </p:cNvPr>
          <p:cNvSpPr>
            <a:spLocks noGrp="1"/>
          </p:cNvSpPr>
          <p:nvPr>
            <p:ph sz="half" idx="2"/>
          </p:nvPr>
        </p:nvSpPr>
        <p:spPr/>
        <p:txBody>
          <a:bodyPr>
            <a:normAutofit/>
          </a:bodyPr>
          <a:lstStyle/>
          <a:p>
            <a:r>
              <a:rPr lang="en-US" sz="1600" dirty="0"/>
              <a:t>A core feature of </a:t>
            </a:r>
            <a:r>
              <a:rPr lang="en-US" sz="1600" dirty="0" err="1"/>
              <a:t>Blackfacts</a:t>
            </a:r>
            <a:r>
              <a:rPr lang="en-US" sz="1600" dirty="0"/>
              <a:t> is the linkage between ‘Fact Cards’ based on various types of searches.</a:t>
            </a:r>
          </a:p>
          <a:p>
            <a:r>
              <a:rPr lang="en-US" sz="1600" dirty="0"/>
              <a:t>This linkage is based on common factors between facts, and is the foundation of </a:t>
            </a:r>
            <a:r>
              <a:rPr lang="en-US" sz="1600" dirty="0" err="1"/>
              <a:t>Blackfacts</a:t>
            </a:r>
            <a:r>
              <a:rPr lang="en-US" sz="1600" dirty="0"/>
              <a:t>’ efficacy as an educational tool, as it mirrors the human mind’s process of associating pieces of information with each other.</a:t>
            </a:r>
          </a:p>
          <a:p>
            <a:r>
              <a:rPr lang="en-US" sz="1600" dirty="0"/>
              <a:t>This linkage can be based on both human and machine knowledge, but </a:t>
            </a:r>
            <a:r>
              <a:rPr lang="en-US" sz="1600" dirty="0" err="1"/>
              <a:t>Blackfacts</a:t>
            </a:r>
            <a:r>
              <a:rPr lang="en-US" sz="1600" dirty="0"/>
              <a:t>’ future as The Black Wikipedia relies on evolving the machine learning functionality to a level where it will be able to categorize and link millions of facts accurately with minimal human intervention required.</a:t>
            </a:r>
          </a:p>
        </p:txBody>
      </p:sp>
      <p:sp>
        <p:nvSpPr>
          <p:cNvPr id="5" name="Slide Number Placeholder 4">
            <a:extLst>
              <a:ext uri="{FF2B5EF4-FFF2-40B4-BE49-F238E27FC236}">
                <a16:creationId xmlns:a16="http://schemas.microsoft.com/office/drawing/2014/main" id="{E0E9D7C5-136E-4E50-A787-96F2E095B89A}"/>
              </a:ext>
            </a:extLst>
          </p:cNvPr>
          <p:cNvSpPr>
            <a:spLocks noGrp="1"/>
          </p:cNvSpPr>
          <p:nvPr>
            <p:ph type="sldNum" sz="quarter" idx="12"/>
          </p:nvPr>
        </p:nvSpPr>
        <p:spPr/>
        <p:txBody>
          <a:bodyPr/>
          <a:lstStyle/>
          <a:p>
            <a:fld id="{43E1C79E-4906-42D7-9799-8BE0AC9297B3}" type="slidenum">
              <a:rPr lang="en-US" smtClean="0"/>
              <a:pPr/>
              <a:t>2</a:t>
            </a:fld>
            <a:endParaRPr lang="en-US"/>
          </a:p>
        </p:txBody>
      </p:sp>
      <p:pic>
        <p:nvPicPr>
          <p:cNvPr id="7" name="Picture 6">
            <a:extLst>
              <a:ext uri="{FF2B5EF4-FFF2-40B4-BE49-F238E27FC236}">
                <a16:creationId xmlns:a16="http://schemas.microsoft.com/office/drawing/2014/main" id="{7A3C5071-D07C-422A-BC35-48A77ADA7088}"/>
              </a:ext>
            </a:extLst>
          </p:cNvPr>
          <p:cNvPicPr>
            <a:picLocks noChangeAspect="1"/>
          </p:cNvPicPr>
          <p:nvPr/>
        </p:nvPicPr>
        <p:blipFill>
          <a:blip r:embed="rId2"/>
          <a:stretch>
            <a:fillRect/>
          </a:stretch>
        </p:blipFill>
        <p:spPr>
          <a:xfrm>
            <a:off x="1097279" y="964274"/>
            <a:ext cx="6233616" cy="4904820"/>
          </a:xfrm>
          <a:prstGeom prst="rect">
            <a:avLst/>
          </a:prstGeom>
        </p:spPr>
      </p:pic>
    </p:spTree>
    <p:extLst>
      <p:ext uri="{BB962C8B-B14F-4D97-AF65-F5344CB8AC3E}">
        <p14:creationId xmlns:p14="http://schemas.microsoft.com/office/powerpoint/2010/main" val="1259815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7" name="Straight Connector 216"/>
          <p:cNvCxnSpPr/>
          <p:nvPr/>
        </p:nvCxnSpPr>
        <p:spPr>
          <a:xfrm>
            <a:off x="0" y="3308131"/>
            <a:ext cx="12192000" cy="0"/>
          </a:xfrm>
          <a:prstGeom prst="line">
            <a:avLst/>
          </a:prstGeom>
          <a:ln w="28575" cap="rnd">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49" name="Rectangle 2048"/>
          <p:cNvSpPr/>
          <p:nvPr/>
        </p:nvSpPr>
        <p:spPr>
          <a:xfrm>
            <a:off x="0" y="3405018"/>
            <a:ext cx="12192000" cy="303388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Oval 296"/>
          <p:cNvSpPr/>
          <p:nvPr/>
        </p:nvSpPr>
        <p:spPr>
          <a:xfrm>
            <a:off x="695228" y="2633892"/>
            <a:ext cx="1348478" cy="134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3699861" y="2633892"/>
            <a:ext cx="1348478" cy="134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6827782" y="2633892"/>
            <a:ext cx="1348478" cy="134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1" name="Group 2050"/>
          <p:cNvGrpSpPr/>
          <p:nvPr/>
        </p:nvGrpSpPr>
        <p:grpSpPr>
          <a:xfrm>
            <a:off x="787200" y="2725864"/>
            <a:ext cx="7297088" cy="1164534"/>
            <a:chOff x="787200" y="3186139"/>
            <a:chExt cx="7297088" cy="1164534"/>
          </a:xfrm>
        </p:grpSpPr>
        <p:sp>
          <p:nvSpPr>
            <p:cNvPr id="94" name="Oval 93"/>
            <p:cNvSpPr/>
            <p:nvPr/>
          </p:nvSpPr>
          <p:spPr>
            <a:xfrm>
              <a:off x="787200" y="3186139"/>
              <a:ext cx="1164534" cy="1164534"/>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791833" y="3186139"/>
              <a:ext cx="1164534" cy="116453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919754" y="3186139"/>
              <a:ext cx="1164534" cy="116453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2" name="Group 2051"/>
          <p:cNvGrpSpPr/>
          <p:nvPr/>
        </p:nvGrpSpPr>
        <p:grpSpPr>
          <a:xfrm>
            <a:off x="1303421" y="788399"/>
            <a:ext cx="6434037" cy="1695771"/>
            <a:chOff x="1303421" y="1111387"/>
            <a:chExt cx="6434037" cy="1363329"/>
          </a:xfrm>
          <a:solidFill>
            <a:schemeClr val="accent2">
              <a:lumMod val="40000"/>
              <a:lumOff val="60000"/>
            </a:schemeClr>
          </a:solidFill>
        </p:grpSpPr>
        <p:sp>
          <p:nvSpPr>
            <p:cNvPr id="86" name="Title 1"/>
            <p:cNvSpPr txBox="1">
              <a:spLocks/>
            </p:cNvSpPr>
            <p:nvPr/>
          </p:nvSpPr>
          <p:spPr>
            <a:xfrm>
              <a:off x="1303421" y="1111387"/>
              <a:ext cx="6434037" cy="400852"/>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a:t>
              </a:r>
              <a:r>
                <a:rPr lang="en-US" sz="3600" dirty="0">
                  <a:latin typeface="+mn-lt"/>
                  <a:cs typeface="Segoe UI" panose="020B0502040204020203" pitchFamily="34" charset="0"/>
                </a:rPr>
                <a:t>: </a:t>
              </a:r>
              <a:r>
                <a:rPr lang="en-US" sz="3600" b="1" dirty="0">
                  <a:latin typeface="+mn-lt"/>
                  <a:cs typeface="Segoe UI" panose="020B0502040204020203" pitchFamily="34" charset="0"/>
                </a:rPr>
                <a:t>3 Year Plan*</a:t>
              </a:r>
            </a:p>
          </p:txBody>
        </p:sp>
        <p:sp>
          <p:nvSpPr>
            <p:cNvPr id="87" name="Title 1"/>
            <p:cNvSpPr txBox="1">
              <a:spLocks/>
            </p:cNvSpPr>
            <p:nvPr/>
          </p:nvSpPr>
          <p:spPr>
            <a:xfrm>
              <a:off x="1303421" y="1484958"/>
              <a:ext cx="6434037" cy="989758"/>
            </a:xfrm>
            <a:prstGeom prst="rect">
              <a:avLst/>
            </a:prstGeom>
            <a:solidFill>
              <a:schemeClr val="bg1"/>
            </a:solid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1600" dirty="0">
                  <a:latin typeface="+mn-lt"/>
                </a:rPr>
                <a:t>In order to meet our goals, we recognize the needs to make several improvements to our current site, particularly for Administration and Support of features for Members, Partners and Sponsors.  We must also expand our reach by looking to new sources of content and implementing our strategic marketing plan. These features are being built/tested now for rollout in 2020.</a:t>
              </a:r>
            </a:p>
          </p:txBody>
        </p:sp>
      </p:grpSp>
      <p:sp>
        <p:nvSpPr>
          <p:cNvPr id="88" name="Title 1"/>
          <p:cNvSpPr txBox="1">
            <a:spLocks/>
          </p:cNvSpPr>
          <p:nvPr/>
        </p:nvSpPr>
        <p:spPr>
          <a:xfrm>
            <a:off x="324934" y="4012006"/>
            <a:ext cx="2378509" cy="28155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400" b="1" dirty="0">
                <a:solidFill>
                  <a:schemeClr val="bg1"/>
                </a:solidFill>
                <a:latin typeface="Century Gothic" panose="020B0502020202020204" pitchFamily="34" charset="0"/>
              </a:rPr>
              <a:t>2020: </a:t>
            </a:r>
            <a:r>
              <a:rPr lang="en-US" sz="1400" b="1" dirty="0">
                <a:latin typeface="Century Gothic" panose="020B0502020202020204" pitchFamily="34" charset="0"/>
              </a:rPr>
              <a:t>New Features</a:t>
            </a:r>
          </a:p>
        </p:txBody>
      </p:sp>
      <p:sp>
        <p:nvSpPr>
          <p:cNvPr id="89" name="Title 1"/>
          <p:cNvSpPr txBox="1">
            <a:spLocks/>
          </p:cNvSpPr>
          <p:nvPr/>
        </p:nvSpPr>
        <p:spPr>
          <a:xfrm>
            <a:off x="295978" y="4427768"/>
            <a:ext cx="2600571" cy="167738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lnSpc>
                <a:spcPct val="100000"/>
              </a:lnSpc>
              <a:spcAft>
                <a:spcPts val="600"/>
              </a:spcAft>
              <a:buFont typeface="Wingdings" panose="05000000000000000000" pitchFamily="2" charset="2"/>
              <a:buChar char="q"/>
            </a:pPr>
            <a:r>
              <a:rPr lang="en-US" sz="1400" dirty="0">
                <a:latin typeface="+mn-lt"/>
              </a:rPr>
              <a:t>Black News Syndicate</a:t>
            </a:r>
          </a:p>
          <a:p>
            <a:pPr marL="171450" indent="-171450">
              <a:lnSpc>
                <a:spcPct val="100000"/>
              </a:lnSpc>
              <a:spcAft>
                <a:spcPts val="600"/>
              </a:spcAft>
              <a:buFont typeface="Wingdings" panose="05000000000000000000" pitchFamily="2" charset="2"/>
              <a:buChar char="q"/>
            </a:pPr>
            <a:r>
              <a:rPr lang="en-US" sz="1400" dirty="0">
                <a:latin typeface="+mn-lt"/>
              </a:rPr>
              <a:t>Business &amp; HBCU Directory</a:t>
            </a:r>
          </a:p>
          <a:p>
            <a:pPr marL="171450" indent="-171450">
              <a:lnSpc>
                <a:spcPct val="100000"/>
              </a:lnSpc>
              <a:spcAft>
                <a:spcPts val="600"/>
              </a:spcAft>
              <a:buFont typeface="Wingdings" panose="05000000000000000000" pitchFamily="2" charset="2"/>
              <a:buChar char="q"/>
            </a:pPr>
            <a:r>
              <a:rPr lang="en-US" sz="1400" dirty="0">
                <a:latin typeface="+mn-lt"/>
              </a:rPr>
              <a:t>Widgets 2.0 (Custom Layouts)</a:t>
            </a:r>
          </a:p>
          <a:p>
            <a:pPr marL="171450" indent="-171450">
              <a:lnSpc>
                <a:spcPct val="100000"/>
              </a:lnSpc>
              <a:spcAft>
                <a:spcPts val="600"/>
              </a:spcAft>
              <a:buFont typeface="Wingdings" panose="05000000000000000000" pitchFamily="2" charset="2"/>
              <a:buChar char="q"/>
            </a:pPr>
            <a:r>
              <a:rPr lang="en-US" sz="1400" dirty="0">
                <a:latin typeface="+mn-lt"/>
              </a:rPr>
              <a:t>Educational Showcase Sites</a:t>
            </a:r>
          </a:p>
          <a:p>
            <a:pPr marL="171450" indent="-171450">
              <a:lnSpc>
                <a:spcPct val="100000"/>
              </a:lnSpc>
              <a:spcAft>
                <a:spcPts val="600"/>
              </a:spcAft>
              <a:buFont typeface="Wingdings" panose="05000000000000000000" pitchFamily="2" charset="2"/>
              <a:buChar char="q"/>
            </a:pPr>
            <a:r>
              <a:rPr lang="en-US" sz="1400" dirty="0">
                <a:latin typeface="+mn-lt"/>
              </a:rPr>
              <a:t>Diversity Showcase Sites</a:t>
            </a:r>
          </a:p>
          <a:p>
            <a:pPr marL="171450" indent="-171450">
              <a:lnSpc>
                <a:spcPct val="100000"/>
              </a:lnSpc>
              <a:spcAft>
                <a:spcPts val="600"/>
              </a:spcAft>
              <a:buFont typeface="Wingdings" panose="05000000000000000000" pitchFamily="2" charset="2"/>
              <a:buChar char="q"/>
            </a:pPr>
            <a:r>
              <a:rPr lang="en-US" sz="1400" dirty="0">
                <a:latin typeface="+mn-lt"/>
              </a:rPr>
              <a:t>Enhanced Content Relevance</a:t>
            </a:r>
          </a:p>
        </p:txBody>
      </p:sp>
      <p:sp>
        <p:nvSpPr>
          <p:cNvPr id="90" name="Title 1"/>
          <p:cNvSpPr txBox="1">
            <a:spLocks/>
          </p:cNvSpPr>
          <p:nvPr/>
        </p:nvSpPr>
        <p:spPr>
          <a:xfrm>
            <a:off x="3037574" y="4012007"/>
            <a:ext cx="2613226" cy="28155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400" b="1" dirty="0">
                <a:solidFill>
                  <a:schemeClr val="bg1"/>
                </a:solidFill>
                <a:latin typeface="Century Gothic" panose="020B0502020202020204" pitchFamily="34" charset="0"/>
              </a:rPr>
              <a:t>2021:</a:t>
            </a:r>
            <a:r>
              <a:rPr lang="en-US" sz="1400" b="1" dirty="0">
                <a:latin typeface="Century Gothic" panose="020B0502020202020204" pitchFamily="34" charset="0"/>
              </a:rPr>
              <a:t> Revenue Builders</a:t>
            </a:r>
          </a:p>
        </p:txBody>
      </p:sp>
      <p:sp>
        <p:nvSpPr>
          <p:cNvPr id="91" name="Title 1"/>
          <p:cNvSpPr txBox="1">
            <a:spLocks/>
          </p:cNvSpPr>
          <p:nvPr/>
        </p:nvSpPr>
        <p:spPr>
          <a:xfrm>
            <a:off x="2995865" y="4427768"/>
            <a:ext cx="3038425" cy="167738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lnSpc>
                <a:spcPct val="100000"/>
              </a:lnSpc>
              <a:spcAft>
                <a:spcPts val="600"/>
              </a:spcAft>
              <a:buFont typeface="Wingdings" panose="05000000000000000000" pitchFamily="2" charset="2"/>
              <a:buChar char="v"/>
            </a:pPr>
            <a:r>
              <a:rPr lang="en-US" sz="1400" dirty="0">
                <a:latin typeface="+mn-lt"/>
              </a:rPr>
              <a:t>Marketplace Vendor Catalog</a:t>
            </a:r>
          </a:p>
          <a:p>
            <a:pPr marL="171450" indent="-171450">
              <a:lnSpc>
                <a:spcPct val="100000"/>
              </a:lnSpc>
              <a:spcAft>
                <a:spcPts val="600"/>
              </a:spcAft>
              <a:buFont typeface="Wingdings" panose="05000000000000000000" pitchFamily="2" charset="2"/>
              <a:buChar char="v"/>
            </a:pPr>
            <a:r>
              <a:rPr lang="en-US" sz="1400" dirty="0">
                <a:latin typeface="+mn-lt"/>
              </a:rPr>
              <a:t>Marketplace Self-Service Signup</a:t>
            </a:r>
          </a:p>
          <a:p>
            <a:pPr marL="171450" indent="-171450">
              <a:lnSpc>
                <a:spcPct val="100000"/>
              </a:lnSpc>
              <a:spcAft>
                <a:spcPts val="600"/>
              </a:spcAft>
              <a:buFont typeface="Wingdings" panose="05000000000000000000" pitchFamily="2" charset="2"/>
              <a:buChar char="v"/>
            </a:pPr>
            <a:r>
              <a:rPr lang="en-US" sz="1400" dirty="0">
                <a:latin typeface="+mn-lt"/>
              </a:rPr>
              <a:t>Widgets 3.0 (Ads)</a:t>
            </a:r>
          </a:p>
          <a:p>
            <a:pPr marL="171450" indent="-171450">
              <a:lnSpc>
                <a:spcPct val="100000"/>
              </a:lnSpc>
              <a:spcAft>
                <a:spcPts val="600"/>
              </a:spcAft>
              <a:buFont typeface="Wingdings" panose="05000000000000000000" pitchFamily="2" charset="2"/>
              <a:buChar char="v"/>
            </a:pPr>
            <a:r>
              <a:rPr lang="en-US" sz="1400" dirty="0">
                <a:latin typeface="+mn-lt"/>
              </a:rPr>
              <a:t>Affiliate Self Service Signup</a:t>
            </a:r>
          </a:p>
          <a:p>
            <a:pPr marL="171450" indent="-171450">
              <a:lnSpc>
                <a:spcPct val="100000"/>
              </a:lnSpc>
              <a:spcAft>
                <a:spcPts val="600"/>
              </a:spcAft>
              <a:buFont typeface="Wingdings" panose="05000000000000000000" pitchFamily="2" charset="2"/>
              <a:buChar char="v"/>
            </a:pPr>
            <a:r>
              <a:rPr lang="en-US" sz="1400" dirty="0">
                <a:latin typeface="+mn-lt"/>
              </a:rPr>
              <a:t>Wakanda Initiative Launch</a:t>
            </a:r>
          </a:p>
          <a:p>
            <a:pPr marL="171450" indent="-171450">
              <a:lnSpc>
                <a:spcPct val="100000"/>
              </a:lnSpc>
              <a:spcAft>
                <a:spcPts val="600"/>
              </a:spcAft>
              <a:buFont typeface="Wingdings" panose="05000000000000000000" pitchFamily="2" charset="2"/>
              <a:buChar char="v"/>
            </a:pPr>
            <a:r>
              <a:rPr lang="en-US" sz="1400" dirty="0">
                <a:latin typeface="+mn-lt"/>
              </a:rPr>
              <a:t>Build Strategic Partnerships</a:t>
            </a:r>
          </a:p>
        </p:txBody>
      </p:sp>
      <p:sp>
        <p:nvSpPr>
          <p:cNvPr id="92" name="Title 1"/>
          <p:cNvSpPr txBox="1">
            <a:spLocks/>
          </p:cNvSpPr>
          <p:nvPr/>
        </p:nvSpPr>
        <p:spPr>
          <a:xfrm>
            <a:off x="6209348" y="4012006"/>
            <a:ext cx="2682772" cy="28155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400" b="1" dirty="0">
                <a:solidFill>
                  <a:schemeClr val="bg1"/>
                </a:solidFill>
                <a:latin typeface="Century Gothic" panose="020B0502020202020204" pitchFamily="34" charset="0"/>
              </a:rPr>
              <a:t>2022: </a:t>
            </a:r>
            <a:r>
              <a:rPr lang="en-US" sz="1400" b="1" dirty="0">
                <a:latin typeface="Century Gothic" panose="020B0502020202020204" pitchFamily="34" charset="0"/>
              </a:rPr>
              <a:t>Growth and Profitability</a:t>
            </a:r>
          </a:p>
        </p:txBody>
      </p:sp>
      <p:sp>
        <p:nvSpPr>
          <p:cNvPr id="93" name="Title 1"/>
          <p:cNvSpPr txBox="1">
            <a:spLocks/>
          </p:cNvSpPr>
          <p:nvPr/>
        </p:nvSpPr>
        <p:spPr>
          <a:xfrm>
            <a:off x="6209348" y="4427768"/>
            <a:ext cx="2943059" cy="167738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lnSpc>
                <a:spcPct val="100000"/>
              </a:lnSpc>
              <a:spcAft>
                <a:spcPts val="600"/>
              </a:spcAft>
              <a:buFont typeface="Wingdings" panose="05000000000000000000" pitchFamily="2" charset="2"/>
              <a:buChar char="Ø"/>
            </a:pPr>
            <a:r>
              <a:rPr lang="en-US" sz="1400" dirty="0">
                <a:latin typeface="+mn-lt"/>
              </a:rPr>
              <a:t>Full Wakanda Business feature set</a:t>
            </a:r>
          </a:p>
          <a:p>
            <a:pPr marL="171450" indent="-171450">
              <a:lnSpc>
                <a:spcPct val="100000"/>
              </a:lnSpc>
              <a:spcAft>
                <a:spcPts val="600"/>
              </a:spcAft>
              <a:buFont typeface="Wingdings" panose="05000000000000000000" pitchFamily="2" charset="2"/>
              <a:buChar char="Ø"/>
            </a:pPr>
            <a:r>
              <a:rPr lang="en-US" sz="1400" dirty="0">
                <a:latin typeface="+mn-lt"/>
              </a:rPr>
              <a:t>Full Wakanda Organization feature set</a:t>
            </a:r>
          </a:p>
          <a:p>
            <a:pPr marL="171450" indent="-171450">
              <a:lnSpc>
                <a:spcPct val="100000"/>
              </a:lnSpc>
              <a:spcAft>
                <a:spcPts val="600"/>
              </a:spcAft>
              <a:buFont typeface="Wingdings" panose="05000000000000000000" pitchFamily="2" charset="2"/>
              <a:buChar char="Ø"/>
            </a:pPr>
            <a:r>
              <a:rPr lang="en-US" sz="1400" dirty="0">
                <a:latin typeface="+mn-lt"/>
              </a:rPr>
              <a:t>Full Marketplace vendor tool set</a:t>
            </a:r>
          </a:p>
          <a:p>
            <a:pPr marL="171450" indent="-171450">
              <a:lnSpc>
                <a:spcPct val="100000"/>
              </a:lnSpc>
              <a:spcAft>
                <a:spcPts val="600"/>
              </a:spcAft>
              <a:buFont typeface="Wingdings" panose="05000000000000000000" pitchFamily="2" charset="2"/>
              <a:buChar char="Ø"/>
            </a:pPr>
            <a:r>
              <a:rPr lang="en-US" sz="1400" dirty="0">
                <a:latin typeface="+mn-lt"/>
              </a:rPr>
              <a:t>Full Premium Membership feature set</a:t>
            </a:r>
          </a:p>
          <a:p>
            <a:pPr marL="171450" indent="-171450">
              <a:lnSpc>
                <a:spcPct val="100000"/>
              </a:lnSpc>
              <a:spcAft>
                <a:spcPts val="600"/>
              </a:spcAft>
              <a:buFont typeface="Wingdings" panose="05000000000000000000" pitchFamily="2" charset="2"/>
              <a:buChar char="Ø"/>
            </a:pPr>
            <a:r>
              <a:rPr lang="en-US" sz="1400" dirty="0">
                <a:latin typeface="+mn-lt"/>
              </a:rPr>
              <a:t>Launch Strategic Partnerships</a:t>
            </a:r>
          </a:p>
          <a:p>
            <a:pPr marL="171450" indent="-171450">
              <a:lnSpc>
                <a:spcPct val="100000"/>
              </a:lnSpc>
              <a:spcAft>
                <a:spcPts val="600"/>
              </a:spcAft>
              <a:buFont typeface="Wingdings" panose="05000000000000000000" pitchFamily="2" charset="2"/>
              <a:buChar char="Ø"/>
            </a:pPr>
            <a:endParaRPr lang="en-US" sz="1400" dirty="0">
              <a:latin typeface="+mn-lt"/>
            </a:endParaRPr>
          </a:p>
        </p:txBody>
      </p:sp>
      <p:sp>
        <p:nvSpPr>
          <p:cNvPr id="218" name="Slide Number Placeholder 5">
            <a:extLst>
              <a:ext uri="{FF2B5EF4-FFF2-40B4-BE49-F238E27FC236}">
                <a16:creationId xmlns:a16="http://schemas.microsoft.com/office/drawing/2014/main" id="{766960BA-4F7E-45DE-A1A4-ED7740B584CE}"/>
              </a:ext>
            </a:extLst>
          </p:cNvPr>
          <p:cNvSpPr txBox="1">
            <a:spLocks/>
          </p:cNvSpPr>
          <p:nvPr/>
        </p:nvSpPr>
        <p:spPr>
          <a:xfrm>
            <a:off x="9900458" y="6459785"/>
            <a:ext cx="1312025"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3E1C79E-4906-42D7-9799-8BE0AC9297B3}" type="slidenum">
              <a:rPr lang="en-US" smtClean="0"/>
              <a:pPr algn="ctr"/>
              <a:t>20</a:t>
            </a:fld>
            <a:endParaRPr lang="en-US" dirty="0"/>
          </a:p>
        </p:txBody>
      </p:sp>
      <p:cxnSp>
        <p:nvCxnSpPr>
          <p:cNvPr id="3" name="Straight Arrow Connector 2">
            <a:extLst>
              <a:ext uri="{FF2B5EF4-FFF2-40B4-BE49-F238E27FC236}">
                <a16:creationId xmlns:a16="http://schemas.microsoft.com/office/drawing/2014/main" id="{62A9911F-F8DC-4AE2-B86F-CDF8D33AAA83}"/>
              </a:ext>
            </a:extLst>
          </p:cNvPr>
          <p:cNvCxnSpPr/>
          <p:nvPr/>
        </p:nvCxnSpPr>
        <p:spPr>
          <a:xfrm>
            <a:off x="11484524" y="3308543"/>
            <a:ext cx="738395"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F5DDF6A3-0E28-4EFA-9EC0-0217936E2A21}"/>
              </a:ext>
            </a:extLst>
          </p:cNvPr>
          <p:cNvCxnSpPr/>
          <p:nvPr/>
        </p:nvCxnSpPr>
        <p:spPr>
          <a:xfrm>
            <a:off x="6130352" y="3309233"/>
            <a:ext cx="738395"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3C518F02-B4AE-4009-88B2-F1613175D247}"/>
              </a:ext>
            </a:extLst>
          </p:cNvPr>
          <p:cNvCxnSpPr/>
          <p:nvPr/>
        </p:nvCxnSpPr>
        <p:spPr>
          <a:xfrm>
            <a:off x="3014160" y="3307807"/>
            <a:ext cx="738395"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0D571743-F7FA-41ED-AEF5-2785ABDF4C01}"/>
              </a:ext>
            </a:extLst>
          </p:cNvPr>
          <p:cNvCxnSpPr/>
          <p:nvPr/>
        </p:nvCxnSpPr>
        <p:spPr>
          <a:xfrm>
            <a:off x="-10438" y="3308422"/>
            <a:ext cx="738395"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24" name="Group 223">
            <a:extLst>
              <a:ext uri="{FF2B5EF4-FFF2-40B4-BE49-F238E27FC236}">
                <a16:creationId xmlns:a16="http://schemas.microsoft.com/office/drawing/2014/main" id="{9A5265AD-71C8-42DA-A75A-7038A9D7E33E}"/>
              </a:ext>
            </a:extLst>
          </p:cNvPr>
          <p:cNvGrpSpPr/>
          <p:nvPr/>
        </p:nvGrpSpPr>
        <p:grpSpPr>
          <a:xfrm>
            <a:off x="1032591" y="2983673"/>
            <a:ext cx="673471" cy="647188"/>
            <a:chOff x="3390900" y="5517232"/>
            <a:chExt cx="203200" cy="203200"/>
          </a:xfrm>
          <a:solidFill>
            <a:schemeClr val="bg1"/>
          </a:solidFill>
        </p:grpSpPr>
        <p:sp>
          <p:nvSpPr>
            <p:cNvPr id="225" name="Freeform 115">
              <a:extLst>
                <a:ext uri="{FF2B5EF4-FFF2-40B4-BE49-F238E27FC236}">
                  <a16:creationId xmlns:a16="http://schemas.microsoft.com/office/drawing/2014/main" id="{0F854E64-0D82-42BE-904A-AAB431B6DF1B}"/>
                </a:ext>
              </a:extLst>
            </p:cNvPr>
            <p:cNvSpPr>
              <a:spLocks noEditPoints="1"/>
            </p:cNvSpPr>
            <p:nvPr/>
          </p:nvSpPr>
          <p:spPr bwMode="auto">
            <a:xfrm>
              <a:off x="3390900" y="5580732"/>
              <a:ext cx="139700" cy="139700"/>
            </a:xfrm>
            <a:custGeom>
              <a:avLst/>
              <a:gdLst>
                <a:gd name="T0" fmla="*/ 42 w 44"/>
                <a:gd name="T1" fmla="*/ 18 h 44"/>
                <a:gd name="T2" fmla="*/ 36 w 44"/>
                <a:gd name="T3" fmla="*/ 18 h 44"/>
                <a:gd name="T4" fmla="*/ 34 w 44"/>
                <a:gd name="T5" fmla="*/ 14 h 44"/>
                <a:gd name="T6" fmla="*/ 38 w 44"/>
                <a:gd name="T7" fmla="*/ 10 h 44"/>
                <a:gd name="T8" fmla="*/ 38 w 44"/>
                <a:gd name="T9" fmla="*/ 7 h 44"/>
                <a:gd name="T10" fmla="*/ 36 w 44"/>
                <a:gd name="T11" fmla="*/ 5 h 44"/>
                <a:gd name="T12" fmla="*/ 33 w 44"/>
                <a:gd name="T13" fmla="*/ 5 h 44"/>
                <a:gd name="T14" fmla="*/ 29 w 44"/>
                <a:gd name="T15" fmla="*/ 9 h 44"/>
                <a:gd name="T16" fmla="*/ 25 w 44"/>
                <a:gd name="T17" fmla="*/ 8 h 44"/>
                <a:gd name="T18" fmla="*/ 25 w 44"/>
                <a:gd name="T19" fmla="*/ 2 h 44"/>
                <a:gd name="T20" fmla="*/ 23 w 44"/>
                <a:gd name="T21" fmla="*/ 0 h 44"/>
                <a:gd name="T22" fmla="*/ 20 w 44"/>
                <a:gd name="T23" fmla="*/ 0 h 44"/>
                <a:gd name="T24" fmla="*/ 18 w 44"/>
                <a:gd name="T25" fmla="*/ 2 h 44"/>
                <a:gd name="T26" fmla="*/ 18 w 44"/>
                <a:gd name="T27" fmla="*/ 8 h 44"/>
                <a:gd name="T28" fmla="*/ 14 w 44"/>
                <a:gd name="T29" fmla="*/ 9 h 44"/>
                <a:gd name="T30" fmla="*/ 10 w 44"/>
                <a:gd name="T31" fmla="*/ 6 h 44"/>
                <a:gd name="T32" fmla="*/ 7 w 44"/>
                <a:gd name="T33" fmla="*/ 6 h 44"/>
                <a:gd name="T34" fmla="*/ 5 w 44"/>
                <a:gd name="T35" fmla="*/ 8 h 44"/>
                <a:gd name="T36" fmla="*/ 5 w 44"/>
                <a:gd name="T37" fmla="*/ 11 h 44"/>
                <a:gd name="T38" fmla="*/ 9 w 44"/>
                <a:gd name="T39" fmla="*/ 15 h 44"/>
                <a:gd name="T40" fmla="*/ 7 w 44"/>
                <a:gd name="T41" fmla="*/ 19 h 44"/>
                <a:gd name="T42" fmla="*/ 3 w 44"/>
                <a:gd name="T43" fmla="*/ 19 h 44"/>
                <a:gd name="T44" fmla="*/ 0 w 44"/>
                <a:gd name="T45" fmla="*/ 21 h 44"/>
                <a:gd name="T46" fmla="*/ 0 w 44"/>
                <a:gd name="T47" fmla="*/ 24 h 44"/>
                <a:gd name="T48" fmla="*/ 3 w 44"/>
                <a:gd name="T49" fmla="*/ 26 h 44"/>
                <a:gd name="T50" fmla="*/ 7 w 44"/>
                <a:gd name="T51" fmla="*/ 26 h 44"/>
                <a:gd name="T52" fmla="*/ 9 w 44"/>
                <a:gd name="T53" fmla="*/ 30 h 44"/>
                <a:gd name="T54" fmla="*/ 6 w 44"/>
                <a:gd name="T55" fmla="*/ 34 h 44"/>
                <a:gd name="T56" fmla="*/ 6 w 44"/>
                <a:gd name="T57" fmla="*/ 37 h 44"/>
                <a:gd name="T58" fmla="*/ 8 w 44"/>
                <a:gd name="T59" fmla="*/ 39 h 44"/>
                <a:gd name="T60" fmla="*/ 11 w 44"/>
                <a:gd name="T61" fmla="*/ 39 h 44"/>
                <a:gd name="T62" fmla="*/ 15 w 44"/>
                <a:gd name="T63" fmla="*/ 35 h 44"/>
                <a:gd name="T64" fmla="*/ 19 w 44"/>
                <a:gd name="T65" fmla="*/ 36 h 44"/>
                <a:gd name="T66" fmla="*/ 19 w 44"/>
                <a:gd name="T67" fmla="*/ 42 h 44"/>
                <a:gd name="T68" fmla="*/ 21 w 44"/>
                <a:gd name="T69" fmla="*/ 44 h 44"/>
                <a:gd name="T70" fmla="*/ 24 w 44"/>
                <a:gd name="T71" fmla="*/ 44 h 44"/>
                <a:gd name="T72" fmla="*/ 26 w 44"/>
                <a:gd name="T73" fmla="*/ 42 h 44"/>
                <a:gd name="T74" fmla="*/ 26 w 44"/>
                <a:gd name="T75" fmla="*/ 36 h 44"/>
                <a:gd name="T76" fmla="*/ 30 w 44"/>
                <a:gd name="T77" fmla="*/ 34 h 44"/>
                <a:gd name="T78" fmla="*/ 34 w 44"/>
                <a:gd name="T79" fmla="*/ 38 h 44"/>
                <a:gd name="T80" fmla="*/ 37 w 44"/>
                <a:gd name="T81" fmla="*/ 38 h 44"/>
                <a:gd name="T82" fmla="*/ 39 w 44"/>
                <a:gd name="T83" fmla="*/ 36 h 44"/>
                <a:gd name="T84" fmla="*/ 39 w 44"/>
                <a:gd name="T85" fmla="*/ 33 h 44"/>
                <a:gd name="T86" fmla="*/ 35 w 44"/>
                <a:gd name="T87" fmla="*/ 28 h 44"/>
                <a:gd name="T88" fmla="*/ 36 w 44"/>
                <a:gd name="T89" fmla="*/ 25 h 44"/>
                <a:gd name="T90" fmla="*/ 42 w 44"/>
                <a:gd name="T91" fmla="*/ 25 h 44"/>
                <a:gd name="T92" fmla="*/ 44 w 44"/>
                <a:gd name="T93" fmla="*/ 23 h 44"/>
                <a:gd name="T94" fmla="*/ 44 w 44"/>
                <a:gd name="T95" fmla="*/ 20 h 44"/>
                <a:gd name="T96" fmla="*/ 42 w 44"/>
                <a:gd name="T97" fmla="*/ 18 h 44"/>
                <a:gd name="T98" fmla="*/ 21 w 44"/>
                <a:gd name="T99" fmla="*/ 28 h 44"/>
                <a:gd name="T100" fmla="*/ 15 w 44"/>
                <a:gd name="T101" fmla="*/ 22 h 44"/>
                <a:gd name="T102" fmla="*/ 21 w 44"/>
                <a:gd name="T103" fmla="*/ 16 h 44"/>
                <a:gd name="T104" fmla="*/ 28 w 44"/>
                <a:gd name="T105" fmla="*/ 22 h 44"/>
                <a:gd name="T106" fmla="*/ 21 w 44"/>
                <a:gd name="T107"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44">
                  <a:moveTo>
                    <a:pt x="42" y="18"/>
                  </a:moveTo>
                  <a:cubicBezTo>
                    <a:pt x="36" y="18"/>
                    <a:pt x="36" y="18"/>
                    <a:pt x="36" y="18"/>
                  </a:cubicBezTo>
                  <a:cubicBezTo>
                    <a:pt x="35" y="17"/>
                    <a:pt x="35" y="15"/>
                    <a:pt x="34" y="14"/>
                  </a:cubicBezTo>
                  <a:cubicBezTo>
                    <a:pt x="38" y="10"/>
                    <a:pt x="38" y="10"/>
                    <a:pt x="38" y="10"/>
                  </a:cubicBezTo>
                  <a:cubicBezTo>
                    <a:pt x="39" y="9"/>
                    <a:pt x="39" y="8"/>
                    <a:pt x="38" y="7"/>
                  </a:cubicBezTo>
                  <a:cubicBezTo>
                    <a:pt x="36" y="5"/>
                    <a:pt x="36" y="5"/>
                    <a:pt x="36" y="5"/>
                  </a:cubicBezTo>
                  <a:cubicBezTo>
                    <a:pt x="35" y="4"/>
                    <a:pt x="34" y="4"/>
                    <a:pt x="33" y="5"/>
                  </a:cubicBezTo>
                  <a:cubicBezTo>
                    <a:pt x="29" y="9"/>
                    <a:pt x="29" y="9"/>
                    <a:pt x="29" y="9"/>
                  </a:cubicBezTo>
                  <a:cubicBezTo>
                    <a:pt x="28" y="9"/>
                    <a:pt x="26" y="8"/>
                    <a:pt x="25" y="8"/>
                  </a:cubicBezTo>
                  <a:cubicBezTo>
                    <a:pt x="25" y="2"/>
                    <a:pt x="25" y="2"/>
                    <a:pt x="25" y="2"/>
                  </a:cubicBezTo>
                  <a:cubicBezTo>
                    <a:pt x="25" y="1"/>
                    <a:pt x="24" y="0"/>
                    <a:pt x="23" y="0"/>
                  </a:cubicBezTo>
                  <a:cubicBezTo>
                    <a:pt x="20" y="0"/>
                    <a:pt x="20" y="0"/>
                    <a:pt x="20" y="0"/>
                  </a:cubicBezTo>
                  <a:cubicBezTo>
                    <a:pt x="19" y="0"/>
                    <a:pt x="18" y="1"/>
                    <a:pt x="18" y="2"/>
                  </a:cubicBezTo>
                  <a:cubicBezTo>
                    <a:pt x="18" y="8"/>
                    <a:pt x="18" y="8"/>
                    <a:pt x="18" y="8"/>
                  </a:cubicBezTo>
                  <a:cubicBezTo>
                    <a:pt x="16" y="8"/>
                    <a:pt x="15" y="9"/>
                    <a:pt x="14" y="9"/>
                  </a:cubicBezTo>
                  <a:cubicBezTo>
                    <a:pt x="10" y="6"/>
                    <a:pt x="10" y="6"/>
                    <a:pt x="10" y="6"/>
                  </a:cubicBezTo>
                  <a:cubicBezTo>
                    <a:pt x="9" y="5"/>
                    <a:pt x="8" y="5"/>
                    <a:pt x="7" y="6"/>
                  </a:cubicBezTo>
                  <a:cubicBezTo>
                    <a:pt x="5" y="8"/>
                    <a:pt x="5" y="8"/>
                    <a:pt x="5" y="8"/>
                  </a:cubicBezTo>
                  <a:cubicBezTo>
                    <a:pt x="4" y="9"/>
                    <a:pt x="4" y="10"/>
                    <a:pt x="5" y="11"/>
                  </a:cubicBezTo>
                  <a:cubicBezTo>
                    <a:pt x="9" y="15"/>
                    <a:pt x="9" y="15"/>
                    <a:pt x="9" y="15"/>
                  </a:cubicBezTo>
                  <a:cubicBezTo>
                    <a:pt x="8" y="16"/>
                    <a:pt x="7" y="17"/>
                    <a:pt x="7" y="19"/>
                  </a:cubicBezTo>
                  <a:cubicBezTo>
                    <a:pt x="3" y="19"/>
                    <a:pt x="3" y="19"/>
                    <a:pt x="3" y="19"/>
                  </a:cubicBezTo>
                  <a:cubicBezTo>
                    <a:pt x="1" y="19"/>
                    <a:pt x="0" y="20"/>
                    <a:pt x="0" y="21"/>
                  </a:cubicBezTo>
                  <a:cubicBezTo>
                    <a:pt x="0" y="24"/>
                    <a:pt x="0" y="24"/>
                    <a:pt x="0" y="24"/>
                  </a:cubicBezTo>
                  <a:cubicBezTo>
                    <a:pt x="0" y="25"/>
                    <a:pt x="1" y="26"/>
                    <a:pt x="3" y="26"/>
                  </a:cubicBezTo>
                  <a:cubicBezTo>
                    <a:pt x="7" y="26"/>
                    <a:pt x="7" y="26"/>
                    <a:pt x="7" y="26"/>
                  </a:cubicBezTo>
                  <a:cubicBezTo>
                    <a:pt x="8" y="28"/>
                    <a:pt x="9" y="29"/>
                    <a:pt x="9" y="30"/>
                  </a:cubicBezTo>
                  <a:cubicBezTo>
                    <a:pt x="6" y="34"/>
                    <a:pt x="6" y="34"/>
                    <a:pt x="6" y="34"/>
                  </a:cubicBezTo>
                  <a:cubicBezTo>
                    <a:pt x="5" y="35"/>
                    <a:pt x="5" y="36"/>
                    <a:pt x="6" y="37"/>
                  </a:cubicBezTo>
                  <a:cubicBezTo>
                    <a:pt x="8" y="39"/>
                    <a:pt x="8" y="39"/>
                    <a:pt x="8" y="39"/>
                  </a:cubicBezTo>
                  <a:cubicBezTo>
                    <a:pt x="9" y="40"/>
                    <a:pt x="10" y="40"/>
                    <a:pt x="11" y="39"/>
                  </a:cubicBezTo>
                  <a:cubicBezTo>
                    <a:pt x="15" y="35"/>
                    <a:pt x="15" y="35"/>
                    <a:pt x="15" y="35"/>
                  </a:cubicBezTo>
                  <a:cubicBezTo>
                    <a:pt x="16" y="36"/>
                    <a:pt x="18" y="36"/>
                    <a:pt x="19" y="36"/>
                  </a:cubicBezTo>
                  <a:cubicBezTo>
                    <a:pt x="19" y="42"/>
                    <a:pt x="19" y="42"/>
                    <a:pt x="19" y="42"/>
                  </a:cubicBezTo>
                  <a:cubicBezTo>
                    <a:pt x="19" y="43"/>
                    <a:pt x="20" y="44"/>
                    <a:pt x="21" y="44"/>
                  </a:cubicBezTo>
                  <a:cubicBezTo>
                    <a:pt x="24" y="44"/>
                    <a:pt x="24" y="44"/>
                    <a:pt x="24" y="44"/>
                  </a:cubicBezTo>
                  <a:cubicBezTo>
                    <a:pt x="25" y="44"/>
                    <a:pt x="26" y="43"/>
                    <a:pt x="26" y="42"/>
                  </a:cubicBezTo>
                  <a:cubicBezTo>
                    <a:pt x="26" y="36"/>
                    <a:pt x="26" y="36"/>
                    <a:pt x="26" y="36"/>
                  </a:cubicBezTo>
                  <a:cubicBezTo>
                    <a:pt x="28" y="35"/>
                    <a:pt x="29" y="35"/>
                    <a:pt x="30" y="34"/>
                  </a:cubicBezTo>
                  <a:cubicBezTo>
                    <a:pt x="34" y="38"/>
                    <a:pt x="34" y="38"/>
                    <a:pt x="34" y="38"/>
                  </a:cubicBezTo>
                  <a:cubicBezTo>
                    <a:pt x="35" y="39"/>
                    <a:pt x="36" y="39"/>
                    <a:pt x="37" y="38"/>
                  </a:cubicBezTo>
                  <a:cubicBezTo>
                    <a:pt x="39" y="36"/>
                    <a:pt x="39" y="36"/>
                    <a:pt x="39" y="36"/>
                  </a:cubicBezTo>
                  <a:cubicBezTo>
                    <a:pt x="40" y="35"/>
                    <a:pt x="40" y="34"/>
                    <a:pt x="39" y="33"/>
                  </a:cubicBezTo>
                  <a:cubicBezTo>
                    <a:pt x="35" y="28"/>
                    <a:pt x="35" y="28"/>
                    <a:pt x="35" y="28"/>
                  </a:cubicBezTo>
                  <a:cubicBezTo>
                    <a:pt x="35" y="27"/>
                    <a:pt x="36" y="26"/>
                    <a:pt x="36" y="25"/>
                  </a:cubicBezTo>
                  <a:cubicBezTo>
                    <a:pt x="42" y="25"/>
                    <a:pt x="42" y="25"/>
                    <a:pt x="42" y="25"/>
                  </a:cubicBezTo>
                  <a:cubicBezTo>
                    <a:pt x="43" y="25"/>
                    <a:pt x="44" y="24"/>
                    <a:pt x="44" y="23"/>
                  </a:cubicBezTo>
                  <a:cubicBezTo>
                    <a:pt x="44" y="20"/>
                    <a:pt x="44" y="20"/>
                    <a:pt x="44" y="20"/>
                  </a:cubicBezTo>
                  <a:cubicBezTo>
                    <a:pt x="44" y="19"/>
                    <a:pt x="43" y="18"/>
                    <a:pt x="42" y="18"/>
                  </a:cubicBezTo>
                  <a:close/>
                  <a:moveTo>
                    <a:pt x="21" y="28"/>
                  </a:moveTo>
                  <a:cubicBezTo>
                    <a:pt x="18" y="28"/>
                    <a:pt x="15" y="25"/>
                    <a:pt x="15" y="22"/>
                  </a:cubicBezTo>
                  <a:cubicBezTo>
                    <a:pt x="15" y="19"/>
                    <a:pt x="18" y="16"/>
                    <a:pt x="21" y="16"/>
                  </a:cubicBezTo>
                  <a:cubicBezTo>
                    <a:pt x="25" y="16"/>
                    <a:pt x="28" y="19"/>
                    <a:pt x="28" y="22"/>
                  </a:cubicBezTo>
                  <a:cubicBezTo>
                    <a:pt x="28" y="25"/>
                    <a:pt x="25" y="28"/>
                    <a:pt x="21"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6" name="Freeform 116">
              <a:extLst>
                <a:ext uri="{FF2B5EF4-FFF2-40B4-BE49-F238E27FC236}">
                  <a16:creationId xmlns:a16="http://schemas.microsoft.com/office/drawing/2014/main" id="{AE0C817B-03FF-484F-8186-A6791D357245}"/>
                </a:ext>
              </a:extLst>
            </p:cNvPr>
            <p:cNvSpPr>
              <a:spLocks noEditPoints="1"/>
            </p:cNvSpPr>
            <p:nvPr/>
          </p:nvSpPr>
          <p:spPr bwMode="auto">
            <a:xfrm>
              <a:off x="3505200" y="5517232"/>
              <a:ext cx="88900" cy="88900"/>
            </a:xfrm>
            <a:custGeom>
              <a:avLst/>
              <a:gdLst>
                <a:gd name="T0" fmla="*/ 27 w 28"/>
                <a:gd name="T1" fmla="*/ 11 h 28"/>
                <a:gd name="T2" fmla="*/ 23 w 28"/>
                <a:gd name="T3" fmla="*/ 11 h 28"/>
                <a:gd name="T4" fmla="*/ 22 w 28"/>
                <a:gd name="T5" fmla="*/ 9 h 28"/>
                <a:gd name="T6" fmla="*/ 24 w 28"/>
                <a:gd name="T7" fmla="*/ 7 h 28"/>
                <a:gd name="T8" fmla="*/ 24 w 28"/>
                <a:gd name="T9" fmla="*/ 4 h 28"/>
                <a:gd name="T10" fmla="*/ 23 w 28"/>
                <a:gd name="T11" fmla="*/ 3 h 28"/>
                <a:gd name="T12" fmla="*/ 21 w 28"/>
                <a:gd name="T13" fmla="*/ 3 h 28"/>
                <a:gd name="T14" fmla="*/ 18 w 28"/>
                <a:gd name="T15" fmla="*/ 6 h 28"/>
                <a:gd name="T16" fmla="*/ 16 w 28"/>
                <a:gd name="T17" fmla="*/ 5 h 28"/>
                <a:gd name="T18" fmla="*/ 16 w 28"/>
                <a:gd name="T19" fmla="*/ 2 h 28"/>
                <a:gd name="T20" fmla="*/ 14 w 28"/>
                <a:gd name="T21" fmla="*/ 0 h 28"/>
                <a:gd name="T22" fmla="*/ 13 w 28"/>
                <a:gd name="T23" fmla="*/ 0 h 28"/>
                <a:gd name="T24" fmla="*/ 11 w 28"/>
                <a:gd name="T25" fmla="*/ 2 h 28"/>
                <a:gd name="T26" fmla="*/ 11 w 28"/>
                <a:gd name="T27" fmla="*/ 5 h 28"/>
                <a:gd name="T28" fmla="*/ 9 w 28"/>
                <a:gd name="T29" fmla="*/ 6 h 28"/>
                <a:gd name="T30" fmla="*/ 7 w 28"/>
                <a:gd name="T31" fmla="*/ 4 h 28"/>
                <a:gd name="T32" fmla="*/ 4 w 28"/>
                <a:gd name="T33" fmla="*/ 4 h 28"/>
                <a:gd name="T34" fmla="*/ 3 w 28"/>
                <a:gd name="T35" fmla="*/ 5 h 28"/>
                <a:gd name="T36" fmla="*/ 3 w 28"/>
                <a:gd name="T37" fmla="*/ 7 h 28"/>
                <a:gd name="T38" fmla="*/ 6 w 28"/>
                <a:gd name="T39" fmla="*/ 9 h 28"/>
                <a:gd name="T40" fmla="*/ 5 w 28"/>
                <a:gd name="T41" fmla="*/ 12 h 28"/>
                <a:gd name="T42" fmla="*/ 2 w 28"/>
                <a:gd name="T43" fmla="*/ 12 h 28"/>
                <a:gd name="T44" fmla="*/ 0 w 28"/>
                <a:gd name="T45" fmla="*/ 14 h 28"/>
                <a:gd name="T46" fmla="*/ 0 w 28"/>
                <a:gd name="T47" fmla="*/ 15 h 28"/>
                <a:gd name="T48" fmla="*/ 2 w 28"/>
                <a:gd name="T49" fmla="*/ 17 h 28"/>
                <a:gd name="T50" fmla="*/ 5 w 28"/>
                <a:gd name="T51" fmla="*/ 17 h 28"/>
                <a:gd name="T52" fmla="*/ 6 w 28"/>
                <a:gd name="T53" fmla="*/ 19 h 28"/>
                <a:gd name="T54" fmla="*/ 4 w 28"/>
                <a:gd name="T55" fmla="*/ 21 h 28"/>
                <a:gd name="T56" fmla="*/ 4 w 28"/>
                <a:gd name="T57" fmla="*/ 24 h 28"/>
                <a:gd name="T58" fmla="*/ 5 w 28"/>
                <a:gd name="T59" fmla="*/ 25 h 28"/>
                <a:gd name="T60" fmla="*/ 7 w 28"/>
                <a:gd name="T61" fmla="*/ 25 h 28"/>
                <a:gd name="T62" fmla="*/ 10 w 28"/>
                <a:gd name="T63" fmla="*/ 22 h 28"/>
                <a:gd name="T64" fmla="*/ 12 w 28"/>
                <a:gd name="T65" fmla="*/ 23 h 28"/>
                <a:gd name="T66" fmla="*/ 12 w 28"/>
                <a:gd name="T67" fmla="*/ 26 h 28"/>
                <a:gd name="T68" fmla="*/ 14 w 28"/>
                <a:gd name="T69" fmla="*/ 28 h 28"/>
                <a:gd name="T70" fmla="*/ 15 w 28"/>
                <a:gd name="T71" fmla="*/ 28 h 28"/>
                <a:gd name="T72" fmla="*/ 17 w 28"/>
                <a:gd name="T73" fmla="*/ 26 h 28"/>
                <a:gd name="T74" fmla="*/ 17 w 28"/>
                <a:gd name="T75" fmla="*/ 23 h 28"/>
                <a:gd name="T76" fmla="*/ 19 w 28"/>
                <a:gd name="T77" fmla="*/ 22 h 28"/>
                <a:gd name="T78" fmla="*/ 22 w 28"/>
                <a:gd name="T79" fmla="*/ 24 h 28"/>
                <a:gd name="T80" fmla="*/ 24 w 28"/>
                <a:gd name="T81" fmla="*/ 24 h 28"/>
                <a:gd name="T82" fmla="*/ 25 w 28"/>
                <a:gd name="T83" fmla="*/ 23 h 28"/>
                <a:gd name="T84" fmla="*/ 25 w 28"/>
                <a:gd name="T85" fmla="*/ 21 h 28"/>
                <a:gd name="T86" fmla="*/ 22 w 28"/>
                <a:gd name="T87" fmla="*/ 18 h 28"/>
                <a:gd name="T88" fmla="*/ 23 w 28"/>
                <a:gd name="T89" fmla="*/ 16 h 28"/>
                <a:gd name="T90" fmla="*/ 27 w 28"/>
                <a:gd name="T91" fmla="*/ 16 h 28"/>
                <a:gd name="T92" fmla="*/ 28 w 28"/>
                <a:gd name="T93" fmla="*/ 14 h 28"/>
                <a:gd name="T94" fmla="*/ 28 w 28"/>
                <a:gd name="T95" fmla="*/ 13 h 28"/>
                <a:gd name="T96" fmla="*/ 27 w 28"/>
                <a:gd name="T97" fmla="*/ 11 h 28"/>
                <a:gd name="T98" fmla="*/ 14 w 28"/>
                <a:gd name="T99" fmla="*/ 18 h 28"/>
                <a:gd name="T100" fmla="*/ 10 w 28"/>
                <a:gd name="T101" fmla="*/ 14 h 28"/>
                <a:gd name="T102" fmla="*/ 14 w 28"/>
                <a:gd name="T103" fmla="*/ 10 h 28"/>
                <a:gd name="T104" fmla="*/ 18 w 28"/>
                <a:gd name="T105" fmla="*/ 14 h 28"/>
                <a:gd name="T106" fmla="*/ 14 w 28"/>
                <a:gd name="T10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8">
                  <a:moveTo>
                    <a:pt x="27" y="11"/>
                  </a:moveTo>
                  <a:cubicBezTo>
                    <a:pt x="23" y="11"/>
                    <a:pt x="23" y="11"/>
                    <a:pt x="23" y="11"/>
                  </a:cubicBezTo>
                  <a:cubicBezTo>
                    <a:pt x="22" y="11"/>
                    <a:pt x="22" y="10"/>
                    <a:pt x="22" y="9"/>
                  </a:cubicBezTo>
                  <a:cubicBezTo>
                    <a:pt x="24" y="7"/>
                    <a:pt x="24" y="7"/>
                    <a:pt x="24" y="7"/>
                  </a:cubicBezTo>
                  <a:cubicBezTo>
                    <a:pt x="25" y="6"/>
                    <a:pt x="25" y="5"/>
                    <a:pt x="24" y="4"/>
                  </a:cubicBezTo>
                  <a:cubicBezTo>
                    <a:pt x="23" y="3"/>
                    <a:pt x="23" y="3"/>
                    <a:pt x="23" y="3"/>
                  </a:cubicBezTo>
                  <a:cubicBezTo>
                    <a:pt x="23" y="3"/>
                    <a:pt x="22" y="3"/>
                    <a:pt x="21" y="3"/>
                  </a:cubicBezTo>
                  <a:cubicBezTo>
                    <a:pt x="18" y="6"/>
                    <a:pt x="18" y="6"/>
                    <a:pt x="18" y="6"/>
                  </a:cubicBezTo>
                  <a:cubicBezTo>
                    <a:pt x="18" y="6"/>
                    <a:pt x="17" y="5"/>
                    <a:pt x="16" y="5"/>
                  </a:cubicBezTo>
                  <a:cubicBezTo>
                    <a:pt x="16" y="2"/>
                    <a:pt x="16" y="2"/>
                    <a:pt x="16" y="2"/>
                  </a:cubicBezTo>
                  <a:cubicBezTo>
                    <a:pt x="16" y="1"/>
                    <a:pt x="15" y="0"/>
                    <a:pt x="14" y="0"/>
                  </a:cubicBezTo>
                  <a:cubicBezTo>
                    <a:pt x="13" y="0"/>
                    <a:pt x="13" y="0"/>
                    <a:pt x="13" y="0"/>
                  </a:cubicBezTo>
                  <a:cubicBezTo>
                    <a:pt x="12" y="0"/>
                    <a:pt x="11" y="1"/>
                    <a:pt x="11" y="2"/>
                  </a:cubicBezTo>
                  <a:cubicBezTo>
                    <a:pt x="11" y="5"/>
                    <a:pt x="11" y="5"/>
                    <a:pt x="11" y="5"/>
                  </a:cubicBezTo>
                  <a:cubicBezTo>
                    <a:pt x="10" y="5"/>
                    <a:pt x="10" y="6"/>
                    <a:pt x="9" y="6"/>
                  </a:cubicBezTo>
                  <a:cubicBezTo>
                    <a:pt x="7" y="4"/>
                    <a:pt x="7" y="4"/>
                    <a:pt x="7" y="4"/>
                  </a:cubicBezTo>
                  <a:cubicBezTo>
                    <a:pt x="6" y="3"/>
                    <a:pt x="5" y="3"/>
                    <a:pt x="4" y="4"/>
                  </a:cubicBezTo>
                  <a:cubicBezTo>
                    <a:pt x="3" y="5"/>
                    <a:pt x="3" y="5"/>
                    <a:pt x="3" y="5"/>
                  </a:cubicBezTo>
                  <a:cubicBezTo>
                    <a:pt x="3" y="6"/>
                    <a:pt x="3" y="7"/>
                    <a:pt x="3" y="7"/>
                  </a:cubicBezTo>
                  <a:cubicBezTo>
                    <a:pt x="6" y="9"/>
                    <a:pt x="6" y="9"/>
                    <a:pt x="6" y="9"/>
                  </a:cubicBezTo>
                  <a:cubicBezTo>
                    <a:pt x="5" y="10"/>
                    <a:pt x="5" y="11"/>
                    <a:pt x="5" y="12"/>
                  </a:cubicBezTo>
                  <a:cubicBezTo>
                    <a:pt x="2" y="12"/>
                    <a:pt x="2" y="12"/>
                    <a:pt x="2" y="12"/>
                  </a:cubicBezTo>
                  <a:cubicBezTo>
                    <a:pt x="1" y="12"/>
                    <a:pt x="0" y="13"/>
                    <a:pt x="0" y="14"/>
                  </a:cubicBezTo>
                  <a:cubicBezTo>
                    <a:pt x="0" y="15"/>
                    <a:pt x="0" y="15"/>
                    <a:pt x="0" y="15"/>
                  </a:cubicBezTo>
                  <a:cubicBezTo>
                    <a:pt x="0" y="16"/>
                    <a:pt x="1" y="17"/>
                    <a:pt x="2" y="17"/>
                  </a:cubicBezTo>
                  <a:cubicBezTo>
                    <a:pt x="5" y="17"/>
                    <a:pt x="5" y="17"/>
                    <a:pt x="5" y="17"/>
                  </a:cubicBezTo>
                  <a:cubicBezTo>
                    <a:pt x="5" y="18"/>
                    <a:pt x="5" y="19"/>
                    <a:pt x="6" y="19"/>
                  </a:cubicBezTo>
                  <a:cubicBezTo>
                    <a:pt x="4" y="21"/>
                    <a:pt x="4" y="21"/>
                    <a:pt x="4" y="21"/>
                  </a:cubicBezTo>
                  <a:cubicBezTo>
                    <a:pt x="3" y="22"/>
                    <a:pt x="3" y="23"/>
                    <a:pt x="4" y="24"/>
                  </a:cubicBezTo>
                  <a:cubicBezTo>
                    <a:pt x="5" y="25"/>
                    <a:pt x="5" y="25"/>
                    <a:pt x="5" y="25"/>
                  </a:cubicBezTo>
                  <a:cubicBezTo>
                    <a:pt x="6" y="25"/>
                    <a:pt x="7" y="25"/>
                    <a:pt x="7" y="25"/>
                  </a:cubicBezTo>
                  <a:cubicBezTo>
                    <a:pt x="10" y="22"/>
                    <a:pt x="10" y="22"/>
                    <a:pt x="10" y="22"/>
                  </a:cubicBezTo>
                  <a:cubicBezTo>
                    <a:pt x="10" y="23"/>
                    <a:pt x="11" y="23"/>
                    <a:pt x="12" y="23"/>
                  </a:cubicBezTo>
                  <a:cubicBezTo>
                    <a:pt x="12" y="26"/>
                    <a:pt x="12" y="26"/>
                    <a:pt x="12" y="26"/>
                  </a:cubicBezTo>
                  <a:cubicBezTo>
                    <a:pt x="12" y="27"/>
                    <a:pt x="13" y="28"/>
                    <a:pt x="14" y="28"/>
                  </a:cubicBezTo>
                  <a:cubicBezTo>
                    <a:pt x="15" y="28"/>
                    <a:pt x="15" y="28"/>
                    <a:pt x="15" y="28"/>
                  </a:cubicBezTo>
                  <a:cubicBezTo>
                    <a:pt x="16" y="28"/>
                    <a:pt x="17" y="27"/>
                    <a:pt x="17" y="26"/>
                  </a:cubicBezTo>
                  <a:cubicBezTo>
                    <a:pt x="17" y="23"/>
                    <a:pt x="17" y="23"/>
                    <a:pt x="17" y="23"/>
                  </a:cubicBezTo>
                  <a:cubicBezTo>
                    <a:pt x="18" y="23"/>
                    <a:pt x="18" y="22"/>
                    <a:pt x="19" y="22"/>
                  </a:cubicBezTo>
                  <a:cubicBezTo>
                    <a:pt x="22" y="24"/>
                    <a:pt x="22" y="24"/>
                    <a:pt x="22" y="24"/>
                  </a:cubicBezTo>
                  <a:cubicBezTo>
                    <a:pt x="22" y="25"/>
                    <a:pt x="23" y="25"/>
                    <a:pt x="24" y="24"/>
                  </a:cubicBezTo>
                  <a:cubicBezTo>
                    <a:pt x="25" y="23"/>
                    <a:pt x="25" y="23"/>
                    <a:pt x="25" y="23"/>
                  </a:cubicBezTo>
                  <a:cubicBezTo>
                    <a:pt x="25" y="22"/>
                    <a:pt x="25" y="21"/>
                    <a:pt x="25" y="21"/>
                  </a:cubicBezTo>
                  <a:cubicBezTo>
                    <a:pt x="22" y="18"/>
                    <a:pt x="22" y="18"/>
                    <a:pt x="22" y="18"/>
                  </a:cubicBezTo>
                  <a:cubicBezTo>
                    <a:pt x="22" y="17"/>
                    <a:pt x="23" y="17"/>
                    <a:pt x="23" y="16"/>
                  </a:cubicBezTo>
                  <a:cubicBezTo>
                    <a:pt x="27" y="16"/>
                    <a:pt x="27" y="16"/>
                    <a:pt x="27" y="16"/>
                  </a:cubicBezTo>
                  <a:cubicBezTo>
                    <a:pt x="27" y="16"/>
                    <a:pt x="28" y="15"/>
                    <a:pt x="28" y="14"/>
                  </a:cubicBezTo>
                  <a:cubicBezTo>
                    <a:pt x="28" y="13"/>
                    <a:pt x="28" y="13"/>
                    <a:pt x="28" y="13"/>
                  </a:cubicBezTo>
                  <a:cubicBezTo>
                    <a:pt x="28" y="12"/>
                    <a:pt x="27" y="11"/>
                    <a:pt x="27" y="11"/>
                  </a:cubicBezTo>
                  <a:close/>
                  <a:moveTo>
                    <a:pt x="14" y="18"/>
                  </a:moveTo>
                  <a:cubicBezTo>
                    <a:pt x="12" y="18"/>
                    <a:pt x="10" y="16"/>
                    <a:pt x="10" y="14"/>
                  </a:cubicBezTo>
                  <a:cubicBezTo>
                    <a:pt x="10" y="12"/>
                    <a:pt x="12" y="10"/>
                    <a:pt x="14" y="10"/>
                  </a:cubicBezTo>
                  <a:cubicBezTo>
                    <a:pt x="16" y="10"/>
                    <a:pt x="18" y="12"/>
                    <a:pt x="18" y="14"/>
                  </a:cubicBezTo>
                  <a:cubicBezTo>
                    <a:pt x="18" y="16"/>
                    <a:pt x="16" y="18"/>
                    <a:pt x="1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230" name="Freeform 121">
            <a:extLst>
              <a:ext uri="{FF2B5EF4-FFF2-40B4-BE49-F238E27FC236}">
                <a16:creationId xmlns:a16="http://schemas.microsoft.com/office/drawing/2014/main" id="{6BF6D0C2-64A1-41F8-86A6-E96E34F3945C}"/>
              </a:ext>
            </a:extLst>
          </p:cNvPr>
          <p:cNvSpPr>
            <a:spLocks noEditPoints="1"/>
          </p:cNvSpPr>
          <p:nvPr/>
        </p:nvSpPr>
        <p:spPr bwMode="auto">
          <a:xfrm>
            <a:off x="4115691" y="3022561"/>
            <a:ext cx="503232" cy="549541"/>
          </a:xfrm>
          <a:custGeom>
            <a:avLst/>
            <a:gdLst>
              <a:gd name="T0" fmla="*/ 52 w 60"/>
              <a:gd name="T1" fmla="*/ 8 h 64"/>
              <a:gd name="T2" fmla="*/ 52 w 60"/>
              <a:gd name="T3" fmla="*/ 2 h 64"/>
              <a:gd name="T4" fmla="*/ 50 w 60"/>
              <a:gd name="T5" fmla="*/ 0 h 64"/>
              <a:gd name="T6" fmla="*/ 42 w 60"/>
              <a:gd name="T7" fmla="*/ 0 h 64"/>
              <a:gd name="T8" fmla="*/ 40 w 60"/>
              <a:gd name="T9" fmla="*/ 2 h 64"/>
              <a:gd name="T10" fmla="*/ 40 w 60"/>
              <a:gd name="T11" fmla="*/ 8 h 64"/>
              <a:gd name="T12" fmla="*/ 20 w 60"/>
              <a:gd name="T13" fmla="*/ 8 h 64"/>
              <a:gd name="T14" fmla="*/ 20 w 60"/>
              <a:gd name="T15" fmla="*/ 2 h 64"/>
              <a:gd name="T16" fmla="*/ 18 w 60"/>
              <a:gd name="T17" fmla="*/ 0 h 64"/>
              <a:gd name="T18" fmla="*/ 10 w 60"/>
              <a:gd name="T19" fmla="*/ 0 h 64"/>
              <a:gd name="T20" fmla="*/ 8 w 60"/>
              <a:gd name="T21" fmla="*/ 2 h 64"/>
              <a:gd name="T22" fmla="*/ 8 w 60"/>
              <a:gd name="T23" fmla="*/ 8 h 64"/>
              <a:gd name="T24" fmla="*/ 0 w 60"/>
              <a:gd name="T25" fmla="*/ 8 h 64"/>
              <a:gd name="T26" fmla="*/ 0 w 60"/>
              <a:gd name="T27" fmla="*/ 64 h 64"/>
              <a:gd name="T28" fmla="*/ 60 w 60"/>
              <a:gd name="T29" fmla="*/ 64 h 64"/>
              <a:gd name="T30" fmla="*/ 60 w 60"/>
              <a:gd name="T31" fmla="*/ 8 h 64"/>
              <a:gd name="T32" fmla="*/ 52 w 60"/>
              <a:gd name="T33" fmla="*/ 8 h 64"/>
              <a:gd name="T34" fmla="*/ 44 w 60"/>
              <a:gd name="T35" fmla="*/ 4 h 64"/>
              <a:gd name="T36" fmla="*/ 48 w 60"/>
              <a:gd name="T37" fmla="*/ 4 h 64"/>
              <a:gd name="T38" fmla="*/ 48 w 60"/>
              <a:gd name="T39" fmla="*/ 12 h 64"/>
              <a:gd name="T40" fmla="*/ 44 w 60"/>
              <a:gd name="T41" fmla="*/ 12 h 64"/>
              <a:gd name="T42" fmla="*/ 44 w 60"/>
              <a:gd name="T43" fmla="*/ 4 h 64"/>
              <a:gd name="T44" fmla="*/ 12 w 60"/>
              <a:gd name="T45" fmla="*/ 4 h 64"/>
              <a:gd name="T46" fmla="*/ 16 w 60"/>
              <a:gd name="T47" fmla="*/ 4 h 64"/>
              <a:gd name="T48" fmla="*/ 16 w 60"/>
              <a:gd name="T49" fmla="*/ 12 h 64"/>
              <a:gd name="T50" fmla="*/ 12 w 60"/>
              <a:gd name="T51" fmla="*/ 12 h 64"/>
              <a:gd name="T52" fmla="*/ 12 w 60"/>
              <a:gd name="T53" fmla="*/ 4 h 64"/>
              <a:gd name="T54" fmla="*/ 56 w 60"/>
              <a:gd name="T55" fmla="*/ 60 h 64"/>
              <a:gd name="T56" fmla="*/ 4 w 60"/>
              <a:gd name="T57" fmla="*/ 60 h 64"/>
              <a:gd name="T58" fmla="*/ 4 w 60"/>
              <a:gd name="T59" fmla="*/ 20 h 64"/>
              <a:gd name="T60" fmla="*/ 56 w 60"/>
              <a:gd name="T61" fmla="*/ 20 h 64"/>
              <a:gd name="T62" fmla="*/ 56 w 60"/>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4">
                <a:moveTo>
                  <a:pt x="52" y="8"/>
                </a:moveTo>
                <a:cubicBezTo>
                  <a:pt x="52" y="2"/>
                  <a:pt x="52" y="2"/>
                  <a:pt x="52" y="2"/>
                </a:cubicBezTo>
                <a:cubicBezTo>
                  <a:pt x="52" y="1"/>
                  <a:pt x="51" y="0"/>
                  <a:pt x="50" y="0"/>
                </a:cubicBezTo>
                <a:cubicBezTo>
                  <a:pt x="42" y="0"/>
                  <a:pt x="42" y="0"/>
                  <a:pt x="42" y="0"/>
                </a:cubicBezTo>
                <a:cubicBezTo>
                  <a:pt x="41" y="0"/>
                  <a:pt x="40" y="1"/>
                  <a:pt x="40" y="2"/>
                </a:cubicBezTo>
                <a:cubicBezTo>
                  <a:pt x="40" y="8"/>
                  <a:pt x="40" y="8"/>
                  <a:pt x="40" y="8"/>
                </a:cubicBezTo>
                <a:cubicBezTo>
                  <a:pt x="20" y="8"/>
                  <a:pt x="20" y="8"/>
                  <a:pt x="20" y="8"/>
                </a:cubicBezTo>
                <a:cubicBezTo>
                  <a:pt x="20" y="2"/>
                  <a:pt x="20" y="2"/>
                  <a:pt x="20" y="2"/>
                </a:cubicBezTo>
                <a:cubicBezTo>
                  <a:pt x="20" y="1"/>
                  <a:pt x="19" y="0"/>
                  <a:pt x="18" y="0"/>
                </a:cubicBezTo>
                <a:cubicBezTo>
                  <a:pt x="10" y="0"/>
                  <a:pt x="10" y="0"/>
                  <a:pt x="10" y="0"/>
                </a:cubicBezTo>
                <a:cubicBezTo>
                  <a:pt x="9" y="0"/>
                  <a:pt x="8" y="1"/>
                  <a:pt x="8" y="2"/>
                </a:cubicBezTo>
                <a:cubicBezTo>
                  <a:pt x="8" y="8"/>
                  <a:pt x="8" y="8"/>
                  <a:pt x="8" y="8"/>
                </a:cubicBezTo>
                <a:cubicBezTo>
                  <a:pt x="0" y="8"/>
                  <a:pt x="0" y="8"/>
                  <a:pt x="0" y="8"/>
                </a:cubicBezTo>
                <a:cubicBezTo>
                  <a:pt x="0" y="64"/>
                  <a:pt x="0" y="64"/>
                  <a:pt x="0" y="64"/>
                </a:cubicBezTo>
                <a:cubicBezTo>
                  <a:pt x="60" y="64"/>
                  <a:pt x="60" y="64"/>
                  <a:pt x="60" y="64"/>
                </a:cubicBezTo>
                <a:cubicBezTo>
                  <a:pt x="60" y="8"/>
                  <a:pt x="60" y="8"/>
                  <a:pt x="60" y="8"/>
                </a:cubicBezTo>
                <a:lnTo>
                  <a:pt x="52" y="8"/>
                </a:lnTo>
                <a:close/>
                <a:moveTo>
                  <a:pt x="44" y="4"/>
                </a:moveTo>
                <a:cubicBezTo>
                  <a:pt x="48" y="4"/>
                  <a:pt x="48" y="4"/>
                  <a:pt x="48" y="4"/>
                </a:cubicBezTo>
                <a:cubicBezTo>
                  <a:pt x="48" y="12"/>
                  <a:pt x="48" y="12"/>
                  <a:pt x="48" y="12"/>
                </a:cubicBezTo>
                <a:cubicBezTo>
                  <a:pt x="44" y="12"/>
                  <a:pt x="44" y="12"/>
                  <a:pt x="44" y="12"/>
                </a:cubicBezTo>
                <a:lnTo>
                  <a:pt x="44" y="4"/>
                </a:lnTo>
                <a:close/>
                <a:moveTo>
                  <a:pt x="12" y="4"/>
                </a:moveTo>
                <a:cubicBezTo>
                  <a:pt x="16" y="4"/>
                  <a:pt x="16" y="4"/>
                  <a:pt x="16" y="4"/>
                </a:cubicBezTo>
                <a:cubicBezTo>
                  <a:pt x="16" y="12"/>
                  <a:pt x="16" y="12"/>
                  <a:pt x="16" y="12"/>
                </a:cubicBezTo>
                <a:cubicBezTo>
                  <a:pt x="12" y="12"/>
                  <a:pt x="12" y="12"/>
                  <a:pt x="12" y="12"/>
                </a:cubicBezTo>
                <a:lnTo>
                  <a:pt x="12" y="4"/>
                </a:lnTo>
                <a:close/>
                <a:moveTo>
                  <a:pt x="56" y="60"/>
                </a:moveTo>
                <a:cubicBezTo>
                  <a:pt x="4" y="60"/>
                  <a:pt x="4" y="60"/>
                  <a:pt x="4" y="60"/>
                </a:cubicBezTo>
                <a:cubicBezTo>
                  <a:pt x="4" y="20"/>
                  <a:pt x="4" y="20"/>
                  <a:pt x="4" y="20"/>
                </a:cubicBezTo>
                <a:cubicBezTo>
                  <a:pt x="56" y="20"/>
                  <a:pt x="56" y="20"/>
                  <a:pt x="56" y="20"/>
                </a:cubicBezTo>
                <a:lnTo>
                  <a:pt x="56"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nvGrpSpPr>
          <p:cNvPr id="231" name="Group 230">
            <a:extLst>
              <a:ext uri="{FF2B5EF4-FFF2-40B4-BE49-F238E27FC236}">
                <a16:creationId xmlns:a16="http://schemas.microsoft.com/office/drawing/2014/main" id="{B95D5015-5608-4B50-A33E-3528FC9FD452}"/>
              </a:ext>
            </a:extLst>
          </p:cNvPr>
          <p:cNvGrpSpPr/>
          <p:nvPr/>
        </p:nvGrpSpPr>
        <p:grpSpPr>
          <a:xfrm>
            <a:off x="7265798" y="3074382"/>
            <a:ext cx="445539" cy="445897"/>
            <a:chOff x="7874000" y="3420864"/>
            <a:chExt cx="203200" cy="177800"/>
          </a:xfrm>
          <a:solidFill>
            <a:schemeClr val="bg1"/>
          </a:solidFill>
        </p:grpSpPr>
        <p:sp>
          <p:nvSpPr>
            <p:cNvPr id="232" name="Rectangle 826">
              <a:extLst>
                <a:ext uri="{FF2B5EF4-FFF2-40B4-BE49-F238E27FC236}">
                  <a16:creationId xmlns:a16="http://schemas.microsoft.com/office/drawing/2014/main" id="{97B08FF5-09E7-4E8A-8377-225B477E4711}"/>
                </a:ext>
              </a:extLst>
            </p:cNvPr>
            <p:cNvSpPr>
              <a:spLocks noChangeArrowheads="1"/>
            </p:cNvSpPr>
            <p:nvPr/>
          </p:nvSpPr>
          <p:spPr bwMode="auto">
            <a:xfrm>
              <a:off x="7874000" y="3585964"/>
              <a:ext cx="2032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3" name="Rectangle 827">
              <a:extLst>
                <a:ext uri="{FF2B5EF4-FFF2-40B4-BE49-F238E27FC236}">
                  <a16:creationId xmlns:a16="http://schemas.microsoft.com/office/drawing/2014/main" id="{7ADFC6D2-9BC0-4023-AA11-1A0F55FA2F2D}"/>
                </a:ext>
              </a:extLst>
            </p:cNvPr>
            <p:cNvSpPr>
              <a:spLocks noChangeArrowheads="1"/>
            </p:cNvSpPr>
            <p:nvPr/>
          </p:nvSpPr>
          <p:spPr bwMode="auto">
            <a:xfrm>
              <a:off x="7874000" y="3458964"/>
              <a:ext cx="5080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4" name="Rectangle 828">
              <a:extLst>
                <a:ext uri="{FF2B5EF4-FFF2-40B4-BE49-F238E27FC236}">
                  <a16:creationId xmlns:a16="http://schemas.microsoft.com/office/drawing/2014/main" id="{2F48A8DB-A9D4-43F4-8217-B448C8D7385B}"/>
                </a:ext>
              </a:extLst>
            </p:cNvPr>
            <p:cNvSpPr>
              <a:spLocks noChangeArrowheads="1"/>
            </p:cNvSpPr>
            <p:nvPr/>
          </p:nvSpPr>
          <p:spPr bwMode="auto">
            <a:xfrm>
              <a:off x="7950200" y="3509764"/>
              <a:ext cx="50800"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5" name="Rectangle 829">
              <a:extLst>
                <a:ext uri="{FF2B5EF4-FFF2-40B4-BE49-F238E27FC236}">
                  <a16:creationId xmlns:a16="http://schemas.microsoft.com/office/drawing/2014/main" id="{5A9784D5-8C04-4BDD-BC48-B49BFC8CCF2D}"/>
                </a:ext>
              </a:extLst>
            </p:cNvPr>
            <p:cNvSpPr>
              <a:spLocks noChangeArrowheads="1"/>
            </p:cNvSpPr>
            <p:nvPr/>
          </p:nvSpPr>
          <p:spPr bwMode="auto">
            <a:xfrm>
              <a:off x="8026400" y="3420864"/>
              <a:ext cx="50800" cy="152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237" name="Group 236">
            <a:extLst>
              <a:ext uri="{FF2B5EF4-FFF2-40B4-BE49-F238E27FC236}">
                <a16:creationId xmlns:a16="http://schemas.microsoft.com/office/drawing/2014/main" id="{B43ACB3E-BACE-4722-B191-08BE4287C830}"/>
              </a:ext>
            </a:extLst>
          </p:cNvPr>
          <p:cNvGrpSpPr/>
          <p:nvPr/>
        </p:nvGrpSpPr>
        <p:grpSpPr>
          <a:xfrm>
            <a:off x="1305134" y="454257"/>
            <a:ext cx="1019175" cy="181379"/>
            <a:chOff x="4127500" y="876491"/>
            <a:chExt cx="1019175" cy="181379"/>
          </a:xfrm>
        </p:grpSpPr>
        <p:sp>
          <p:nvSpPr>
            <p:cNvPr id="238" name="Oval 237">
              <a:extLst>
                <a:ext uri="{FF2B5EF4-FFF2-40B4-BE49-F238E27FC236}">
                  <a16:creationId xmlns:a16="http://schemas.microsoft.com/office/drawing/2014/main" id="{39ED9E0A-D42D-4405-A892-6B5B072FA8ED}"/>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4C7CCEAC-4126-42BB-B087-07FEA17A780C}"/>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3B9BF7DF-BF82-49DA-A5D3-F6A6AD891E39}"/>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002B6BDB-609E-4F03-BF3E-576F300164F3}"/>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C7090854-4CBA-4653-BB19-403DB4CC9389}"/>
              </a:ext>
            </a:extLst>
          </p:cNvPr>
          <p:cNvPicPr>
            <a:picLocks noChangeAspect="1"/>
          </p:cNvPicPr>
          <p:nvPr/>
        </p:nvPicPr>
        <p:blipFill>
          <a:blip r:embed="rId2"/>
          <a:stretch>
            <a:fillRect/>
          </a:stretch>
        </p:blipFill>
        <p:spPr>
          <a:xfrm>
            <a:off x="9718005" y="342103"/>
            <a:ext cx="1494477" cy="1231106"/>
          </a:xfrm>
          <a:prstGeom prst="rect">
            <a:avLst/>
          </a:prstGeom>
        </p:spPr>
      </p:pic>
      <p:pic>
        <p:nvPicPr>
          <p:cNvPr id="49" name="Picture 48" descr="A close up of a sign&#10;&#10;Description generated with high confidence">
            <a:extLst>
              <a:ext uri="{FF2B5EF4-FFF2-40B4-BE49-F238E27FC236}">
                <a16:creationId xmlns:a16="http://schemas.microsoft.com/office/drawing/2014/main" id="{F264B592-95B5-4DE4-8723-F17AE2B916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544" b="-4"/>
          <a:stretch/>
        </p:blipFill>
        <p:spPr>
          <a:xfrm>
            <a:off x="198699" y="163443"/>
            <a:ext cx="748124" cy="696672"/>
          </a:xfrm>
          <a:prstGeom prst="rect">
            <a:avLst/>
          </a:prstGeom>
        </p:spPr>
      </p:pic>
      <p:sp>
        <p:nvSpPr>
          <p:cNvPr id="2" name="TextBox 1">
            <a:extLst>
              <a:ext uri="{FF2B5EF4-FFF2-40B4-BE49-F238E27FC236}">
                <a16:creationId xmlns:a16="http://schemas.microsoft.com/office/drawing/2014/main" id="{41AEE0C5-7150-4F0F-8707-341BC2B0EE84}"/>
              </a:ext>
            </a:extLst>
          </p:cNvPr>
          <p:cNvSpPr txBox="1"/>
          <p:nvPr/>
        </p:nvSpPr>
        <p:spPr>
          <a:xfrm>
            <a:off x="4124424" y="3177252"/>
            <a:ext cx="457200" cy="400110"/>
          </a:xfrm>
          <a:prstGeom prst="rect">
            <a:avLst/>
          </a:prstGeom>
          <a:noFill/>
        </p:spPr>
        <p:txBody>
          <a:bodyPr wrap="square" rtlCol="0">
            <a:spAutoFit/>
          </a:bodyPr>
          <a:lstStyle/>
          <a:p>
            <a:pPr algn="ctr"/>
            <a:r>
              <a:rPr lang="en-US" sz="2000" b="1" dirty="0">
                <a:solidFill>
                  <a:schemeClr val="bg1"/>
                </a:solidFill>
              </a:rPr>
              <a:t>02</a:t>
            </a:r>
          </a:p>
        </p:txBody>
      </p:sp>
      <p:sp>
        <p:nvSpPr>
          <p:cNvPr id="45" name="Oval 44">
            <a:extLst>
              <a:ext uri="{FF2B5EF4-FFF2-40B4-BE49-F238E27FC236}">
                <a16:creationId xmlns:a16="http://schemas.microsoft.com/office/drawing/2014/main" id="{F21CACB5-DFF4-4E71-B059-5108569B3BDC}"/>
              </a:ext>
            </a:extLst>
          </p:cNvPr>
          <p:cNvSpPr/>
          <p:nvPr/>
        </p:nvSpPr>
        <p:spPr>
          <a:xfrm>
            <a:off x="9786110" y="2623092"/>
            <a:ext cx="1348478" cy="134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02626711-FFAE-4242-AACB-CFA467211F3A}"/>
              </a:ext>
            </a:extLst>
          </p:cNvPr>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789159" y="2668106"/>
            <a:ext cx="1323343" cy="1290213"/>
          </a:xfrm>
          <a:prstGeom prst="rect">
            <a:avLst/>
          </a:prstGeom>
        </p:spPr>
      </p:pic>
      <p:sp>
        <p:nvSpPr>
          <p:cNvPr id="46" name="Title 1">
            <a:extLst>
              <a:ext uri="{FF2B5EF4-FFF2-40B4-BE49-F238E27FC236}">
                <a16:creationId xmlns:a16="http://schemas.microsoft.com/office/drawing/2014/main" id="{7F0B00D3-C036-4599-BA6C-F6C5BBA6B983}"/>
              </a:ext>
            </a:extLst>
          </p:cNvPr>
          <p:cNvSpPr txBox="1">
            <a:spLocks/>
          </p:cNvSpPr>
          <p:nvPr/>
        </p:nvSpPr>
        <p:spPr>
          <a:xfrm>
            <a:off x="9348733" y="3991906"/>
            <a:ext cx="2405442" cy="32175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1600" b="1" dirty="0">
                <a:solidFill>
                  <a:schemeClr val="bg1"/>
                </a:solidFill>
                <a:latin typeface="Century Gothic" panose="020B0502020202020204" pitchFamily="34" charset="0"/>
              </a:rPr>
              <a:t>Future: </a:t>
            </a:r>
            <a:r>
              <a:rPr lang="en-US" sz="1600" b="1" dirty="0">
                <a:latin typeface="Century Gothic" panose="020B0502020202020204" pitchFamily="34" charset="0"/>
              </a:rPr>
              <a:t>Black Wikipedia</a:t>
            </a:r>
          </a:p>
        </p:txBody>
      </p:sp>
    </p:spTree>
    <p:extLst>
      <p:ext uri="{BB962C8B-B14F-4D97-AF65-F5344CB8AC3E}">
        <p14:creationId xmlns:p14="http://schemas.microsoft.com/office/powerpoint/2010/main" val="215763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9F8D3A-5281-4687-B1EF-D969D7FBF2A9}"/>
              </a:ext>
            </a:extLst>
          </p:cNvPr>
          <p:cNvSpPr>
            <a:spLocks noGrp="1"/>
          </p:cNvSpPr>
          <p:nvPr>
            <p:ph type="sldNum" sz="quarter" idx="12"/>
          </p:nvPr>
        </p:nvSpPr>
        <p:spPr/>
        <p:txBody>
          <a:bodyPr/>
          <a:lstStyle/>
          <a:p>
            <a:fld id="{B254D353-2FF2-4BF8-963F-613D94FDEE94}" type="slidenum">
              <a:rPr lang="en-US" smtClean="0"/>
              <a:t>21</a:t>
            </a:fld>
            <a:endParaRPr lang="en-US"/>
          </a:p>
        </p:txBody>
      </p:sp>
      <p:sp>
        <p:nvSpPr>
          <p:cNvPr id="4" name="Rectangle 3">
            <a:extLst>
              <a:ext uri="{FF2B5EF4-FFF2-40B4-BE49-F238E27FC236}">
                <a16:creationId xmlns:a16="http://schemas.microsoft.com/office/drawing/2014/main" id="{50BEF7E1-9E6D-427B-B0B3-27A7B8F15FB9}"/>
              </a:ext>
            </a:extLst>
          </p:cNvPr>
          <p:cNvSpPr/>
          <p:nvPr/>
        </p:nvSpPr>
        <p:spPr>
          <a:xfrm>
            <a:off x="369725" y="3308594"/>
            <a:ext cx="11201400" cy="721240"/>
          </a:xfrm>
          <a:prstGeom prst="rect">
            <a:avLst/>
          </a:prstGeom>
          <a:solidFill>
            <a:srgbClr val="DA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0507A9C-1AD0-44C4-B015-EA8E36FC89D0}"/>
              </a:ext>
            </a:extLst>
          </p:cNvPr>
          <p:cNvSpPr/>
          <p:nvPr/>
        </p:nvSpPr>
        <p:spPr>
          <a:xfrm>
            <a:off x="321100" y="1731115"/>
            <a:ext cx="2571750" cy="638263"/>
          </a:xfrm>
          <a:prstGeom prst="rect">
            <a:avLst/>
          </a:prstGeom>
          <a:solidFill>
            <a:srgbClr val="404040"/>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3AE4020-8FF7-483C-9ED3-0E9F9E98E175}"/>
              </a:ext>
            </a:extLst>
          </p:cNvPr>
          <p:cNvSpPr/>
          <p:nvPr/>
        </p:nvSpPr>
        <p:spPr>
          <a:xfrm>
            <a:off x="2960340" y="1731115"/>
            <a:ext cx="2819400" cy="638263"/>
          </a:xfrm>
          <a:prstGeom prst="rect">
            <a:avLst/>
          </a:prstGeom>
          <a:solidFill>
            <a:srgbClr val="7F7F7F"/>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D1AF906-17AF-4543-8331-D7797A38B279}"/>
              </a:ext>
            </a:extLst>
          </p:cNvPr>
          <p:cNvSpPr/>
          <p:nvPr/>
        </p:nvSpPr>
        <p:spPr>
          <a:xfrm>
            <a:off x="5864506" y="1731115"/>
            <a:ext cx="1409700" cy="638263"/>
          </a:xfrm>
          <a:prstGeom prst="rect">
            <a:avLst/>
          </a:prstGeom>
          <a:solidFill>
            <a:srgbClr val="7ED6FE"/>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1D5DE64-CB67-4786-9BD7-3D5973DEACCE}"/>
              </a:ext>
            </a:extLst>
          </p:cNvPr>
          <p:cNvSpPr/>
          <p:nvPr/>
        </p:nvSpPr>
        <p:spPr>
          <a:xfrm>
            <a:off x="7388507" y="1731115"/>
            <a:ext cx="4133994" cy="638263"/>
          </a:xfrm>
          <a:prstGeom prst="rect">
            <a:avLst/>
          </a:prstGeom>
          <a:solidFill>
            <a:srgbClr val="BFBFBF"/>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714DD72-33AD-46E5-94E7-BBC6C4F6F663}"/>
              </a:ext>
            </a:extLst>
          </p:cNvPr>
          <p:cNvSpPr txBox="1"/>
          <p:nvPr/>
        </p:nvSpPr>
        <p:spPr>
          <a:xfrm>
            <a:off x="625900" y="1865580"/>
            <a:ext cx="2023110" cy="369332"/>
          </a:xfrm>
          <a:prstGeom prst="rect">
            <a:avLst/>
          </a:prstGeom>
          <a:noFill/>
          <a:effectLst>
            <a:outerShdw blurRad="25400" dist="38100" dir="2400000" algn="ctr" rotWithShape="0">
              <a:srgbClr val="000000">
                <a:alpha val="10000"/>
              </a:srgbClr>
            </a:outerShdw>
          </a:effectLst>
        </p:spPr>
        <p:txBody>
          <a:bodyPr wrap="square" rtlCol="0" anchor="ctr">
            <a:spAutoFit/>
          </a:bodyPr>
          <a:lstStyle/>
          <a:p>
            <a:pPr algn="ctr"/>
            <a:r>
              <a:rPr lang="en-US" b="1" dirty="0">
                <a:solidFill>
                  <a:schemeClr val="bg1"/>
                </a:solidFill>
                <a:latin typeface="+mj-lt"/>
              </a:rPr>
              <a:t>AREAS OF FOCUS</a:t>
            </a:r>
          </a:p>
        </p:txBody>
      </p:sp>
      <p:sp>
        <p:nvSpPr>
          <p:cNvPr id="10" name="TextBox 9">
            <a:extLst>
              <a:ext uri="{FF2B5EF4-FFF2-40B4-BE49-F238E27FC236}">
                <a16:creationId xmlns:a16="http://schemas.microsoft.com/office/drawing/2014/main" id="{3F1653F5-CF69-458D-ADD0-3F05A9D293DA}"/>
              </a:ext>
            </a:extLst>
          </p:cNvPr>
          <p:cNvSpPr txBox="1"/>
          <p:nvPr/>
        </p:nvSpPr>
        <p:spPr>
          <a:xfrm>
            <a:off x="3246090" y="1865580"/>
            <a:ext cx="2247900" cy="369332"/>
          </a:xfrm>
          <a:prstGeom prst="rect">
            <a:avLst/>
          </a:prstGeom>
          <a:noFill/>
          <a:effectLst>
            <a:outerShdw blurRad="25400" dist="38100" dir="2400000" algn="ctr" rotWithShape="0">
              <a:srgbClr val="000000">
                <a:alpha val="10000"/>
              </a:srgbClr>
            </a:outerShdw>
          </a:effectLst>
        </p:spPr>
        <p:txBody>
          <a:bodyPr wrap="square" rtlCol="0" anchor="ctr">
            <a:spAutoFit/>
          </a:bodyPr>
          <a:lstStyle/>
          <a:p>
            <a:pPr algn="ctr"/>
            <a:r>
              <a:rPr lang="en-US" b="1" dirty="0">
                <a:solidFill>
                  <a:schemeClr val="bg1"/>
                </a:solidFill>
                <a:latin typeface="+mj-lt"/>
              </a:rPr>
              <a:t>DESCRIPTION</a:t>
            </a:r>
          </a:p>
        </p:txBody>
      </p:sp>
      <p:sp>
        <p:nvSpPr>
          <p:cNvPr id="11" name="TextBox 10">
            <a:extLst>
              <a:ext uri="{FF2B5EF4-FFF2-40B4-BE49-F238E27FC236}">
                <a16:creationId xmlns:a16="http://schemas.microsoft.com/office/drawing/2014/main" id="{8E12C8D9-E338-4941-9509-B791D76F99CB}"/>
              </a:ext>
            </a:extLst>
          </p:cNvPr>
          <p:cNvSpPr txBox="1"/>
          <p:nvPr/>
        </p:nvSpPr>
        <p:spPr>
          <a:xfrm>
            <a:off x="5978806" y="1865580"/>
            <a:ext cx="1181100" cy="369332"/>
          </a:xfrm>
          <a:prstGeom prst="rect">
            <a:avLst/>
          </a:prstGeom>
          <a:noFill/>
          <a:effectLst>
            <a:outerShdw blurRad="25400" dist="38100" dir="2400000" algn="ctr" rotWithShape="0">
              <a:srgbClr val="000000">
                <a:alpha val="10000"/>
              </a:srgbClr>
            </a:outerShdw>
          </a:effectLst>
        </p:spPr>
        <p:txBody>
          <a:bodyPr wrap="square" rtlCol="0" anchor="ctr">
            <a:spAutoFit/>
          </a:bodyPr>
          <a:lstStyle/>
          <a:p>
            <a:pPr algn="ctr"/>
            <a:r>
              <a:rPr lang="en-US" b="1" dirty="0">
                <a:solidFill>
                  <a:schemeClr val="bg1"/>
                </a:solidFill>
                <a:latin typeface="+mj-lt"/>
              </a:rPr>
              <a:t>STATUS</a:t>
            </a:r>
          </a:p>
        </p:txBody>
      </p:sp>
      <p:sp>
        <p:nvSpPr>
          <p:cNvPr id="12" name="TextBox 11">
            <a:extLst>
              <a:ext uri="{FF2B5EF4-FFF2-40B4-BE49-F238E27FC236}">
                <a16:creationId xmlns:a16="http://schemas.microsoft.com/office/drawing/2014/main" id="{C81C1B7A-9A5C-4845-AB4B-95AC9EDC79A4}"/>
              </a:ext>
            </a:extLst>
          </p:cNvPr>
          <p:cNvSpPr txBox="1"/>
          <p:nvPr/>
        </p:nvSpPr>
        <p:spPr>
          <a:xfrm>
            <a:off x="8543089" y="1865580"/>
            <a:ext cx="1881897" cy="369332"/>
          </a:xfrm>
          <a:prstGeom prst="rect">
            <a:avLst/>
          </a:prstGeom>
          <a:noFill/>
          <a:effectLst>
            <a:outerShdw blurRad="25400" dist="38100" dir="2400000" algn="ctr" rotWithShape="0">
              <a:srgbClr val="000000">
                <a:alpha val="10000"/>
              </a:srgbClr>
            </a:outerShdw>
          </a:effectLst>
        </p:spPr>
        <p:txBody>
          <a:bodyPr wrap="square" rtlCol="0" anchor="ctr">
            <a:spAutoFit/>
          </a:bodyPr>
          <a:lstStyle/>
          <a:p>
            <a:pPr algn="ctr"/>
            <a:r>
              <a:rPr lang="en-US" b="1" dirty="0">
                <a:solidFill>
                  <a:schemeClr val="bg1"/>
                </a:solidFill>
                <a:latin typeface="+mj-lt"/>
              </a:rPr>
              <a:t>ACTION</a:t>
            </a:r>
          </a:p>
        </p:txBody>
      </p:sp>
      <p:sp>
        <p:nvSpPr>
          <p:cNvPr id="13" name="Rounded Rectangle 10">
            <a:extLst>
              <a:ext uri="{FF2B5EF4-FFF2-40B4-BE49-F238E27FC236}">
                <a16:creationId xmlns:a16="http://schemas.microsoft.com/office/drawing/2014/main" id="{B561E8F4-8F89-4AE8-9EB9-59C62E759F5F}"/>
              </a:ext>
            </a:extLst>
          </p:cNvPr>
          <p:cNvSpPr/>
          <p:nvPr/>
        </p:nvSpPr>
        <p:spPr>
          <a:xfrm>
            <a:off x="5864506" y="2672520"/>
            <a:ext cx="1409700" cy="374176"/>
          </a:xfrm>
          <a:prstGeom prst="roundRect">
            <a:avLst>
              <a:gd name="adj" fmla="val 24426"/>
            </a:avLst>
          </a:prstGeom>
          <a:solidFill>
            <a:schemeClr val="bg2">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j-lt"/>
              </a:rPr>
              <a:t>In Process</a:t>
            </a:r>
          </a:p>
        </p:txBody>
      </p:sp>
      <p:sp>
        <p:nvSpPr>
          <p:cNvPr id="14" name="Rectangle 13">
            <a:extLst>
              <a:ext uri="{FF2B5EF4-FFF2-40B4-BE49-F238E27FC236}">
                <a16:creationId xmlns:a16="http://schemas.microsoft.com/office/drawing/2014/main" id="{5256A275-1311-4F6B-9C20-6DA43B57C6DA}"/>
              </a:ext>
            </a:extLst>
          </p:cNvPr>
          <p:cNvSpPr/>
          <p:nvPr>
            <p:custDataLst>
              <p:tags r:id="rId1"/>
            </p:custDataLst>
          </p:nvPr>
        </p:nvSpPr>
        <p:spPr>
          <a:xfrm>
            <a:off x="3195290" y="2567222"/>
            <a:ext cx="2349500" cy="584775"/>
          </a:xfrm>
          <a:prstGeom prst="rect">
            <a:avLst/>
          </a:prstGeom>
        </p:spPr>
        <p:txBody>
          <a:bodyPr wrap="square" anchor="ctr">
            <a:spAutoFit/>
          </a:bodyPr>
          <a:lstStyle/>
          <a:p>
            <a:pPr algn="ctr"/>
            <a:r>
              <a:rPr lang="en-US" sz="1600" b="1" dirty="0">
                <a:solidFill>
                  <a:schemeClr val="tx1">
                    <a:lumMod val="65000"/>
                    <a:lumOff val="35000"/>
                  </a:schemeClr>
                </a:solidFill>
                <a:latin typeface="Calibri Light" pitchFamily="34" charset="0"/>
              </a:rPr>
              <a:t>Increased Membership Functionality</a:t>
            </a:r>
          </a:p>
        </p:txBody>
      </p:sp>
      <p:sp>
        <p:nvSpPr>
          <p:cNvPr id="15" name="Rectangle 14">
            <a:extLst>
              <a:ext uri="{FF2B5EF4-FFF2-40B4-BE49-F238E27FC236}">
                <a16:creationId xmlns:a16="http://schemas.microsoft.com/office/drawing/2014/main" id="{59685EC3-D329-4708-B2A7-23E209099036}"/>
              </a:ext>
            </a:extLst>
          </p:cNvPr>
          <p:cNvSpPr/>
          <p:nvPr>
            <p:custDataLst>
              <p:tags r:id="rId2"/>
            </p:custDataLst>
          </p:nvPr>
        </p:nvSpPr>
        <p:spPr>
          <a:xfrm>
            <a:off x="7388507" y="2490278"/>
            <a:ext cx="4182618" cy="738664"/>
          </a:xfrm>
          <a:prstGeom prst="rect">
            <a:avLst/>
          </a:prstGeom>
        </p:spPr>
        <p:txBody>
          <a:bodyPr wrap="square" anchor="ctr">
            <a:spAutoFit/>
          </a:bodyPr>
          <a:lstStyle/>
          <a:p>
            <a:pPr algn="ctr"/>
            <a:r>
              <a:rPr lang="en-US" sz="1400" dirty="0">
                <a:solidFill>
                  <a:schemeClr val="tx1">
                    <a:lumMod val="65000"/>
                    <a:lumOff val="35000"/>
                  </a:schemeClr>
                </a:solidFill>
                <a:latin typeface="Calibri" panose="020F0502020204030204" pitchFamily="34" charset="0"/>
                <a:cs typeface="Calibri" panose="020F0502020204030204" pitchFamily="34" charset="0"/>
              </a:rPr>
              <a:t>With our new membership model now available we must fine-tune and improve on the underlying functionality needed to support those members</a:t>
            </a:r>
          </a:p>
        </p:txBody>
      </p:sp>
      <p:sp>
        <p:nvSpPr>
          <p:cNvPr id="16" name="Rounded Rectangle 89">
            <a:extLst>
              <a:ext uri="{FF2B5EF4-FFF2-40B4-BE49-F238E27FC236}">
                <a16:creationId xmlns:a16="http://schemas.microsoft.com/office/drawing/2014/main" id="{A419F069-D95A-48DA-9B43-11E244C136B8}"/>
              </a:ext>
            </a:extLst>
          </p:cNvPr>
          <p:cNvSpPr/>
          <p:nvPr/>
        </p:nvSpPr>
        <p:spPr>
          <a:xfrm>
            <a:off x="5864506" y="3467965"/>
            <a:ext cx="1409700" cy="374176"/>
          </a:xfrm>
          <a:prstGeom prst="roundRect">
            <a:avLst>
              <a:gd name="adj" fmla="val 30109"/>
            </a:avLst>
          </a:prstGeom>
          <a:solidFill>
            <a:schemeClr val="bg2">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j-lt"/>
              </a:rPr>
              <a:t>In Process</a:t>
            </a:r>
          </a:p>
        </p:txBody>
      </p:sp>
      <p:sp>
        <p:nvSpPr>
          <p:cNvPr id="17" name="Rectangle 16">
            <a:extLst>
              <a:ext uri="{FF2B5EF4-FFF2-40B4-BE49-F238E27FC236}">
                <a16:creationId xmlns:a16="http://schemas.microsoft.com/office/drawing/2014/main" id="{7C7C0D4A-6F2B-4367-95E5-B18F7658CD70}"/>
              </a:ext>
            </a:extLst>
          </p:cNvPr>
          <p:cNvSpPr/>
          <p:nvPr>
            <p:custDataLst>
              <p:tags r:id="rId3"/>
            </p:custDataLst>
          </p:nvPr>
        </p:nvSpPr>
        <p:spPr>
          <a:xfrm>
            <a:off x="3195290" y="3362666"/>
            <a:ext cx="2349500" cy="584775"/>
          </a:xfrm>
          <a:prstGeom prst="rect">
            <a:avLst/>
          </a:prstGeom>
        </p:spPr>
        <p:txBody>
          <a:bodyPr wrap="square" anchor="ctr">
            <a:spAutoFit/>
          </a:bodyPr>
          <a:lstStyle/>
          <a:p>
            <a:pPr algn="ctr"/>
            <a:r>
              <a:rPr lang="en-US" sz="1600" b="1" dirty="0">
                <a:solidFill>
                  <a:schemeClr val="tx1">
                    <a:lumMod val="65000"/>
                    <a:lumOff val="35000"/>
                  </a:schemeClr>
                </a:solidFill>
                <a:latin typeface="Calibri Light" pitchFamily="34" charset="0"/>
              </a:rPr>
              <a:t>Update Administrative Tools</a:t>
            </a:r>
          </a:p>
        </p:txBody>
      </p:sp>
      <p:sp>
        <p:nvSpPr>
          <p:cNvPr id="18" name="Rectangle 17">
            <a:extLst>
              <a:ext uri="{FF2B5EF4-FFF2-40B4-BE49-F238E27FC236}">
                <a16:creationId xmlns:a16="http://schemas.microsoft.com/office/drawing/2014/main" id="{51DA11C8-15EA-4DDA-8740-252AEA1407A6}"/>
              </a:ext>
            </a:extLst>
          </p:cNvPr>
          <p:cNvSpPr/>
          <p:nvPr>
            <p:custDataLst>
              <p:tags r:id="rId4"/>
            </p:custDataLst>
          </p:nvPr>
        </p:nvSpPr>
        <p:spPr>
          <a:xfrm>
            <a:off x="7388507" y="3393444"/>
            <a:ext cx="4182618" cy="523220"/>
          </a:xfrm>
          <a:prstGeom prst="rect">
            <a:avLst/>
          </a:prstGeom>
        </p:spPr>
        <p:txBody>
          <a:bodyPr wrap="square" anchor="ctr">
            <a:spAutoFit/>
          </a:bodyPr>
          <a:lstStyle/>
          <a:p>
            <a:pPr algn="ctr"/>
            <a:r>
              <a:rPr lang="en-US" sz="1400" dirty="0">
                <a:solidFill>
                  <a:schemeClr val="tx1">
                    <a:lumMod val="65000"/>
                    <a:lumOff val="35000"/>
                  </a:schemeClr>
                </a:solidFill>
                <a:latin typeface="Calibri" panose="020F0502020204030204" pitchFamily="34" charset="0"/>
                <a:cs typeface="Calibri" panose="020F0502020204030204" pitchFamily="34" charset="0"/>
              </a:rPr>
              <a:t>New Website Design, Branding and Technology will be a BIG part of our rollout and preparation for 2020</a:t>
            </a:r>
          </a:p>
        </p:txBody>
      </p:sp>
      <p:sp>
        <p:nvSpPr>
          <p:cNvPr id="19" name="Rounded Rectangle 95">
            <a:extLst>
              <a:ext uri="{FF2B5EF4-FFF2-40B4-BE49-F238E27FC236}">
                <a16:creationId xmlns:a16="http://schemas.microsoft.com/office/drawing/2014/main" id="{AD43B564-6577-48B0-BDA5-8156EE63FB0D}"/>
              </a:ext>
            </a:extLst>
          </p:cNvPr>
          <p:cNvSpPr/>
          <p:nvPr/>
        </p:nvSpPr>
        <p:spPr>
          <a:xfrm>
            <a:off x="5864506" y="4995999"/>
            <a:ext cx="1409700" cy="374176"/>
          </a:xfrm>
          <a:prstGeom prst="roundRect">
            <a:avLst>
              <a:gd name="adj" fmla="val 27267"/>
            </a:avLst>
          </a:prstGeom>
          <a:solidFill>
            <a:schemeClr val="tx1">
              <a:lumMod val="65000"/>
              <a:lumOff val="3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j-lt"/>
              </a:rPr>
              <a:t>Not Started</a:t>
            </a:r>
          </a:p>
        </p:txBody>
      </p:sp>
      <p:sp>
        <p:nvSpPr>
          <p:cNvPr id="20" name="Rectangle 19">
            <a:extLst>
              <a:ext uri="{FF2B5EF4-FFF2-40B4-BE49-F238E27FC236}">
                <a16:creationId xmlns:a16="http://schemas.microsoft.com/office/drawing/2014/main" id="{BF5111BA-66A6-4140-B387-22C6126D5868}"/>
              </a:ext>
            </a:extLst>
          </p:cNvPr>
          <p:cNvSpPr/>
          <p:nvPr>
            <p:custDataLst>
              <p:tags r:id="rId5"/>
            </p:custDataLst>
          </p:nvPr>
        </p:nvSpPr>
        <p:spPr>
          <a:xfrm>
            <a:off x="3071446" y="4890701"/>
            <a:ext cx="2473344" cy="584775"/>
          </a:xfrm>
          <a:prstGeom prst="rect">
            <a:avLst/>
          </a:prstGeom>
        </p:spPr>
        <p:txBody>
          <a:bodyPr wrap="square" anchor="ctr">
            <a:spAutoFit/>
          </a:bodyPr>
          <a:lstStyle/>
          <a:p>
            <a:pPr algn="ctr"/>
            <a:r>
              <a:rPr lang="en-US" sz="1600" b="1" dirty="0">
                <a:solidFill>
                  <a:schemeClr val="tx1">
                    <a:lumMod val="65000"/>
                    <a:lumOff val="35000"/>
                  </a:schemeClr>
                </a:solidFill>
                <a:latin typeface="Calibri Light" pitchFamily="34" charset="0"/>
              </a:rPr>
              <a:t>Begin Programs that drive revenue (ads, products, etc.)</a:t>
            </a:r>
          </a:p>
        </p:txBody>
      </p:sp>
      <p:sp>
        <p:nvSpPr>
          <p:cNvPr id="21" name="Rectangle 20">
            <a:extLst>
              <a:ext uri="{FF2B5EF4-FFF2-40B4-BE49-F238E27FC236}">
                <a16:creationId xmlns:a16="http://schemas.microsoft.com/office/drawing/2014/main" id="{7CBD2221-0AA4-4D10-941F-A34CF69D8478}"/>
              </a:ext>
            </a:extLst>
          </p:cNvPr>
          <p:cNvSpPr/>
          <p:nvPr>
            <p:custDataLst>
              <p:tags r:id="rId6"/>
            </p:custDataLst>
          </p:nvPr>
        </p:nvSpPr>
        <p:spPr>
          <a:xfrm>
            <a:off x="7388507" y="4813756"/>
            <a:ext cx="4182618" cy="738664"/>
          </a:xfrm>
          <a:prstGeom prst="rect">
            <a:avLst/>
          </a:prstGeom>
        </p:spPr>
        <p:txBody>
          <a:bodyPr wrap="square" anchor="ctr">
            <a:spAutoFit/>
          </a:bodyPr>
          <a:lstStyle/>
          <a:p>
            <a:pPr algn="ctr"/>
            <a:r>
              <a:rPr lang="en-US" sz="1400" dirty="0">
                <a:solidFill>
                  <a:schemeClr val="tx1">
                    <a:lumMod val="65000"/>
                    <a:lumOff val="35000"/>
                  </a:schemeClr>
                </a:solidFill>
                <a:latin typeface="Calibri" panose="020F0502020204030204" pitchFamily="34" charset="0"/>
                <a:cs typeface="Calibri" panose="020F0502020204030204" pitchFamily="34" charset="0"/>
              </a:rPr>
              <a:t>We have already had requests for Advertisement and Products Sales/Affiliate programs. We need to Pilot these offerings to enable them on the site</a:t>
            </a:r>
          </a:p>
        </p:txBody>
      </p:sp>
      <p:sp>
        <p:nvSpPr>
          <p:cNvPr id="22" name="Rounded Rectangle 103">
            <a:extLst>
              <a:ext uri="{FF2B5EF4-FFF2-40B4-BE49-F238E27FC236}">
                <a16:creationId xmlns:a16="http://schemas.microsoft.com/office/drawing/2014/main" id="{6DD5D0AA-C0DD-41E6-9492-4BDA36CBC4AD}"/>
              </a:ext>
            </a:extLst>
          </p:cNvPr>
          <p:cNvSpPr/>
          <p:nvPr/>
        </p:nvSpPr>
        <p:spPr>
          <a:xfrm>
            <a:off x="5864506" y="4292395"/>
            <a:ext cx="1409700" cy="374176"/>
          </a:xfrm>
          <a:prstGeom prst="roundRect">
            <a:avLst>
              <a:gd name="adj" fmla="val 27267"/>
            </a:avLst>
          </a:prstGeom>
          <a:solidFill>
            <a:schemeClr val="bg2">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j-lt"/>
              </a:rPr>
              <a:t>In Process</a:t>
            </a:r>
          </a:p>
        </p:txBody>
      </p:sp>
      <p:sp>
        <p:nvSpPr>
          <p:cNvPr id="23" name="Rectangle 22">
            <a:extLst>
              <a:ext uri="{FF2B5EF4-FFF2-40B4-BE49-F238E27FC236}">
                <a16:creationId xmlns:a16="http://schemas.microsoft.com/office/drawing/2014/main" id="{2715D1E8-4459-4FCD-A6E1-D0C808448143}"/>
              </a:ext>
            </a:extLst>
          </p:cNvPr>
          <p:cNvSpPr/>
          <p:nvPr>
            <p:custDataLst>
              <p:tags r:id="rId7"/>
            </p:custDataLst>
          </p:nvPr>
        </p:nvSpPr>
        <p:spPr>
          <a:xfrm>
            <a:off x="3195290" y="4187096"/>
            <a:ext cx="2349500" cy="584775"/>
          </a:xfrm>
          <a:prstGeom prst="rect">
            <a:avLst/>
          </a:prstGeom>
        </p:spPr>
        <p:txBody>
          <a:bodyPr wrap="square" anchor="ctr">
            <a:spAutoFit/>
          </a:bodyPr>
          <a:lstStyle/>
          <a:p>
            <a:pPr algn="ctr"/>
            <a:r>
              <a:rPr lang="en-US" sz="1600" b="1" dirty="0">
                <a:solidFill>
                  <a:schemeClr val="tx1">
                    <a:lumMod val="65000"/>
                    <a:lumOff val="35000"/>
                  </a:schemeClr>
                </a:solidFill>
                <a:latin typeface="Calibri Light" pitchFamily="34" charset="0"/>
              </a:rPr>
              <a:t>Kick-off Marketing Campaign</a:t>
            </a:r>
          </a:p>
        </p:txBody>
      </p:sp>
      <p:sp>
        <p:nvSpPr>
          <p:cNvPr id="24" name="Rectangle 23">
            <a:extLst>
              <a:ext uri="{FF2B5EF4-FFF2-40B4-BE49-F238E27FC236}">
                <a16:creationId xmlns:a16="http://schemas.microsoft.com/office/drawing/2014/main" id="{4CA5A70B-3F84-4E60-B673-B4E792009B7E}"/>
              </a:ext>
            </a:extLst>
          </p:cNvPr>
          <p:cNvSpPr/>
          <p:nvPr>
            <p:custDataLst>
              <p:tags r:id="rId8"/>
            </p:custDataLst>
          </p:nvPr>
        </p:nvSpPr>
        <p:spPr>
          <a:xfrm>
            <a:off x="7388507" y="4217873"/>
            <a:ext cx="4182618" cy="523220"/>
          </a:xfrm>
          <a:prstGeom prst="rect">
            <a:avLst/>
          </a:prstGeom>
        </p:spPr>
        <p:txBody>
          <a:bodyPr wrap="square" anchor="ctr">
            <a:spAutoFit/>
          </a:bodyPr>
          <a:lstStyle/>
          <a:p>
            <a:pPr algn="ctr"/>
            <a:r>
              <a:rPr lang="en-US" sz="1400" dirty="0">
                <a:solidFill>
                  <a:schemeClr val="tx1">
                    <a:lumMod val="65000"/>
                    <a:lumOff val="35000"/>
                  </a:schemeClr>
                </a:solidFill>
                <a:latin typeface="Calibri" panose="020F0502020204030204" pitchFamily="34" charset="0"/>
                <a:cs typeface="Calibri" panose="020F0502020204030204" pitchFamily="34" charset="0"/>
              </a:rPr>
              <a:t>Our Marketing campaign is a series of Email Campaigns using our email lists and social media outreach</a:t>
            </a:r>
          </a:p>
        </p:txBody>
      </p:sp>
      <p:grpSp>
        <p:nvGrpSpPr>
          <p:cNvPr id="25" name="Group 24">
            <a:extLst>
              <a:ext uri="{FF2B5EF4-FFF2-40B4-BE49-F238E27FC236}">
                <a16:creationId xmlns:a16="http://schemas.microsoft.com/office/drawing/2014/main" id="{815BE19D-5F1C-4DF8-AF28-0392583EDF68}"/>
              </a:ext>
            </a:extLst>
          </p:cNvPr>
          <p:cNvGrpSpPr/>
          <p:nvPr/>
        </p:nvGrpSpPr>
        <p:grpSpPr>
          <a:xfrm>
            <a:off x="1512625" y="2552584"/>
            <a:ext cx="470031" cy="518795"/>
            <a:chOff x="1363663" y="754931"/>
            <a:chExt cx="203200" cy="203200"/>
          </a:xfrm>
          <a:solidFill>
            <a:schemeClr val="tx1"/>
          </a:solidFill>
        </p:grpSpPr>
        <p:sp>
          <p:nvSpPr>
            <p:cNvPr id="26" name="Freeform 348">
              <a:extLst>
                <a:ext uri="{FF2B5EF4-FFF2-40B4-BE49-F238E27FC236}">
                  <a16:creationId xmlns:a16="http://schemas.microsoft.com/office/drawing/2014/main" id="{F4F15DCA-1A90-408C-86A8-AC8DBBC65C02}"/>
                </a:ext>
              </a:extLst>
            </p:cNvPr>
            <p:cNvSpPr>
              <a:spLocks/>
            </p:cNvSpPr>
            <p:nvPr/>
          </p:nvSpPr>
          <p:spPr bwMode="auto">
            <a:xfrm>
              <a:off x="1427163" y="805731"/>
              <a:ext cx="76200" cy="152400"/>
            </a:xfrm>
            <a:custGeom>
              <a:avLst/>
              <a:gdLst>
                <a:gd name="T0" fmla="*/ 16 w 24"/>
                <a:gd name="T1" fmla="*/ 0 h 48"/>
                <a:gd name="T2" fmla="*/ 8 w 24"/>
                <a:gd name="T3" fmla="*/ 0 h 48"/>
                <a:gd name="T4" fmla="*/ 0 w 24"/>
                <a:gd name="T5" fmla="*/ 8 h 48"/>
                <a:gd name="T6" fmla="*/ 0 w 24"/>
                <a:gd name="T7" fmla="*/ 24 h 48"/>
                <a:gd name="T8" fmla="*/ 4 w 24"/>
                <a:gd name="T9" fmla="*/ 24 h 48"/>
                <a:gd name="T10" fmla="*/ 4 w 24"/>
                <a:gd name="T11" fmla="*/ 48 h 48"/>
                <a:gd name="T12" fmla="*/ 20 w 24"/>
                <a:gd name="T13" fmla="*/ 48 h 48"/>
                <a:gd name="T14" fmla="*/ 20 w 24"/>
                <a:gd name="T15" fmla="*/ 24 h 48"/>
                <a:gd name="T16" fmla="*/ 24 w 24"/>
                <a:gd name="T17" fmla="*/ 24 h 48"/>
                <a:gd name="T18" fmla="*/ 24 w 24"/>
                <a:gd name="T19" fmla="*/ 8 h 48"/>
                <a:gd name="T20" fmla="*/ 16 w 2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8">
                  <a:moveTo>
                    <a:pt x="16" y="0"/>
                  </a:moveTo>
                  <a:cubicBezTo>
                    <a:pt x="8" y="0"/>
                    <a:pt x="8" y="0"/>
                    <a:pt x="8" y="0"/>
                  </a:cubicBezTo>
                  <a:cubicBezTo>
                    <a:pt x="4" y="0"/>
                    <a:pt x="0" y="4"/>
                    <a:pt x="0" y="8"/>
                  </a:cubicBezTo>
                  <a:cubicBezTo>
                    <a:pt x="0" y="24"/>
                    <a:pt x="0" y="24"/>
                    <a:pt x="0" y="24"/>
                  </a:cubicBezTo>
                  <a:cubicBezTo>
                    <a:pt x="4" y="24"/>
                    <a:pt x="4" y="24"/>
                    <a:pt x="4" y="24"/>
                  </a:cubicBezTo>
                  <a:cubicBezTo>
                    <a:pt x="4" y="48"/>
                    <a:pt x="4" y="48"/>
                    <a:pt x="4" y="48"/>
                  </a:cubicBezTo>
                  <a:cubicBezTo>
                    <a:pt x="20" y="48"/>
                    <a:pt x="20" y="48"/>
                    <a:pt x="20" y="48"/>
                  </a:cubicBezTo>
                  <a:cubicBezTo>
                    <a:pt x="20" y="24"/>
                    <a:pt x="20" y="24"/>
                    <a:pt x="20" y="24"/>
                  </a:cubicBezTo>
                  <a:cubicBezTo>
                    <a:pt x="24" y="24"/>
                    <a:pt x="24" y="24"/>
                    <a:pt x="24" y="24"/>
                  </a:cubicBezTo>
                  <a:cubicBezTo>
                    <a:pt x="24" y="8"/>
                    <a:pt x="24" y="8"/>
                    <a:pt x="24" y="8"/>
                  </a:cubicBezTo>
                  <a:cubicBezTo>
                    <a:pt x="24" y="4"/>
                    <a:pt x="2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 name="Oval 349">
              <a:extLst>
                <a:ext uri="{FF2B5EF4-FFF2-40B4-BE49-F238E27FC236}">
                  <a16:creationId xmlns:a16="http://schemas.microsoft.com/office/drawing/2014/main" id="{F6E4B846-3267-4FCC-96D3-D478C3476A13}"/>
                </a:ext>
              </a:extLst>
            </p:cNvPr>
            <p:cNvSpPr>
              <a:spLocks noChangeArrowheads="1"/>
            </p:cNvSpPr>
            <p:nvPr/>
          </p:nvSpPr>
          <p:spPr bwMode="auto">
            <a:xfrm>
              <a:off x="1446213" y="754931"/>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 name="Oval 350">
              <a:extLst>
                <a:ext uri="{FF2B5EF4-FFF2-40B4-BE49-F238E27FC236}">
                  <a16:creationId xmlns:a16="http://schemas.microsoft.com/office/drawing/2014/main" id="{8D04521F-921E-40BC-BD01-DEF49B80F037}"/>
                </a:ext>
              </a:extLst>
            </p:cNvPr>
            <p:cNvSpPr>
              <a:spLocks noChangeArrowheads="1"/>
            </p:cNvSpPr>
            <p:nvPr/>
          </p:nvSpPr>
          <p:spPr bwMode="auto">
            <a:xfrm>
              <a:off x="1528763" y="780331"/>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 name="Freeform 351">
              <a:extLst>
                <a:ext uri="{FF2B5EF4-FFF2-40B4-BE49-F238E27FC236}">
                  <a16:creationId xmlns:a16="http://schemas.microsoft.com/office/drawing/2014/main" id="{F5B15B2B-2D42-4476-89C7-D1C76F6240C7}"/>
                </a:ext>
              </a:extLst>
            </p:cNvPr>
            <p:cNvSpPr>
              <a:spLocks/>
            </p:cNvSpPr>
            <p:nvPr/>
          </p:nvSpPr>
          <p:spPr bwMode="auto">
            <a:xfrm>
              <a:off x="1516063" y="818431"/>
              <a:ext cx="50800" cy="114300"/>
            </a:xfrm>
            <a:custGeom>
              <a:avLst/>
              <a:gdLst>
                <a:gd name="T0" fmla="*/ 12 w 16"/>
                <a:gd name="T1" fmla="*/ 0 h 36"/>
                <a:gd name="T2" fmla="*/ 4 w 16"/>
                <a:gd name="T3" fmla="*/ 0 h 36"/>
                <a:gd name="T4" fmla="*/ 0 w 16"/>
                <a:gd name="T5" fmla="*/ 4 h 36"/>
                <a:gd name="T6" fmla="*/ 0 w 16"/>
                <a:gd name="T7" fmla="*/ 20 h 36"/>
                <a:gd name="T8" fmla="*/ 4 w 16"/>
                <a:gd name="T9" fmla="*/ 20 h 36"/>
                <a:gd name="T10" fmla="*/ 4 w 16"/>
                <a:gd name="T11" fmla="*/ 36 h 36"/>
                <a:gd name="T12" fmla="*/ 12 w 16"/>
                <a:gd name="T13" fmla="*/ 36 h 36"/>
                <a:gd name="T14" fmla="*/ 12 w 16"/>
                <a:gd name="T15" fmla="*/ 20 h 36"/>
                <a:gd name="T16" fmla="*/ 16 w 16"/>
                <a:gd name="T17" fmla="*/ 20 h 36"/>
                <a:gd name="T18" fmla="*/ 16 w 16"/>
                <a:gd name="T19" fmla="*/ 4 h 36"/>
                <a:gd name="T20" fmla="*/ 12 w 16"/>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6">
                  <a:moveTo>
                    <a:pt x="12" y="0"/>
                  </a:moveTo>
                  <a:cubicBezTo>
                    <a:pt x="4" y="0"/>
                    <a:pt x="4" y="0"/>
                    <a:pt x="4" y="0"/>
                  </a:cubicBezTo>
                  <a:cubicBezTo>
                    <a:pt x="2" y="0"/>
                    <a:pt x="0" y="2"/>
                    <a:pt x="0" y="4"/>
                  </a:cubicBezTo>
                  <a:cubicBezTo>
                    <a:pt x="0" y="20"/>
                    <a:pt x="0" y="20"/>
                    <a:pt x="0" y="20"/>
                  </a:cubicBezTo>
                  <a:cubicBezTo>
                    <a:pt x="4" y="20"/>
                    <a:pt x="4" y="20"/>
                    <a:pt x="4" y="20"/>
                  </a:cubicBezTo>
                  <a:cubicBezTo>
                    <a:pt x="4" y="36"/>
                    <a:pt x="4" y="36"/>
                    <a:pt x="4" y="36"/>
                  </a:cubicBezTo>
                  <a:cubicBezTo>
                    <a:pt x="12" y="36"/>
                    <a:pt x="12" y="36"/>
                    <a:pt x="12" y="36"/>
                  </a:cubicBezTo>
                  <a:cubicBezTo>
                    <a:pt x="12" y="20"/>
                    <a:pt x="12" y="20"/>
                    <a:pt x="12" y="20"/>
                  </a:cubicBezTo>
                  <a:cubicBezTo>
                    <a:pt x="16" y="20"/>
                    <a:pt x="16" y="20"/>
                    <a:pt x="16" y="20"/>
                  </a:cubicBezTo>
                  <a:cubicBezTo>
                    <a:pt x="16" y="4"/>
                    <a:pt x="16" y="4"/>
                    <a:pt x="16" y="4"/>
                  </a:cubicBezTo>
                  <a:cubicBezTo>
                    <a:pt x="16" y="2"/>
                    <a:pt x="14"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 name="Oval 352">
              <a:extLst>
                <a:ext uri="{FF2B5EF4-FFF2-40B4-BE49-F238E27FC236}">
                  <a16:creationId xmlns:a16="http://schemas.microsoft.com/office/drawing/2014/main" id="{1EA2A987-051D-4162-B6C1-BAD690B6775A}"/>
                </a:ext>
              </a:extLst>
            </p:cNvPr>
            <p:cNvSpPr>
              <a:spLocks noChangeArrowheads="1"/>
            </p:cNvSpPr>
            <p:nvPr/>
          </p:nvSpPr>
          <p:spPr bwMode="auto">
            <a:xfrm>
              <a:off x="1376363" y="780331"/>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 name="Freeform 353">
              <a:extLst>
                <a:ext uri="{FF2B5EF4-FFF2-40B4-BE49-F238E27FC236}">
                  <a16:creationId xmlns:a16="http://schemas.microsoft.com/office/drawing/2014/main" id="{86D6598F-49CC-48E8-B356-D9CB44A57FAE}"/>
                </a:ext>
              </a:extLst>
            </p:cNvPr>
            <p:cNvSpPr>
              <a:spLocks/>
            </p:cNvSpPr>
            <p:nvPr/>
          </p:nvSpPr>
          <p:spPr bwMode="auto">
            <a:xfrm>
              <a:off x="1363663" y="818431"/>
              <a:ext cx="50800" cy="114300"/>
            </a:xfrm>
            <a:custGeom>
              <a:avLst/>
              <a:gdLst>
                <a:gd name="T0" fmla="*/ 12 w 16"/>
                <a:gd name="T1" fmla="*/ 0 h 36"/>
                <a:gd name="T2" fmla="*/ 4 w 16"/>
                <a:gd name="T3" fmla="*/ 0 h 36"/>
                <a:gd name="T4" fmla="*/ 0 w 16"/>
                <a:gd name="T5" fmla="*/ 4 h 36"/>
                <a:gd name="T6" fmla="*/ 0 w 16"/>
                <a:gd name="T7" fmla="*/ 20 h 36"/>
                <a:gd name="T8" fmla="*/ 4 w 16"/>
                <a:gd name="T9" fmla="*/ 20 h 36"/>
                <a:gd name="T10" fmla="*/ 4 w 16"/>
                <a:gd name="T11" fmla="*/ 36 h 36"/>
                <a:gd name="T12" fmla="*/ 12 w 16"/>
                <a:gd name="T13" fmla="*/ 36 h 36"/>
                <a:gd name="T14" fmla="*/ 12 w 16"/>
                <a:gd name="T15" fmla="*/ 20 h 36"/>
                <a:gd name="T16" fmla="*/ 16 w 16"/>
                <a:gd name="T17" fmla="*/ 20 h 36"/>
                <a:gd name="T18" fmla="*/ 16 w 16"/>
                <a:gd name="T19" fmla="*/ 4 h 36"/>
                <a:gd name="T20" fmla="*/ 12 w 16"/>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6">
                  <a:moveTo>
                    <a:pt x="12" y="0"/>
                  </a:moveTo>
                  <a:cubicBezTo>
                    <a:pt x="4" y="0"/>
                    <a:pt x="4" y="0"/>
                    <a:pt x="4" y="0"/>
                  </a:cubicBezTo>
                  <a:cubicBezTo>
                    <a:pt x="2" y="0"/>
                    <a:pt x="0" y="2"/>
                    <a:pt x="0" y="4"/>
                  </a:cubicBezTo>
                  <a:cubicBezTo>
                    <a:pt x="0" y="20"/>
                    <a:pt x="0" y="20"/>
                    <a:pt x="0" y="20"/>
                  </a:cubicBezTo>
                  <a:cubicBezTo>
                    <a:pt x="4" y="20"/>
                    <a:pt x="4" y="20"/>
                    <a:pt x="4" y="20"/>
                  </a:cubicBezTo>
                  <a:cubicBezTo>
                    <a:pt x="4" y="36"/>
                    <a:pt x="4" y="36"/>
                    <a:pt x="4" y="36"/>
                  </a:cubicBezTo>
                  <a:cubicBezTo>
                    <a:pt x="12" y="36"/>
                    <a:pt x="12" y="36"/>
                    <a:pt x="12" y="36"/>
                  </a:cubicBezTo>
                  <a:cubicBezTo>
                    <a:pt x="12" y="20"/>
                    <a:pt x="12" y="20"/>
                    <a:pt x="12" y="20"/>
                  </a:cubicBezTo>
                  <a:cubicBezTo>
                    <a:pt x="16" y="20"/>
                    <a:pt x="16" y="20"/>
                    <a:pt x="16" y="20"/>
                  </a:cubicBezTo>
                  <a:cubicBezTo>
                    <a:pt x="16" y="4"/>
                    <a:pt x="16" y="4"/>
                    <a:pt x="16" y="4"/>
                  </a:cubicBezTo>
                  <a:cubicBezTo>
                    <a:pt x="16" y="2"/>
                    <a:pt x="14"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32" name="Rounded Rectangle 120">
            <a:extLst>
              <a:ext uri="{FF2B5EF4-FFF2-40B4-BE49-F238E27FC236}">
                <a16:creationId xmlns:a16="http://schemas.microsoft.com/office/drawing/2014/main" id="{4B91667F-D13A-4C54-A69F-FFB5E1FA70C5}"/>
              </a:ext>
            </a:extLst>
          </p:cNvPr>
          <p:cNvSpPr/>
          <p:nvPr/>
        </p:nvSpPr>
        <p:spPr>
          <a:xfrm>
            <a:off x="5844587" y="5775154"/>
            <a:ext cx="1409700" cy="374176"/>
          </a:xfrm>
          <a:prstGeom prst="roundRect">
            <a:avLst>
              <a:gd name="adj" fmla="val 27267"/>
            </a:avLst>
          </a:prstGeom>
          <a:solidFill>
            <a:schemeClr val="tx1">
              <a:lumMod val="65000"/>
              <a:lumOff val="3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j-lt"/>
              </a:rPr>
              <a:t>No Started</a:t>
            </a:r>
          </a:p>
        </p:txBody>
      </p:sp>
      <p:sp>
        <p:nvSpPr>
          <p:cNvPr id="33" name="Rectangle 32">
            <a:extLst>
              <a:ext uri="{FF2B5EF4-FFF2-40B4-BE49-F238E27FC236}">
                <a16:creationId xmlns:a16="http://schemas.microsoft.com/office/drawing/2014/main" id="{B18C7823-885C-4E84-A2AF-C1995649970D}"/>
              </a:ext>
            </a:extLst>
          </p:cNvPr>
          <p:cNvSpPr/>
          <p:nvPr>
            <p:custDataLst>
              <p:tags r:id="rId9"/>
            </p:custDataLst>
          </p:nvPr>
        </p:nvSpPr>
        <p:spPr>
          <a:xfrm>
            <a:off x="3175371" y="5792966"/>
            <a:ext cx="2349500" cy="338554"/>
          </a:xfrm>
          <a:prstGeom prst="rect">
            <a:avLst/>
          </a:prstGeom>
        </p:spPr>
        <p:txBody>
          <a:bodyPr wrap="square" anchor="ctr">
            <a:spAutoFit/>
          </a:bodyPr>
          <a:lstStyle/>
          <a:p>
            <a:pPr algn="ctr"/>
            <a:r>
              <a:rPr lang="en-US" sz="1600" b="1" dirty="0">
                <a:solidFill>
                  <a:schemeClr val="tx1">
                    <a:lumMod val="65000"/>
                    <a:lumOff val="35000"/>
                  </a:schemeClr>
                </a:solidFill>
                <a:latin typeface="Calibri Light" pitchFamily="34" charset="0"/>
              </a:rPr>
              <a:t>Kick Off – Feb 2020 Event</a:t>
            </a:r>
          </a:p>
        </p:txBody>
      </p:sp>
      <p:sp>
        <p:nvSpPr>
          <p:cNvPr id="34" name="Rectangle 33">
            <a:extLst>
              <a:ext uri="{FF2B5EF4-FFF2-40B4-BE49-F238E27FC236}">
                <a16:creationId xmlns:a16="http://schemas.microsoft.com/office/drawing/2014/main" id="{9D209D5D-CBAA-4074-A705-7357A52D5BA9}"/>
              </a:ext>
            </a:extLst>
          </p:cNvPr>
          <p:cNvSpPr/>
          <p:nvPr>
            <p:custDataLst>
              <p:tags r:id="rId10"/>
            </p:custDataLst>
          </p:nvPr>
        </p:nvSpPr>
        <p:spPr>
          <a:xfrm>
            <a:off x="7368588" y="5700633"/>
            <a:ext cx="4182618" cy="523220"/>
          </a:xfrm>
          <a:prstGeom prst="rect">
            <a:avLst/>
          </a:prstGeom>
        </p:spPr>
        <p:txBody>
          <a:bodyPr wrap="square" anchor="ctr">
            <a:spAutoFit/>
          </a:bodyPr>
          <a:lstStyle/>
          <a:p>
            <a:pPr algn="ctr"/>
            <a:r>
              <a:rPr lang="en-US" sz="1400" dirty="0">
                <a:solidFill>
                  <a:schemeClr val="tx1">
                    <a:lumMod val="65000"/>
                    <a:lumOff val="35000"/>
                  </a:schemeClr>
                </a:solidFill>
                <a:latin typeface="Calibri" panose="020F0502020204030204" pitchFamily="34" charset="0"/>
                <a:cs typeface="Calibri" panose="020F0502020204030204" pitchFamily="34" charset="0"/>
              </a:rPr>
              <a:t>Black History Month 2020 is the Event that signals the start of the next evolution for BlackFacts.com</a:t>
            </a:r>
          </a:p>
        </p:txBody>
      </p:sp>
      <p:sp>
        <p:nvSpPr>
          <p:cNvPr id="51" name="Freeform 24">
            <a:extLst>
              <a:ext uri="{FF2B5EF4-FFF2-40B4-BE49-F238E27FC236}">
                <a16:creationId xmlns:a16="http://schemas.microsoft.com/office/drawing/2014/main" id="{19F4462A-660B-42E4-AB05-003E918AC6CD}"/>
              </a:ext>
            </a:extLst>
          </p:cNvPr>
          <p:cNvSpPr>
            <a:spLocks noEditPoints="1"/>
          </p:cNvSpPr>
          <p:nvPr/>
        </p:nvSpPr>
        <p:spPr bwMode="auto">
          <a:xfrm>
            <a:off x="1472291" y="5692872"/>
            <a:ext cx="566893" cy="538739"/>
          </a:xfrm>
          <a:custGeom>
            <a:avLst/>
            <a:gdLst>
              <a:gd name="T0" fmla="*/ 64 w 64"/>
              <a:gd name="T1" fmla="*/ 32 h 64"/>
              <a:gd name="T2" fmla="*/ 56 w 64"/>
              <a:gd name="T3" fmla="*/ 26 h 64"/>
              <a:gd name="T4" fmla="*/ 60 w 64"/>
              <a:gd name="T5" fmla="*/ 18 h 64"/>
              <a:gd name="T6" fmla="*/ 58 w 64"/>
              <a:gd name="T7" fmla="*/ 15 h 64"/>
              <a:gd name="T8" fmla="*/ 50 w 64"/>
              <a:gd name="T9" fmla="*/ 14 h 64"/>
              <a:gd name="T10" fmla="*/ 48 w 64"/>
              <a:gd name="T11" fmla="*/ 5 h 64"/>
              <a:gd name="T12" fmla="*/ 39 w 64"/>
              <a:gd name="T13" fmla="*/ 8 h 64"/>
              <a:gd name="T14" fmla="*/ 34 w 64"/>
              <a:gd name="T15" fmla="*/ 1 h 64"/>
              <a:gd name="T16" fmla="*/ 30 w 64"/>
              <a:gd name="T17" fmla="*/ 1 h 64"/>
              <a:gd name="T18" fmla="*/ 25 w 64"/>
              <a:gd name="T19" fmla="*/ 8 h 64"/>
              <a:gd name="T20" fmla="*/ 16 w 64"/>
              <a:gd name="T21" fmla="*/ 5 h 64"/>
              <a:gd name="T22" fmla="*/ 14 w 64"/>
              <a:gd name="T23" fmla="*/ 14 h 64"/>
              <a:gd name="T24" fmla="*/ 6 w 64"/>
              <a:gd name="T25" fmla="*/ 15 h 64"/>
              <a:gd name="T26" fmla="*/ 4 w 64"/>
              <a:gd name="T27" fmla="*/ 18 h 64"/>
              <a:gd name="T28" fmla="*/ 8 w 64"/>
              <a:gd name="T29" fmla="*/ 26 h 64"/>
              <a:gd name="T30" fmla="*/ 0 w 64"/>
              <a:gd name="T31" fmla="*/ 32 h 64"/>
              <a:gd name="T32" fmla="*/ 8 w 64"/>
              <a:gd name="T33" fmla="*/ 39 h 64"/>
              <a:gd name="T34" fmla="*/ 4 w 64"/>
              <a:gd name="T35" fmla="*/ 46 h 64"/>
              <a:gd name="T36" fmla="*/ 6 w 64"/>
              <a:gd name="T37" fmla="*/ 49 h 64"/>
              <a:gd name="T38" fmla="*/ 14 w 64"/>
              <a:gd name="T39" fmla="*/ 51 h 64"/>
              <a:gd name="T40" fmla="*/ 16 w 64"/>
              <a:gd name="T41" fmla="*/ 60 h 64"/>
              <a:gd name="T42" fmla="*/ 25 w 64"/>
              <a:gd name="T43" fmla="*/ 57 h 64"/>
              <a:gd name="T44" fmla="*/ 30 w 64"/>
              <a:gd name="T45" fmla="*/ 63 h 64"/>
              <a:gd name="T46" fmla="*/ 34 w 64"/>
              <a:gd name="T47" fmla="*/ 63 h 64"/>
              <a:gd name="T48" fmla="*/ 39 w 64"/>
              <a:gd name="T49" fmla="*/ 57 h 64"/>
              <a:gd name="T50" fmla="*/ 48 w 64"/>
              <a:gd name="T51" fmla="*/ 60 h 64"/>
              <a:gd name="T52" fmla="*/ 50 w 64"/>
              <a:gd name="T53" fmla="*/ 51 h 64"/>
              <a:gd name="T54" fmla="*/ 58 w 64"/>
              <a:gd name="T55" fmla="*/ 49 h 64"/>
              <a:gd name="T56" fmla="*/ 60 w 64"/>
              <a:gd name="T57" fmla="*/ 46 h 64"/>
              <a:gd name="T58" fmla="*/ 56 w 64"/>
              <a:gd name="T59" fmla="*/ 39 h 64"/>
              <a:gd name="T60" fmla="*/ 47 w 64"/>
              <a:gd name="T61" fmla="*/ 27 h 64"/>
              <a:gd name="T62" fmla="*/ 29 w 64"/>
              <a:gd name="T63" fmla="*/ 46 h 64"/>
              <a:gd name="T64" fmla="*/ 21 w 64"/>
              <a:gd name="T65" fmla="*/ 42 h 64"/>
              <a:gd name="T66" fmla="*/ 15 w 64"/>
              <a:gd name="T67" fmla="*/ 32 h 64"/>
              <a:gd name="T68" fmla="*/ 21 w 64"/>
              <a:gd name="T69" fmla="*/ 29 h 64"/>
              <a:gd name="T70" fmla="*/ 41 w 64"/>
              <a:gd name="T71" fmla="*/ 21 h 64"/>
              <a:gd name="T72" fmla="*/ 47 w 64"/>
              <a:gd name="T73"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4">
                <a:moveTo>
                  <a:pt x="63" y="34"/>
                </a:moveTo>
                <a:cubicBezTo>
                  <a:pt x="64" y="34"/>
                  <a:pt x="64" y="33"/>
                  <a:pt x="64" y="32"/>
                </a:cubicBezTo>
                <a:cubicBezTo>
                  <a:pt x="64" y="32"/>
                  <a:pt x="64" y="31"/>
                  <a:pt x="63" y="31"/>
                </a:cubicBezTo>
                <a:cubicBezTo>
                  <a:pt x="56" y="26"/>
                  <a:pt x="56" y="26"/>
                  <a:pt x="56" y="26"/>
                </a:cubicBezTo>
                <a:cubicBezTo>
                  <a:pt x="56" y="25"/>
                  <a:pt x="56" y="25"/>
                  <a:pt x="56" y="25"/>
                </a:cubicBezTo>
                <a:cubicBezTo>
                  <a:pt x="60" y="18"/>
                  <a:pt x="60" y="18"/>
                  <a:pt x="60" y="18"/>
                </a:cubicBezTo>
                <a:cubicBezTo>
                  <a:pt x="60" y="18"/>
                  <a:pt x="60" y="17"/>
                  <a:pt x="60" y="16"/>
                </a:cubicBezTo>
                <a:cubicBezTo>
                  <a:pt x="59" y="16"/>
                  <a:pt x="59" y="15"/>
                  <a:pt x="58" y="15"/>
                </a:cubicBezTo>
                <a:cubicBezTo>
                  <a:pt x="50" y="15"/>
                  <a:pt x="50" y="15"/>
                  <a:pt x="50" y="15"/>
                </a:cubicBezTo>
                <a:cubicBezTo>
                  <a:pt x="50" y="14"/>
                  <a:pt x="50" y="14"/>
                  <a:pt x="50" y="14"/>
                </a:cubicBezTo>
                <a:cubicBezTo>
                  <a:pt x="49" y="6"/>
                  <a:pt x="49" y="6"/>
                  <a:pt x="49" y="6"/>
                </a:cubicBezTo>
                <a:cubicBezTo>
                  <a:pt x="49" y="6"/>
                  <a:pt x="49" y="5"/>
                  <a:pt x="48" y="5"/>
                </a:cubicBezTo>
                <a:cubicBezTo>
                  <a:pt x="47" y="4"/>
                  <a:pt x="47" y="4"/>
                  <a:pt x="46" y="5"/>
                </a:cubicBezTo>
                <a:cubicBezTo>
                  <a:pt x="39" y="8"/>
                  <a:pt x="39" y="8"/>
                  <a:pt x="39" y="8"/>
                </a:cubicBezTo>
                <a:cubicBezTo>
                  <a:pt x="38" y="8"/>
                  <a:pt x="38" y="8"/>
                  <a:pt x="38" y="8"/>
                </a:cubicBezTo>
                <a:cubicBezTo>
                  <a:pt x="34" y="1"/>
                  <a:pt x="34" y="1"/>
                  <a:pt x="34" y="1"/>
                </a:cubicBezTo>
                <a:cubicBezTo>
                  <a:pt x="33" y="1"/>
                  <a:pt x="33" y="0"/>
                  <a:pt x="32" y="0"/>
                </a:cubicBezTo>
                <a:cubicBezTo>
                  <a:pt x="31" y="0"/>
                  <a:pt x="31" y="1"/>
                  <a:pt x="30" y="1"/>
                </a:cubicBezTo>
                <a:cubicBezTo>
                  <a:pt x="26" y="8"/>
                  <a:pt x="26" y="8"/>
                  <a:pt x="26" y="8"/>
                </a:cubicBezTo>
                <a:cubicBezTo>
                  <a:pt x="25" y="8"/>
                  <a:pt x="25" y="8"/>
                  <a:pt x="25" y="8"/>
                </a:cubicBezTo>
                <a:cubicBezTo>
                  <a:pt x="18" y="5"/>
                  <a:pt x="18" y="5"/>
                  <a:pt x="18" y="5"/>
                </a:cubicBezTo>
                <a:cubicBezTo>
                  <a:pt x="17" y="4"/>
                  <a:pt x="17" y="4"/>
                  <a:pt x="16" y="5"/>
                </a:cubicBezTo>
                <a:cubicBezTo>
                  <a:pt x="15" y="5"/>
                  <a:pt x="15" y="6"/>
                  <a:pt x="15" y="6"/>
                </a:cubicBezTo>
                <a:cubicBezTo>
                  <a:pt x="14" y="14"/>
                  <a:pt x="14" y="14"/>
                  <a:pt x="14" y="14"/>
                </a:cubicBezTo>
                <a:cubicBezTo>
                  <a:pt x="14" y="15"/>
                  <a:pt x="14" y="15"/>
                  <a:pt x="14" y="15"/>
                </a:cubicBezTo>
                <a:cubicBezTo>
                  <a:pt x="6" y="15"/>
                  <a:pt x="6" y="15"/>
                  <a:pt x="6" y="15"/>
                </a:cubicBezTo>
                <a:cubicBezTo>
                  <a:pt x="5" y="15"/>
                  <a:pt x="5" y="16"/>
                  <a:pt x="4" y="16"/>
                </a:cubicBezTo>
                <a:cubicBezTo>
                  <a:pt x="4" y="17"/>
                  <a:pt x="4" y="18"/>
                  <a:pt x="4" y="18"/>
                </a:cubicBezTo>
                <a:cubicBezTo>
                  <a:pt x="8" y="26"/>
                  <a:pt x="8" y="26"/>
                  <a:pt x="8" y="26"/>
                </a:cubicBezTo>
                <a:cubicBezTo>
                  <a:pt x="8" y="26"/>
                  <a:pt x="8" y="26"/>
                  <a:pt x="8" y="26"/>
                </a:cubicBezTo>
                <a:cubicBezTo>
                  <a:pt x="1" y="31"/>
                  <a:pt x="1" y="31"/>
                  <a:pt x="1" y="31"/>
                </a:cubicBezTo>
                <a:cubicBezTo>
                  <a:pt x="0" y="31"/>
                  <a:pt x="0" y="32"/>
                  <a:pt x="0" y="32"/>
                </a:cubicBezTo>
                <a:cubicBezTo>
                  <a:pt x="0" y="33"/>
                  <a:pt x="0" y="34"/>
                  <a:pt x="1" y="34"/>
                </a:cubicBezTo>
                <a:cubicBezTo>
                  <a:pt x="8" y="39"/>
                  <a:pt x="8" y="39"/>
                  <a:pt x="8" y="39"/>
                </a:cubicBezTo>
                <a:cubicBezTo>
                  <a:pt x="8" y="39"/>
                  <a:pt x="8" y="39"/>
                  <a:pt x="8" y="39"/>
                </a:cubicBezTo>
                <a:cubicBezTo>
                  <a:pt x="4" y="46"/>
                  <a:pt x="4" y="46"/>
                  <a:pt x="4" y="46"/>
                </a:cubicBezTo>
                <a:cubicBezTo>
                  <a:pt x="4" y="47"/>
                  <a:pt x="4" y="48"/>
                  <a:pt x="4" y="48"/>
                </a:cubicBezTo>
                <a:cubicBezTo>
                  <a:pt x="5" y="49"/>
                  <a:pt x="5" y="49"/>
                  <a:pt x="6" y="49"/>
                </a:cubicBezTo>
                <a:cubicBezTo>
                  <a:pt x="14" y="50"/>
                  <a:pt x="14" y="50"/>
                  <a:pt x="14" y="50"/>
                </a:cubicBezTo>
                <a:cubicBezTo>
                  <a:pt x="14" y="51"/>
                  <a:pt x="14" y="51"/>
                  <a:pt x="14" y="51"/>
                </a:cubicBezTo>
                <a:cubicBezTo>
                  <a:pt x="15" y="58"/>
                  <a:pt x="15" y="58"/>
                  <a:pt x="15" y="58"/>
                </a:cubicBezTo>
                <a:cubicBezTo>
                  <a:pt x="15" y="59"/>
                  <a:pt x="15" y="60"/>
                  <a:pt x="16" y="60"/>
                </a:cubicBezTo>
                <a:cubicBezTo>
                  <a:pt x="17" y="61"/>
                  <a:pt x="17" y="61"/>
                  <a:pt x="18" y="60"/>
                </a:cubicBezTo>
                <a:cubicBezTo>
                  <a:pt x="25" y="57"/>
                  <a:pt x="25" y="57"/>
                  <a:pt x="25" y="57"/>
                </a:cubicBezTo>
                <a:cubicBezTo>
                  <a:pt x="26" y="57"/>
                  <a:pt x="26" y="57"/>
                  <a:pt x="26" y="57"/>
                </a:cubicBezTo>
                <a:cubicBezTo>
                  <a:pt x="30" y="63"/>
                  <a:pt x="30" y="63"/>
                  <a:pt x="30" y="63"/>
                </a:cubicBezTo>
                <a:cubicBezTo>
                  <a:pt x="31" y="64"/>
                  <a:pt x="31" y="64"/>
                  <a:pt x="32" y="64"/>
                </a:cubicBezTo>
                <a:cubicBezTo>
                  <a:pt x="33" y="64"/>
                  <a:pt x="33" y="64"/>
                  <a:pt x="34" y="63"/>
                </a:cubicBezTo>
                <a:cubicBezTo>
                  <a:pt x="38" y="57"/>
                  <a:pt x="38" y="57"/>
                  <a:pt x="38" y="57"/>
                </a:cubicBezTo>
                <a:cubicBezTo>
                  <a:pt x="39" y="57"/>
                  <a:pt x="39" y="57"/>
                  <a:pt x="39" y="57"/>
                </a:cubicBezTo>
                <a:cubicBezTo>
                  <a:pt x="46" y="60"/>
                  <a:pt x="46" y="60"/>
                  <a:pt x="46" y="60"/>
                </a:cubicBezTo>
                <a:cubicBezTo>
                  <a:pt x="47" y="61"/>
                  <a:pt x="47" y="60"/>
                  <a:pt x="48" y="60"/>
                </a:cubicBezTo>
                <a:cubicBezTo>
                  <a:pt x="49" y="60"/>
                  <a:pt x="49" y="59"/>
                  <a:pt x="49" y="58"/>
                </a:cubicBezTo>
                <a:cubicBezTo>
                  <a:pt x="50" y="51"/>
                  <a:pt x="50" y="51"/>
                  <a:pt x="50" y="51"/>
                </a:cubicBezTo>
                <a:cubicBezTo>
                  <a:pt x="50" y="50"/>
                  <a:pt x="50" y="50"/>
                  <a:pt x="50" y="50"/>
                </a:cubicBezTo>
                <a:cubicBezTo>
                  <a:pt x="58" y="49"/>
                  <a:pt x="58" y="49"/>
                  <a:pt x="58" y="49"/>
                </a:cubicBezTo>
                <a:cubicBezTo>
                  <a:pt x="59" y="49"/>
                  <a:pt x="59" y="49"/>
                  <a:pt x="60" y="48"/>
                </a:cubicBezTo>
                <a:cubicBezTo>
                  <a:pt x="60" y="48"/>
                  <a:pt x="60" y="47"/>
                  <a:pt x="60" y="46"/>
                </a:cubicBezTo>
                <a:cubicBezTo>
                  <a:pt x="56" y="39"/>
                  <a:pt x="56" y="39"/>
                  <a:pt x="56" y="39"/>
                </a:cubicBezTo>
                <a:cubicBezTo>
                  <a:pt x="56" y="39"/>
                  <a:pt x="56" y="39"/>
                  <a:pt x="56" y="39"/>
                </a:cubicBezTo>
                <a:lnTo>
                  <a:pt x="63" y="34"/>
                </a:lnTo>
                <a:close/>
                <a:moveTo>
                  <a:pt x="47" y="27"/>
                </a:moveTo>
                <a:cubicBezTo>
                  <a:pt x="33" y="42"/>
                  <a:pt x="33" y="42"/>
                  <a:pt x="33" y="42"/>
                </a:cubicBezTo>
                <a:cubicBezTo>
                  <a:pt x="29" y="46"/>
                  <a:pt x="29" y="46"/>
                  <a:pt x="29" y="46"/>
                </a:cubicBezTo>
                <a:cubicBezTo>
                  <a:pt x="28" y="47"/>
                  <a:pt x="27" y="47"/>
                  <a:pt x="26" y="46"/>
                </a:cubicBezTo>
                <a:cubicBezTo>
                  <a:pt x="21" y="42"/>
                  <a:pt x="21" y="42"/>
                  <a:pt x="21" y="42"/>
                </a:cubicBezTo>
                <a:cubicBezTo>
                  <a:pt x="15" y="35"/>
                  <a:pt x="15" y="35"/>
                  <a:pt x="15" y="35"/>
                </a:cubicBezTo>
                <a:cubicBezTo>
                  <a:pt x="14" y="34"/>
                  <a:pt x="14" y="33"/>
                  <a:pt x="15" y="32"/>
                </a:cubicBezTo>
                <a:cubicBezTo>
                  <a:pt x="18" y="29"/>
                  <a:pt x="18" y="29"/>
                  <a:pt x="18" y="29"/>
                </a:cubicBezTo>
                <a:cubicBezTo>
                  <a:pt x="19" y="28"/>
                  <a:pt x="20" y="28"/>
                  <a:pt x="21" y="29"/>
                </a:cubicBezTo>
                <a:cubicBezTo>
                  <a:pt x="27" y="36"/>
                  <a:pt x="27" y="36"/>
                  <a:pt x="27" y="36"/>
                </a:cubicBezTo>
                <a:cubicBezTo>
                  <a:pt x="41" y="21"/>
                  <a:pt x="41" y="21"/>
                  <a:pt x="41" y="21"/>
                </a:cubicBezTo>
                <a:cubicBezTo>
                  <a:pt x="42" y="20"/>
                  <a:pt x="44" y="20"/>
                  <a:pt x="44" y="21"/>
                </a:cubicBezTo>
                <a:cubicBezTo>
                  <a:pt x="47" y="24"/>
                  <a:pt x="47" y="24"/>
                  <a:pt x="47" y="24"/>
                </a:cubicBezTo>
                <a:cubicBezTo>
                  <a:pt x="48" y="25"/>
                  <a:pt x="48" y="26"/>
                  <a:pt x="47" y="2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th-TH"/>
          </a:p>
        </p:txBody>
      </p:sp>
      <p:grpSp>
        <p:nvGrpSpPr>
          <p:cNvPr id="54" name="Group 53">
            <a:extLst>
              <a:ext uri="{FF2B5EF4-FFF2-40B4-BE49-F238E27FC236}">
                <a16:creationId xmlns:a16="http://schemas.microsoft.com/office/drawing/2014/main" id="{A18C2A37-64D7-4C91-93EA-213145871D72}"/>
              </a:ext>
            </a:extLst>
          </p:cNvPr>
          <p:cNvGrpSpPr/>
          <p:nvPr/>
        </p:nvGrpSpPr>
        <p:grpSpPr>
          <a:xfrm>
            <a:off x="1303421" y="757460"/>
            <a:ext cx="7419339" cy="810371"/>
            <a:chOff x="1303421" y="931556"/>
            <a:chExt cx="6434037" cy="1236063"/>
          </a:xfrm>
          <a:solidFill>
            <a:schemeClr val="accent2">
              <a:lumMod val="40000"/>
              <a:lumOff val="60000"/>
            </a:schemeClr>
          </a:solidFill>
        </p:grpSpPr>
        <p:sp>
          <p:nvSpPr>
            <p:cNvPr id="55" name="Title 1">
              <a:extLst>
                <a:ext uri="{FF2B5EF4-FFF2-40B4-BE49-F238E27FC236}">
                  <a16:creationId xmlns:a16="http://schemas.microsoft.com/office/drawing/2014/main" id="{5778060A-6DDE-4E37-82A3-D35D448DBBED}"/>
                </a:ext>
              </a:extLst>
            </p:cNvPr>
            <p:cNvSpPr txBox="1">
              <a:spLocks/>
            </p:cNvSpPr>
            <p:nvPr/>
          </p:nvSpPr>
          <p:spPr>
            <a:xfrm>
              <a:off x="1303421" y="931556"/>
              <a:ext cx="6434037" cy="760514"/>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 – What’s Next?</a:t>
              </a:r>
            </a:p>
          </p:txBody>
        </p:sp>
        <p:sp>
          <p:nvSpPr>
            <p:cNvPr id="56" name="Title 1">
              <a:extLst>
                <a:ext uri="{FF2B5EF4-FFF2-40B4-BE49-F238E27FC236}">
                  <a16:creationId xmlns:a16="http://schemas.microsoft.com/office/drawing/2014/main" id="{52FB6269-D7F8-41C3-AE11-2557F4B4A2E2}"/>
                </a:ext>
              </a:extLst>
            </p:cNvPr>
            <p:cNvSpPr txBox="1">
              <a:spLocks/>
            </p:cNvSpPr>
            <p:nvPr/>
          </p:nvSpPr>
          <p:spPr>
            <a:xfrm>
              <a:off x="1303421" y="1792057"/>
              <a:ext cx="6434037" cy="375562"/>
            </a:xfrm>
            <a:prstGeom prst="rect">
              <a:avLst/>
            </a:prstGeom>
            <a:solidFill>
              <a:schemeClr val="bg1"/>
            </a:solid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1600" dirty="0">
                  <a:latin typeface="+mn-lt"/>
                </a:rPr>
                <a:t>What are the key tasks to get BlackFacts.com ready for the Feb 2020 kickoff</a:t>
              </a:r>
            </a:p>
          </p:txBody>
        </p:sp>
      </p:grpSp>
      <p:grpSp>
        <p:nvGrpSpPr>
          <p:cNvPr id="57" name="Group 56">
            <a:extLst>
              <a:ext uri="{FF2B5EF4-FFF2-40B4-BE49-F238E27FC236}">
                <a16:creationId xmlns:a16="http://schemas.microsoft.com/office/drawing/2014/main" id="{B016769D-FA01-4985-8EA4-DB6B42269AAD}"/>
              </a:ext>
            </a:extLst>
          </p:cNvPr>
          <p:cNvGrpSpPr/>
          <p:nvPr/>
        </p:nvGrpSpPr>
        <p:grpSpPr>
          <a:xfrm>
            <a:off x="1305134" y="454257"/>
            <a:ext cx="1019175" cy="181379"/>
            <a:chOff x="4127500" y="876491"/>
            <a:chExt cx="1019175" cy="181379"/>
          </a:xfrm>
        </p:grpSpPr>
        <p:sp>
          <p:nvSpPr>
            <p:cNvPr id="58" name="Oval 57">
              <a:extLst>
                <a:ext uri="{FF2B5EF4-FFF2-40B4-BE49-F238E27FC236}">
                  <a16:creationId xmlns:a16="http://schemas.microsoft.com/office/drawing/2014/main" id="{B67DFF63-6355-45A2-9A73-6C87D3E946C9}"/>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57C90AE-D612-4B9D-AADE-5C2FB9D5D472}"/>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985F819-9D27-4430-867F-B4BD5FD6C60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CDE23AE-4EFE-4348-84EA-784254E79D05}"/>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430FCA4-06F6-4EA7-A48D-0E3AFF9E68E1}"/>
              </a:ext>
            </a:extLst>
          </p:cNvPr>
          <p:cNvGrpSpPr/>
          <p:nvPr/>
        </p:nvGrpSpPr>
        <p:grpSpPr>
          <a:xfrm>
            <a:off x="1450546" y="4966690"/>
            <a:ext cx="506442" cy="478008"/>
            <a:chOff x="1770063" y="3408164"/>
            <a:chExt cx="190500" cy="190500"/>
          </a:xfrm>
          <a:solidFill>
            <a:schemeClr val="tx1"/>
          </a:solidFill>
        </p:grpSpPr>
        <p:sp>
          <p:nvSpPr>
            <p:cNvPr id="75" name="Freeform 524">
              <a:extLst>
                <a:ext uri="{FF2B5EF4-FFF2-40B4-BE49-F238E27FC236}">
                  <a16:creationId xmlns:a16="http://schemas.microsoft.com/office/drawing/2014/main" id="{447EF76A-081E-415F-A750-638838F16C21}"/>
                </a:ext>
              </a:extLst>
            </p:cNvPr>
            <p:cNvSpPr>
              <a:spLocks/>
            </p:cNvSpPr>
            <p:nvPr/>
          </p:nvSpPr>
          <p:spPr bwMode="auto">
            <a:xfrm>
              <a:off x="1833563" y="3446264"/>
              <a:ext cx="63500" cy="114300"/>
            </a:xfrm>
            <a:custGeom>
              <a:avLst/>
              <a:gdLst>
                <a:gd name="T0" fmla="*/ 12 w 20"/>
                <a:gd name="T1" fmla="*/ 0 h 36"/>
                <a:gd name="T2" fmla="*/ 8 w 20"/>
                <a:gd name="T3" fmla="*/ 0 h 36"/>
                <a:gd name="T4" fmla="*/ 8 w 20"/>
                <a:gd name="T5" fmla="*/ 4 h 36"/>
                <a:gd name="T6" fmla="*/ 0 w 20"/>
                <a:gd name="T7" fmla="*/ 12 h 36"/>
                <a:gd name="T8" fmla="*/ 8 w 20"/>
                <a:gd name="T9" fmla="*/ 20 h 36"/>
                <a:gd name="T10" fmla="*/ 12 w 20"/>
                <a:gd name="T11" fmla="*/ 20 h 36"/>
                <a:gd name="T12" fmla="*/ 16 w 20"/>
                <a:gd name="T13" fmla="*/ 24 h 36"/>
                <a:gd name="T14" fmla="*/ 12 w 20"/>
                <a:gd name="T15" fmla="*/ 28 h 36"/>
                <a:gd name="T16" fmla="*/ 0 w 20"/>
                <a:gd name="T17" fmla="*/ 28 h 36"/>
                <a:gd name="T18" fmla="*/ 0 w 20"/>
                <a:gd name="T19" fmla="*/ 32 h 36"/>
                <a:gd name="T20" fmla="*/ 8 w 20"/>
                <a:gd name="T21" fmla="*/ 32 h 36"/>
                <a:gd name="T22" fmla="*/ 8 w 20"/>
                <a:gd name="T23" fmla="*/ 36 h 36"/>
                <a:gd name="T24" fmla="*/ 12 w 20"/>
                <a:gd name="T25" fmla="*/ 36 h 36"/>
                <a:gd name="T26" fmla="*/ 12 w 20"/>
                <a:gd name="T27" fmla="*/ 32 h 36"/>
                <a:gd name="T28" fmla="*/ 20 w 20"/>
                <a:gd name="T29" fmla="*/ 24 h 36"/>
                <a:gd name="T30" fmla="*/ 12 w 20"/>
                <a:gd name="T31" fmla="*/ 16 h 36"/>
                <a:gd name="T32" fmla="*/ 8 w 20"/>
                <a:gd name="T33" fmla="*/ 16 h 36"/>
                <a:gd name="T34" fmla="*/ 4 w 20"/>
                <a:gd name="T35" fmla="*/ 12 h 36"/>
                <a:gd name="T36" fmla="*/ 8 w 20"/>
                <a:gd name="T37" fmla="*/ 8 h 36"/>
                <a:gd name="T38" fmla="*/ 20 w 20"/>
                <a:gd name="T39" fmla="*/ 8 h 36"/>
                <a:gd name="T40" fmla="*/ 20 w 20"/>
                <a:gd name="T41" fmla="*/ 4 h 36"/>
                <a:gd name="T42" fmla="*/ 12 w 20"/>
                <a:gd name="T43" fmla="*/ 4 h 36"/>
                <a:gd name="T44" fmla="*/ 12 w 2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6">
                  <a:moveTo>
                    <a:pt x="12" y="0"/>
                  </a:moveTo>
                  <a:cubicBezTo>
                    <a:pt x="8" y="0"/>
                    <a:pt x="8" y="0"/>
                    <a:pt x="8" y="0"/>
                  </a:cubicBezTo>
                  <a:cubicBezTo>
                    <a:pt x="8" y="4"/>
                    <a:pt x="8" y="4"/>
                    <a:pt x="8" y="4"/>
                  </a:cubicBezTo>
                  <a:cubicBezTo>
                    <a:pt x="4" y="4"/>
                    <a:pt x="0" y="8"/>
                    <a:pt x="0" y="12"/>
                  </a:cubicBezTo>
                  <a:cubicBezTo>
                    <a:pt x="0" y="16"/>
                    <a:pt x="4" y="20"/>
                    <a:pt x="8" y="20"/>
                  </a:cubicBezTo>
                  <a:cubicBezTo>
                    <a:pt x="12" y="20"/>
                    <a:pt x="12" y="20"/>
                    <a:pt x="12" y="20"/>
                  </a:cubicBezTo>
                  <a:cubicBezTo>
                    <a:pt x="14" y="20"/>
                    <a:pt x="16" y="22"/>
                    <a:pt x="16" y="24"/>
                  </a:cubicBezTo>
                  <a:cubicBezTo>
                    <a:pt x="16" y="26"/>
                    <a:pt x="14" y="28"/>
                    <a:pt x="12" y="28"/>
                  </a:cubicBezTo>
                  <a:cubicBezTo>
                    <a:pt x="0" y="28"/>
                    <a:pt x="0" y="28"/>
                    <a:pt x="0" y="28"/>
                  </a:cubicBezTo>
                  <a:cubicBezTo>
                    <a:pt x="0" y="32"/>
                    <a:pt x="0" y="32"/>
                    <a:pt x="0" y="32"/>
                  </a:cubicBezTo>
                  <a:cubicBezTo>
                    <a:pt x="8" y="32"/>
                    <a:pt x="8" y="32"/>
                    <a:pt x="8" y="32"/>
                  </a:cubicBezTo>
                  <a:cubicBezTo>
                    <a:pt x="8" y="36"/>
                    <a:pt x="8" y="36"/>
                    <a:pt x="8" y="36"/>
                  </a:cubicBezTo>
                  <a:cubicBezTo>
                    <a:pt x="12" y="36"/>
                    <a:pt x="12" y="36"/>
                    <a:pt x="12" y="36"/>
                  </a:cubicBezTo>
                  <a:cubicBezTo>
                    <a:pt x="12" y="32"/>
                    <a:pt x="12" y="32"/>
                    <a:pt x="12" y="32"/>
                  </a:cubicBezTo>
                  <a:cubicBezTo>
                    <a:pt x="16" y="32"/>
                    <a:pt x="20" y="28"/>
                    <a:pt x="20" y="24"/>
                  </a:cubicBezTo>
                  <a:cubicBezTo>
                    <a:pt x="20" y="20"/>
                    <a:pt x="16" y="16"/>
                    <a:pt x="12" y="16"/>
                  </a:cubicBezTo>
                  <a:cubicBezTo>
                    <a:pt x="8" y="16"/>
                    <a:pt x="8" y="16"/>
                    <a:pt x="8" y="16"/>
                  </a:cubicBezTo>
                  <a:cubicBezTo>
                    <a:pt x="6" y="16"/>
                    <a:pt x="4" y="14"/>
                    <a:pt x="4" y="12"/>
                  </a:cubicBezTo>
                  <a:cubicBezTo>
                    <a:pt x="4" y="10"/>
                    <a:pt x="6" y="8"/>
                    <a:pt x="8" y="8"/>
                  </a:cubicBezTo>
                  <a:cubicBezTo>
                    <a:pt x="20" y="8"/>
                    <a:pt x="20" y="8"/>
                    <a:pt x="20" y="8"/>
                  </a:cubicBezTo>
                  <a:cubicBezTo>
                    <a:pt x="20" y="4"/>
                    <a:pt x="20" y="4"/>
                    <a:pt x="20" y="4"/>
                  </a:cubicBezTo>
                  <a:cubicBezTo>
                    <a:pt x="12" y="4"/>
                    <a:pt x="12" y="4"/>
                    <a:pt x="12" y="4"/>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6" name="Freeform 525">
              <a:extLst>
                <a:ext uri="{FF2B5EF4-FFF2-40B4-BE49-F238E27FC236}">
                  <a16:creationId xmlns:a16="http://schemas.microsoft.com/office/drawing/2014/main" id="{C2C9B9A3-862B-4C3F-9532-07254C50ADE0}"/>
                </a:ext>
              </a:extLst>
            </p:cNvPr>
            <p:cNvSpPr>
              <a:spLocks noEditPoints="1"/>
            </p:cNvSpPr>
            <p:nvPr/>
          </p:nvSpPr>
          <p:spPr bwMode="auto">
            <a:xfrm>
              <a:off x="1770063" y="3408164"/>
              <a:ext cx="190500" cy="190500"/>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6 h 60"/>
                <a:gd name="T12" fmla="*/ 4 w 60"/>
                <a:gd name="T13" fmla="*/ 30 h 60"/>
                <a:gd name="T14" fmla="*/ 30 w 60"/>
                <a:gd name="T15" fmla="*/ 4 h 60"/>
                <a:gd name="T16" fmla="*/ 56 w 60"/>
                <a:gd name="T17" fmla="*/ 30 h 60"/>
                <a:gd name="T18" fmla="*/ 30 w 60"/>
                <a:gd name="T1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6"/>
                  </a:moveTo>
                  <a:cubicBezTo>
                    <a:pt x="16" y="56"/>
                    <a:pt x="4" y="44"/>
                    <a:pt x="4" y="30"/>
                  </a:cubicBezTo>
                  <a:cubicBezTo>
                    <a:pt x="4" y="16"/>
                    <a:pt x="16" y="4"/>
                    <a:pt x="30" y="4"/>
                  </a:cubicBezTo>
                  <a:cubicBezTo>
                    <a:pt x="44" y="4"/>
                    <a:pt x="56" y="16"/>
                    <a:pt x="56" y="30"/>
                  </a:cubicBezTo>
                  <a:cubicBezTo>
                    <a:pt x="56" y="44"/>
                    <a:pt x="44" y="56"/>
                    <a:pt x="3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pic>
        <p:nvPicPr>
          <p:cNvPr id="1026" name="Picture 2" descr="Image result for Images of roadmap">
            <a:extLst>
              <a:ext uri="{FF2B5EF4-FFF2-40B4-BE49-F238E27FC236}">
                <a16:creationId xmlns:a16="http://schemas.microsoft.com/office/drawing/2014/main" id="{0771EF40-8D73-42C0-B344-6C6A1DE863DB}"/>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576215" y="102448"/>
            <a:ext cx="1355925" cy="1581851"/>
          </a:xfrm>
          <a:prstGeom prst="rect">
            <a:avLst/>
          </a:prstGeom>
          <a:noFill/>
          <a:extLst>
            <a:ext uri="{909E8E84-426E-40DD-AFC4-6F175D3DCCD1}">
              <a14:hiddenFill xmlns:a14="http://schemas.microsoft.com/office/drawing/2010/main">
                <a:solidFill>
                  <a:srgbClr val="FFFFFF"/>
                </a:solidFill>
              </a14:hiddenFill>
            </a:ext>
          </a:extLst>
        </p:spPr>
      </p:pic>
      <p:grpSp>
        <p:nvGrpSpPr>
          <p:cNvPr id="80" name="Group 79">
            <a:extLst>
              <a:ext uri="{FF2B5EF4-FFF2-40B4-BE49-F238E27FC236}">
                <a16:creationId xmlns:a16="http://schemas.microsoft.com/office/drawing/2014/main" id="{68D84112-24DF-406D-AAF0-2638E4DC0DFD}"/>
              </a:ext>
            </a:extLst>
          </p:cNvPr>
          <p:cNvGrpSpPr/>
          <p:nvPr/>
        </p:nvGrpSpPr>
        <p:grpSpPr>
          <a:xfrm>
            <a:off x="1497297" y="3455746"/>
            <a:ext cx="431979" cy="442204"/>
            <a:chOff x="3390900" y="5517232"/>
            <a:chExt cx="203200" cy="203200"/>
          </a:xfrm>
          <a:solidFill>
            <a:schemeClr val="tx1"/>
          </a:solidFill>
        </p:grpSpPr>
        <p:sp>
          <p:nvSpPr>
            <p:cNvPr id="81" name="Freeform 115">
              <a:extLst>
                <a:ext uri="{FF2B5EF4-FFF2-40B4-BE49-F238E27FC236}">
                  <a16:creationId xmlns:a16="http://schemas.microsoft.com/office/drawing/2014/main" id="{132E382C-EA8C-4791-84CD-82D2FEEC7D22}"/>
                </a:ext>
              </a:extLst>
            </p:cNvPr>
            <p:cNvSpPr>
              <a:spLocks noEditPoints="1"/>
            </p:cNvSpPr>
            <p:nvPr/>
          </p:nvSpPr>
          <p:spPr bwMode="auto">
            <a:xfrm>
              <a:off x="3390900" y="5580732"/>
              <a:ext cx="139700" cy="139700"/>
            </a:xfrm>
            <a:custGeom>
              <a:avLst/>
              <a:gdLst>
                <a:gd name="T0" fmla="*/ 42 w 44"/>
                <a:gd name="T1" fmla="*/ 18 h 44"/>
                <a:gd name="T2" fmla="*/ 36 w 44"/>
                <a:gd name="T3" fmla="*/ 18 h 44"/>
                <a:gd name="T4" fmla="*/ 34 w 44"/>
                <a:gd name="T5" fmla="*/ 14 h 44"/>
                <a:gd name="T6" fmla="*/ 38 w 44"/>
                <a:gd name="T7" fmla="*/ 10 h 44"/>
                <a:gd name="T8" fmla="*/ 38 w 44"/>
                <a:gd name="T9" fmla="*/ 7 h 44"/>
                <a:gd name="T10" fmla="*/ 36 w 44"/>
                <a:gd name="T11" fmla="*/ 5 h 44"/>
                <a:gd name="T12" fmla="*/ 33 w 44"/>
                <a:gd name="T13" fmla="*/ 5 h 44"/>
                <a:gd name="T14" fmla="*/ 29 w 44"/>
                <a:gd name="T15" fmla="*/ 9 h 44"/>
                <a:gd name="T16" fmla="*/ 25 w 44"/>
                <a:gd name="T17" fmla="*/ 8 h 44"/>
                <a:gd name="T18" fmla="*/ 25 w 44"/>
                <a:gd name="T19" fmla="*/ 2 h 44"/>
                <a:gd name="T20" fmla="*/ 23 w 44"/>
                <a:gd name="T21" fmla="*/ 0 h 44"/>
                <a:gd name="T22" fmla="*/ 20 w 44"/>
                <a:gd name="T23" fmla="*/ 0 h 44"/>
                <a:gd name="T24" fmla="*/ 18 w 44"/>
                <a:gd name="T25" fmla="*/ 2 h 44"/>
                <a:gd name="T26" fmla="*/ 18 w 44"/>
                <a:gd name="T27" fmla="*/ 8 h 44"/>
                <a:gd name="T28" fmla="*/ 14 w 44"/>
                <a:gd name="T29" fmla="*/ 9 h 44"/>
                <a:gd name="T30" fmla="*/ 10 w 44"/>
                <a:gd name="T31" fmla="*/ 6 h 44"/>
                <a:gd name="T32" fmla="*/ 7 w 44"/>
                <a:gd name="T33" fmla="*/ 6 h 44"/>
                <a:gd name="T34" fmla="*/ 5 w 44"/>
                <a:gd name="T35" fmla="*/ 8 h 44"/>
                <a:gd name="T36" fmla="*/ 5 w 44"/>
                <a:gd name="T37" fmla="*/ 11 h 44"/>
                <a:gd name="T38" fmla="*/ 9 w 44"/>
                <a:gd name="T39" fmla="*/ 15 h 44"/>
                <a:gd name="T40" fmla="*/ 7 w 44"/>
                <a:gd name="T41" fmla="*/ 19 h 44"/>
                <a:gd name="T42" fmla="*/ 3 w 44"/>
                <a:gd name="T43" fmla="*/ 19 h 44"/>
                <a:gd name="T44" fmla="*/ 0 w 44"/>
                <a:gd name="T45" fmla="*/ 21 h 44"/>
                <a:gd name="T46" fmla="*/ 0 w 44"/>
                <a:gd name="T47" fmla="*/ 24 h 44"/>
                <a:gd name="T48" fmla="*/ 3 w 44"/>
                <a:gd name="T49" fmla="*/ 26 h 44"/>
                <a:gd name="T50" fmla="*/ 7 w 44"/>
                <a:gd name="T51" fmla="*/ 26 h 44"/>
                <a:gd name="T52" fmla="*/ 9 w 44"/>
                <a:gd name="T53" fmla="*/ 30 h 44"/>
                <a:gd name="T54" fmla="*/ 6 w 44"/>
                <a:gd name="T55" fmla="*/ 34 h 44"/>
                <a:gd name="T56" fmla="*/ 6 w 44"/>
                <a:gd name="T57" fmla="*/ 37 h 44"/>
                <a:gd name="T58" fmla="*/ 8 w 44"/>
                <a:gd name="T59" fmla="*/ 39 h 44"/>
                <a:gd name="T60" fmla="*/ 11 w 44"/>
                <a:gd name="T61" fmla="*/ 39 h 44"/>
                <a:gd name="T62" fmla="*/ 15 w 44"/>
                <a:gd name="T63" fmla="*/ 35 h 44"/>
                <a:gd name="T64" fmla="*/ 19 w 44"/>
                <a:gd name="T65" fmla="*/ 36 h 44"/>
                <a:gd name="T66" fmla="*/ 19 w 44"/>
                <a:gd name="T67" fmla="*/ 42 h 44"/>
                <a:gd name="T68" fmla="*/ 21 w 44"/>
                <a:gd name="T69" fmla="*/ 44 h 44"/>
                <a:gd name="T70" fmla="*/ 24 w 44"/>
                <a:gd name="T71" fmla="*/ 44 h 44"/>
                <a:gd name="T72" fmla="*/ 26 w 44"/>
                <a:gd name="T73" fmla="*/ 42 h 44"/>
                <a:gd name="T74" fmla="*/ 26 w 44"/>
                <a:gd name="T75" fmla="*/ 36 h 44"/>
                <a:gd name="T76" fmla="*/ 30 w 44"/>
                <a:gd name="T77" fmla="*/ 34 h 44"/>
                <a:gd name="T78" fmla="*/ 34 w 44"/>
                <a:gd name="T79" fmla="*/ 38 h 44"/>
                <a:gd name="T80" fmla="*/ 37 w 44"/>
                <a:gd name="T81" fmla="*/ 38 h 44"/>
                <a:gd name="T82" fmla="*/ 39 w 44"/>
                <a:gd name="T83" fmla="*/ 36 h 44"/>
                <a:gd name="T84" fmla="*/ 39 w 44"/>
                <a:gd name="T85" fmla="*/ 33 h 44"/>
                <a:gd name="T86" fmla="*/ 35 w 44"/>
                <a:gd name="T87" fmla="*/ 28 h 44"/>
                <a:gd name="T88" fmla="*/ 36 w 44"/>
                <a:gd name="T89" fmla="*/ 25 h 44"/>
                <a:gd name="T90" fmla="*/ 42 w 44"/>
                <a:gd name="T91" fmla="*/ 25 h 44"/>
                <a:gd name="T92" fmla="*/ 44 w 44"/>
                <a:gd name="T93" fmla="*/ 23 h 44"/>
                <a:gd name="T94" fmla="*/ 44 w 44"/>
                <a:gd name="T95" fmla="*/ 20 h 44"/>
                <a:gd name="T96" fmla="*/ 42 w 44"/>
                <a:gd name="T97" fmla="*/ 18 h 44"/>
                <a:gd name="T98" fmla="*/ 21 w 44"/>
                <a:gd name="T99" fmla="*/ 28 h 44"/>
                <a:gd name="T100" fmla="*/ 15 w 44"/>
                <a:gd name="T101" fmla="*/ 22 h 44"/>
                <a:gd name="T102" fmla="*/ 21 w 44"/>
                <a:gd name="T103" fmla="*/ 16 h 44"/>
                <a:gd name="T104" fmla="*/ 28 w 44"/>
                <a:gd name="T105" fmla="*/ 22 h 44"/>
                <a:gd name="T106" fmla="*/ 21 w 44"/>
                <a:gd name="T107"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44">
                  <a:moveTo>
                    <a:pt x="42" y="18"/>
                  </a:moveTo>
                  <a:cubicBezTo>
                    <a:pt x="36" y="18"/>
                    <a:pt x="36" y="18"/>
                    <a:pt x="36" y="18"/>
                  </a:cubicBezTo>
                  <a:cubicBezTo>
                    <a:pt x="35" y="17"/>
                    <a:pt x="35" y="15"/>
                    <a:pt x="34" y="14"/>
                  </a:cubicBezTo>
                  <a:cubicBezTo>
                    <a:pt x="38" y="10"/>
                    <a:pt x="38" y="10"/>
                    <a:pt x="38" y="10"/>
                  </a:cubicBezTo>
                  <a:cubicBezTo>
                    <a:pt x="39" y="9"/>
                    <a:pt x="39" y="8"/>
                    <a:pt x="38" y="7"/>
                  </a:cubicBezTo>
                  <a:cubicBezTo>
                    <a:pt x="36" y="5"/>
                    <a:pt x="36" y="5"/>
                    <a:pt x="36" y="5"/>
                  </a:cubicBezTo>
                  <a:cubicBezTo>
                    <a:pt x="35" y="4"/>
                    <a:pt x="34" y="4"/>
                    <a:pt x="33" y="5"/>
                  </a:cubicBezTo>
                  <a:cubicBezTo>
                    <a:pt x="29" y="9"/>
                    <a:pt x="29" y="9"/>
                    <a:pt x="29" y="9"/>
                  </a:cubicBezTo>
                  <a:cubicBezTo>
                    <a:pt x="28" y="9"/>
                    <a:pt x="26" y="8"/>
                    <a:pt x="25" y="8"/>
                  </a:cubicBezTo>
                  <a:cubicBezTo>
                    <a:pt x="25" y="2"/>
                    <a:pt x="25" y="2"/>
                    <a:pt x="25" y="2"/>
                  </a:cubicBezTo>
                  <a:cubicBezTo>
                    <a:pt x="25" y="1"/>
                    <a:pt x="24" y="0"/>
                    <a:pt x="23" y="0"/>
                  </a:cubicBezTo>
                  <a:cubicBezTo>
                    <a:pt x="20" y="0"/>
                    <a:pt x="20" y="0"/>
                    <a:pt x="20" y="0"/>
                  </a:cubicBezTo>
                  <a:cubicBezTo>
                    <a:pt x="19" y="0"/>
                    <a:pt x="18" y="1"/>
                    <a:pt x="18" y="2"/>
                  </a:cubicBezTo>
                  <a:cubicBezTo>
                    <a:pt x="18" y="8"/>
                    <a:pt x="18" y="8"/>
                    <a:pt x="18" y="8"/>
                  </a:cubicBezTo>
                  <a:cubicBezTo>
                    <a:pt x="16" y="8"/>
                    <a:pt x="15" y="9"/>
                    <a:pt x="14" y="9"/>
                  </a:cubicBezTo>
                  <a:cubicBezTo>
                    <a:pt x="10" y="6"/>
                    <a:pt x="10" y="6"/>
                    <a:pt x="10" y="6"/>
                  </a:cubicBezTo>
                  <a:cubicBezTo>
                    <a:pt x="9" y="5"/>
                    <a:pt x="8" y="5"/>
                    <a:pt x="7" y="6"/>
                  </a:cubicBezTo>
                  <a:cubicBezTo>
                    <a:pt x="5" y="8"/>
                    <a:pt x="5" y="8"/>
                    <a:pt x="5" y="8"/>
                  </a:cubicBezTo>
                  <a:cubicBezTo>
                    <a:pt x="4" y="9"/>
                    <a:pt x="4" y="10"/>
                    <a:pt x="5" y="11"/>
                  </a:cubicBezTo>
                  <a:cubicBezTo>
                    <a:pt x="9" y="15"/>
                    <a:pt x="9" y="15"/>
                    <a:pt x="9" y="15"/>
                  </a:cubicBezTo>
                  <a:cubicBezTo>
                    <a:pt x="8" y="16"/>
                    <a:pt x="7" y="17"/>
                    <a:pt x="7" y="19"/>
                  </a:cubicBezTo>
                  <a:cubicBezTo>
                    <a:pt x="3" y="19"/>
                    <a:pt x="3" y="19"/>
                    <a:pt x="3" y="19"/>
                  </a:cubicBezTo>
                  <a:cubicBezTo>
                    <a:pt x="1" y="19"/>
                    <a:pt x="0" y="20"/>
                    <a:pt x="0" y="21"/>
                  </a:cubicBezTo>
                  <a:cubicBezTo>
                    <a:pt x="0" y="24"/>
                    <a:pt x="0" y="24"/>
                    <a:pt x="0" y="24"/>
                  </a:cubicBezTo>
                  <a:cubicBezTo>
                    <a:pt x="0" y="25"/>
                    <a:pt x="1" y="26"/>
                    <a:pt x="3" y="26"/>
                  </a:cubicBezTo>
                  <a:cubicBezTo>
                    <a:pt x="7" y="26"/>
                    <a:pt x="7" y="26"/>
                    <a:pt x="7" y="26"/>
                  </a:cubicBezTo>
                  <a:cubicBezTo>
                    <a:pt x="8" y="28"/>
                    <a:pt x="9" y="29"/>
                    <a:pt x="9" y="30"/>
                  </a:cubicBezTo>
                  <a:cubicBezTo>
                    <a:pt x="6" y="34"/>
                    <a:pt x="6" y="34"/>
                    <a:pt x="6" y="34"/>
                  </a:cubicBezTo>
                  <a:cubicBezTo>
                    <a:pt x="5" y="35"/>
                    <a:pt x="5" y="36"/>
                    <a:pt x="6" y="37"/>
                  </a:cubicBezTo>
                  <a:cubicBezTo>
                    <a:pt x="8" y="39"/>
                    <a:pt x="8" y="39"/>
                    <a:pt x="8" y="39"/>
                  </a:cubicBezTo>
                  <a:cubicBezTo>
                    <a:pt x="9" y="40"/>
                    <a:pt x="10" y="40"/>
                    <a:pt x="11" y="39"/>
                  </a:cubicBezTo>
                  <a:cubicBezTo>
                    <a:pt x="15" y="35"/>
                    <a:pt x="15" y="35"/>
                    <a:pt x="15" y="35"/>
                  </a:cubicBezTo>
                  <a:cubicBezTo>
                    <a:pt x="16" y="36"/>
                    <a:pt x="18" y="36"/>
                    <a:pt x="19" y="36"/>
                  </a:cubicBezTo>
                  <a:cubicBezTo>
                    <a:pt x="19" y="42"/>
                    <a:pt x="19" y="42"/>
                    <a:pt x="19" y="42"/>
                  </a:cubicBezTo>
                  <a:cubicBezTo>
                    <a:pt x="19" y="43"/>
                    <a:pt x="20" y="44"/>
                    <a:pt x="21" y="44"/>
                  </a:cubicBezTo>
                  <a:cubicBezTo>
                    <a:pt x="24" y="44"/>
                    <a:pt x="24" y="44"/>
                    <a:pt x="24" y="44"/>
                  </a:cubicBezTo>
                  <a:cubicBezTo>
                    <a:pt x="25" y="44"/>
                    <a:pt x="26" y="43"/>
                    <a:pt x="26" y="42"/>
                  </a:cubicBezTo>
                  <a:cubicBezTo>
                    <a:pt x="26" y="36"/>
                    <a:pt x="26" y="36"/>
                    <a:pt x="26" y="36"/>
                  </a:cubicBezTo>
                  <a:cubicBezTo>
                    <a:pt x="28" y="35"/>
                    <a:pt x="29" y="35"/>
                    <a:pt x="30" y="34"/>
                  </a:cubicBezTo>
                  <a:cubicBezTo>
                    <a:pt x="34" y="38"/>
                    <a:pt x="34" y="38"/>
                    <a:pt x="34" y="38"/>
                  </a:cubicBezTo>
                  <a:cubicBezTo>
                    <a:pt x="35" y="39"/>
                    <a:pt x="36" y="39"/>
                    <a:pt x="37" y="38"/>
                  </a:cubicBezTo>
                  <a:cubicBezTo>
                    <a:pt x="39" y="36"/>
                    <a:pt x="39" y="36"/>
                    <a:pt x="39" y="36"/>
                  </a:cubicBezTo>
                  <a:cubicBezTo>
                    <a:pt x="40" y="35"/>
                    <a:pt x="40" y="34"/>
                    <a:pt x="39" y="33"/>
                  </a:cubicBezTo>
                  <a:cubicBezTo>
                    <a:pt x="35" y="28"/>
                    <a:pt x="35" y="28"/>
                    <a:pt x="35" y="28"/>
                  </a:cubicBezTo>
                  <a:cubicBezTo>
                    <a:pt x="35" y="27"/>
                    <a:pt x="36" y="26"/>
                    <a:pt x="36" y="25"/>
                  </a:cubicBezTo>
                  <a:cubicBezTo>
                    <a:pt x="42" y="25"/>
                    <a:pt x="42" y="25"/>
                    <a:pt x="42" y="25"/>
                  </a:cubicBezTo>
                  <a:cubicBezTo>
                    <a:pt x="43" y="25"/>
                    <a:pt x="44" y="24"/>
                    <a:pt x="44" y="23"/>
                  </a:cubicBezTo>
                  <a:cubicBezTo>
                    <a:pt x="44" y="20"/>
                    <a:pt x="44" y="20"/>
                    <a:pt x="44" y="20"/>
                  </a:cubicBezTo>
                  <a:cubicBezTo>
                    <a:pt x="44" y="19"/>
                    <a:pt x="43" y="18"/>
                    <a:pt x="42" y="18"/>
                  </a:cubicBezTo>
                  <a:close/>
                  <a:moveTo>
                    <a:pt x="21" y="28"/>
                  </a:moveTo>
                  <a:cubicBezTo>
                    <a:pt x="18" y="28"/>
                    <a:pt x="15" y="25"/>
                    <a:pt x="15" y="22"/>
                  </a:cubicBezTo>
                  <a:cubicBezTo>
                    <a:pt x="15" y="19"/>
                    <a:pt x="18" y="16"/>
                    <a:pt x="21" y="16"/>
                  </a:cubicBezTo>
                  <a:cubicBezTo>
                    <a:pt x="25" y="16"/>
                    <a:pt x="28" y="19"/>
                    <a:pt x="28" y="22"/>
                  </a:cubicBezTo>
                  <a:cubicBezTo>
                    <a:pt x="28" y="25"/>
                    <a:pt x="25" y="28"/>
                    <a:pt x="21"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2" name="Freeform 116">
              <a:extLst>
                <a:ext uri="{FF2B5EF4-FFF2-40B4-BE49-F238E27FC236}">
                  <a16:creationId xmlns:a16="http://schemas.microsoft.com/office/drawing/2014/main" id="{D3C9B485-A93A-44C8-B226-217B520F7E22}"/>
                </a:ext>
              </a:extLst>
            </p:cNvPr>
            <p:cNvSpPr>
              <a:spLocks noEditPoints="1"/>
            </p:cNvSpPr>
            <p:nvPr/>
          </p:nvSpPr>
          <p:spPr bwMode="auto">
            <a:xfrm>
              <a:off x="3505200" y="5517232"/>
              <a:ext cx="88900" cy="88900"/>
            </a:xfrm>
            <a:custGeom>
              <a:avLst/>
              <a:gdLst>
                <a:gd name="T0" fmla="*/ 27 w 28"/>
                <a:gd name="T1" fmla="*/ 11 h 28"/>
                <a:gd name="T2" fmla="*/ 23 w 28"/>
                <a:gd name="T3" fmla="*/ 11 h 28"/>
                <a:gd name="T4" fmla="*/ 22 w 28"/>
                <a:gd name="T5" fmla="*/ 9 h 28"/>
                <a:gd name="T6" fmla="*/ 24 w 28"/>
                <a:gd name="T7" fmla="*/ 7 h 28"/>
                <a:gd name="T8" fmla="*/ 24 w 28"/>
                <a:gd name="T9" fmla="*/ 4 h 28"/>
                <a:gd name="T10" fmla="*/ 23 w 28"/>
                <a:gd name="T11" fmla="*/ 3 h 28"/>
                <a:gd name="T12" fmla="*/ 21 w 28"/>
                <a:gd name="T13" fmla="*/ 3 h 28"/>
                <a:gd name="T14" fmla="*/ 18 w 28"/>
                <a:gd name="T15" fmla="*/ 6 h 28"/>
                <a:gd name="T16" fmla="*/ 16 w 28"/>
                <a:gd name="T17" fmla="*/ 5 h 28"/>
                <a:gd name="T18" fmla="*/ 16 w 28"/>
                <a:gd name="T19" fmla="*/ 2 h 28"/>
                <a:gd name="T20" fmla="*/ 14 w 28"/>
                <a:gd name="T21" fmla="*/ 0 h 28"/>
                <a:gd name="T22" fmla="*/ 13 w 28"/>
                <a:gd name="T23" fmla="*/ 0 h 28"/>
                <a:gd name="T24" fmla="*/ 11 w 28"/>
                <a:gd name="T25" fmla="*/ 2 h 28"/>
                <a:gd name="T26" fmla="*/ 11 w 28"/>
                <a:gd name="T27" fmla="*/ 5 h 28"/>
                <a:gd name="T28" fmla="*/ 9 w 28"/>
                <a:gd name="T29" fmla="*/ 6 h 28"/>
                <a:gd name="T30" fmla="*/ 7 w 28"/>
                <a:gd name="T31" fmla="*/ 4 h 28"/>
                <a:gd name="T32" fmla="*/ 4 w 28"/>
                <a:gd name="T33" fmla="*/ 4 h 28"/>
                <a:gd name="T34" fmla="*/ 3 w 28"/>
                <a:gd name="T35" fmla="*/ 5 h 28"/>
                <a:gd name="T36" fmla="*/ 3 w 28"/>
                <a:gd name="T37" fmla="*/ 7 h 28"/>
                <a:gd name="T38" fmla="*/ 6 w 28"/>
                <a:gd name="T39" fmla="*/ 9 h 28"/>
                <a:gd name="T40" fmla="*/ 5 w 28"/>
                <a:gd name="T41" fmla="*/ 12 h 28"/>
                <a:gd name="T42" fmla="*/ 2 w 28"/>
                <a:gd name="T43" fmla="*/ 12 h 28"/>
                <a:gd name="T44" fmla="*/ 0 w 28"/>
                <a:gd name="T45" fmla="*/ 14 h 28"/>
                <a:gd name="T46" fmla="*/ 0 w 28"/>
                <a:gd name="T47" fmla="*/ 15 h 28"/>
                <a:gd name="T48" fmla="*/ 2 w 28"/>
                <a:gd name="T49" fmla="*/ 17 h 28"/>
                <a:gd name="T50" fmla="*/ 5 w 28"/>
                <a:gd name="T51" fmla="*/ 17 h 28"/>
                <a:gd name="T52" fmla="*/ 6 w 28"/>
                <a:gd name="T53" fmla="*/ 19 h 28"/>
                <a:gd name="T54" fmla="*/ 4 w 28"/>
                <a:gd name="T55" fmla="*/ 21 h 28"/>
                <a:gd name="T56" fmla="*/ 4 w 28"/>
                <a:gd name="T57" fmla="*/ 24 h 28"/>
                <a:gd name="T58" fmla="*/ 5 w 28"/>
                <a:gd name="T59" fmla="*/ 25 h 28"/>
                <a:gd name="T60" fmla="*/ 7 w 28"/>
                <a:gd name="T61" fmla="*/ 25 h 28"/>
                <a:gd name="T62" fmla="*/ 10 w 28"/>
                <a:gd name="T63" fmla="*/ 22 h 28"/>
                <a:gd name="T64" fmla="*/ 12 w 28"/>
                <a:gd name="T65" fmla="*/ 23 h 28"/>
                <a:gd name="T66" fmla="*/ 12 w 28"/>
                <a:gd name="T67" fmla="*/ 26 h 28"/>
                <a:gd name="T68" fmla="*/ 14 w 28"/>
                <a:gd name="T69" fmla="*/ 28 h 28"/>
                <a:gd name="T70" fmla="*/ 15 w 28"/>
                <a:gd name="T71" fmla="*/ 28 h 28"/>
                <a:gd name="T72" fmla="*/ 17 w 28"/>
                <a:gd name="T73" fmla="*/ 26 h 28"/>
                <a:gd name="T74" fmla="*/ 17 w 28"/>
                <a:gd name="T75" fmla="*/ 23 h 28"/>
                <a:gd name="T76" fmla="*/ 19 w 28"/>
                <a:gd name="T77" fmla="*/ 22 h 28"/>
                <a:gd name="T78" fmla="*/ 22 w 28"/>
                <a:gd name="T79" fmla="*/ 24 h 28"/>
                <a:gd name="T80" fmla="*/ 24 w 28"/>
                <a:gd name="T81" fmla="*/ 24 h 28"/>
                <a:gd name="T82" fmla="*/ 25 w 28"/>
                <a:gd name="T83" fmla="*/ 23 h 28"/>
                <a:gd name="T84" fmla="*/ 25 w 28"/>
                <a:gd name="T85" fmla="*/ 21 h 28"/>
                <a:gd name="T86" fmla="*/ 22 w 28"/>
                <a:gd name="T87" fmla="*/ 18 h 28"/>
                <a:gd name="T88" fmla="*/ 23 w 28"/>
                <a:gd name="T89" fmla="*/ 16 h 28"/>
                <a:gd name="T90" fmla="*/ 27 w 28"/>
                <a:gd name="T91" fmla="*/ 16 h 28"/>
                <a:gd name="T92" fmla="*/ 28 w 28"/>
                <a:gd name="T93" fmla="*/ 14 h 28"/>
                <a:gd name="T94" fmla="*/ 28 w 28"/>
                <a:gd name="T95" fmla="*/ 13 h 28"/>
                <a:gd name="T96" fmla="*/ 27 w 28"/>
                <a:gd name="T97" fmla="*/ 11 h 28"/>
                <a:gd name="T98" fmla="*/ 14 w 28"/>
                <a:gd name="T99" fmla="*/ 18 h 28"/>
                <a:gd name="T100" fmla="*/ 10 w 28"/>
                <a:gd name="T101" fmla="*/ 14 h 28"/>
                <a:gd name="T102" fmla="*/ 14 w 28"/>
                <a:gd name="T103" fmla="*/ 10 h 28"/>
                <a:gd name="T104" fmla="*/ 18 w 28"/>
                <a:gd name="T105" fmla="*/ 14 h 28"/>
                <a:gd name="T106" fmla="*/ 14 w 28"/>
                <a:gd name="T10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8">
                  <a:moveTo>
                    <a:pt x="27" y="11"/>
                  </a:moveTo>
                  <a:cubicBezTo>
                    <a:pt x="23" y="11"/>
                    <a:pt x="23" y="11"/>
                    <a:pt x="23" y="11"/>
                  </a:cubicBezTo>
                  <a:cubicBezTo>
                    <a:pt x="22" y="11"/>
                    <a:pt x="22" y="10"/>
                    <a:pt x="22" y="9"/>
                  </a:cubicBezTo>
                  <a:cubicBezTo>
                    <a:pt x="24" y="7"/>
                    <a:pt x="24" y="7"/>
                    <a:pt x="24" y="7"/>
                  </a:cubicBezTo>
                  <a:cubicBezTo>
                    <a:pt x="25" y="6"/>
                    <a:pt x="25" y="5"/>
                    <a:pt x="24" y="4"/>
                  </a:cubicBezTo>
                  <a:cubicBezTo>
                    <a:pt x="23" y="3"/>
                    <a:pt x="23" y="3"/>
                    <a:pt x="23" y="3"/>
                  </a:cubicBezTo>
                  <a:cubicBezTo>
                    <a:pt x="23" y="3"/>
                    <a:pt x="22" y="3"/>
                    <a:pt x="21" y="3"/>
                  </a:cubicBezTo>
                  <a:cubicBezTo>
                    <a:pt x="18" y="6"/>
                    <a:pt x="18" y="6"/>
                    <a:pt x="18" y="6"/>
                  </a:cubicBezTo>
                  <a:cubicBezTo>
                    <a:pt x="18" y="6"/>
                    <a:pt x="17" y="5"/>
                    <a:pt x="16" y="5"/>
                  </a:cubicBezTo>
                  <a:cubicBezTo>
                    <a:pt x="16" y="2"/>
                    <a:pt x="16" y="2"/>
                    <a:pt x="16" y="2"/>
                  </a:cubicBezTo>
                  <a:cubicBezTo>
                    <a:pt x="16" y="1"/>
                    <a:pt x="15" y="0"/>
                    <a:pt x="14" y="0"/>
                  </a:cubicBezTo>
                  <a:cubicBezTo>
                    <a:pt x="13" y="0"/>
                    <a:pt x="13" y="0"/>
                    <a:pt x="13" y="0"/>
                  </a:cubicBezTo>
                  <a:cubicBezTo>
                    <a:pt x="12" y="0"/>
                    <a:pt x="11" y="1"/>
                    <a:pt x="11" y="2"/>
                  </a:cubicBezTo>
                  <a:cubicBezTo>
                    <a:pt x="11" y="5"/>
                    <a:pt x="11" y="5"/>
                    <a:pt x="11" y="5"/>
                  </a:cubicBezTo>
                  <a:cubicBezTo>
                    <a:pt x="10" y="5"/>
                    <a:pt x="10" y="6"/>
                    <a:pt x="9" y="6"/>
                  </a:cubicBezTo>
                  <a:cubicBezTo>
                    <a:pt x="7" y="4"/>
                    <a:pt x="7" y="4"/>
                    <a:pt x="7" y="4"/>
                  </a:cubicBezTo>
                  <a:cubicBezTo>
                    <a:pt x="6" y="3"/>
                    <a:pt x="5" y="3"/>
                    <a:pt x="4" y="4"/>
                  </a:cubicBezTo>
                  <a:cubicBezTo>
                    <a:pt x="3" y="5"/>
                    <a:pt x="3" y="5"/>
                    <a:pt x="3" y="5"/>
                  </a:cubicBezTo>
                  <a:cubicBezTo>
                    <a:pt x="3" y="6"/>
                    <a:pt x="3" y="7"/>
                    <a:pt x="3" y="7"/>
                  </a:cubicBezTo>
                  <a:cubicBezTo>
                    <a:pt x="6" y="9"/>
                    <a:pt x="6" y="9"/>
                    <a:pt x="6" y="9"/>
                  </a:cubicBezTo>
                  <a:cubicBezTo>
                    <a:pt x="5" y="10"/>
                    <a:pt x="5" y="11"/>
                    <a:pt x="5" y="12"/>
                  </a:cubicBezTo>
                  <a:cubicBezTo>
                    <a:pt x="2" y="12"/>
                    <a:pt x="2" y="12"/>
                    <a:pt x="2" y="12"/>
                  </a:cubicBezTo>
                  <a:cubicBezTo>
                    <a:pt x="1" y="12"/>
                    <a:pt x="0" y="13"/>
                    <a:pt x="0" y="14"/>
                  </a:cubicBezTo>
                  <a:cubicBezTo>
                    <a:pt x="0" y="15"/>
                    <a:pt x="0" y="15"/>
                    <a:pt x="0" y="15"/>
                  </a:cubicBezTo>
                  <a:cubicBezTo>
                    <a:pt x="0" y="16"/>
                    <a:pt x="1" y="17"/>
                    <a:pt x="2" y="17"/>
                  </a:cubicBezTo>
                  <a:cubicBezTo>
                    <a:pt x="5" y="17"/>
                    <a:pt x="5" y="17"/>
                    <a:pt x="5" y="17"/>
                  </a:cubicBezTo>
                  <a:cubicBezTo>
                    <a:pt x="5" y="18"/>
                    <a:pt x="5" y="19"/>
                    <a:pt x="6" y="19"/>
                  </a:cubicBezTo>
                  <a:cubicBezTo>
                    <a:pt x="4" y="21"/>
                    <a:pt x="4" y="21"/>
                    <a:pt x="4" y="21"/>
                  </a:cubicBezTo>
                  <a:cubicBezTo>
                    <a:pt x="3" y="22"/>
                    <a:pt x="3" y="23"/>
                    <a:pt x="4" y="24"/>
                  </a:cubicBezTo>
                  <a:cubicBezTo>
                    <a:pt x="5" y="25"/>
                    <a:pt x="5" y="25"/>
                    <a:pt x="5" y="25"/>
                  </a:cubicBezTo>
                  <a:cubicBezTo>
                    <a:pt x="6" y="25"/>
                    <a:pt x="7" y="25"/>
                    <a:pt x="7" y="25"/>
                  </a:cubicBezTo>
                  <a:cubicBezTo>
                    <a:pt x="10" y="22"/>
                    <a:pt x="10" y="22"/>
                    <a:pt x="10" y="22"/>
                  </a:cubicBezTo>
                  <a:cubicBezTo>
                    <a:pt x="10" y="23"/>
                    <a:pt x="11" y="23"/>
                    <a:pt x="12" y="23"/>
                  </a:cubicBezTo>
                  <a:cubicBezTo>
                    <a:pt x="12" y="26"/>
                    <a:pt x="12" y="26"/>
                    <a:pt x="12" y="26"/>
                  </a:cubicBezTo>
                  <a:cubicBezTo>
                    <a:pt x="12" y="27"/>
                    <a:pt x="13" y="28"/>
                    <a:pt x="14" y="28"/>
                  </a:cubicBezTo>
                  <a:cubicBezTo>
                    <a:pt x="15" y="28"/>
                    <a:pt x="15" y="28"/>
                    <a:pt x="15" y="28"/>
                  </a:cubicBezTo>
                  <a:cubicBezTo>
                    <a:pt x="16" y="28"/>
                    <a:pt x="17" y="27"/>
                    <a:pt x="17" y="26"/>
                  </a:cubicBezTo>
                  <a:cubicBezTo>
                    <a:pt x="17" y="23"/>
                    <a:pt x="17" y="23"/>
                    <a:pt x="17" y="23"/>
                  </a:cubicBezTo>
                  <a:cubicBezTo>
                    <a:pt x="18" y="23"/>
                    <a:pt x="18" y="22"/>
                    <a:pt x="19" y="22"/>
                  </a:cubicBezTo>
                  <a:cubicBezTo>
                    <a:pt x="22" y="24"/>
                    <a:pt x="22" y="24"/>
                    <a:pt x="22" y="24"/>
                  </a:cubicBezTo>
                  <a:cubicBezTo>
                    <a:pt x="22" y="25"/>
                    <a:pt x="23" y="25"/>
                    <a:pt x="24" y="24"/>
                  </a:cubicBezTo>
                  <a:cubicBezTo>
                    <a:pt x="25" y="23"/>
                    <a:pt x="25" y="23"/>
                    <a:pt x="25" y="23"/>
                  </a:cubicBezTo>
                  <a:cubicBezTo>
                    <a:pt x="25" y="22"/>
                    <a:pt x="25" y="21"/>
                    <a:pt x="25" y="21"/>
                  </a:cubicBezTo>
                  <a:cubicBezTo>
                    <a:pt x="22" y="18"/>
                    <a:pt x="22" y="18"/>
                    <a:pt x="22" y="18"/>
                  </a:cubicBezTo>
                  <a:cubicBezTo>
                    <a:pt x="22" y="17"/>
                    <a:pt x="23" y="17"/>
                    <a:pt x="23" y="16"/>
                  </a:cubicBezTo>
                  <a:cubicBezTo>
                    <a:pt x="27" y="16"/>
                    <a:pt x="27" y="16"/>
                    <a:pt x="27" y="16"/>
                  </a:cubicBezTo>
                  <a:cubicBezTo>
                    <a:pt x="27" y="16"/>
                    <a:pt x="28" y="15"/>
                    <a:pt x="28" y="14"/>
                  </a:cubicBezTo>
                  <a:cubicBezTo>
                    <a:pt x="28" y="13"/>
                    <a:pt x="28" y="13"/>
                    <a:pt x="28" y="13"/>
                  </a:cubicBezTo>
                  <a:cubicBezTo>
                    <a:pt x="28" y="12"/>
                    <a:pt x="27" y="11"/>
                    <a:pt x="27" y="11"/>
                  </a:cubicBezTo>
                  <a:close/>
                  <a:moveTo>
                    <a:pt x="14" y="18"/>
                  </a:moveTo>
                  <a:cubicBezTo>
                    <a:pt x="12" y="18"/>
                    <a:pt x="10" y="16"/>
                    <a:pt x="10" y="14"/>
                  </a:cubicBezTo>
                  <a:cubicBezTo>
                    <a:pt x="10" y="12"/>
                    <a:pt x="12" y="10"/>
                    <a:pt x="14" y="10"/>
                  </a:cubicBezTo>
                  <a:cubicBezTo>
                    <a:pt x="16" y="10"/>
                    <a:pt x="18" y="12"/>
                    <a:pt x="18" y="14"/>
                  </a:cubicBezTo>
                  <a:cubicBezTo>
                    <a:pt x="18" y="16"/>
                    <a:pt x="16" y="18"/>
                    <a:pt x="1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pic>
        <p:nvPicPr>
          <p:cNvPr id="83" name="Picture 6" descr="Image result for facebook icon png">
            <a:extLst>
              <a:ext uri="{FF2B5EF4-FFF2-40B4-BE49-F238E27FC236}">
                <a16:creationId xmlns:a16="http://schemas.microsoft.com/office/drawing/2014/main" id="{D303ECAD-28F5-4CAD-8F75-C1897F904A34}"/>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421976" y="4159149"/>
            <a:ext cx="945097" cy="590686"/>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EF811FAC-93E2-4EAD-A86C-9EAF89091A74}"/>
              </a:ext>
            </a:extLst>
          </p:cNvPr>
          <p:cNvGrpSpPr/>
          <p:nvPr/>
        </p:nvGrpSpPr>
        <p:grpSpPr>
          <a:xfrm>
            <a:off x="1110235" y="4295830"/>
            <a:ext cx="254063" cy="250961"/>
            <a:chOff x="8300280" y="5101356"/>
            <a:chExt cx="203200" cy="204788"/>
          </a:xfrm>
        </p:grpSpPr>
        <p:sp>
          <p:nvSpPr>
            <p:cNvPr id="85" name="Freeform 11">
              <a:extLst>
                <a:ext uri="{FF2B5EF4-FFF2-40B4-BE49-F238E27FC236}">
                  <a16:creationId xmlns:a16="http://schemas.microsoft.com/office/drawing/2014/main" id="{939C64BF-14A1-425D-85CA-3B759E99A7DB}"/>
                </a:ext>
              </a:extLst>
            </p:cNvPr>
            <p:cNvSpPr>
              <a:spLocks/>
            </p:cNvSpPr>
            <p:nvPr/>
          </p:nvSpPr>
          <p:spPr bwMode="auto">
            <a:xfrm>
              <a:off x="8312980" y="5179144"/>
              <a:ext cx="180975" cy="82550"/>
            </a:xfrm>
            <a:custGeom>
              <a:avLst/>
              <a:gdLst>
                <a:gd name="T0" fmla="*/ 114 w 114"/>
                <a:gd name="T1" fmla="*/ 2 h 52"/>
                <a:gd name="T2" fmla="*/ 112 w 114"/>
                <a:gd name="T3" fmla="*/ 0 h 52"/>
                <a:gd name="T4" fmla="*/ 68 w 114"/>
                <a:gd name="T5" fmla="*/ 0 h 52"/>
                <a:gd name="T6" fmla="*/ 56 w 114"/>
                <a:gd name="T7" fmla="*/ 12 h 52"/>
                <a:gd name="T8" fmla="*/ 44 w 114"/>
                <a:gd name="T9" fmla="*/ 0 h 52"/>
                <a:gd name="T10" fmla="*/ 0 w 114"/>
                <a:gd name="T11" fmla="*/ 0 h 52"/>
                <a:gd name="T12" fmla="*/ 0 w 114"/>
                <a:gd name="T13" fmla="*/ 0 h 52"/>
                <a:gd name="T14" fmla="*/ 56 w 114"/>
                <a:gd name="T15" fmla="*/ 52 h 52"/>
                <a:gd name="T16" fmla="*/ 114 w 114"/>
                <a:gd name="T1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52">
                  <a:moveTo>
                    <a:pt x="114" y="2"/>
                  </a:moveTo>
                  <a:lnTo>
                    <a:pt x="112" y="0"/>
                  </a:lnTo>
                  <a:lnTo>
                    <a:pt x="68" y="0"/>
                  </a:lnTo>
                  <a:lnTo>
                    <a:pt x="56" y="12"/>
                  </a:lnTo>
                  <a:lnTo>
                    <a:pt x="44" y="0"/>
                  </a:lnTo>
                  <a:lnTo>
                    <a:pt x="0" y="0"/>
                  </a:lnTo>
                  <a:lnTo>
                    <a:pt x="0" y="0"/>
                  </a:lnTo>
                  <a:lnTo>
                    <a:pt x="56" y="52"/>
                  </a:lnTo>
                  <a:lnTo>
                    <a:pt x="1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6" name="Freeform 12">
              <a:extLst>
                <a:ext uri="{FF2B5EF4-FFF2-40B4-BE49-F238E27FC236}">
                  <a16:creationId xmlns:a16="http://schemas.microsoft.com/office/drawing/2014/main" id="{21542512-33C8-492C-8610-5826CB7FA940}"/>
                </a:ext>
              </a:extLst>
            </p:cNvPr>
            <p:cNvSpPr>
              <a:spLocks/>
            </p:cNvSpPr>
            <p:nvPr/>
          </p:nvSpPr>
          <p:spPr bwMode="auto">
            <a:xfrm>
              <a:off x="8439980" y="5188669"/>
              <a:ext cx="63500" cy="111125"/>
            </a:xfrm>
            <a:custGeom>
              <a:avLst/>
              <a:gdLst>
                <a:gd name="T0" fmla="*/ 20 w 20"/>
                <a:gd name="T1" fmla="*/ 0 h 35"/>
                <a:gd name="T2" fmla="*/ 0 w 20"/>
                <a:gd name="T3" fmla="*/ 18 h 35"/>
                <a:gd name="T4" fmla="*/ 19 w 20"/>
                <a:gd name="T5" fmla="*/ 35 h 35"/>
                <a:gd name="T6" fmla="*/ 20 w 20"/>
                <a:gd name="T7" fmla="*/ 33 h 35"/>
                <a:gd name="T8" fmla="*/ 20 w 20"/>
                <a:gd name="T9" fmla="*/ 1 h 35"/>
                <a:gd name="T10" fmla="*/ 20 w 20"/>
                <a:gd name="T11" fmla="*/ 0 h 35"/>
              </a:gdLst>
              <a:ahLst/>
              <a:cxnLst>
                <a:cxn ang="0">
                  <a:pos x="T0" y="T1"/>
                </a:cxn>
                <a:cxn ang="0">
                  <a:pos x="T2" y="T3"/>
                </a:cxn>
                <a:cxn ang="0">
                  <a:pos x="T4" y="T5"/>
                </a:cxn>
                <a:cxn ang="0">
                  <a:pos x="T6" y="T7"/>
                </a:cxn>
                <a:cxn ang="0">
                  <a:pos x="T8" y="T9"/>
                </a:cxn>
                <a:cxn ang="0">
                  <a:pos x="T10" y="T11"/>
                </a:cxn>
              </a:cxnLst>
              <a:rect l="0" t="0" r="r" b="b"/>
              <a:pathLst>
                <a:path w="20" h="35">
                  <a:moveTo>
                    <a:pt x="20" y="0"/>
                  </a:moveTo>
                  <a:cubicBezTo>
                    <a:pt x="0" y="18"/>
                    <a:pt x="0" y="18"/>
                    <a:pt x="0" y="18"/>
                  </a:cubicBezTo>
                  <a:cubicBezTo>
                    <a:pt x="19" y="35"/>
                    <a:pt x="19" y="35"/>
                    <a:pt x="19" y="35"/>
                  </a:cubicBezTo>
                  <a:cubicBezTo>
                    <a:pt x="20" y="35"/>
                    <a:pt x="20" y="34"/>
                    <a:pt x="20" y="33"/>
                  </a:cubicBezTo>
                  <a:cubicBezTo>
                    <a:pt x="20" y="1"/>
                    <a:pt x="20" y="1"/>
                    <a:pt x="20" y="1"/>
                  </a:cubicBezTo>
                  <a:cubicBezTo>
                    <a:pt x="20" y="1"/>
                    <a:pt x="20" y="0"/>
                    <a:pt x="2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7" name="Freeform 13">
              <a:extLst>
                <a:ext uri="{FF2B5EF4-FFF2-40B4-BE49-F238E27FC236}">
                  <a16:creationId xmlns:a16="http://schemas.microsoft.com/office/drawing/2014/main" id="{F4C8C50C-7C4A-4780-92A0-A05866E60421}"/>
                </a:ext>
              </a:extLst>
            </p:cNvPr>
            <p:cNvSpPr>
              <a:spLocks/>
            </p:cNvSpPr>
            <p:nvPr/>
          </p:nvSpPr>
          <p:spPr bwMode="auto">
            <a:xfrm>
              <a:off x="8300280" y="5188669"/>
              <a:ext cx="63500" cy="111125"/>
            </a:xfrm>
            <a:custGeom>
              <a:avLst/>
              <a:gdLst>
                <a:gd name="T0" fmla="*/ 0 w 20"/>
                <a:gd name="T1" fmla="*/ 0 h 35"/>
                <a:gd name="T2" fmla="*/ 0 w 20"/>
                <a:gd name="T3" fmla="*/ 1 h 35"/>
                <a:gd name="T4" fmla="*/ 0 w 20"/>
                <a:gd name="T5" fmla="*/ 33 h 35"/>
                <a:gd name="T6" fmla="*/ 0 w 20"/>
                <a:gd name="T7" fmla="*/ 35 h 35"/>
                <a:gd name="T8" fmla="*/ 20 w 20"/>
                <a:gd name="T9" fmla="*/ 18 h 35"/>
                <a:gd name="T10" fmla="*/ 0 w 20"/>
                <a:gd name="T11" fmla="*/ 0 h 35"/>
              </a:gdLst>
              <a:ahLst/>
              <a:cxnLst>
                <a:cxn ang="0">
                  <a:pos x="T0" y="T1"/>
                </a:cxn>
                <a:cxn ang="0">
                  <a:pos x="T2" y="T3"/>
                </a:cxn>
                <a:cxn ang="0">
                  <a:pos x="T4" y="T5"/>
                </a:cxn>
                <a:cxn ang="0">
                  <a:pos x="T6" y="T7"/>
                </a:cxn>
                <a:cxn ang="0">
                  <a:pos x="T8" y="T9"/>
                </a:cxn>
                <a:cxn ang="0">
                  <a:pos x="T10" y="T11"/>
                </a:cxn>
              </a:cxnLst>
              <a:rect l="0" t="0" r="r" b="b"/>
              <a:pathLst>
                <a:path w="20" h="35">
                  <a:moveTo>
                    <a:pt x="0" y="0"/>
                  </a:moveTo>
                  <a:cubicBezTo>
                    <a:pt x="0" y="0"/>
                    <a:pt x="0" y="1"/>
                    <a:pt x="0" y="1"/>
                  </a:cubicBezTo>
                  <a:cubicBezTo>
                    <a:pt x="0" y="33"/>
                    <a:pt x="0" y="33"/>
                    <a:pt x="0" y="33"/>
                  </a:cubicBezTo>
                  <a:cubicBezTo>
                    <a:pt x="0" y="34"/>
                    <a:pt x="0" y="35"/>
                    <a:pt x="0" y="35"/>
                  </a:cubicBezTo>
                  <a:cubicBezTo>
                    <a:pt x="20" y="18"/>
                    <a:pt x="20" y="18"/>
                    <a:pt x="20" y="1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8" name="Freeform 14">
              <a:extLst>
                <a:ext uri="{FF2B5EF4-FFF2-40B4-BE49-F238E27FC236}">
                  <a16:creationId xmlns:a16="http://schemas.microsoft.com/office/drawing/2014/main" id="{8CBCD71B-6416-4F2C-BDF4-09A19DB391E6}"/>
                </a:ext>
              </a:extLst>
            </p:cNvPr>
            <p:cNvSpPr>
              <a:spLocks/>
            </p:cNvSpPr>
            <p:nvPr/>
          </p:nvSpPr>
          <p:spPr bwMode="auto">
            <a:xfrm>
              <a:off x="8312980" y="5252169"/>
              <a:ext cx="177800" cy="53975"/>
            </a:xfrm>
            <a:custGeom>
              <a:avLst/>
              <a:gdLst>
                <a:gd name="T0" fmla="*/ 56 w 112"/>
                <a:gd name="T1" fmla="*/ 16 h 34"/>
                <a:gd name="T2" fmla="*/ 38 w 112"/>
                <a:gd name="T3" fmla="*/ 0 h 34"/>
                <a:gd name="T4" fmla="*/ 0 w 112"/>
                <a:gd name="T5" fmla="*/ 34 h 34"/>
                <a:gd name="T6" fmla="*/ 0 w 112"/>
                <a:gd name="T7" fmla="*/ 34 h 34"/>
                <a:gd name="T8" fmla="*/ 112 w 112"/>
                <a:gd name="T9" fmla="*/ 34 h 34"/>
                <a:gd name="T10" fmla="*/ 74 w 112"/>
                <a:gd name="T11" fmla="*/ 2 h 34"/>
                <a:gd name="T12" fmla="*/ 56 w 112"/>
                <a:gd name="T13" fmla="*/ 16 h 34"/>
              </a:gdLst>
              <a:ahLst/>
              <a:cxnLst>
                <a:cxn ang="0">
                  <a:pos x="T0" y="T1"/>
                </a:cxn>
                <a:cxn ang="0">
                  <a:pos x="T2" y="T3"/>
                </a:cxn>
                <a:cxn ang="0">
                  <a:pos x="T4" y="T5"/>
                </a:cxn>
                <a:cxn ang="0">
                  <a:pos x="T6" y="T7"/>
                </a:cxn>
                <a:cxn ang="0">
                  <a:pos x="T8" y="T9"/>
                </a:cxn>
                <a:cxn ang="0">
                  <a:pos x="T10" y="T11"/>
                </a:cxn>
                <a:cxn ang="0">
                  <a:pos x="T12" y="T13"/>
                </a:cxn>
              </a:cxnLst>
              <a:rect l="0" t="0" r="r" b="b"/>
              <a:pathLst>
                <a:path w="112" h="34">
                  <a:moveTo>
                    <a:pt x="56" y="16"/>
                  </a:moveTo>
                  <a:lnTo>
                    <a:pt x="38" y="0"/>
                  </a:lnTo>
                  <a:lnTo>
                    <a:pt x="0" y="34"/>
                  </a:lnTo>
                  <a:lnTo>
                    <a:pt x="0" y="34"/>
                  </a:lnTo>
                  <a:lnTo>
                    <a:pt x="112" y="34"/>
                  </a:lnTo>
                  <a:lnTo>
                    <a:pt x="74" y="2"/>
                  </a:lnTo>
                  <a:lnTo>
                    <a:pt x="5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9" name="Freeform 15">
              <a:extLst>
                <a:ext uri="{FF2B5EF4-FFF2-40B4-BE49-F238E27FC236}">
                  <a16:creationId xmlns:a16="http://schemas.microsoft.com/office/drawing/2014/main" id="{3823D1CB-4AFF-4D0F-B8F9-D850F4FD20CB}"/>
                </a:ext>
              </a:extLst>
            </p:cNvPr>
            <p:cNvSpPr>
              <a:spLocks/>
            </p:cNvSpPr>
            <p:nvPr/>
          </p:nvSpPr>
          <p:spPr bwMode="auto">
            <a:xfrm>
              <a:off x="8351080" y="5101356"/>
              <a:ext cx="101600" cy="77788"/>
            </a:xfrm>
            <a:custGeom>
              <a:avLst/>
              <a:gdLst>
                <a:gd name="T0" fmla="*/ 32 w 64"/>
                <a:gd name="T1" fmla="*/ 49 h 49"/>
                <a:gd name="T2" fmla="*/ 64 w 64"/>
                <a:gd name="T3" fmla="*/ 17 h 49"/>
                <a:gd name="T4" fmla="*/ 40 w 64"/>
                <a:gd name="T5" fmla="*/ 17 h 49"/>
                <a:gd name="T6" fmla="*/ 40 w 64"/>
                <a:gd name="T7" fmla="*/ 0 h 49"/>
                <a:gd name="T8" fmla="*/ 24 w 64"/>
                <a:gd name="T9" fmla="*/ 0 h 49"/>
                <a:gd name="T10" fmla="*/ 24 w 64"/>
                <a:gd name="T11" fmla="*/ 17 h 49"/>
                <a:gd name="T12" fmla="*/ 0 w 64"/>
                <a:gd name="T13" fmla="*/ 17 h 49"/>
                <a:gd name="T14" fmla="*/ 32 w 64"/>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9">
                  <a:moveTo>
                    <a:pt x="32" y="49"/>
                  </a:moveTo>
                  <a:lnTo>
                    <a:pt x="64" y="17"/>
                  </a:lnTo>
                  <a:lnTo>
                    <a:pt x="40" y="17"/>
                  </a:lnTo>
                  <a:lnTo>
                    <a:pt x="40" y="0"/>
                  </a:lnTo>
                  <a:lnTo>
                    <a:pt x="24" y="0"/>
                  </a:lnTo>
                  <a:lnTo>
                    <a:pt x="24" y="17"/>
                  </a:lnTo>
                  <a:lnTo>
                    <a:pt x="0" y="17"/>
                  </a:lnTo>
                  <a:lnTo>
                    <a:pt x="3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pic>
        <p:nvPicPr>
          <p:cNvPr id="62" name="Picture 61">
            <a:extLst>
              <a:ext uri="{FF2B5EF4-FFF2-40B4-BE49-F238E27FC236}">
                <a16:creationId xmlns:a16="http://schemas.microsoft.com/office/drawing/2014/main" id="{290C6054-CACB-4241-AEA5-1A93FAA4B712}"/>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spTree>
    <p:extLst>
      <p:ext uri="{BB962C8B-B14F-4D97-AF65-F5344CB8AC3E}">
        <p14:creationId xmlns:p14="http://schemas.microsoft.com/office/powerpoint/2010/main" val="366107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4D4C3-5B92-4E52-9201-824DF01FBA39}"/>
              </a:ext>
            </a:extLst>
          </p:cNvPr>
          <p:cNvSpPr>
            <a:spLocks noGrp="1"/>
          </p:cNvSpPr>
          <p:nvPr>
            <p:ph type="sldNum" sz="quarter" idx="12"/>
          </p:nvPr>
        </p:nvSpPr>
        <p:spPr/>
        <p:txBody>
          <a:bodyPr/>
          <a:lstStyle/>
          <a:p>
            <a:fld id="{43E1C79E-4906-42D7-9799-8BE0AC9297B3}" type="slidenum">
              <a:rPr lang="en-US" smtClean="0"/>
              <a:pPr/>
              <a:t>22</a:t>
            </a:fld>
            <a:endParaRPr lang="en-US"/>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1" y="757460"/>
            <a:ext cx="7419339" cy="498598"/>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Questions?</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2E32C70-F2D4-4230-95D4-46B574B67519}"/>
              </a:ext>
            </a:extLst>
          </p:cNvPr>
          <p:cNvSpPr txBox="1"/>
          <p:nvPr/>
        </p:nvSpPr>
        <p:spPr>
          <a:xfrm>
            <a:off x="2172399" y="1557495"/>
            <a:ext cx="8181966" cy="3108543"/>
          </a:xfrm>
          <a:prstGeom prst="rect">
            <a:avLst/>
          </a:prstGeom>
          <a:noFill/>
        </p:spPr>
        <p:txBody>
          <a:bodyPr wrap="square" rtlCol="0">
            <a:spAutoFit/>
          </a:bodyPr>
          <a:lstStyle/>
          <a:p>
            <a:pPr marL="285750" indent="-285750">
              <a:buFont typeface="Arial" panose="020B0604020202020204" pitchFamily="34" charset="0"/>
              <a:buChar char="•"/>
            </a:pPr>
            <a:r>
              <a:rPr lang="en-US" sz="2000" b="1" dirty="0"/>
              <a:t>Ken Granderson </a:t>
            </a:r>
            <a:r>
              <a:rPr lang="en-US" sz="2000" dirty="0"/>
              <a:t>- Founder / Chief Technology Officer</a:t>
            </a:r>
            <a:br>
              <a:rPr lang="en-US" sz="2000" dirty="0"/>
            </a:br>
            <a:r>
              <a:rPr lang="en-US" sz="2000" dirty="0"/>
              <a:t>ken@blackfacts.com</a:t>
            </a:r>
            <a:br>
              <a:rPr lang="en-US" sz="2000" dirty="0"/>
            </a:br>
            <a:r>
              <a:rPr lang="en-US" dirty="0"/>
              <a:t>857-222-2318</a:t>
            </a:r>
            <a:br>
              <a:rPr lang="en-US" sz="1400" dirty="0"/>
            </a:br>
            <a:endParaRPr lang="en-US" sz="1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b="1" dirty="0"/>
              <a:t>Dale Dowdie </a:t>
            </a:r>
            <a:r>
              <a:rPr lang="en-US" sz="2000" dirty="0"/>
              <a:t>- Chief Executive Officer</a:t>
            </a:r>
            <a:br>
              <a:rPr lang="en-US" sz="2000" dirty="0"/>
            </a:br>
            <a:r>
              <a:rPr lang="en-US" sz="2000" dirty="0"/>
              <a:t>ddowdie@blackfacts.com</a:t>
            </a:r>
            <a:br>
              <a:rPr lang="en-US" sz="2000" dirty="0"/>
            </a:br>
            <a:r>
              <a:rPr lang="en-US" sz="2000" dirty="0"/>
              <a:t>781-858-6852</a:t>
            </a:r>
            <a:br>
              <a:rPr lang="en-US" sz="1600" dirty="0"/>
            </a:br>
            <a:endParaRPr lang="en-US" sz="1600" dirty="0"/>
          </a:p>
          <a:p>
            <a:pPr marL="285750" indent="-285750">
              <a:buFont typeface="Arial" panose="020B0604020202020204" pitchFamily="34" charset="0"/>
              <a:buChar char="•"/>
            </a:pPr>
            <a:endParaRPr lang="en-US" sz="1600" dirty="0"/>
          </a:p>
          <a:p>
            <a:endParaRPr lang="en-US" sz="1600" dirty="0"/>
          </a:p>
        </p:txBody>
      </p:sp>
      <p:pic>
        <p:nvPicPr>
          <p:cNvPr id="5" name="Picture 4">
            <a:extLst>
              <a:ext uri="{FF2B5EF4-FFF2-40B4-BE49-F238E27FC236}">
                <a16:creationId xmlns:a16="http://schemas.microsoft.com/office/drawing/2014/main" id="{911E494C-26EF-49E6-902F-10395A3168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475" y="1557495"/>
            <a:ext cx="918992" cy="1025001"/>
          </a:xfrm>
          <a:prstGeom prst="ellipse">
            <a:avLst/>
          </a:prstGeom>
          <a:ln>
            <a:noFill/>
          </a:ln>
          <a:effectLst>
            <a:softEdge rad="112500"/>
          </a:effectLst>
        </p:spPr>
      </p:pic>
      <p:pic>
        <p:nvPicPr>
          <p:cNvPr id="3074" name="Picture 2" descr="Image may contain: 1 person">
            <a:extLst>
              <a:ext uri="{FF2B5EF4-FFF2-40B4-BE49-F238E27FC236}">
                <a16:creationId xmlns:a16="http://schemas.microsoft.com/office/drawing/2014/main" id="{A33DFD52-5525-4E1D-9D10-4F65372FFD4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8475" y="3100485"/>
            <a:ext cx="1059193" cy="10601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FD40831-1BEF-47BE-AE4E-8B2D42E310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pic>
        <p:nvPicPr>
          <p:cNvPr id="16" name="Picture 15" descr="A picture containing clipart&#10;&#10;Description generated with very high confidence">
            <a:extLst>
              <a:ext uri="{FF2B5EF4-FFF2-40B4-BE49-F238E27FC236}">
                <a16:creationId xmlns:a16="http://schemas.microsoft.com/office/drawing/2014/main" id="{2299C02A-14EC-4B42-937E-E5ED65111C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40766" y="4411116"/>
            <a:ext cx="6187055" cy="1778778"/>
          </a:xfrm>
          <a:prstGeom prst="rect">
            <a:avLst/>
          </a:prstGeom>
        </p:spPr>
      </p:pic>
    </p:spTree>
    <p:extLst>
      <p:ext uri="{BB962C8B-B14F-4D97-AF65-F5344CB8AC3E}">
        <p14:creationId xmlns:p14="http://schemas.microsoft.com/office/powerpoint/2010/main" val="2383950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27C5-BF99-476C-87AB-8E65C9C20A4D}"/>
              </a:ext>
            </a:extLst>
          </p:cNvPr>
          <p:cNvSpPr>
            <a:spLocks noGrp="1"/>
          </p:cNvSpPr>
          <p:nvPr>
            <p:ph type="title"/>
          </p:nvPr>
        </p:nvSpPr>
        <p:spPr/>
        <p:txBody>
          <a:bodyPr>
            <a:normAutofit/>
          </a:bodyPr>
          <a:lstStyle/>
          <a:p>
            <a:r>
              <a:rPr lang="en-US" dirty="0"/>
              <a:t>Fact Sources</a:t>
            </a:r>
          </a:p>
        </p:txBody>
      </p:sp>
      <p:sp>
        <p:nvSpPr>
          <p:cNvPr id="3" name="Content Placeholder 2">
            <a:extLst>
              <a:ext uri="{FF2B5EF4-FFF2-40B4-BE49-F238E27FC236}">
                <a16:creationId xmlns:a16="http://schemas.microsoft.com/office/drawing/2014/main" id="{5DFEE6BA-74AD-40F2-98B0-05342A04C83E}"/>
              </a:ext>
            </a:extLst>
          </p:cNvPr>
          <p:cNvSpPr>
            <a:spLocks noGrp="1"/>
          </p:cNvSpPr>
          <p:nvPr>
            <p:ph sz="half" idx="1"/>
          </p:nvPr>
        </p:nvSpPr>
        <p:spPr/>
        <p:txBody>
          <a:bodyPr>
            <a:normAutofit lnSpcReduction="10000"/>
          </a:bodyPr>
          <a:lstStyle/>
          <a:p>
            <a:endParaRPr lang="en-US" dirty="0"/>
          </a:p>
        </p:txBody>
      </p:sp>
      <p:sp>
        <p:nvSpPr>
          <p:cNvPr id="4" name="Content Placeholder 3">
            <a:extLst>
              <a:ext uri="{FF2B5EF4-FFF2-40B4-BE49-F238E27FC236}">
                <a16:creationId xmlns:a16="http://schemas.microsoft.com/office/drawing/2014/main" id="{8F8437F9-522B-43F0-866D-094B9D43D612}"/>
              </a:ext>
            </a:extLst>
          </p:cNvPr>
          <p:cNvSpPr>
            <a:spLocks noGrp="1"/>
          </p:cNvSpPr>
          <p:nvPr>
            <p:ph sz="half" idx="2"/>
          </p:nvPr>
        </p:nvSpPr>
        <p:spPr/>
        <p:txBody>
          <a:bodyPr>
            <a:normAutofit lnSpcReduction="10000"/>
          </a:bodyPr>
          <a:lstStyle/>
          <a:p>
            <a:r>
              <a:rPr lang="en-US" sz="1400" dirty="0"/>
              <a:t>Black Facts content can come from a variety of sources, including:</a:t>
            </a:r>
          </a:p>
          <a:p>
            <a:pPr lvl="1"/>
            <a:r>
              <a:rPr lang="en-US" sz="1200" dirty="0"/>
              <a:t>Existing Historical Site </a:t>
            </a:r>
            <a:r>
              <a:rPr lang="en-US" sz="1200" dirty="0" err="1"/>
              <a:t>Urls</a:t>
            </a:r>
            <a:endParaRPr lang="en-US" sz="1200" dirty="0"/>
          </a:p>
          <a:p>
            <a:pPr lvl="1"/>
            <a:r>
              <a:rPr lang="en-US" sz="1200" dirty="0"/>
              <a:t>Online News Sites</a:t>
            </a:r>
          </a:p>
          <a:p>
            <a:pPr lvl="1"/>
            <a:r>
              <a:rPr lang="en-US" sz="1200" dirty="0"/>
              <a:t>Member Uploaded Files</a:t>
            </a:r>
          </a:p>
          <a:p>
            <a:pPr lvl="1"/>
            <a:r>
              <a:rPr lang="en-US" sz="1200" dirty="0"/>
              <a:t>Member Social Media Posts</a:t>
            </a:r>
          </a:p>
          <a:p>
            <a:pPr lvl="1"/>
            <a:r>
              <a:rPr lang="en-US" sz="1200" dirty="0"/>
              <a:t>Member Emails</a:t>
            </a:r>
          </a:p>
          <a:p>
            <a:pPr lvl="1"/>
            <a:r>
              <a:rPr lang="en-US" sz="1200" dirty="0"/>
              <a:t>Member Recorded Media</a:t>
            </a:r>
          </a:p>
          <a:p>
            <a:r>
              <a:rPr lang="en-US" sz="1400" dirty="0"/>
              <a:t>Regardless of the source, the text of the content is extracted as the ‘lowest common denominator’ required by the AI systems currently in use (image recognition </a:t>
            </a:r>
            <a:r>
              <a:rPr lang="en-US" sz="1400" dirty="0" err="1"/>
              <a:t>etc</a:t>
            </a:r>
            <a:r>
              <a:rPr lang="en-US" sz="1400" dirty="0"/>
              <a:t> is in the future) and analyzed by the AI systems to identify people, places, organizations, concepts, </a:t>
            </a:r>
            <a:r>
              <a:rPr lang="en-US" sz="1400" dirty="0" err="1"/>
              <a:t>etc</a:t>
            </a:r>
            <a:r>
              <a:rPr lang="en-US" sz="1400" dirty="0"/>
              <a:t> that can be used to link the Facts.</a:t>
            </a:r>
          </a:p>
          <a:p>
            <a:r>
              <a:rPr lang="en-US" sz="1400" dirty="0"/>
              <a:t>Fact submitters can also add additional people, places, </a:t>
            </a:r>
            <a:r>
              <a:rPr lang="en-US" sz="1400" dirty="0" err="1"/>
              <a:t>etc</a:t>
            </a:r>
            <a:r>
              <a:rPr lang="en-US" sz="1400" dirty="0"/>
              <a:t> into </a:t>
            </a:r>
            <a:r>
              <a:rPr lang="en-US" sz="1400" dirty="0" err="1"/>
              <a:t>Blackfacts</a:t>
            </a:r>
            <a:r>
              <a:rPr lang="en-US" sz="1400" dirty="0"/>
              <a:t> to augment the frequent lack of the AI systems recognizing them, as well as the AI systems linkages being limited to the submitted text (i.e. the text not mentioning well-known organization affiliations).</a:t>
            </a:r>
          </a:p>
          <a:p>
            <a:pPr lvl="1"/>
            <a:endParaRPr lang="en-US" sz="1200" dirty="0"/>
          </a:p>
        </p:txBody>
      </p:sp>
      <p:sp>
        <p:nvSpPr>
          <p:cNvPr id="5" name="Slide Number Placeholder 4">
            <a:extLst>
              <a:ext uri="{FF2B5EF4-FFF2-40B4-BE49-F238E27FC236}">
                <a16:creationId xmlns:a16="http://schemas.microsoft.com/office/drawing/2014/main" id="{4AB806BF-AD1E-4385-BA11-5D2F507E9C4D}"/>
              </a:ext>
            </a:extLst>
          </p:cNvPr>
          <p:cNvSpPr>
            <a:spLocks noGrp="1"/>
          </p:cNvSpPr>
          <p:nvPr>
            <p:ph type="sldNum" sz="quarter" idx="12"/>
          </p:nvPr>
        </p:nvSpPr>
        <p:spPr/>
        <p:txBody>
          <a:bodyPr/>
          <a:lstStyle/>
          <a:p>
            <a:fld id="{43E1C79E-4906-42D7-9799-8BE0AC9297B3}" type="slidenum">
              <a:rPr lang="en-US" smtClean="0"/>
              <a:pPr/>
              <a:t>3</a:t>
            </a:fld>
            <a:endParaRPr lang="en-US"/>
          </a:p>
        </p:txBody>
      </p:sp>
      <p:sp>
        <p:nvSpPr>
          <p:cNvPr id="6" name="TextBox 5">
            <a:extLst>
              <a:ext uri="{FF2B5EF4-FFF2-40B4-BE49-F238E27FC236}">
                <a16:creationId xmlns:a16="http://schemas.microsoft.com/office/drawing/2014/main" id="{CBC2399D-303F-4083-A6B5-C320DB8D2005}"/>
              </a:ext>
            </a:extLst>
          </p:cNvPr>
          <p:cNvSpPr txBox="1"/>
          <p:nvPr/>
        </p:nvSpPr>
        <p:spPr>
          <a:xfrm>
            <a:off x="4759318" y="1470346"/>
            <a:ext cx="2627444" cy="461665"/>
          </a:xfrm>
          <a:prstGeom prst="rect">
            <a:avLst/>
          </a:prstGeom>
          <a:noFill/>
        </p:spPr>
        <p:txBody>
          <a:bodyPr wrap="square" rtlCol="0">
            <a:spAutoFit/>
          </a:bodyPr>
          <a:lstStyle/>
          <a:p>
            <a:pPr algn="ctr"/>
            <a:r>
              <a:rPr lang="en-US" sz="2400" b="1" i="1" dirty="0"/>
              <a:t>BlackFacts.com</a:t>
            </a:r>
          </a:p>
        </p:txBody>
      </p:sp>
      <p:pic>
        <p:nvPicPr>
          <p:cNvPr id="7" name="Picture 6">
            <a:extLst>
              <a:ext uri="{FF2B5EF4-FFF2-40B4-BE49-F238E27FC236}">
                <a16:creationId xmlns:a16="http://schemas.microsoft.com/office/drawing/2014/main" id="{D29FCA1C-B873-42C9-B6C7-ECF561DDDE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09729" y="2263206"/>
            <a:ext cx="352517" cy="356171"/>
          </a:xfrm>
          <a:prstGeom prst="rect">
            <a:avLst/>
          </a:prstGeom>
        </p:spPr>
      </p:pic>
      <p:cxnSp>
        <p:nvCxnSpPr>
          <p:cNvPr id="8" name="Straight Arrow Connector 7">
            <a:extLst>
              <a:ext uri="{FF2B5EF4-FFF2-40B4-BE49-F238E27FC236}">
                <a16:creationId xmlns:a16="http://schemas.microsoft.com/office/drawing/2014/main" id="{BD097079-9C07-49DE-BAC4-0CB4C10E8A76}"/>
              </a:ext>
            </a:extLst>
          </p:cNvPr>
          <p:cNvCxnSpPr>
            <a:cxnSpLocks/>
          </p:cNvCxnSpPr>
          <p:nvPr/>
        </p:nvCxnSpPr>
        <p:spPr>
          <a:xfrm flipV="1">
            <a:off x="2749438" y="2430633"/>
            <a:ext cx="456407" cy="1065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849E7A7-3839-42D8-86BC-D045D74D6A20}"/>
              </a:ext>
            </a:extLst>
          </p:cNvPr>
          <p:cNvCxnSpPr>
            <a:stCxn id="7" idx="3"/>
          </p:cNvCxnSpPr>
          <p:nvPr/>
        </p:nvCxnSpPr>
        <p:spPr>
          <a:xfrm flipV="1">
            <a:off x="3562246" y="2441291"/>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64E716C-C3C0-4B2F-8ACA-4C9CDA3D3C7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89701" y="2755788"/>
            <a:ext cx="369335" cy="368923"/>
          </a:xfrm>
          <a:prstGeom prst="rect">
            <a:avLst/>
          </a:prstGeom>
        </p:spPr>
      </p:pic>
      <p:cxnSp>
        <p:nvCxnSpPr>
          <p:cNvPr id="11" name="Straight Arrow Connector 10">
            <a:extLst>
              <a:ext uri="{FF2B5EF4-FFF2-40B4-BE49-F238E27FC236}">
                <a16:creationId xmlns:a16="http://schemas.microsoft.com/office/drawing/2014/main" id="{3483F15B-0B31-4198-9B0E-890EC5330297}"/>
              </a:ext>
            </a:extLst>
          </p:cNvPr>
          <p:cNvCxnSpPr>
            <a:cxnSpLocks/>
            <a:endCxn id="10" idx="1"/>
          </p:cNvCxnSpPr>
          <p:nvPr/>
        </p:nvCxnSpPr>
        <p:spPr>
          <a:xfrm>
            <a:off x="2736400" y="2940250"/>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69DB39-0A1F-40E6-9969-99F9792DFCAD}"/>
              </a:ext>
            </a:extLst>
          </p:cNvPr>
          <p:cNvCxnSpPr>
            <a:stCxn id="10" idx="3"/>
          </p:cNvCxnSpPr>
          <p:nvPr/>
        </p:nvCxnSpPr>
        <p:spPr>
          <a:xfrm flipV="1">
            <a:off x="3559036" y="2938279"/>
            <a:ext cx="945145" cy="197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08E7AC5-7955-44AF-800F-90D667EA52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9729" y="3886273"/>
            <a:ext cx="352516" cy="360126"/>
          </a:xfrm>
          <a:prstGeom prst="rect">
            <a:avLst/>
          </a:prstGeom>
        </p:spPr>
      </p:pic>
      <p:cxnSp>
        <p:nvCxnSpPr>
          <p:cNvPr id="14" name="Straight Arrow Connector 13">
            <a:extLst>
              <a:ext uri="{FF2B5EF4-FFF2-40B4-BE49-F238E27FC236}">
                <a16:creationId xmlns:a16="http://schemas.microsoft.com/office/drawing/2014/main" id="{0A57C972-74A5-4235-92A1-A9FAC15EF9CF}"/>
              </a:ext>
            </a:extLst>
          </p:cNvPr>
          <p:cNvCxnSpPr>
            <a:cxnSpLocks/>
            <a:endCxn id="13" idx="1"/>
          </p:cNvCxnSpPr>
          <p:nvPr/>
        </p:nvCxnSpPr>
        <p:spPr>
          <a:xfrm>
            <a:off x="2736400" y="4066336"/>
            <a:ext cx="47332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6907450-47FE-4EC8-8274-B8107C393AC0}"/>
              </a:ext>
            </a:extLst>
          </p:cNvPr>
          <p:cNvCxnSpPr>
            <a:stCxn id="13" idx="3"/>
          </p:cNvCxnSpPr>
          <p:nvPr/>
        </p:nvCxnSpPr>
        <p:spPr>
          <a:xfrm>
            <a:off x="3562245" y="4066336"/>
            <a:ext cx="941936"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6FA43D8-73E2-48F3-AD6B-B1612F13CC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6212" y="4360896"/>
            <a:ext cx="312824" cy="319658"/>
          </a:xfrm>
          <a:prstGeom prst="rect">
            <a:avLst/>
          </a:prstGeom>
        </p:spPr>
      </p:pic>
      <p:cxnSp>
        <p:nvCxnSpPr>
          <p:cNvPr id="17" name="Straight Arrow Connector 16">
            <a:extLst>
              <a:ext uri="{FF2B5EF4-FFF2-40B4-BE49-F238E27FC236}">
                <a16:creationId xmlns:a16="http://schemas.microsoft.com/office/drawing/2014/main" id="{098E83A6-C0FA-484D-86E7-CB8D3F7FA66F}"/>
              </a:ext>
            </a:extLst>
          </p:cNvPr>
          <p:cNvCxnSpPr>
            <a:cxnSpLocks/>
            <a:endCxn id="16" idx="1"/>
          </p:cNvCxnSpPr>
          <p:nvPr/>
        </p:nvCxnSpPr>
        <p:spPr>
          <a:xfrm>
            <a:off x="2736400" y="4520684"/>
            <a:ext cx="509812" cy="4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E28391C-CB22-404B-BDB2-5171E25BB7EF}"/>
              </a:ext>
            </a:extLst>
          </p:cNvPr>
          <p:cNvCxnSpPr>
            <a:stCxn id="16" idx="3"/>
          </p:cNvCxnSpPr>
          <p:nvPr/>
        </p:nvCxnSpPr>
        <p:spPr>
          <a:xfrm>
            <a:off x="3559036" y="4520725"/>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39427F0-B4C6-4BF0-81C9-AED2A3A5A65A}"/>
              </a:ext>
            </a:extLst>
          </p:cNvPr>
          <p:cNvPicPr>
            <a:picLocks noChangeAspect="1"/>
          </p:cNvPicPr>
          <p:nvPr/>
        </p:nvPicPr>
        <p:blipFill>
          <a:blip r:embed="rId6"/>
          <a:stretch>
            <a:fillRect/>
          </a:stretch>
        </p:blipFill>
        <p:spPr>
          <a:xfrm>
            <a:off x="3192390" y="3398423"/>
            <a:ext cx="366646" cy="380887"/>
          </a:xfrm>
          <a:prstGeom prst="rect">
            <a:avLst/>
          </a:prstGeom>
        </p:spPr>
      </p:pic>
      <p:cxnSp>
        <p:nvCxnSpPr>
          <p:cNvPr id="20" name="Straight Arrow Connector 19">
            <a:extLst>
              <a:ext uri="{FF2B5EF4-FFF2-40B4-BE49-F238E27FC236}">
                <a16:creationId xmlns:a16="http://schemas.microsoft.com/office/drawing/2014/main" id="{F13DDC00-91F0-46BF-AE40-02B590ABAB85}"/>
              </a:ext>
            </a:extLst>
          </p:cNvPr>
          <p:cNvCxnSpPr>
            <a:cxnSpLocks/>
            <a:endCxn id="19" idx="1"/>
          </p:cNvCxnSpPr>
          <p:nvPr/>
        </p:nvCxnSpPr>
        <p:spPr>
          <a:xfrm flipV="1">
            <a:off x="2736400" y="3588867"/>
            <a:ext cx="455990" cy="642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329C9D9-0DC7-46A8-AE9B-835034AA6510}"/>
              </a:ext>
            </a:extLst>
          </p:cNvPr>
          <p:cNvCxnSpPr>
            <a:cxnSpLocks/>
            <a:stCxn id="19" idx="3"/>
          </p:cNvCxnSpPr>
          <p:nvPr/>
        </p:nvCxnSpPr>
        <p:spPr>
          <a:xfrm>
            <a:off x="3559036" y="3588867"/>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AABA872-B756-4423-A7FB-7D3E4B522DB3}"/>
              </a:ext>
            </a:extLst>
          </p:cNvPr>
          <p:cNvSpPr txBox="1"/>
          <p:nvPr/>
        </p:nvSpPr>
        <p:spPr>
          <a:xfrm rot="16200000">
            <a:off x="138593" y="3138665"/>
            <a:ext cx="2317483" cy="400110"/>
          </a:xfrm>
          <a:prstGeom prst="rect">
            <a:avLst/>
          </a:prstGeom>
          <a:noFill/>
        </p:spPr>
        <p:txBody>
          <a:bodyPr wrap="square" rtlCol="0">
            <a:spAutoFit/>
          </a:bodyPr>
          <a:lstStyle/>
          <a:p>
            <a:pPr algn="ctr"/>
            <a:r>
              <a:rPr lang="en-US" sz="2000" b="1" dirty="0"/>
              <a:t>Content Creators</a:t>
            </a:r>
          </a:p>
        </p:txBody>
      </p:sp>
      <p:grpSp>
        <p:nvGrpSpPr>
          <p:cNvPr id="23" name="Group 22">
            <a:extLst>
              <a:ext uri="{FF2B5EF4-FFF2-40B4-BE49-F238E27FC236}">
                <a16:creationId xmlns:a16="http://schemas.microsoft.com/office/drawing/2014/main" id="{D15A7794-399C-4100-A358-9FF3B5481D7E}"/>
              </a:ext>
            </a:extLst>
          </p:cNvPr>
          <p:cNvGrpSpPr/>
          <p:nvPr/>
        </p:nvGrpSpPr>
        <p:grpSpPr>
          <a:xfrm>
            <a:off x="1540747" y="2499917"/>
            <a:ext cx="947741" cy="700622"/>
            <a:chOff x="748199" y="2518460"/>
            <a:chExt cx="947741" cy="700622"/>
          </a:xfrm>
        </p:grpSpPr>
        <p:pic>
          <p:nvPicPr>
            <p:cNvPr id="24" name="Graphic 23" descr="Group">
              <a:extLst>
                <a:ext uri="{FF2B5EF4-FFF2-40B4-BE49-F238E27FC236}">
                  <a16:creationId xmlns:a16="http://schemas.microsoft.com/office/drawing/2014/main" id="{82D85A54-3C0B-444F-BEE7-6D70BA37B72E}"/>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2747" y="2518460"/>
              <a:ext cx="630820" cy="630820"/>
            </a:xfrm>
            <a:prstGeom prst="rect">
              <a:avLst/>
            </a:prstGeom>
          </p:spPr>
        </p:pic>
        <p:sp>
          <p:nvSpPr>
            <p:cNvPr id="25" name="TextBox 24">
              <a:extLst>
                <a:ext uri="{FF2B5EF4-FFF2-40B4-BE49-F238E27FC236}">
                  <a16:creationId xmlns:a16="http://schemas.microsoft.com/office/drawing/2014/main" id="{377E2D7F-4FA3-45E3-9DD7-CC2C2F1E7167}"/>
                </a:ext>
              </a:extLst>
            </p:cNvPr>
            <p:cNvSpPr txBox="1"/>
            <p:nvPr/>
          </p:nvSpPr>
          <p:spPr>
            <a:xfrm>
              <a:off x="748199" y="2957472"/>
              <a:ext cx="947741" cy="261610"/>
            </a:xfrm>
            <a:prstGeom prst="rect">
              <a:avLst/>
            </a:prstGeom>
            <a:noFill/>
          </p:spPr>
          <p:txBody>
            <a:bodyPr wrap="square" rtlCol="0">
              <a:spAutoFit/>
            </a:bodyPr>
            <a:lstStyle/>
            <a:p>
              <a:pPr algn="ctr"/>
              <a:r>
                <a:rPr lang="en-US" sz="1050" dirty="0"/>
                <a:t>Consumers</a:t>
              </a:r>
            </a:p>
          </p:txBody>
        </p:sp>
      </p:grpSp>
      <p:grpSp>
        <p:nvGrpSpPr>
          <p:cNvPr id="26" name="Group 25">
            <a:extLst>
              <a:ext uri="{FF2B5EF4-FFF2-40B4-BE49-F238E27FC236}">
                <a16:creationId xmlns:a16="http://schemas.microsoft.com/office/drawing/2014/main" id="{BD02FE78-8DD4-417E-9108-39C686CEA680}"/>
              </a:ext>
            </a:extLst>
          </p:cNvPr>
          <p:cNvGrpSpPr/>
          <p:nvPr/>
        </p:nvGrpSpPr>
        <p:grpSpPr>
          <a:xfrm>
            <a:off x="1524710" y="3204997"/>
            <a:ext cx="947741" cy="831714"/>
            <a:chOff x="732162" y="3223540"/>
            <a:chExt cx="947741" cy="831714"/>
          </a:xfrm>
        </p:grpSpPr>
        <p:pic>
          <p:nvPicPr>
            <p:cNvPr id="27" name="Graphic 26" descr="Team">
              <a:extLst>
                <a:ext uri="{FF2B5EF4-FFF2-40B4-BE49-F238E27FC236}">
                  <a16:creationId xmlns:a16="http://schemas.microsoft.com/office/drawing/2014/main" id="{0137A2CD-C2E8-406F-B629-E0F5BD128D15}"/>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61706" y="3223540"/>
              <a:ext cx="688654" cy="688654"/>
            </a:xfrm>
            <a:prstGeom prst="rect">
              <a:avLst/>
            </a:prstGeom>
          </p:spPr>
        </p:pic>
        <p:sp>
          <p:nvSpPr>
            <p:cNvPr id="28" name="TextBox 27">
              <a:extLst>
                <a:ext uri="{FF2B5EF4-FFF2-40B4-BE49-F238E27FC236}">
                  <a16:creationId xmlns:a16="http://schemas.microsoft.com/office/drawing/2014/main" id="{DF6EC73F-0948-49A7-86D1-E066D873A758}"/>
                </a:ext>
              </a:extLst>
            </p:cNvPr>
            <p:cNvSpPr txBox="1"/>
            <p:nvPr/>
          </p:nvSpPr>
          <p:spPr>
            <a:xfrm>
              <a:off x="732162" y="3793644"/>
              <a:ext cx="947741" cy="261610"/>
            </a:xfrm>
            <a:prstGeom prst="rect">
              <a:avLst/>
            </a:prstGeom>
            <a:noFill/>
          </p:spPr>
          <p:txBody>
            <a:bodyPr wrap="square" rtlCol="0">
              <a:spAutoFit/>
            </a:bodyPr>
            <a:lstStyle/>
            <a:p>
              <a:pPr algn="ctr"/>
              <a:r>
                <a:rPr lang="en-US" sz="1050" dirty="0"/>
                <a:t>Associations</a:t>
              </a:r>
            </a:p>
          </p:txBody>
        </p:sp>
      </p:grpSp>
      <p:grpSp>
        <p:nvGrpSpPr>
          <p:cNvPr id="29" name="Group 28">
            <a:extLst>
              <a:ext uri="{FF2B5EF4-FFF2-40B4-BE49-F238E27FC236}">
                <a16:creationId xmlns:a16="http://schemas.microsoft.com/office/drawing/2014/main" id="{15DC466B-5BD3-444F-B825-3B7E1A36F3DC}"/>
              </a:ext>
            </a:extLst>
          </p:cNvPr>
          <p:cNvGrpSpPr/>
          <p:nvPr/>
        </p:nvGrpSpPr>
        <p:grpSpPr>
          <a:xfrm>
            <a:off x="1523071" y="4060455"/>
            <a:ext cx="947741" cy="754514"/>
            <a:chOff x="730523" y="4078998"/>
            <a:chExt cx="947741" cy="754514"/>
          </a:xfrm>
        </p:grpSpPr>
        <p:pic>
          <p:nvPicPr>
            <p:cNvPr id="30" name="Graphic 29" descr="Woman">
              <a:extLst>
                <a:ext uri="{FF2B5EF4-FFF2-40B4-BE49-F238E27FC236}">
                  <a16:creationId xmlns:a16="http://schemas.microsoft.com/office/drawing/2014/main" id="{8502600C-E004-4F26-BE4D-9014B741530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39195" y="4078998"/>
              <a:ext cx="535486" cy="535486"/>
            </a:xfrm>
            <a:prstGeom prst="rect">
              <a:avLst/>
            </a:prstGeom>
          </p:spPr>
        </p:pic>
        <p:sp>
          <p:nvSpPr>
            <p:cNvPr id="31" name="TextBox 30">
              <a:extLst>
                <a:ext uri="{FF2B5EF4-FFF2-40B4-BE49-F238E27FC236}">
                  <a16:creationId xmlns:a16="http://schemas.microsoft.com/office/drawing/2014/main" id="{14D9BE6A-F912-4B24-B822-D4E41056FB5B}"/>
                </a:ext>
              </a:extLst>
            </p:cNvPr>
            <p:cNvSpPr txBox="1"/>
            <p:nvPr/>
          </p:nvSpPr>
          <p:spPr>
            <a:xfrm>
              <a:off x="730523" y="4571902"/>
              <a:ext cx="947741" cy="261610"/>
            </a:xfrm>
            <a:prstGeom prst="rect">
              <a:avLst/>
            </a:prstGeom>
            <a:noFill/>
          </p:spPr>
          <p:txBody>
            <a:bodyPr wrap="square" rtlCol="0">
              <a:spAutoFit/>
            </a:bodyPr>
            <a:lstStyle/>
            <a:p>
              <a:pPr algn="ctr"/>
              <a:r>
                <a:rPr lang="en-US" sz="1050" dirty="0"/>
                <a:t>Historians</a:t>
              </a:r>
            </a:p>
          </p:txBody>
        </p:sp>
      </p:grpSp>
      <p:pic>
        <p:nvPicPr>
          <p:cNvPr id="32" name="Picture 2" descr="Image result for images of robot icon">
            <a:extLst>
              <a:ext uri="{FF2B5EF4-FFF2-40B4-BE49-F238E27FC236}">
                <a16:creationId xmlns:a16="http://schemas.microsoft.com/office/drawing/2014/main" id="{E29F5DFD-1D94-42B2-83D3-B4AA7AD47637}"/>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164604" y="1679783"/>
            <a:ext cx="438168" cy="43816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6B303F3-BF22-4AD1-9B53-01B64D5C139E}"/>
              </a:ext>
            </a:extLst>
          </p:cNvPr>
          <p:cNvSpPr txBox="1"/>
          <p:nvPr/>
        </p:nvSpPr>
        <p:spPr>
          <a:xfrm>
            <a:off x="3465143" y="1762134"/>
            <a:ext cx="947741" cy="415498"/>
          </a:xfrm>
          <a:prstGeom prst="rect">
            <a:avLst/>
          </a:prstGeom>
          <a:noFill/>
        </p:spPr>
        <p:txBody>
          <a:bodyPr wrap="square" rtlCol="0">
            <a:spAutoFit/>
          </a:bodyPr>
          <a:lstStyle/>
          <a:p>
            <a:pPr algn="ctr"/>
            <a:r>
              <a:rPr lang="en-US" sz="1050" dirty="0"/>
              <a:t>BlackFacts</a:t>
            </a:r>
          </a:p>
          <a:p>
            <a:pPr algn="ctr"/>
            <a:r>
              <a:rPr lang="en-US" sz="1050" dirty="0"/>
              <a:t>Content Bots</a:t>
            </a:r>
          </a:p>
        </p:txBody>
      </p:sp>
      <p:cxnSp>
        <p:nvCxnSpPr>
          <p:cNvPr id="34" name="Straight Arrow Connector 33">
            <a:extLst>
              <a:ext uri="{FF2B5EF4-FFF2-40B4-BE49-F238E27FC236}">
                <a16:creationId xmlns:a16="http://schemas.microsoft.com/office/drawing/2014/main" id="{CA4257C5-A345-48D2-8C48-063B31BED0F5}"/>
              </a:ext>
            </a:extLst>
          </p:cNvPr>
          <p:cNvCxnSpPr>
            <a:cxnSpLocks/>
          </p:cNvCxnSpPr>
          <p:nvPr/>
        </p:nvCxnSpPr>
        <p:spPr>
          <a:xfrm>
            <a:off x="2384770" y="1972554"/>
            <a:ext cx="801047"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743D948-AF21-499D-90BF-18A459771A64}"/>
              </a:ext>
            </a:extLst>
          </p:cNvPr>
          <p:cNvCxnSpPr>
            <a:cxnSpLocks/>
          </p:cNvCxnSpPr>
          <p:nvPr/>
        </p:nvCxnSpPr>
        <p:spPr>
          <a:xfrm flipV="1">
            <a:off x="3542218" y="1983214"/>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1922FC80-58B9-480D-9E5F-F20A1DFD9016}"/>
              </a:ext>
            </a:extLst>
          </p:cNvPr>
          <p:cNvGrpSpPr/>
          <p:nvPr/>
        </p:nvGrpSpPr>
        <p:grpSpPr>
          <a:xfrm>
            <a:off x="1742558" y="1662000"/>
            <a:ext cx="544359" cy="544359"/>
            <a:chOff x="205918" y="1349332"/>
            <a:chExt cx="796925" cy="796925"/>
          </a:xfrm>
        </p:grpSpPr>
        <p:sp>
          <p:nvSpPr>
            <p:cNvPr id="37" name="Oval 5">
              <a:extLst>
                <a:ext uri="{FF2B5EF4-FFF2-40B4-BE49-F238E27FC236}">
                  <a16:creationId xmlns:a16="http://schemas.microsoft.com/office/drawing/2014/main" id="{7A4BFB40-7E58-40D2-A1DF-89C33E3E6331}"/>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8" name="Group 37">
              <a:extLst>
                <a:ext uri="{FF2B5EF4-FFF2-40B4-BE49-F238E27FC236}">
                  <a16:creationId xmlns:a16="http://schemas.microsoft.com/office/drawing/2014/main" id="{8C163960-F857-4620-81E6-8F161CD73C82}"/>
                </a:ext>
              </a:extLst>
            </p:cNvPr>
            <p:cNvGrpSpPr/>
            <p:nvPr/>
          </p:nvGrpSpPr>
          <p:grpSpPr>
            <a:xfrm>
              <a:off x="398799" y="1576478"/>
              <a:ext cx="411162" cy="342634"/>
              <a:chOff x="11601450" y="1943100"/>
              <a:chExt cx="285750" cy="238125"/>
            </a:xfrm>
            <a:solidFill>
              <a:schemeClr val="bg1"/>
            </a:solidFill>
          </p:grpSpPr>
          <p:sp>
            <p:nvSpPr>
              <p:cNvPr id="39" name="Freeform 300">
                <a:extLst>
                  <a:ext uri="{FF2B5EF4-FFF2-40B4-BE49-F238E27FC236}">
                    <a16:creationId xmlns:a16="http://schemas.microsoft.com/office/drawing/2014/main" id="{DF33111C-D519-4EDB-8055-640C6076810E}"/>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01">
                <a:extLst>
                  <a:ext uri="{FF2B5EF4-FFF2-40B4-BE49-F238E27FC236}">
                    <a16:creationId xmlns:a16="http://schemas.microsoft.com/office/drawing/2014/main" id="{5E27E996-C50E-4E4C-BCA2-71D247EDE67B}"/>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2">
                <a:extLst>
                  <a:ext uri="{FF2B5EF4-FFF2-40B4-BE49-F238E27FC236}">
                    <a16:creationId xmlns:a16="http://schemas.microsoft.com/office/drawing/2014/main" id="{249542E8-E60D-4A4B-B3D2-5C9FDC9DCCA3}"/>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3">
                <a:extLst>
                  <a:ext uri="{FF2B5EF4-FFF2-40B4-BE49-F238E27FC236}">
                    <a16:creationId xmlns:a16="http://schemas.microsoft.com/office/drawing/2014/main" id="{5A32F1EA-3C30-439B-8422-1255B4CA0155}"/>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43" name="TextBox 42">
            <a:extLst>
              <a:ext uri="{FF2B5EF4-FFF2-40B4-BE49-F238E27FC236}">
                <a16:creationId xmlns:a16="http://schemas.microsoft.com/office/drawing/2014/main" id="{9EA32A2D-3D6E-41BE-B777-3C8951D71C77}"/>
              </a:ext>
            </a:extLst>
          </p:cNvPr>
          <p:cNvSpPr txBox="1"/>
          <p:nvPr/>
        </p:nvSpPr>
        <p:spPr>
          <a:xfrm>
            <a:off x="1497706" y="2224329"/>
            <a:ext cx="947741" cy="261610"/>
          </a:xfrm>
          <a:prstGeom prst="rect">
            <a:avLst/>
          </a:prstGeom>
          <a:noFill/>
        </p:spPr>
        <p:txBody>
          <a:bodyPr wrap="square" rtlCol="0">
            <a:spAutoFit/>
          </a:bodyPr>
          <a:lstStyle/>
          <a:p>
            <a:pPr algn="ctr"/>
            <a:r>
              <a:rPr lang="en-US" sz="1050" dirty="0"/>
              <a:t>Digital Griots</a:t>
            </a:r>
          </a:p>
        </p:txBody>
      </p:sp>
      <p:pic>
        <p:nvPicPr>
          <p:cNvPr id="44" name="Picture 43">
            <a:extLst>
              <a:ext uri="{FF2B5EF4-FFF2-40B4-BE49-F238E27FC236}">
                <a16:creationId xmlns:a16="http://schemas.microsoft.com/office/drawing/2014/main" id="{7B8383BD-9DE2-4290-B7F3-5CA94EF54F21}"/>
              </a:ext>
            </a:extLst>
          </p:cNvPr>
          <p:cNvPicPr>
            <a:picLocks noChangeAspect="1"/>
          </p:cNvPicPr>
          <p:nvPr/>
        </p:nvPicPr>
        <p:blipFill>
          <a:blip r:embed="rId14"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3686487" y="4111340"/>
            <a:ext cx="285550" cy="380702"/>
          </a:xfrm>
          <a:prstGeom prst="rect">
            <a:avLst/>
          </a:prstGeom>
        </p:spPr>
      </p:pic>
      <p:pic>
        <p:nvPicPr>
          <p:cNvPr id="45" name="Picture 44">
            <a:extLst>
              <a:ext uri="{FF2B5EF4-FFF2-40B4-BE49-F238E27FC236}">
                <a16:creationId xmlns:a16="http://schemas.microsoft.com/office/drawing/2014/main" id="{C3710C1A-6273-4698-9460-FFCC7FBACD3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667794" y="3631804"/>
            <a:ext cx="397807" cy="332011"/>
          </a:xfrm>
          <a:prstGeom prst="rect">
            <a:avLst/>
          </a:prstGeom>
        </p:spPr>
      </p:pic>
      <p:pic>
        <p:nvPicPr>
          <p:cNvPr id="46" name="Picture 45">
            <a:extLst>
              <a:ext uri="{FF2B5EF4-FFF2-40B4-BE49-F238E27FC236}">
                <a16:creationId xmlns:a16="http://schemas.microsoft.com/office/drawing/2014/main" id="{800B28CA-9F25-4246-9848-AFF4B91EE73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621515" y="4673365"/>
            <a:ext cx="435922" cy="240642"/>
          </a:xfrm>
          <a:prstGeom prst="rect">
            <a:avLst/>
          </a:prstGeom>
        </p:spPr>
      </p:pic>
      <p:pic>
        <p:nvPicPr>
          <p:cNvPr id="47" name="Picture 46">
            <a:extLst>
              <a:ext uri="{FF2B5EF4-FFF2-40B4-BE49-F238E27FC236}">
                <a16:creationId xmlns:a16="http://schemas.microsoft.com/office/drawing/2014/main" id="{90E7B53C-DF28-4351-A660-130FAE55471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664671" y="3045145"/>
            <a:ext cx="330034" cy="416875"/>
          </a:xfrm>
          <a:prstGeom prst="rect">
            <a:avLst/>
          </a:prstGeom>
        </p:spPr>
      </p:pic>
      <p:pic>
        <p:nvPicPr>
          <p:cNvPr id="48" name="Picture 47">
            <a:extLst>
              <a:ext uri="{FF2B5EF4-FFF2-40B4-BE49-F238E27FC236}">
                <a16:creationId xmlns:a16="http://schemas.microsoft.com/office/drawing/2014/main" id="{8C16AFCD-121B-417E-AFF6-1976D0A5EB9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651992" y="2530695"/>
            <a:ext cx="352734" cy="358033"/>
          </a:xfrm>
          <a:prstGeom prst="rect">
            <a:avLst/>
          </a:prstGeom>
        </p:spPr>
      </p:pic>
      <p:cxnSp>
        <p:nvCxnSpPr>
          <p:cNvPr id="49" name="Straight Arrow Connector 48">
            <a:extLst>
              <a:ext uri="{FF2B5EF4-FFF2-40B4-BE49-F238E27FC236}">
                <a16:creationId xmlns:a16="http://schemas.microsoft.com/office/drawing/2014/main" id="{5A3C845B-4733-476C-83A5-5D89BA0318FA}"/>
              </a:ext>
            </a:extLst>
          </p:cNvPr>
          <p:cNvCxnSpPr>
            <a:cxnSpLocks/>
          </p:cNvCxnSpPr>
          <p:nvPr/>
        </p:nvCxnSpPr>
        <p:spPr>
          <a:xfrm>
            <a:off x="4039016" y="2702603"/>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732FF2B-BBDB-46C4-A40E-C541A39A0A0E}"/>
              </a:ext>
            </a:extLst>
          </p:cNvPr>
          <p:cNvCxnSpPr>
            <a:cxnSpLocks/>
          </p:cNvCxnSpPr>
          <p:nvPr/>
        </p:nvCxnSpPr>
        <p:spPr>
          <a:xfrm>
            <a:off x="2752637" y="2699736"/>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FA44420-6034-401E-A964-E5D8C3C9EE39}"/>
              </a:ext>
            </a:extLst>
          </p:cNvPr>
          <p:cNvCxnSpPr>
            <a:cxnSpLocks/>
          </p:cNvCxnSpPr>
          <p:nvPr/>
        </p:nvCxnSpPr>
        <p:spPr>
          <a:xfrm>
            <a:off x="4035817" y="3238571"/>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369E1CB-3D64-42F0-97BC-F45C8D2EA91D}"/>
              </a:ext>
            </a:extLst>
          </p:cNvPr>
          <p:cNvCxnSpPr>
            <a:cxnSpLocks/>
          </p:cNvCxnSpPr>
          <p:nvPr/>
        </p:nvCxnSpPr>
        <p:spPr>
          <a:xfrm>
            <a:off x="2749438" y="3235704"/>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1AC6E79-8956-492A-B98B-BDBBC746273C}"/>
              </a:ext>
            </a:extLst>
          </p:cNvPr>
          <p:cNvCxnSpPr>
            <a:cxnSpLocks/>
          </p:cNvCxnSpPr>
          <p:nvPr/>
        </p:nvCxnSpPr>
        <p:spPr>
          <a:xfrm>
            <a:off x="4050880" y="383315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A105F9C8-86DB-46AE-BA8C-776C6BA8B582}"/>
              </a:ext>
            </a:extLst>
          </p:cNvPr>
          <p:cNvCxnSpPr>
            <a:cxnSpLocks/>
          </p:cNvCxnSpPr>
          <p:nvPr/>
        </p:nvCxnSpPr>
        <p:spPr>
          <a:xfrm>
            <a:off x="2764501" y="3830292"/>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723520C-BD26-451F-B0FD-E35F4B1AE507}"/>
              </a:ext>
            </a:extLst>
          </p:cNvPr>
          <p:cNvCxnSpPr>
            <a:cxnSpLocks/>
          </p:cNvCxnSpPr>
          <p:nvPr/>
        </p:nvCxnSpPr>
        <p:spPr>
          <a:xfrm>
            <a:off x="4049787" y="4288760"/>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76CBC6E-828F-43D8-994B-E49A7927C14F}"/>
              </a:ext>
            </a:extLst>
          </p:cNvPr>
          <p:cNvCxnSpPr>
            <a:cxnSpLocks/>
          </p:cNvCxnSpPr>
          <p:nvPr/>
        </p:nvCxnSpPr>
        <p:spPr>
          <a:xfrm>
            <a:off x="2763408" y="4285893"/>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5511836-9FB6-4B7C-A26C-071BF87E7A57}"/>
              </a:ext>
            </a:extLst>
          </p:cNvPr>
          <p:cNvCxnSpPr>
            <a:cxnSpLocks/>
          </p:cNvCxnSpPr>
          <p:nvPr/>
        </p:nvCxnSpPr>
        <p:spPr>
          <a:xfrm>
            <a:off x="4039016" y="4750120"/>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BA91F47-9626-4F68-9DD2-C11E2CEEAF3D}"/>
              </a:ext>
            </a:extLst>
          </p:cNvPr>
          <p:cNvCxnSpPr>
            <a:cxnSpLocks/>
          </p:cNvCxnSpPr>
          <p:nvPr/>
        </p:nvCxnSpPr>
        <p:spPr>
          <a:xfrm>
            <a:off x="2752637" y="4747253"/>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146DD732-B2C1-4A3F-9949-10853F28B7D9}"/>
              </a:ext>
            </a:extLst>
          </p:cNvPr>
          <p:cNvPicPr>
            <a:picLocks noChangeAspect="1"/>
          </p:cNvPicPr>
          <p:nvPr/>
        </p:nvPicPr>
        <p:blipFill>
          <a:blip r:embed="rId19"/>
          <a:stretch>
            <a:fillRect/>
          </a:stretch>
        </p:blipFill>
        <p:spPr>
          <a:xfrm>
            <a:off x="4759318" y="1950006"/>
            <a:ext cx="2627444" cy="2800000"/>
          </a:xfrm>
          <a:prstGeom prst="rect">
            <a:avLst/>
          </a:prstGeom>
          <a:ln>
            <a:solidFill>
              <a:schemeClr val="tx1"/>
            </a:solidFill>
          </a:ln>
        </p:spPr>
      </p:pic>
    </p:spTree>
    <p:extLst>
      <p:ext uri="{BB962C8B-B14F-4D97-AF65-F5344CB8AC3E}">
        <p14:creationId xmlns:p14="http://schemas.microsoft.com/office/powerpoint/2010/main" val="983500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AADF2-A65F-4F46-8AD4-6CE17FE04759}"/>
              </a:ext>
            </a:extLst>
          </p:cNvPr>
          <p:cNvSpPr>
            <a:spLocks noGrp="1"/>
          </p:cNvSpPr>
          <p:nvPr>
            <p:ph type="title"/>
          </p:nvPr>
        </p:nvSpPr>
        <p:spPr/>
        <p:txBody>
          <a:bodyPr/>
          <a:lstStyle/>
          <a:p>
            <a:r>
              <a:rPr lang="en-US" dirty="0"/>
              <a:t>Add A Fact (Crowdsourcing Black History)</a:t>
            </a:r>
          </a:p>
        </p:txBody>
      </p:sp>
      <p:sp>
        <p:nvSpPr>
          <p:cNvPr id="3" name="Content Placeholder 2">
            <a:extLst>
              <a:ext uri="{FF2B5EF4-FFF2-40B4-BE49-F238E27FC236}">
                <a16:creationId xmlns:a16="http://schemas.microsoft.com/office/drawing/2014/main" id="{DBA39CE0-3724-4385-9F92-EE1D17479B77}"/>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3E838E51-D808-43C2-9BE8-E566A248FFDB}"/>
              </a:ext>
            </a:extLst>
          </p:cNvPr>
          <p:cNvSpPr>
            <a:spLocks noGrp="1"/>
          </p:cNvSpPr>
          <p:nvPr>
            <p:ph sz="half" idx="2"/>
          </p:nvPr>
        </p:nvSpPr>
        <p:spPr/>
        <p:txBody>
          <a:bodyPr/>
          <a:lstStyle/>
          <a:p>
            <a:r>
              <a:rPr lang="en-US" dirty="0"/>
              <a:t>Currently, the most common Fact sources are online articles about historical or current people, events and organizations.</a:t>
            </a:r>
          </a:p>
          <a:p>
            <a:r>
              <a:rPr lang="en-US" dirty="0"/>
              <a:t>The image shows a Google search initiated outside of Blackfacts.com.  Currently under development are in-site search tools as well as a browser extension that would enable submitting a Fact from any web page currently being viewed.</a:t>
            </a:r>
          </a:p>
        </p:txBody>
      </p:sp>
      <p:sp>
        <p:nvSpPr>
          <p:cNvPr id="5" name="Slide Number Placeholder 4">
            <a:extLst>
              <a:ext uri="{FF2B5EF4-FFF2-40B4-BE49-F238E27FC236}">
                <a16:creationId xmlns:a16="http://schemas.microsoft.com/office/drawing/2014/main" id="{4956D46E-3E0A-4990-BA62-6B13551963E1}"/>
              </a:ext>
            </a:extLst>
          </p:cNvPr>
          <p:cNvSpPr>
            <a:spLocks noGrp="1"/>
          </p:cNvSpPr>
          <p:nvPr>
            <p:ph type="sldNum" sz="quarter" idx="12"/>
          </p:nvPr>
        </p:nvSpPr>
        <p:spPr/>
        <p:txBody>
          <a:bodyPr/>
          <a:lstStyle/>
          <a:p>
            <a:fld id="{43E1C79E-4906-42D7-9799-8BE0AC9297B3}" type="slidenum">
              <a:rPr lang="en-US" smtClean="0"/>
              <a:pPr/>
              <a:t>4</a:t>
            </a:fld>
            <a:endParaRPr lang="en-US"/>
          </a:p>
        </p:txBody>
      </p:sp>
      <p:pic>
        <p:nvPicPr>
          <p:cNvPr id="6" name="Picture 5">
            <a:extLst>
              <a:ext uri="{FF2B5EF4-FFF2-40B4-BE49-F238E27FC236}">
                <a16:creationId xmlns:a16="http://schemas.microsoft.com/office/drawing/2014/main" id="{1E3592BC-80D8-48A5-8557-A5C5F633DB49}"/>
              </a:ext>
            </a:extLst>
          </p:cNvPr>
          <p:cNvPicPr>
            <a:picLocks noChangeAspect="1"/>
          </p:cNvPicPr>
          <p:nvPr/>
        </p:nvPicPr>
        <p:blipFill>
          <a:blip r:embed="rId2"/>
          <a:stretch>
            <a:fillRect/>
          </a:stretch>
        </p:blipFill>
        <p:spPr>
          <a:xfrm>
            <a:off x="1097279" y="964276"/>
            <a:ext cx="6249726" cy="4917496"/>
          </a:xfrm>
          <a:prstGeom prst="rect">
            <a:avLst/>
          </a:prstGeom>
        </p:spPr>
      </p:pic>
    </p:spTree>
    <p:extLst>
      <p:ext uri="{BB962C8B-B14F-4D97-AF65-F5344CB8AC3E}">
        <p14:creationId xmlns:p14="http://schemas.microsoft.com/office/powerpoint/2010/main" val="299969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Create</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a:xfrm>
            <a:off x="7689272" y="964277"/>
            <a:ext cx="3466407" cy="698602"/>
          </a:xfrm>
        </p:spPr>
        <p:txBody>
          <a:bodyPr>
            <a:normAutofit/>
          </a:bodyPr>
          <a:lstStyle/>
          <a:p>
            <a:r>
              <a:rPr lang="en-US" sz="1600" dirty="0"/>
              <a:t>This is the Add A Fact page, accessed by clicking the </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5</a:t>
            </a:fld>
            <a:endParaRPr lang="en-US"/>
          </a:p>
        </p:txBody>
      </p:sp>
      <p:pic>
        <p:nvPicPr>
          <p:cNvPr id="6" name="Picture 5">
            <a:extLst>
              <a:ext uri="{FF2B5EF4-FFF2-40B4-BE49-F238E27FC236}">
                <a16:creationId xmlns:a16="http://schemas.microsoft.com/office/drawing/2014/main" id="{27536456-F39B-4F0D-A961-BAD5C7B7B96B}"/>
              </a:ext>
            </a:extLst>
          </p:cNvPr>
          <p:cNvPicPr>
            <a:picLocks noChangeAspect="1"/>
          </p:cNvPicPr>
          <p:nvPr/>
        </p:nvPicPr>
        <p:blipFill>
          <a:blip r:embed="rId2"/>
          <a:stretch>
            <a:fillRect/>
          </a:stretch>
        </p:blipFill>
        <p:spPr>
          <a:xfrm>
            <a:off x="8275224" y="1600178"/>
            <a:ext cx="1986694" cy="828800"/>
          </a:xfrm>
          <a:prstGeom prst="rect">
            <a:avLst/>
          </a:prstGeom>
        </p:spPr>
      </p:pic>
      <p:sp>
        <p:nvSpPr>
          <p:cNvPr id="7" name="Content Placeholder 3">
            <a:extLst>
              <a:ext uri="{FF2B5EF4-FFF2-40B4-BE49-F238E27FC236}">
                <a16:creationId xmlns:a16="http://schemas.microsoft.com/office/drawing/2014/main" id="{4230432B-98AB-48D1-8967-FF7EFC95BA50}"/>
              </a:ext>
            </a:extLst>
          </p:cNvPr>
          <p:cNvSpPr txBox="1">
            <a:spLocks/>
          </p:cNvSpPr>
          <p:nvPr/>
        </p:nvSpPr>
        <p:spPr>
          <a:xfrm>
            <a:off x="7746076" y="2514000"/>
            <a:ext cx="3466407" cy="9766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t>button in the top right of any </a:t>
            </a:r>
            <a:r>
              <a:rPr lang="en-US" sz="1600" dirty="0" err="1"/>
              <a:t>Blackfacts</a:t>
            </a:r>
            <a:r>
              <a:rPr lang="en-US" sz="1600" dirty="0"/>
              <a:t> page, and logging in if necessary.</a:t>
            </a:r>
          </a:p>
        </p:txBody>
      </p:sp>
      <p:pic>
        <p:nvPicPr>
          <p:cNvPr id="8" name="Picture 7">
            <a:extLst>
              <a:ext uri="{FF2B5EF4-FFF2-40B4-BE49-F238E27FC236}">
                <a16:creationId xmlns:a16="http://schemas.microsoft.com/office/drawing/2014/main" id="{634FDE63-C2D5-4DEE-9FA7-A996A7B436BE}"/>
              </a:ext>
            </a:extLst>
          </p:cNvPr>
          <p:cNvPicPr>
            <a:picLocks noChangeAspect="1"/>
          </p:cNvPicPr>
          <p:nvPr/>
        </p:nvPicPr>
        <p:blipFill>
          <a:blip r:embed="rId3"/>
          <a:stretch>
            <a:fillRect/>
          </a:stretch>
        </p:blipFill>
        <p:spPr>
          <a:xfrm>
            <a:off x="1097279" y="964276"/>
            <a:ext cx="6233613" cy="4904818"/>
          </a:xfrm>
          <a:prstGeom prst="rect">
            <a:avLst/>
          </a:prstGeom>
        </p:spPr>
      </p:pic>
      <p:pic>
        <p:nvPicPr>
          <p:cNvPr id="9" name="Picture 8">
            <a:extLst>
              <a:ext uri="{FF2B5EF4-FFF2-40B4-BE49-F238E27FC236}">
                <a16:creationId xmlns:a16="http://schemas.microsoft.com/office/drawing/2014/main" id="{6CA8B4F6-F27D-4B65-8D7B-6F00651DAD4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9214" b="10989"/>
          <a:stretch/>
        </p:blipFill>
        <p:spPr>
          <a:xfrm>
            <a:off x="8420794" y="3400540"/>
            <a:ext cx="2116969" cy="766099"/>
          </a:xfrm>
          <a:prstGeom prst="rect">
            <a:avLst/>
          </a:prstGeom>
        </p:spPr>
      </p:pic>
      <p:sp>
        <p:nvSpPr>
          <p:cNvPr id="10" name="Content Placeholder 3">
            <a:extLst>
              <a:ext uri="{FF2B5EF4-FFF2-40B4-BE49-F238E27FC236}">
                <a16:creationId xmlns:a16="http://schemas.microsoft.com/office/drawing/2014/main" id="{34A713D1-B4BB-4EDE-AE89-5BD735D73910}"/>
              </a:ext>
            </a:extLst>
          </p:cNvPr>
          <p:cNvSpPr txBox="1">
            <a:spLocks/>
          </p:cNvSpPr>
          <p:nvPr/>
        </p:nvSpPr>
        <p:spPr>
          <a:xfrm>
            <a:off x="7746076" y="4300808"/>
            <a:ext cx="3466407" cy="15682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t>The 4 buttons by the ‘</a:t>
            </a:r>
            <a:r>
              <a:rPr lang="en-US" sz="1600" dirty="0" err="1"/>
              <a:t>Url</a:t>
            </a:r>
            <a:r>
              <a:rPr lang="en-US" sz="1600" dirty="0"/>
              <a:t>’ field enable adding Facts by pasting in a </a:t>
            </a:r>
            <a:r>
              <a:rPr lang="en-US" sz="1600" dirty="0" err="1"/>
              <a:t>Url</a:t>
            </a:r>
            <a:r>
              <a:rPr lang="en-US" sz="1600" dirty="0"/>
              <a:t> or uploading a Word, PDF or Text file.  This presentation will demonstrate the </a:t>
            </a:r>
            <a:r>
              <a:rPr lang="en-US" sz="1600" dirty="0" err="1"/>
              <a:t>Url</a:t>
            </a:r>
            <a:r>
              <a:rPr lang="en-US" sz="1600" dirty="0"/>
              <a:t> scenario.</a:t>
            </a:r>
          </a:p>
        </p:txBody>
      </p:sp>
    </p:spTree>
    <p:extLst>
      <p:ext uri="{BB962C8B-B14F-4D97-AF65-F5344CB8AC3E}">
        <p14:creationId xmlns:p14="http://schemas.microsoft.com/office/powerpoint/2010/main" val="997134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Create</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normAutofit lnSpcReduction="10000"/>
          </a:bodyPr>
          <a:lstStyle/>
          <a:p>
            <a:endParaRPr lang="en-US" dirty="0"/>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a:xfrm>
            <a:off x="7689272" y="964276"/>
            <a:ext cx="3466407" cy="4904817"/>
          </a:xfrm>
        </p:spPr>
        <p:txBody>
          <a:bodyPr>
            <a:normAutofit lnSpcReduction="10000"/>
          </a:bodyPr>
          <a:lstStyle/>
          <a:p>
            <a:r>
              <a:rPr lang="en-US" sz="1400" dirty="0"/>
              <a:t>This is the result of pasting the </a:t>
            </a:r>
            <a:r>
              <a:rPr lang="en-US" sz="1400" dirty="0" err="1"/>
              <a:t>url</a:t>
            </a:r>
            <a:r>
              <a:rPr lang="en-US" sz="1400" dirty="0"/>
              <a:t> </a:t>
            </a:r>
            <a:r>
              <a:rPr lang="en-US" sz="1400" dirty="0">
                <a:hlinkClick r:id="rId2"/>
              </a:rPr>
              <a:t>https://www.washingtonpost.com/opinions/elijah-cummings-we-are-in-a-fight-for-the-soul-of-our-democracy/2019/10/26/cac744be-f4fd-11e9-a285-882a8e386a96_story.html</a:t>
            </a:r>
            <a:r>
              <a:rPr lang="en-US" sz="1400" dirty="0"/>
              <a:t> into the ‘</a:t>
            </a:r>
            <a:r>
              <a:rPr lang="en-US" sz="1400" dirty="0" err="1"/>
              <a:t>Url</a:t>
            </a:r>
            <a:r>
              <a:rPr lang="en-US" sz="1400" dirty="0"/>
              <a:t>’ field, and clicking the green globe button.</a:t>
            </a:r>
          </a:p>
          <a:p>
            <a:r>
              <a:rPr lang="en-US" sz="1400" dirty="0"/>
              <a:t>This submits the </a:t>
            </a:r>
            <a:r>
              <a:rPr lang="en-US" sz="1400" dirty="0" err="1"/>
              <a:t>url</a:t>
            </a:r>
            <a:r>
              <a:rPr lang="en-US" sz="1400" dirty="0"/>
              <a:t> to Aylien.com, one of 2 external services </a:t>
            </a:r>
            <a:r>
              <a:rPr lang="en-US" sz="1400" dirty="0" err="1"/>
              <a:t>Blackfacts</a:t>
            </a:r>
            <a:r>
              <a:rPr lang="en-US" sz="1400" dirty="0"/>
              <a:t> uses for AI analysis, to extract the article content and (hopefully) identify the main article image.</a:t>
            </a:r>
          </a:p>
          <a:p>
            <a:r>
              <a:rPr lang="en-US" sz="1400" dirty="0"/>
              <a:t>In addition to </a:t>
            </a:r>
            <a:r>
              <a:rPr lang="en-US" sz="1400" dirty="0" err="1"/>
              <a:t>Aylien’s</a:t>
            </a:r>
            <a:r>
              <a:rPr lang="en-US" sz="1400" dirty="0"/>
              <a:t> article extraction, </a:t>
            </a:r>
            <a:r>
              <a:rPr lang="en-US" sz="1400" dirty="0" err="1"/>
              <a:t>Blackfacts</a:t>
            </a:r>
            <a:r>
              <a:rPr lang="en-US" sz="1400" dirty="0"/>
              <a:t> uses IBM Watson in addition to </a:t>
            </a:r>
            <a:r>
              <a:rPr lang="en-US" sz="1400" dirty="0" err="1"/>
              <a:t>Aylien</a:t>
            </a:r>
            <a:r>
              <a:rPr lang="en-US" sz="1400" dirty="0"/>
              <a:t> for Entity (place/place/organization) analysis, and has designed the AI service sub-system in an open manner such that we can easily add additional AI engines, like Azure Cognitive Services, AWS offerings, etc.</a:t>
            </a:r>
          </a:p>
          <a:p>
            <a:r>
              <a:rPr lang="en-US" sz="1400" dirty="0"/>
              <a:t>Other than the underlying application framework (.NET) and some freely available application widgets, the external AI systems are the ONLY third-party technologies used in </a:t>
            </a:r>
            <a:r>
              <a:rPr lang="en-US" sz="1400" dirty="0" err="1"/>
              <a:t>Blackfacts</a:t>
            </a:r>
            <a:r>
              <a:rPr lang="en-US" sz="1400" dirty="0"/>
              <a:t>.  Everything else is our own intellectual property.</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6</a:t>
            </a:fld>
            <a:endParaRPr lang="en-US"/>
          </a:p>
        </p:txBody>
      </p:sp>
      <p:pic>
        <p:nvPicPr>
          <p:cNvPr id="11" name="Picture 10">
            <a:extLst>
              <a:ext uri="{FF2B5EF4-FFF2-40B4-BE49-F238E27FC236}">
                <a16:creationId xmlns:a16="http://schemas.microsoft.com/office/drawing/2014/main" id="{32D5FFA1-8577-4C8E-82B9-50AE5FEC2B44}"/>
              </a:ext>
            </a:extLst>
          </p:cNvPr>
          <p:cNvPicPr>
            <a:picLocks noChangeAspect="1"/>
          </p:cNvPicPr>
          <p:nvPr/>
        </p:nvPicPr>
        <p:blipFill>
          <a:blip r:embed="rId3"/>
          <a:stretch>
            <a:fillRect/>
          </a:stretch>
        </p:blipFill>
        <p:spPr>
          <a:xfrm>
            <a:off x="1097278" y="964276"/>
            <a:ext cx="6233613" cy="4904818"/>
          </a:xfrm>
          <a:prstGeom prst="rect">
            <a:avLst/>
          </a:prstGeom>
        </p:spPr>
      </p:pic>
    </p:spTree>
    <p:extLst>
      <p:ext uri="{BB962C8B-B14F-4D97-AF65-F5344CB8AC3E}">
        <p14:creationId xmlns:p14="http://schemas.microsoft.com/office/powerpoint/2010/main" val="2516004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Media</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lstStyle/>
          <a:p>
            <a:r>
              <a:rPr lang="en-US" dirty="0"/>
              <a:t>This is the ‘Add Pictures’ tab, showing the main article image successfully identified by </a:t>
            </a:r>
            <a:r>
              <a:rPr lang="en-US" dirty="0" err="1"/>
              <a:t>Aylien</a:t>
            </a:r>
            <a:r>
              <a:rPr lang="en-US" dirty="0"/>
              <a:t>.</a:t>
            </a:r>
          </a:p>
          <a:p>
            <a:r>
              <a:rPr lang="en-US" dirty="0"/>
              <a:t>Additional images can be added by copying / pasting their locations for a browser page into the ‘</a:t>
            </a:r>
            <a:r>
              <a:rPr lang="en-US" dirty="0" err="1"/>
              <a:t>Url</a:t>
            </a:r>
            <a:r>
              <a:rPr lang="en-US" dirty="0"/>
              <a:t>’ field, or dragging and dropping them from your computer.</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7</a:t>
            </a:fld>
            <a:endParaRPr lang="en-US"/>
          </a:p>
        </p:txBody>
      </p:sp>
      <p:pic>
        <p:nvPicPr>
          <p:cNvPr id="6" name="Picture 5">
            <a:extLst>
              <a:ext uri="{FF2B5EF4-FFF2-40B4-BE49-F238E27FC236}">
                <a16:creationId xmlns:a16="http://schemas.microsoft.com/office/drawing/2014/main" id="{9006D922-1347-4700-BA72-90DA7A214955}"/>
              </a:ext>
            </a:extLst>
          </p:cNvPr>
          <p:cNvPicPr>
            <a:picLocks noChangeAspect="1"/>
          </p:cNvPicPr>
          <p:nvPr/>
        </p:nvPicPr>
        <p:blipFill>
          <a:blip r:embed="rId2"/>
          <a:stretch>
            <a:fillRect/>
          </a:stretch>
        </p:blipFill>
        <p:spPr>
          <a:xfrm>
            <a:off x="1097279" y="964275"/>
            <a:ext cx="6233612" cy="4904817"/>
          </a:xfrm>
          <a:prstGeom prst="rect">
            <a:avLst/>
          </a:prstGeom>
        </p:spPr>
      </p:pic>
    </p:spTree>
    <p:extLst>
      <p:ext uri="{BB962C8B-B14F-4D97-AF65-F5344CB8AC3E}">
        <p14:creationId xmlns:p14="http://schemas.microsoft.com/office/powerpoint/2010/main" val="897670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Media</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lstStyle/>
          <a:p>
            <a:r>
              <a:rPr lang="en-US" dirty="0"/>
              <a:t>This is the result of doing a Google Image search for ‘Elijah cummings,’ right-clicking a couple of images and selecting ‘Copy Image Address’ and then pasting them into the ‘</a:t>
            </a:r>
            <a:r>
              <a:rPr lang="en-US" dirty="0" err="1"/>
              <a:t>Url</a:t>
            </a:r>
            <a:r>
              <a:rPr lang="en-US" dirty="0"/>
              <a:t>’ field.</a:t>
            </a:r>
          </a:p>
          <a:p>
            <a:r>
              <a:rPr lang="en-US" dirty="0"/>
              <a:t>Once in this screen, images can be made the Primary Fact Image (which shows up in the Fact Card view) by dragging it over to the left image box.</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8</a:t>
            </a:fld>
            <a:endParaRPr lang="en-US"/>
          </a:p>
        </p:txBody>
      </p:sp>
      <p:pic>
        <p:nvPicPr>
          <p:cNvPr id="7" name="Picture 6">
            <a:extLst>
              <a:ext uri="{FF2B5EF4-FFF2-40B4-BE49-F238E27FC236}">
                <a16:creationId xmlns:a16="http://schemas.microsoft.com/office/drawing/2014/main" id="{5723AFDC-795A-4C86-ABCA-0E12BF5C50EA}"/>
              </a:ext>
            </a:extLst>
          </p:cNvPr>
          <p:cNvPicPr>
            <a:picLocks noChangeAspect="1"/>
          </p:cNvPicPr>
          <p:nvPr/>
        </p:nvPicPr>
        <p:blipFill>
          <a:blip r:embed="rId2"/>
          <a:stretch>
            <a:fillRect/>
          </a:stretch>
        </p:blipFill>
        <p:spPr>
          <a:xfrm>
            <a:off x="1065641" y="964276"/>
            <a:ext cx="5754231" cy="4904818"/>
          </a:xfrm>
          <a:prstGeom prst="rect">
            <a:avLst/>
          </a:prstGeom>
        </p:spPr>
      </p:pic>
    </p:spTree>
    <p:extLst>
      <p:ext uri="{BB962C8B-B14F-4D97-AF65-F5344CB8AC3E}">
        <p14:creationId xmlns:p14="http://schemas.microsoft.com/office/powerpoint/2010/main" val="240004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Channels</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normAutofit fontScale="92500"/>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a:xfrm>
            <a:off x="7689272" y="964276"/>
            <a:ext cx="3466407" cy="2605860"/>
          </a:xfrm>
        </p:spPr>
        <p:txBody>
          <a:bodyPr>
            <a:noAutofit/>
          </a:bodyPr>
          <a:lstStyle/>
          <a:p>
            <a:r>
              <a:rPr lang="en-US" sz="1200" dirty="0" err="1"/>
              <a:t>Blackfacts</a:t>
            </a:r>
            <a:r>
              <a:rPr lang="en-US" sz="1200" dirty="0"/>
              <a:t> Channels (also shown as Categories, </a:t>
            </a:r>
            <a:r>
              <a:rPr lang="en-US" sz="1200" dirty="0" err="1"/>
              <a:t>oops,we</a:t>
            </a:r>
            <a:r>
              <a:rPr lang="en-US" sz="1200" dirty="0"/>
              <a:t> will update for consistency) are human-organized groupings of Facts based on contextual similarity.</a:t>
            </a:r>
          </a:p>
          <a:p>
            <a:r>
              <a:rPr lang="en-US" sz="1200" dirty="0"/>
              <a:t>Channels are a primary grouping of Facts for search purposes, used to generate Channel Pages for Facts about Arts, Business, Politics, etc.</a:t>
            </a:r>
          </a:p>
          <a:p>
            <a:r>
              <a:rPr lang="en-US" sz="1200" dirty="0"/>
              <a:t>Several Channels (i.e. Afro-Latino) will not appear in the main Channels list until they contain enough content to fill up a Channel page.  Including them in the Add A Fact page (and adding new Channels based on submissions) enables us to have new Channels reflect user interests.</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9</a:t>
            </a:fld>
            <a:endParaRPr lang="en-US"/>
          </a:p>
        </p:txBody>
      </p:sp>
      <p:pic>
        <p:nvPicPr>
          <p:cNvPr id="6" name="Picture 5">
            <a:extLst>
              <a:ext uri="{FF2B5EF4-FFF2-40B4-BE49-F238E27FC236}">
                <a16:creationId xmlns:a16="http://schemas.microsoft.com/office/drawing/2014/main" id="{B7B300E4-9FFD-4FFE-92AB-8ED15E7B69A9}"/>
              </a:ext>
            </a:extLst>
          </p:cNvPr>
          <p:cNvPicPr>
            <a:picLocks noChangeAspect="1"/>
          </p:cNvPicPr>
          <p:nvPr/>
        </p:nvPicPr>
        <p:blipFill>
          <a:blip r:embed="rId2"/>
          <a:stretch>
            <a:fillRect/>
          </a:stretch>
        </p:blipFill>
        <p:spPr>
          <a:xfrm>
            <a:off x="1097279" y="988906"/>
            <a:ext cx="5725336" cy="4880188"/>
          </a:xfrm>
          <a:prstGeom prst="rect">
            <a:avLst/>
          </a:prstGeom>
        </p:spPr>
      </p:pic>
      <p:pic>
        <p:nvPicPr>
          <p:cNvPr id="7" name="Picture 6">
            <a:extLst>
              <a:ext uri="{FF2B5EF4-FFF2-40B4-BE49-F238E27FC236}">
                <a16:creationId xmlns:a16="http://schemas.microsoft.com/office/drawing/2014/main" id="{D504C4F4-B8C4-4A93-ADA5-F4E59E40C688}"/>
              </a:ext>
            </a:extLst>
          </p:cNvPr>
          <p:cNvPicPr>
            <a:picLocks noChangeAspect="1"/>
          </p:cNvPicPr>
          <p:nvPr/>
        </p:nvPicPr>
        <p:blipFill>
          <a:blip r:embed="rId3"/>
          <a:stretch>
            <a:fillRect/>
          </a:stretch>
        </p:blipFill>
        <p:spPr>
          <a:xfrm>
            <a:off x="7689272" y="3702937"/>
            <a:ext cx="4261758" cy="365124"/>
          </a:xfrm>
          <a:prstGeom prst="rect">
            <a:avLst/>
          </a:prstGeom>
        </p:spPr>
      </p:pic>
      <p:sp>
        <p:nvSpPr>
          <p:cNvPr id="8" name="Content Placeholder 3">
            <a:extLst>
              <a:ext uri="{FF2B5EF4-FFF2-40B4-BE49-F238E27FC236}">
                <a16:creationId xmlns:a16="http://schemas.microsoft.com/office/drawing/2014/main" id="{FEF6922E-FC34-4D14-906A-A69F11618D6E}"/>
              </a:ext>
            </a:extLst>
          </p:cNvPr>
          <p:cNvSpPr txBox="1">
            <a:spLocks/>
          </p:cNvSpPr>
          <p:nvPr/>
        </p:nvSpPr>
        <p:spPr>
          <a:xfrm>
            <a:off x="7689272" y="4285752"/>
            <a:ext cx="3466407" cy="1610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200" dirty="0"/>
              <a:t>Channels are distinct from Categories, which are automatically classified by the AI engines, and are over 430 in number.</a:t>
            </a:r>
          </a:p>
        </p:txBody>
      </p:sp>
    </p:spTree>
    <p:extLst>
      <p:ext uri="{BB962C8B-B14F-4D97-AF65-F5344CB8AC3E}">
        <p14:creationId xmlns:p14="http://schemas.microsoft.com/office/powerpoint/2010/main" val="180086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System.Storyboarding.Icons.ExpandCollapse" Revision="1" Stencil="System.Storyboarding.Icons" StencilVersion="0.1"/>
</Control>
</file>

<file path=customXml/itemProps1.xml><?xml version="1.0" encoding="utf-8"?>
<ds:datastoreItem xmlns:ds="http://schemas.openxmlformats.org/officeDocument/2006/customXml" ds:itemID="{63CEBE95-676B-4377-A374-721C347ABA76}">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Retrospect</Template>
  <TotalTime>133992</TotalTime>
  <Words>2500</Words>
  <Application>Microsoft Office PowerPoint</Application>
  <PresentationFormat>Widescreen</PresentationFormat>
  <Paragraphs>203</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Wingdings</vt:lpstr>
      <vt:lpstr>Retrospect</vt:lpstr>
      <vt:lpstr>Current and Future Usage of AI Technologies in Blackfacts</vt:lpstr>
      <vt:lpstr>Fact Linkage</vt:lpstr>
      <vt:lpstr>Fact Sources</vt:lpstr>
      <vt:lpstr>Add A Fact (Crowdsourcing Black History)</vt:lpstr>
      <vt:lpstr>Add A Fact - Create</vt:lpstr>
      <vt:lpstr>Add A Fact - Create</vt:lpstr>
      <vt:lpstr>Add A Fact - Media</vt:lpstr>
      <vt:lpstr>Add A Fact - Media</vt:lpstr>
      <vt:lpstr>Add A Fact - Channels</vt:lpstr>
      <vt:lpstr>Add A Fact - Ownership</vt:lpstr>
      <vt:lpstr>Add A Fact – Done!</vt:lpstr>
      <vt:lpstr>Add A Fact – AI Analysis</vt:lpstr>
      <vt:lpstr>Add A Fact – AI Analysis</vt:lpstr>
      <vt:lpstr>Add A Fact – Result</vt:lpstr>
      <vt:lpstr>Add A Fact – AI Analysis Challenges and Solutions</vt:lpstr>
      <vt:lpstr>Blackfacts – Our Future is AI</vt:lpstr>
      <vt:lpstr>Following Slides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Blackfacts Data Use Cases</dc:title>
  <dc:creator>Ken Granderson</dc:creator>
  <cp:lastModifiedBy>Ken Granderson</cp:lastModifiedBy>
  <cp:revision>473</cp:revision>
  <cp:lastPrinted>2017-06-07T20:00:41Z</cp:lastPrinted>
  <dcterms:created xsi:type="dcterms:W3CDTF">2013-07-08T14:55:55Z</dcterms:created>
  <dcterms:modified xsi:type="dcterms:W3CDTF">2019-10-27T14:55:29Z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