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2"/>
  </p:sldMasterIdLst>
  <p:notesMasterIdLst>
    <p:notesMasterId r:id="rId15"/>
  </p:notesMasterIdLst>
  <p:sldIdLst>
    <p:sldId id="339" r:id="rId3"/>
    <p:sldId id="340" r:id="rId4"/>
    <p:sldId id="353" r:id="rId5"/>
    <p:sldId id="350" r:id="rId6"/>
    <p:sldId id="351" r:id="rId7"/>
    <p:sldId id="352" r:id="rId8"/>
    <p:sldId id="349" r:id="rId9"/>
    <p:sldId id="335" r:id="rId10"/>
    <p:sldId id="336" r:id="rId11"/>
    <p:sldId id="337" r:id="rId12"/>
    <p:sldId id="338" r:id="rId13"/>
    <p:sldId id="33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921"/>
    <a:srgbClr val="990000"/>
    <a:srgbClr val="D6B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0" autoAdjust="0"/>
    <p:restoredTop sz="95556" autoAdjust="0"/>
  </p:normalViewPr>
  <p:slideViewPr>
    <p:cSldViewPr snapToGrid="0">
      <p:cViewPr varScale="1">
        <p:scale>
          <a:sx n="106" d="100"/>
          <a:sy n="106" d="100"/>
        </p:scale>
        <p:origin x="61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67457-09D9-4237-ADE9-9E16F6DD5E34}" type="datetimeFigureOut">
              <a:rPr lang="en-US" smtClean="0"/>
              <a:t>12/31/2020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B6698-0607-4F6F-A7BD-320E92DBD744}" type="slidenum">
              <a:rPr lang="en-US" smtClean="0"/>
              <a:t>‹#›</a:t>
            </a:fld>
            <a:endParaRPr lang="en-US"/>
          </a:p>
        </p:txBody>
      </p:sp>
    </p:spTree>
    <p:extLst>
      <p:ext uri="{BB962C8B-B14F-4D97-AF65-F5344CB8AC3E}">
        <p14:creationId xmlns:p14="http://schemas.microsoft.com/office/powerpoint/2010/main" val="113656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B6698-0607-4F6F-A7BD-320E92DBD744}" type="slidenum">
              <a:rPr lang="en-US" smtClean="0"/>
              <a:t>1</a:t>
            </a:fld>
            <a:endParaRPr lang="en-US"/>
          </a:p>
        </p:txBody>
      </p:sp>
    </p:spTree>
    <p:extLst>
      <p:ext uri="{BB962C8B-B14F-4D97-AF65-F5344CB8AC3E}">
        <p14:creationId xmlns:p14="http://schemas.microsoft.com/office/powerpoint/2010/main" val="2372639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10</a:t>
            </a:fld>
            <a:endParaRPr lang="en-US"/>
          </a:p>
        </p:txBody>
      </p:sp>
    </p:spTree>
    <p:extLst>
      <p:ext uri="{BB962C8B-B14F-4D97-AF65-F5344CB8AC3E}">
        <p14:creationId xmlns:p14="http://schemas.microsoft.com/office/powerpoint/2010/main" val="3107287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11</a:t>
            </a:fld>
            <a:endParaRPr lang="en-US"/>
          </a:p>
        </p:txBody>
      </p:sp>
    </p:spTree>
    <p:extLst>
      <p:ext uri="{BB962C8B-B14F-4D97-AF65-F5344CB8AC3E}">
        <p14:creationId xmlns:p14="http://schemas.microsoft.com/office/powerpoint/2010/main" val="403299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12</a:t>
            </a:fld>
            <a:endParaRPr lang="en-US"/>
          </a:p>
        </p:txBody>
      </p:sp>
    </p:spTree>
    <p:extLst>
      <p:ext uri="{BB962C8B-B14F-4D97-AF65-F5344CB8AC3E}">
        <p14:creationId xmlns:p14="http://schemas.microsoft.com/office/powerpoint/2010/main" val="115106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2</a:t>
            </a:fld>
            <a:endParaRPr lang="en-US"/>
          </a:p>
        </p:txBody>
      </p:sp>
    </p:spTree>
    <p:extLst>
      <p:ext uri="{BB962C8B-B14F-4D97-AF65-F5344CB8AC3E}">
        <p14:creationId xmlns:p14="http://schemas.microsoft.com/office/powerpoint/2010/main" val="1252785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3</a:t>
            </a:fld>
            <a:endParaRPr lang="en-US"/>
          </a:p>
        </p:txBody>
      </p:sp>
    </p:spTree>
    <p:extLst>
      <p:ext uri="{BB962C8B-B14F-4D97-AF65-F5344CB8AC3E}">
        <p14:creationId xmlns:p14="http://schemas.microsoft.com/office/powerpoint/2010/main" val="1358230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4</a:t>
            </a:fld>
            <a:endParaRPr lang="en-US"/>
          </a:p>
        </p:txBody>
      </p:sp>
    </p:spTree>
    <p:extLst>
      <p:ext uri="{BB962C8B-B14F-4D97-AF65-F5344CB8AC3E}">
        <p14:creationId xmlns:p14="http://schemas.microsoft.com/office/powerpoint/2010/main" val="1223183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5</a:t>
            </a:fld>
            <a:endParaRPr lang="en-US"/>
          </a:p>
        </p:txBody>
      </p:sp>
    </p:spTree>
    <p:extLst>
      <p:ext uri="{BB962C8B-B14F-4D97-AF65-F5344CB8AC3E}">
        <p14:creationId xmlns:p14="http://schemas.microsoft.com/office/powerpoint/2010/main" val="3422528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6</a:t>
            </a:fld>
            <a:endParaRPr lang="en-US"/>
          </a:p>
        </p:txBody>
      </p:sp>
    </p:spTree>
    <p:extLst>
      <p:ext uri="{BB962C8B-B14F-4D97-AF65-F5344CB8AC3E}">
        <p14:creationId xmlns:p14="http://schemas.microsoft.com/office/powerpoint/2010/main" val="222866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7</a:t>
            </a:fld>
            <a:endParaRPr lang="en-US"/>
          </a:p>
        </p:txBody>
      </p:sp>
    </p:spTree>
    <p:extLst>
      <p:ext uri="{BB962C8B-B14F-4D97-AF65-F5344CB8AC3E}">
        <p14:creationId xmlns:p14="http://schemas.microsoft.com/office/powerpoint/2010/main" val="375865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8</a:t>
            </a:fld>
            <a:endParaRPr lang="en-US"/>
          </a:p>
        </p:txBody>
      </p:sp>
    </p:spTree>
    <p:extLst>
      <p:ext uri="{BB962C8B-B14F-4D97-AF65-F5344CB8AC3E}">
        <p14:creationId xmlns:p14="http://schemas.microsoft.com/office/powerpoint/2010/main" val="265715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9</a:t>
            </a:fld>
            <a:endParaRPr lang="en-US"/>
          </a:p>
        </p:txBody>
      </p:sp>
    </p:spTree>
    <p:extLst>
      <p:ext uri="{BB962C8B-B14F-4D97-AF65-F5344CB8AC3E}">
        <p14:creationId xmlns:p14="http://schemas.microsoft.com/office/powerpoint/2010/main" val="5352794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14" name="Slide Number Placeholder 5">
            <a:extLst>
              <a:ext uri="{FF2B5EF4-FFF2-40B4-BE49-F238E27FC236}">
                <a16:creationId xmlns:a16="http://schemas.microsoft.com/office/drawing/2014/main" id="{92785F76-F61E-41F2-B522-825536D65539}"/>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pic>
        <p:nvPicPr>
          <p:cNvPr id="11" name="Picture 10" descr="A close up of a sign&#10;&#10;Description generated with high confidence">
            <a:extLst>
              <a:ext uri="{FF2B5EF4-FFF2-40B4-BE49-F238E27FC236}">
                <a16:creationId xmlns:a16="http://schemas.microsoft.com/office/drawing/2014/main" id="{CCB22163-C2CB-4710-83F6-21FDEB4A6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13" name="TextBox 12">
            <a:extLst>
              <a:ext uri="{FF2B5EF4-FFF2-40B4-BE49-F238E27FC236}">
                <a16:creationId xmlns:a16="http://schemas.microsoft.com/office/drawing/2014/main" id="{36AF0963-E82E-47DA-8EEC-168CA9C568E8}"/>
              </a:ext>
            </a:extLst>
          </p:cNvPr>
          <p:cNvSpPr txBox="1"/>
          <p:nvPr userDrawn="1"/>
        </p:nvSpPr>
        <p:spPr>
          <a:xfrm>
            <a:off x="4289988" y="6457453"/>
            <a:ext cx="54522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415576334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36780861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307706778"/>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07939773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7EBF85-8746-4A81-875D-F9E7B6E9FAC7}"/>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2" name="TextBox 11">
            <a:extLst>
              <a:ext uri="{FF2B5EF4-FFF2-40B4-BE49-F238E27FC236}">
                <a16:creationId xmlns:a16="http://schemas.microsoft.com/office/drawing/2014/main" id="{9B7F55BC-2B4A-4C85-8E81-12AEB2B47EBB}"/>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pic>
        <p:nvPicPr>
          <p:cNvPr id="13" name="Picture 12">
            <a:extLst>
              <a:ext uri="{FF2B5EF4-FFF2-40B4-BE49-F238E27FC236}">
                <a16:creationId xmlns:a16="http://schemas.microsoft.com/office/drawing/2014/main" id="{11760488-7D1D-4137-AA97-F654682F84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003" y="6475365"/>
            <a:ext cx="308414" cy="308070"/>
          </a:xfrm>
          <a:prstGeom prst="rect">
            <a:avLst/>
          </a:prstGeom>
        </p:spPr>
      </p:pic>
      <p:sp>
        <p:nvSpPr>
          <p:cNvPr id="14" name="TextBox 13">
            <a:extLst>
              <a:ext uri="{FF2B5EF4-FFF2-40B4-BE49-F238E27FC236}">
                <a16:creationId xmlns:a16="http://schemas.microsoft.com/office/drawing/2014/main" id="{5E0E5C9F-7F7B-473C-96DB-90942F83DDF5}"/>
              </a:ext>
            </a:extLst>
          </p:cNvPr>
          <p:cNvSpPr txBox="1"/>
          <p:nvPr userDrawn="1"/>
        </p:nvSpPr>
        <p:spPr>
          <a:xfrm>
            <a:off x="4289988" y="6457453"/>
            <a:ext cx="54522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30291706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27382492-34B6-438C-B45A-2F0B1597C351}"/>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7478814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C0B25334-5044-47AF-9648-70C650FB99BC}"/>
              </a:ext>
            </a:extLst>
          </p:cNvPr>
          <p:cNvSpPr>
            <a:spLocks noGrp="1"/>
          </p:cNvSpPr>
          <p:nvPr>
            <p:ph type="sldNum" sz="quarter" idx="12"/>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298921108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8867BF28-3864-4206-8E49-F5A8F2569E82}"/>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58630809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lide Number Placeholder 5">
            <a:extLst>
              <a:ext uri="{FF2B5EF4-FFF2-40B4-BE49-F238E27FC236}">
                <a16:creationId xmlns:a16="http://schemas.microsoft.com/office/drawing/2014/main" id="{B58675A2-FB59-4A21-BE02-5EA8117FB6DA}"/>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2" name="TextBox 11">
            <a:extLst>
              <a:ext uri="{FF2B5EF4-FFF2-40B4-BE49-F238E27FC236}">
                <a16:creationId xmlns:a16="http://schemas.microsoft.com/office/drawing/2014/main" id="{AEF50029-7458-4244-BBCA-25B25A4023CD}"/>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pic>
        <p:nvPicPr>
          <p:cNvPr id="8" name="Picture 7" descr="A close up of a sign&#10;&#10;Description generated with high confidence">
            <a:extLst>
              <a:ext uri="{FF2B5EF4-FFF2-40B4-BE49-F238E27FC236}">
                <a16:creationId xmlns:a16="http://schemas.microsoft.com/office/drawing/2014/main" id="{50BA8BF9-BF58-4174-9E53-56CDF3CBCA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9" name="TextBox 8">
            <a:extLst>
              <a:ext uri="{FF2B5EF4-FFF2-40B4-BE49-F238E27FC236}">
                <a16:creationId xmlns:a16="http://schemas.microsoft.com/office/drawing/2014/main" id="{B5B7E8E9-A020-4B98-AAFF-5FFE2851DDF4}"/>
              </a:ext>
            </a:extLst>
          </p:cNvPr>
          <p:cNvSpPr txBox="1"/>
          <p:nvPr userDrawn="1"/>
        </p:nvSpPr>
        <p:spPr>
          <a:xfrm>
            <a:off x="4289988" y="6457453"/>
            <a:ext cx="54522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727646312"/>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43E1C79E-4906-42D7-9799-8BE0AC9297B3}" type="slidenum">
              <a:rPr lang="en-US" smtClean="0"/>
              <a:t>‹#›</a:t>
            </a:fld>
            <a:endParaRPr lang="en-US"/>
          </a:p>
        </p:txBody>
      </p:sp>
    </p:spTree>
    <p:extLst>
      <p:ext uri="{BB962C8B-B14F-4D97-AF65-F5344CB8AC3E}">
        <p14:creationId xmlns:p14="http://schemas.microsoft.com/office/powerpoint/2010/main" val="198501455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885576243"/>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199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3006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075653"/>
            <a:ext cx="10058400" cy="47934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15" name="Slide Number Placeholder 5">
            <a:extLst>
              <a:ext uri="{FF2B5EF4-FFF2-40B4-BE49-F238E27FC236}">
                <a16:creationId xmlns:a16="http://schemas.microsoft.com/office/drawing/2014/main" id="{52055A22-EAEB-44F4-B1EC-21AED4E41721}"/>
              </a:ext>
            </a:extLst>
          </p:cNvPr>
          <p:cNvSpPr>
            <a:spLocks noGrp="1"/>
          </p:cNvSpPr>
          <p:nvPr>
            <p:ph type="sldNum" sz="quarter" idx="4"/>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dirty="0"/>
          </a:p>
        </p:txBody>
      </p:sp>
      <p:pic>
        <p:nvPicPr>
          <p:cNvPr id="12" name="Picture 11" descr="A close up of a sign&#10;&#10;Description generated with high confidence">
            <a:extLst>
              <a:ext uri="{FF2B5EF4-FFF2-40B4-BE49-F238E27FC236}">
                <a16:creationId xmlns:a16="http://schemas.microsoft.com/office/drawing/2014/main" id="{DDDE31E4-DAAC-4626-9815-6065CD799898}"/>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10" name="TextBox 9">
            <a:extLst>
              <a:ext uri="{FF2B5EF4-FFF2-40B4-BE49-F238E27FC236}">
                <a16:creationId xmlns:a16="http://schemas.microsoft.com/office/drawing/2014/main" id="{C3C02BC1-ACE0-470A-BD6A-22F6B060B89B}"/>
              </a:ext>
            </a:extLst>
          </p:cNvPr>
          <p:cNvSpPr txBox="1"/>
          <p:nvPr userDrawn="1"/>
        </p:nvSpPr>
        <p:spPr>
          <a:xfrm>
            <a:off x="4289988" y="6457453"/>
            <a:ext cx="54522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3876528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7.png"/><Relationship Id="rId7"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kengranderson.com/"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7.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png"/><Relationship Id="rId18" Type="http://schemas.openxmlformats.org/officeDocument/2006/relationships/image" Target="../media/image25.emf"/><Relationship Id="rId3" Type="http://schemas.openxmlformats.org/officeDocument/2006/relationships/image" Target="../media/image7.png"/><Relationship Id="rId7" Type="http://schemas.openxmlformats.org/officeDocument/2006/relationships/image" Target="../media/image14.emf"/><Relationship Id="rId12" Type="http://schemas.openxmlformats.org/officeDocument/2006/relationships/image" Target="../media/image19.emf"/><Relationship Id="rId17" Type="http://schemas.openxmlformats.org/officeDocument/2006/relationships/image" Target="../media/image24.emf"/><Relationship Id="rId2" Type="http://schemas.openxmlformats.org/officeDocument/2006/relationships/notesSlide" Target="../notesSlides/notesSlide7.xml"/><Relationship Id="rId16" Type="http://schemas.openxmlformats.org/officeDocument/2006/relationships/image" Target="../media/image23.emf"/><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emf"/><Relationship Id="rId11" Type="http://schemas.openxmlformats.org/officeDocument/2006/relationships/image" Target="../media/image18.emf"/><Relationship Id="rId5" Type="http://schemas.openxmlformats.org/officeDocument/2006/relationships/image" Target="../media/image12.emf"/><Relationship Id="rId15" Type="http://schemas.openxmlformats.org/officeDocument/2006/relationships/image" Target="../media/image22.emf"/><Relationship Id="rId10" Type="http://schemas.openxmlformats.org/officeDocument/2006/relationships/image" Target="../media/image17.emf"/><Relationship Id="rId19" Type="http://schemas.openxmlformats.org/officeDocument/2006/relationships/image" Target="../media/image26.png"/><Relationship Id="rId4" Type="http://schemas.openxmlformats.org/officeDocument/2006/relationships/image" Target="../media/image11.emf"/><Relationship Id="rId9" Type="http://schemas.openxmlformats.org/officeDocument/2006/relationships/image" Target="../media/image16.emf"/><Relationship Id="rId14" Type="http://schemas.openxmlformats.org/officeDocument/2006/relationships/image" Target="../media/image21.emf"/></Relationships>
</file>

<file path=ppt/slides/_rels/slide8.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3" Type="http://schemas.openxmlformats.org/officeDocument/2006/relationships/image" Target="../media/image7.png"/><Relationship Id="rId7" Type="http://schemas.openxmlformats.org/officeDocument/2006/relationships/image" Target="../media/image18.emf"/><Relationship Id="rId12"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png"/><Relationship Id="rId14" Type="http://schemas.openxmlformats.org/officeDocument/2006/relationships/image" Target="../media/image25.emf"/></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474BD2FB-4000-46FC-84B8-1CFCA05337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83241" y="183173"/>
            <a:ext cx="4523421" cy="1274058"/>
          </a:xfrm>
          <a:prstGeom prst="rect">
            <a:avLst/>
          </a:prstGeom>
        </p:spPr>
      </p:pic>
      <p:sp>
        <p:nvSpPr>
          <p:cNvPr id="6" name="Subtitle 5">
            <a:extLst>
              <a:ext uri="{FF2B5EF4-FFF2-40B4-BE49-F238E27FC236}">
                <a16:creationId xmlns:a16="http://schemas.microsoft.com/office/drawing/2014/main" id="{CBF2E40E-005E-4460-94B4-EA1060D7077C}"/>
              </a:ext>
            </a:extLst>
          </p:cNvPr>
          <p:cNvSpPr>
            <a:spLocks noGrp="1"/>
          </p:cNvSpPr>
          <p:nvPr>
            <p:ph type="subTitle" idx="1"/>
          </p:nvPr>
        </p:nvSpPr>
        <p:spPr>
          <a:xfrm>
            <a:off x="274897" y="5249936"/>
            <a:ext cx="11642172" cy="1448602"/>
          </a:xfrm>
          <a:noFill/>
        </p:spPr>
        <p:txBody>
          <a:bodyPr wrap="square" rtlCol="0">
            <a:spAutoFit/>
          </a:bodyPr>
          <a:lstStyle/>
          <a:p>
            <a:pPr algn="ctr"/>
            <a:r>
              <a:rPr lang="en-US" b="1" dirty="0">
                <a:solidFill>
                  <a:schemeClr val="tx1"/>
                </a:solidFill>
                <a:latin typeface="+mn-lt"/>
              </a:rPr>
              <a:t>Putting Black Communities In Control of Our Narratives</a:t>
            </a:r>
          </a:p>
          <a:p>
            <a:pPr algn="ctr">
              <a:spcAft>
                <a:spcPts val="0"/>
              </a:spcAft>
            </a:pPr>
            <a:r>
              <a:rPr lang="en-US" b="1" dirty="0">
                <a:solidFill>
                  <a:schemeClr val="bg1"/>
                </a:solidFill>
                <a:latin typeface="+mn-lt"/>
              </a:rPr>
              <a:t>We create </a:t>
            </a:r>
            <a:r>
              <a:rPr lang="en-US" b="1" dirty="0" err="1">
                <a:solidFill>
                  <a:schemeClr val="bg1"/>
                </a:solidFill>
                <a:latin typeface="+mn-lt"/>
              </a:rPr>
              <a:t>technologIES</a:t>
            </a:r>
            <a:r>
              <a:rPr lang="en-US" b="1" dirty="0">
                <a:solidFill>
                  <a:schemeClr val="bg1"/>
                </a:solidFill>
                <a:latin typeface="+mn-lt"/>
              </a:rPr>
              <a:t> THAT </a:t>
            </a:r>
          </a:p>
          <a:p>
            <a:pPr algn="ctr">
              <a:spcAft>
                <a:spcPts val="0"/>
              </a:spcAft>
            </a:pPr>
            <a:r>
              <a:rPr lang="en-US" b="1" dirty="0">
                <a:solidFill>
                  <a:schemeClr val="bg1"/>
                </a:solidFill>
                <a:latin typeface="+mn-lt"/>
              </a:rPr>
              <a:t>uplift the race</a:t>
            </a:r>
          </a:p>
        </p:txBody>
      </p:sp>
      <p:sp>
        <p:nvSpPr>
          <p:cNvPr id="2" name="TextBox 1">
            <a:extLst>
              <a:ext uri="{FF2B5EF4-FFF2-40B4-BE49-F238E27FC236}">
                <a16:creationId xmlns:a16="http://schemas.microsoft.com/office/drawing/2014/main" id="{98B37F40-95C3-4ED0-8F2E-763E5C86AD95}"/>
              </a:ext>
            </a:extLst>
          </p:cNvPr>
          <p:cNvSpPr txBox="1"/>
          <p:nvPr/>
        </p:nvSpPr>
        <p:spPr>
          <a:xfrm>
            <a:off x="5089903" y="526454"/>
            <a:ext cx="7385339" cy="707886"/>
          </a:xfrm>
          <a:prstGeom prst="rect">
            <a:avLst/>
          </a:prstGeom>
          <a:noFill/>
        </p:spPr>
        <p:txBody>
          <a:bodyPr wrap="square" rtlCol="0">
            <a:spAutoFit/>
          </a:bodyPr>
          <a:lstStyle/>
          <a:p>
            <a:r>
              <a:rPr lang="en-US" sz="2000" dirty="0"/>
              <a:t>The Internet’s First Black History Encyclopedia, Launched in 1997</a:t>
            </a:r>
          </a:p>
          <a:p>
            <a:r>
              <a:rPr lang="en-US" sz="2000" dirty="0"/>
              <a:t>100% Black Conceived, Created, Controlled and Owned</a:t>
            </a:r>
          </a:p>
        </p:txBody>
      </p:sp>
      <p:pic>
        <p:nvPicPr>
          <p:cNvPr id="4" name="Picture 3">
            <a:extLst>
              <a:ext uri="{FF2B5EF4-FFF2-40B4-BE49-F238E27FC236}">
                <a16:creationId xmlns:a16="http://schemas.microsoft.com/office/drawing/2014/main" id="{243E57D3-803A-4256-BBFF-812DB45A20C7}"/>
              </a:ext>
            </a:extLst>
          </p:cNvPr>
          <p:cNvPicPr>
            <a:picLocks noChangeAspect="1"/>
          </p:cNvPicPr>
          <p:nvPr/>
        </p:nvPicPr>
        <p:blipFill>
          <a:blip r:embed="rId4"/>
          <a:stretch>
            <a:fillRect/>
          </a:stretch>
        </p:blipFill>
        <p:spPr>
          <a:xfrm>
            <a:off x="2293099" y="1802745"/>
            <a:ext cx="3278488" cy="2886552"/>
          </a:xfrm>
          <a:prstGeom prst="rect">
            <a:avLst/>
          </a:prstGeom>
          <a:ln>
            <a:solidFill>
              <a:schemeClr val="tx1"/>
            </a:solidFill>
          </a:ln>
        </p:spPr>
      </p:pic>
      <p:pic>
        <p:nvPicPr>
          <p:cNvPr id="7" name="Picture 6">
            <a:extLst>
              <a:ext uri="{FF2B5EF4-FFF2-40B4-BE49-F238E27FC236}">
                <a16:creationId xmlns:a16="http://schemas.microsoft.com/office/drawing/2014/main" id="{EF01AE8E-84CF-4A1B-AADF-4F4F516C79D1}"/>
              </a:ext>
            </a:extLst>
          </p:cNvPr>
          <p:cNvPicPr>
            <a:picLocks noChangeAspect="1"/>
          </p:cNvPicPr>
          <p:nvPr/>
        </p:nvPicPr>
        <p:blipFill>
          <a:blip r:embed="rId5"/>
          <a:stretch>
            <a:fillRect/>
          </a:stretch>
        </p:blipFill>
        <p:spPr>
          <a:xfrm>
            <a:off x="6096000" y="1784394"/>
            <a:ext cx="3486558" cy="2886552"/>
          </a:xfrm>
          <a:prstGeom prst="rect">
            <a:avLst/>
          </a:prstGeom>
          <a:ln>
            <a:solidFill>
              <a:schemeClr val="tx1"/>
            </a:solidFill>
          </a:ln>
        </p:spPr>
      </p:pic>
      <p:cxnSp>
        <p:nvCxnSpPr>
          <p:cNvPr id="10" name="Straight Connector 9">
            <a:extLst>
              <a:ext uri="{FF2B5EF4-FFF2-40B4-BE49-F238E27FC236}">
                <a16:creationId xmlns:a16="http://schemas.microsoft.com/office/drawing/2014/main" id="{9A226411-08AA-485F-B0F1-2D38D2819AB8}"/>
              </a:ext>
            </a:extLst>
          </p:cNvPr>
          <p:cNvCxnSpPr/>
          <p:nvPr/>
        </p:nvCxnSpPr>
        <p:spPr>
          <a:xfrm>
            <a:off x="101600" y="1546578"/>
            <a:ext cx="1197751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930553"/>
      </p:ext>
    </p:extLst>
  </p:cSld>
  <p:clrMapOvr>
    <a:masterClrMapping/>
  </p:clrMapOvr>
  <mc:AlternateContent xmlns:mc="http://schemas.openxmlformats.org/markup-compatibility/2006" xmlns:p14="http://schemas.microsoft.com/office/powerpoint/2010/main">
    <mc:Choice Requires="p14">
      <p:transition p14:dur="250" advTm="15000">
        <p:pull/>
      </p:transition>
    </mc:Choice>
    <mc:Fallback xmlns="">
      <p:transition advTm="15000">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10</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83" name="TextBox 182">
            <a:extLst>
              <a:ext uri="{FF2B5EF4-FFF2-40B4-BE49-F238E27FC236}">
                <a16:creationId xmlns:a16="http://schemas.microsoft.com/office/drawing/2014/main" id="{867C07D2-4A42-4045-AAE2-AA90740F4784}"/>
              </a:ext>
            </a:extLst>
          </p:cNvPr>
          <p:cNvSpPr txBox="1"/>
          <p:nvPr/>
        </p:nvSpPr>
        <p:spPr>
          <a:xfrm>
            <a:off x="2503655" y="221780"/>
            <a:ext cx="8940369" cy="646331"/>
          </a:xfrm>
          <a:prstGeom prst="rect">
            <a:avLst/>
          </a:prstGeom>
          <a:noFill/>
        </p:spPr>
        <p:txBody>
          <a:bodyPr wrap="square" rtlCol="0">
            <a:spAutoFit/>
          </a:bodyPr>
          <a:lstStyle/>
          <a:p>
            <a:r>
              <a:rPr lang="en-US" sz="3600" b="1" dirty="0">
                <a:solidFill>
                  <a:schemeClr val="accent6"/>
                </a:solidFill>
              </a:rPr>
              <a:t>Publishing the Stories to Any Device</a:t>
            </a:r>
            <a:endParaRPr lang="id-ID" sz="3600" b="1" dirty="0">
              <a:solidFill>
                <a:schemeClr val="accent6"/>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10</a:t>
            </a:fld>
            <a:endParaRPr lang="en-US"/>
          </a:p>
        </p:txBody>
      </p:sp>
      <p:pic>
        <p:nvPicPr>
          <p:cNvPr id="3" name="Picture 2">
            <a:extLst>
              <a:ext uri="{FF2B5EF4-FFF2-40B4-BE49-F238E27FC236}">
                <a16:creationId xmlns:a16="http://schemas.microsoft.com/office/drawing/2014/main" id="{7C15D1D4-C72C-418D-9535-AC11DDEA6BBF}"/>
              </a:ext>
            </a:extLst>
          </p:cNvPr>
          <p:cNvPicPr>
            <a:picLocks noChangeAspect="1"/>
          </p:cNvPicPr>
          <p:nvPr/>
        </p:nvPicPr>
        <p:blipFill>
          <a:blip r:embed="rId4"/>
          <a:stretch>
            <a:fillRect/>
          </a:stretch>
        </p:blipFill>
        <p:spPr>
          <a:xfrm>
            <a:off x="3461256" y="1006759"/>
            <a:ext cx="6485126" cy="3252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6E031366-EBF6-4C66-BD9C-3495ADD942A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14301" y="3137142"/>
            <a:ext cx="1378273" cy="2873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6AE4F1D-86E8-4767-9FA3-5DFA9934B8CF}"/>
              </a:ext>
            </a:extLst>
          </p:cNvPr>
          <p:cNvPicPr>
            <a:picLocks noChangeAspect="1"/>
          </p:cNvPicPr>
          <p:nvPr/>
        </p:nvPicPr>
        <p:blipFill>
          <a:blip r:embed="rId6"/>
          <a:stretch>
            <a:fillRect/>
          </a:stretch>
        </p:blipFill>
        <p:spPr>
          <a:xfrm>
            <a:off x="3674430" y="2551802"/>
            <a:ext cx="2580604" cy="3414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ED397D3-66D4-4BE1-B9C8-C6CD39DE7828}"/>
              </a:ext>
            </a:extLst>
          </p:cNvPr>
          <p:cNvSpPr txBox="1"/>
          <p:nvPr/>
        </p:nvSpPr>
        <p:spPr>
          <a:xfrm>
            <a:off x="247403" y="1006759"/>
            <a:ext cx="3135733" cy="4278094"/>
          </a:xfrm>
          <a:prstGeom prst="rect">
            <a:avLst/>
          </a:prstGeom>
          <a:noFill/>
        </p:spPr>
        <p:txBody>
          <a:bodyPr wrap="square" rtlCol="0">
            <a:spAutoFit/>
          </a:bodyPr>
          <a:lstStyle/>
          <a:p>
            <a:r>
              <a:rPr lang="en-US" dirty="0" err="1"/>
              <a:t>Blackfacts</a:t>
            </a:r>
            <a:r>
              <a:rPr lang="en-US" dirty="0"/>
              <a:t> Today:</a:t>
            </a:r>
          </a:p>
          <a:p>
            <a:pPr marL="168275" indent="-168275">
              <a:buFont typeface="Arial" panose="020B0604020202020204" pitchFamily="34" charset="0"/>
              <a:buChar char="•"/>
            </a:pPr>
            <a:r>
              <a:rPr lang="en-US" sz="1200" dirty="0"/>
              <a:t>Internet’s First (1997) Searchable Black History Website</a:t>
            </a:r>
          </a:p>
          <a:p>
            <a:pPr marL="168275" indent="-168275">
              <a:buFont typeface="Arial" panose="020B0604020202020204" pitchFamily="34" charset="0"/>
              <a:buChar char="•"/>
            </a:pPr>
            <a:r>
              <a:rPr lang="en-US" sz="1200" dirty="0"/>
              <a:t>Blackfacts.com (Mobile /  Tablet / Desktop)</a:t>
            </a:r>
          </a:p>
          <a:p>
            <a:pPr marL="168275" indent="-168275">
              <a:buFont typeface="Arial" panose="020B0604020202020204" pitchFamily="34" charset="0"/>
              <a:buChar char="•"/>
            </a:pPr>
            <a:r>
              <a:rPr lang="en-US" sz="1200" dirty="0"/>
              <a:t>#1 Google / Bing / Yahoo Search Result</a:t>
            </a:r>
          </a:p>
          <a:p>
            <a:pPr marL="168275" indent="-168275">
              <a:buFont typeface="Arial" panose="020B0604020202020204" pitchFamily="34" charset="0"/>
              <a:buChar char="•"/>
            </a:pPr>
            <a:r>
              <a:rPr lang="en-US" sz="1200" dirty="0"/>
              <a:t>E-Mail (Black Fact Of The Day™)</a:t>
            </a:r>
          </a:p>
          <a:p>
            <a:pPr marL="168275" indent="-168275">
              <a:buFont typeface="Arial" panose="020B0604020202020204" pitchFamily="34" charset="0"/>
              <a:buChar char="•"/>
            </a:pPr>
            <a:r>
              <a:rPr lang="en-US" sz="1200" dirty="0"/>
              <a:t>Daily Black News from 160+ Global Sources</a:t>
            </a:r>
          </a:p>
          <a:p>
            <a:pPr marL="168275" indent="-168275">
              <a:buFont typeface="Arial" panose="020B0604020202020204" pitchFamily="34" charset="0"/>
              <a:buChar char="•"/>
            </a:pPr>
            <a:r>
              <a:rPr lang="en-US" sz="1200" dirty="0"/>
              <a:t>Third-Party Websites (Black Facts Widgets)</a:t>
            </a:r>
          </a:p>
          <a:p>
            <a:pPr marL="168275" indent="-168275">
              <a:buFont typeface="Arial" panose="020B0604020202020204" pitchFamily="34" charset="0"/>
              <a:buChar char="•"/>
            </a:pPr>
            <a:r>
              <a:rPr lang="en-US" sz="1200" dirty="0"/>
              <a:t>105K Facebook Followers</a:t>
            </a:r>
          </a:p>
          <a:p>
            <a:pPr marL="168275" indent="-168275">
              <a:buFont typeface="Arial" panose="020B0604020202020204" pitchFamily="34" charset="0"/>
              <a:buChar char="•"/>
            </a:pPr>
            <a:r>
              <a:rPr lang="en-US" sz="1200" dirty="0"/>
              <a:t>85K Instagram Followers</a:t>
            </a:r>
          </a:p>
          <a:p>
            <a:pPr marL="168275" indent="-168275">
              <a:buFont typeface="Arial" panose="020B0604020202020204" pitchFamily="34" charset="0"/>
              <a:buChar char="•"/>
            </a:pPr>
            <a:r>
              <a:rPr lang="en-US" sz="1200" dirty="0"/>
              <a:t>11K Twitter Followers</a:t>
            </a:r>
          </a:p>
          <a:p>
            <a:endParaRPr lang="en-US" dirty="0"/>
          </a:p>
          <a:p>
            <a:r>
              <a:rPr lang="en-US" dirty="0" err="1"/>
              <a:t>Blackfacts</a:t>
            </a:r>
            <a:r>
              <a:rPr lang="en-US" dirty="0"/>
              <a:t> Tomorrow:</a:t>
            </a:r>
          </a:p>
          <a:p>
            <a:pPr marL="171450" indent="-168275">
              <a:buFont typeface="Arial" panose="020B0604020202020204" pitchFamily="34" charset="0"/>
              <a:buChar char="•"/>
            </a:pPr>
            <a:r>
              <a:rPr lang="en-US" sz="1200" dirty="0"/>
              <a:t>‘Black Facts Minute™’ on Network TV</a:t>
            </a:r>
          </a:p>
          <a:p>
            <a:pPr marL="171450" indent="-168275">
              <a:buFont typeface="Arial" panose="020B0604020202020204" pitchFamily="34" charset="0"/>
              <a:buChar char="•"/>
            </a:pPr>
            <a:r>
              <a:rPr lang="en-US" sz="1200" dirty="0"/>
              <a:t>K-12 and College History Project Sites</a:t>
            </a:r>
          </a:p>
          <a:p>
            <a:pPr marL="171450" indent="-168275">
              <a:buFont typeface="Arial" panose="020B0604020202020204" pitchFamily="34" charset="0"/>
              <a:buChar char="•"/>
            </a:pPr>
            <a:r>
              <a:rPr lang="en-US" sz="1200" dirty="0"/>
              <a:t>Corporate Diversity Sites</a:t>
            </a:r>
          </a:p>
          <a:p>
            <a:pPr marL="171450" indent="-168275">
              <a:buFont typeface="Arial" panose="020B0604020202020204" pitchFamily="34" charset="0"/>
              <a:buChar char="•"/>
            </a:pPr>
            <a:r>
              <a:rPr lang="en-US" sz="1200" dirty="0"/>
              <a:t>Marketplace Affiliate Sites</a:t>
            </a:r>
          </a:p>
          <a:p>
            <a:pPr marL="171450" indent="-168275">
              <a:buFont typeface="Arial" panose="020B0604020202020204" pitchFamily="34" charset="0"/>
              <a:buChar char="•"/>
            </a:pPr>
            <a:r>
              <a:rPr lang="en-US" sz="1200" dirty="0"/>
              <a:t>Professional / Fraternal History Sites</a:t>
            </a:r>
          </a:p>
          <a:p>
            <a:pPr marL="171450" indent="-168275">
              <a:buFont typeface="Arial" panose="020B0604020202020204" pitchFamily="34" charset="0"/>
              <a:buChar char="•"/>
            </a:pPr>
            <a:r>
              <a:rPr lang="en-US" sz="1200" dirty="0"/>
              <a:t>Third-Party Video Ad Widgets</a:t>
            </a:r>
          </a:p>
          <a:p>
            <a:pPr marL="171450" indent="-168275">
              <a:buFont typeface="Arial" panose="020B0604020202020204" pitchFamily="34" charset="0"/>
              <a:buChar char="•"/>
            </a:pPr>
            <a:r>
              <a:rPr lang="en-US" sz="1200" dirty="0"/>
              <a:t>Store Displays</a:t>
            </a:r>
          </a:p>
          <a:p>
            <a:r>
              <a:rPr lang="en-US" sz="1400" dirty="0"/>
              <a:t>…</a:t>
            </a:r>
            <a:r>
              <a:rPr lang="en-US" sz="1400" dirty="0" err="1"/>
              <a:t>etc</a:t>
            </a:r>
            <a:endParaRPr lang="en-US" sz="1400" dirty="0"/>
          </a:p>
        </p:txBody>
      </p:sp>
      <p:pic>
        <p:nvPicPr>
          <p:cNvPr id="10" name="Picture 9">
            <a:extLst>
              <a:ext uri="{FF2B5EF4-FFF2-40B4-BE49-F238E27FC236}">
                <a16:creationId xmlns:a16="http://schemas.microsoft.com/office/drawing/2014/main" id="{B4D53B0C-9F97-4770-9ED4-07118EC235E6}"/>
              </a:ext>
            </a:extLst>
          </p:cNvPr>
          <p:cNvPicPr>
            <a:picLocks noChangeAspect="1"/>
          </p:cNvPicPr>
          <p:nvPr/>
        </p:nvPicPr>
        <p:blipFill>
          <a:blip r:embed="rId7"/>
          <a:stretch>
            <a:fillRect/>
          </a:stretch>
        </p:blipFill>
        <p:spPr>
          <a:xfrm>
            <a:off x="8894752" y="2754218"/>
            <a:ext cx="2897303" cy="3434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1378EF0-FBA7-44D5-99F9-8D799BCA88C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159556" y="436844"/>
            <a:ext cx="1059921" cy="2178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638441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11</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11</a:t>
            </a:fld>
            <a:endParaRPr lang="en-US"/>
          </a:p>
        </p:txBody>
      </p:sp>
      <p:sp>
        <p:nvSpPr>
          <p:cNvPr id="87" name="TextBox 86">
            <a:extLst>
              <a:ext uri="{FF2B5EF4-FFF2-40B4-BE49-F238E27FC236}">
                <a16:creationId xmlns:a16="http://schemas.microsoft.com/office/drawing/2014/main" id="{E47FACE0-1BF7-42F0-9122-8CDA1E23FDE4}"/>
              </a:ext>
            </a:extLst>
          </p:cNvPr>
          <p:cNvSpPr txBox="1"/>
          <p:nvPr/>
        </p:nvSpPr>
        <p:spPr>
          <a:xfrm>
            <a:off x="2490026" y="283336"/>
            <a:ext cx="9004487" cy="584775"/>
          </a:xfrm>
          <a:prstGeom prst="rect">
            <a:avLst/>
          </a:prstGeom>
          <a:noFill/>
        </p:spPr>
        <p:txBody>
          <a:bodyPr wrap="square" rtlCol="0">
            <a:spAutoFit/>
          </a:bodyPr>
          <a:lstStyle/>
          <a:p>
            <a:r>
              <a:rPr lang="en-US" sz="3200" b="1" dirty="0">
                <a:solidFill>
                  <a:srgbClr val="4F7921"/>
                </a:solidFill>
              </a:rPr>
              <a:t>Saving the Stories Forever for Future Generations</a:t>
            </a:r>
            <a:endParaRPr lang="id-ID" sz="3200" b="1" dirty="0">
              <a:solidFill>
                <a:srgbClr val="4F7921"/>
              </a:solidFill>
            </a:endParaRPr>
          </a:p>
        </p:txBody>
      </p:sp>
      <p:pic>
        <p:nvPicPr>
          <p:cNvPr id="3" name="Picture 2">
            <a:extLst>
              <a:ext uri="{FF2B5EF4-FFF2-40B4-BE49-F238E27FC236}">
                <a16:creationId xmlns:a16="http://schemas.microsoft.com/office/drawing/2014/main" id="{464AE598-D393-445A-B28A-48B35C3B8DBC}"/>
              </a:ext>
            </a:extLst>
          </p:cNvPr>
          <p:cNvPicPr>
            <a:picLocks noChangeAspect="1"/>
          </p:cNvPicPr>
          <p:nvPr/>
        </p:nvPicPr>
        <p:blipFill>
          <a:blip r:embed="rId4"/>
          <a:stretch>
            <a:fillRect/>
          </a:stretch>
        </p:blipFill>
        <p:spPr>
          <a:xfrm>
            <a:off x="4298634" y="1665461"/>
            <a:ext cx="3467205" cy="1479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0BB8331-C5F3-4DA4-B300-E06E7EB78CC4}"/>
              </a:ext>
            </a:extLst>
          </p:cNvPr>
          <p:cNvPicPr>
            <a:picLocks noChangeAspect="1"/>
          </p:cNvPicPr>
          <p:nvPr/>
        </p:nvPicPr>
        <p:blipFill>
          <a:blip r:embed="rId5"/>
          <a:stretch>
            <a:fillRect/>
          </a:stretch>
        </p:blipFill>
        <p:spPr>
          <a:xfrm>
            <a:off x="7328733" y="1150762"/>
            <a:ext cx="3248889" cy="2346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3D0DE10-2397-4E68-B44C-2ECB3070B48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31749" y="2879363"/>
            <a:ext cx="3042369" cy="3011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9FDF381-7C65-444F-90FD-20070D757922}"/>
              </a:ext>
            </a:extLst>
          </p:cNvPr>
          <p:cNvSpPr txBox="1"/>
          <p:nvPr/>
        </p:nvSpPr>
        <p:spPr>
          <a:xfrm>
            <a:off x="290110" y="1118955"/>
            <a:ext cx="3787370" cy="4832092"/>
          </a:xfrm>
          <a:prstGeom prst="rect">
            <a:avLst/>
          </a:prstGeom>
          <a:noFill/>
        </p:spPr>
        <p:txBody>
          <a:bodyPr wrap="square" rtlCol="0">
            <a:spAutoFit/>
          </a:bodyPr>
          <a:lstStyle/>
          <a:p>
            <a:r>
              <a:rPr lang="en-US" sz="2200" dirty="0"/>
              <a:t>Blackfacts.com is the realization of the lifelong dream of international scholar </a:t>
            </a:r>
            <a:r>
              <a:rPr lang="en-US" sz="2200" b="1" dirty="0"/>
              <a:t>W.E.B. DuBois</a:t>
            </a:r>
            <a:r>
              <a:rPr lang="en-US" sz="2200" dirty="0"/>
              <a:t> that he called the ‘Encyclopedia Africana.’</a:t>
            </a:r>
          </a:p>
          <a:p>
            <a:endParaRPr lang="en-US" sz="2200" dirty="0"/>
          </a:p>
          <a:p>
            <a:r>
              <a:rPr lang="en-US" sz="2200" dirty="0"/>
              <a:t>But even DuBois could not have realized that while libraries can burn, and griots die, digitized history is FOREVER, and now can be written by anyone, not just the victors of cultural battles.</a:t>
            </a:r>
          </a:p>
          <a:p>
            <a:endParaRPr lang="en-US" sz="2200" dirty="0"/>
          </a:p>
        </p:txBody>
      </p:sp>
      <p:grpSp>
        <p:nvGrpSpPr>
          <p:cNvPr id="18" name="Group 17">
            <a:extLst>
              <a:ext uri="{FF2B5EF4-FFF2-40B4-BE49-F238E27FC236}">
                <a16:creationId xmlns:a16="http://schemas.microsoft.com/office/drawing/2014/main" id="{8B2DA4C0-5418-472A-B8DD-F772CFACA0FE}"/>
              </a:ext>
            </a:extLst>
          </p:cNvPr>
          <p:cNvGrpSpPr/>
          <p:nvPr/>
        </p:nvGrpSpPr>
        <p:grpSpPr>
          <a:xfrm>
            <a:off x="5163276" y="3824622"/>
            <a:ext cx="4186180" cy="2346421"/>
            <a:chOff x="6320138" y="3156808"/>
            <a:chExt cx="4186180" cy="2346421"/>
          </a:xfrm>
        </p:grpSpPr>
        <p:pic>
          <p:nvPicPr>
            <p:cNvPr id="13" name="Picture 12">
              <a:extLst>
                <a:ext uri="{FF2B5EF4-FFF2-40B4-BE49-F238E27FC236}">
                  <a16:creationId xmlns:a16="http://schemas.microsoft.com/office/drawing/2014/main" id="{0F4E2F59-242A-44C3-8D05-ADDF69DB780F}"/>
                </a:ext>
              </a:extLst>
            </p:cNvPr>
            <p:cNvPicPr>
              <a:picLocks noChangeAspect="1"/>
            </p:cNvPicPr>
            <p:nvPr/>
          </p:nvPicPr>
          <p:blipFill>
            <a:blip r:embed="rId7"/>
            <a:stretch>
              <a:fillRect/>
            </a:stretch>
          </p:blipFill>
          <p:spPr>
            <a:xfrm>
              <a:off x="6320138" y="3156808"/>
              <a:ext cx="4073648" cy="2346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8AD5715-AA1A-4179-B71D-60A0503D45B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294598" y="4117605"/>
              <a:ext cx="1211720" cy="1211720"/>
            </a:xfrm>
            <a:prstGeom prst="rect">
              <a:avLst/>
            </a:prstGeom>
          </p:spPr>
        </p:pic>
        <p:pic>
          <p:nvPicPr>
            <p:cNvPr id="73" name="Picture 72">
              <a:extLst>
                <a:ext uri="{FF2B5EF4-FFF2-40B4-BE49-F238E27FC236}">
                  <a16:creationId xmlns:a16="http://schemas.microsoft.com/office/drawing/2014/main" id="{429077B8-B6F1-487F-A884-20F1CD2CAD7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465793" y="3241757"/>
              <a:ext cx="272174" cy="247549"/>
            </a:xfrm>
            <a:prstGeom prst="rect">
              <a:avLst/>
            </a:prstGeom>
          </p:spPr>
        </p:pic>
        <p:pic>
          <p:nvPicPr>
            <p:cNvPr id="74" name="Picture 73">
              <a:extLst>
                <a:ext uri="{FF2B5EF4-FFF2-40B4-BE49-F238E27FC236}">
                  <a16:creationId xmlns:a16="http://schemas.microsoft.com/office/drawing/2014/main" id="{9CCCBD24-514A-4B24-A820-D18F3EDB6E0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900458" y="3513432"/>
              <a:ext cx="272174" cy="247549"/>
            </a:xfrm>
            <a:prstGeom prst="rect">
              <a:avLst/>
            </a:prstGeom>
          </p:spPr>
        </p:pic>
        <p:pic>
          <p:nvPicPr>
            <p:cNvPr id="75" name="Picture 74">
              <a:extLst>
                <a:ext uri="{FF2B5EF4-FFF2-40B4-BE49-F238E27FC236}">
                  <a16:creationId xmlns:a16="http://schemas.microsoft.com/office/drawing/2014/main" id="{F77DED82-5200-4F51-91C7-7AB851A866C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80964" y="5124281"/>
              <a:ext cx="272174" cy="247549"/>
            </a:xfrm>
            <a:prstGeom prst="rect">
              <a:avLst/>
            </a:prstGeom>
          </p:spPr>
        </p:pic>
      </p:grpSp>
    </p:spTree>
    <p:extLst>
      <p:ext uri="{BB962C8B-B14F-4D97-AF65-F5344CB8AC3E}">
        <p14:creationId xmlns:p14="http://schemas.microsoft.com/office/powerpoint/2010/main" val="221627488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4D4C3-5B92-4E52-9201-824DF01FBA39}"/>
              </a:ext>
            </a:extLst>
          </p:cNvPr>
          <p:cNvSpPr>
            <a:spLocks noGrp="1"/>
          </p:cNvSpPr>
          <p:nvPr>
            <p:ph type="sldNum" sz="quarter" idx="12"/>
          </p:nvPr>
        </p:nvSpPr>
        <p:spPr/>
        <p:txBody>
          <a:bodyPr/>
          <a:lstStyle/>
          <a:p>
            <a:fld id="{43E1C79E-4906-42D7-9799-8BE0AC9297B3}" type="slidenum">
              <a:rPr lang="en-US" smtClean="0"/>
              <a:pPr/>
              <a:t>12</a:t>
            </a:fld>
            <a:endParaRPr lang="en-US"/>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757460"/>
            <a:ext cx="7419339" cy="498598"/>
          </a:xfrm>
          <a:prstGeom prst="rect">
            <a:avLst/>
          </a:prstGeom>
          <a:solidFill>
            <a:schemeClr val="bg1">
              <a:lumMod val="8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Questions?  Ask Us!</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911E494C-26EF-49E6-902F-10395A3168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8475" y="1512230"/>
            <a:ext cx="918992" cy="1025001"/>
          </a:xfrm>
          <a:prstGeom prst="ellipse">
            <a:avLst/>
          </a:prstGeom>
          <a:ln>
            <a:noFill/>
          </a:ln>
          <a:effectLst>
            <a:softEdge rad="112500"/>
          </a:effectLst>
        </p:spPr>
      </p:pic>
      <p:pic>
        <p:nvPicPr>
          <p:cNvPr id="3074" name="Picture 2" descr="Image may contain: 1 person">
            <a:extLst>
              <a:ext uri="{FF2B5EF4-FFF2-40B4-BE49-F238E27FC236}">
                <a16:creationId xmlns:a16="http://schemas.microsoft.com/office/drawing/2014/main" id="{A33DFD52-5525-4E1D-9D10-4F65372FFD4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8475" y="3019008"/>
            <a:ext cx="1059193" cy="1060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FD40831-1BEF-47BE-AE4E-8B2D42E310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pic>
        <p:nvPicPr>
          <p:cNvPr id="16" name="Picture 15" descr="A picture containing clipart&#10;&#10;Description generated with very high confidence">
            <a:extLst>
              <a:ext uri="{FF2B5EF4-FFF2-40B4-BE49-F238E27FC236}">
                <a16:creationId xmlns:a16="http://schemas.microsoft.com/office/drawing/2014/main" id="{2299C02A-14EC-4B42-937E-E5ED65111C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8648" y="4391373"/>
            <a:ext cx="6834703" cy="1964977"/>
          </a:xfrm>
          <a:prstGeom prst="rect">
            <a:avLst/>
          </a:prstGeom>
        </p:spPr>
      </p:pic>
      <p:sp>
        <p:nvSpPr>
          <p:cNvPr id="14" name="Rectangle 13">
            <a:extLst>
              <a:ext uri="{FF2B5EF4-FFF2-40B4-BE49-F238E27FC236}">
                <a16:creationId xmlns:a16="http://schemas.microsoft.com/office/drawing/2014/main" id="{ECB5869A-91DF-42FE-809F-8ACC2AD96F9D}"/>
              </a:ext>
            </a:extLst>
          </p:cNvPr>
          <p:cNvSpPr/>
          <p:nvPr/>
        </p:nvSpPr>
        <p:spPr>
          <a:xfrm>
            <a:off x="217866" y="2466337"/>
            <a:ext cx="2015753" cy="461665"/>
          </a:xfrm>
          <a:prstGeom prst="rect">
            <a:avLst/>
          </a:prstGeom>
        </p:spPr>
        <p:txBody>
          <a:bodyPr wrap="square">
            <a:spAutoFit/>
          </a:bodyPr>
          <a:lstStyle/>
          <a:p>
            <a:pPr algn="ctr"/>
            <a:r>
              <a:rPr lang="en-US" sz="1200" dirty="0"/>
              <a:t>ken@blackfacts.com</a:t>
            </a:r>
            <a:br>
              <a:rPr lang="en-US" sz="1200" dirty="0"/>
            </a:br>
            <a:r>
              <a:rPr lang="en-US" sz="1200" dirty="0"/>
              <a:t>857-222-2318</a:t>
            </a:r>
          </a:p>
        </p:txBody>
      </p:sp>
      <p:sp>
        <p:nvSpPr>
          <p:cNvPr id="17" name="Rectangle 16">
            <a:extLst>
              <a:ext uri="{FF2B5EF4-FFF2-40B4-BE49-F238E27FC236}">
                <a16:creationId xmlns:a16="http://schemas.microsoft.com/office/drawing/2014/main" id="{555441E6-E79F-4AFA-B007-031CB3DFA9A2}"/>
              </a:ext>
            </a:extLst>
          </p:cNvPr>
          <p:cNvSpPr/>
          <p:nvPr/>
        </p:nvSpPr>
        <p:spPr>
          <a:xfrm>
            <a:off x="379535" y="4064016"/>
            <a:ext cx="1854282" cy="461665"/>
          </a:xfrm>
          <a:prstGeom prst="rect">
            <a:avLst/>
          </a:prstGeom>
        </p:spPr>
        <p:txBody>
          <a:bodyPr wrap="square">
            <a:spAutoFit/>
          </a:bodyPr>
          <a:lstStyle/>
          <a:p>
            <a:pPr algn="ctr"/>
            <a:r>
              <a:rPr lang="en-US" sz="1200" dirty="0"/>
              <a:t>ddowdie@blackfacts.com</a:t>
            </a:r>
            <a:br>
              <a:rPr lang="en-US" sz="1200" dirty="0"/>
            </a:br>
            <a:r>
              <a:rPr lang="en-US" sz="1200" dirty="0"/>
              <a:t>781-858-6852</a:t>
            </a:r>
          </a:p>
        </p:txBody>
      </p:sp>
      <p:sp>
        <p:nvSpPr>
          <p:cNvPr id="18" name="TextBox 17">
            <a:extLst>
              <a:ext uri="{FF2B5EF4-FFF2-40B4-BE49-F238E27FC236}">
                <a16:creationId xmlns:a16="http://schemas.microsoft.com/office/drawing/2014/main" id="{BC926B1A-6D49-44F1-8072-427490E52C6A}"/>
              </a:ext>
            </a:extLst>
          </p:cNvPr>
          <p:cNvSpPr txBox="1"/>
          <p:nvPr/>
        </p:nvSpPr>
        <p:spPr>
          <a:xfrm>
            <a:off x="2172399" y="1557495"/>
            <a:ext cx="7378709" cy="2831544"/>
          </a:xfrm>
          <a:prstGeom prst="rect">
            <a:avLst/>
          </a:prstGeom>
          <a:noFill/>
        </p:spPr>
        <p:txBody>
          <a:bodyPr wrap="square" rtlCol="0">
            <a:spAutoFit/>
          </a:bodyPr>
          <a:lstStyle/>
          <a:p>
            <a:pPr marL="285750" indent="-285750">
              <a:buFont typeface="Arial" panose="020B0604020202020204" pitchFamily="34" charset="0"/>
              <a:buChar char="•"/>
            </a:pPr>
            <a:r>
              <a:rPr lang="en-US" b="1" dirty="0"/>
              <a:t>Ken Granderson </a:t>
            </a:r>
            <a:r>
              <a:rPr lang="en-US" dirty="0"/>
              <a:t>- Founder / Chief Technology Officer</a:t>
            </a:r>
            <a:br>
              <a:rPr lang="en-US" dirty="0"/>
            </a:br>
            <a:r>
              <a:rPr lang="en-US" sz="1400" dirty="0"/>
              <a:t>MIT alumnus and Tech Visionary, Creating Ethnic Technology since 1995, Creator of BlackFacts.com, Roxbury.com, Official Website of the Government of St. Lucia </a:t>
            </a:r>
            <a:r>
              <a:rPr lang="en-US" sz="1400" dirty="0">
                <a:solidFill>
                  <a:schemeClr val="tx2"/>
                </a:solidFill>
              </a:rPr>
              <a:t>(</a:t>
            </a:r>
            <a:r>
              <a:rPr lang="en-US" sz="1400" dirty="0">
                <a:solidFill>
                  <a:schemeClr val="tx2"/>
                </a:solidFill>
                <a:hlinkClick r:id="rId7">
                  <a:extLst>
                    <a:ext uri="{A12FA001-AC4F-418D-AE19-62706E023703}">
                      <ahyp:hlinkClr xmlns:ahyp="http://schemas.microsoft.com/office/drawing/2018/hyperlinkcolor" val="tx"/>
                    </a:ext>
                  </a:extLst>
                </a:hlinkClick>
              </a:rPr>
              <a:t>https://kengranderson.com</a:t>
            </a:r>
            <a:r>
              <a:rPr lang="en-US" sz="1400" dirty="0">
                <a:solidFill>
                  <a:schemeClr val="tx2"/>
                </a:solidFill>
              </a:rPr>
              <a:t>)</a:t>
            </a:r>
            <a:br>
              <a:rPr lang="en-US" sz="1400" dirty="0"/>
            </a:br>
            <a:br>
              <a:rPr lang="en-US" sz="1400" dirty="0"/>
            </a:br>
            <a:endParaRPr lang="en-US" sz="1400" dirty="0"/>
          </a:p>
          <a:p>
            <a:pPr marL="285750" indent="-285750">
              <a:buFont typeface="Arial" panose="020B0604020202020204" pitchFamily="34" charset="0"/>
              <a:buChar char="•"/>
            </a:pPr>
            <a:r>
              <a:rPr lang="en-US" b="1" dirty="0"/>
              <a:t>Dale Dowdie </a:t>
            </a:r>
            <a:r>
              <a:rPr lang="en-US" dirty="0"/>
              <a:t>- Chief Executive Officer</a:t>
            </a:r>
            <a:br>
              <a:rPr lang="en-US" dirty="0"/>
            </a:br>
            <a:r>
              <a:rPr lang="en-US" sz="1400" dirty="0"/>
              <a:t>Enterprise-Level Technical Consultant / Entrepreneur </a:t>
            </a:r>
            <a:br>
              <a:rPr lang="en-US" sz="1400" dirty="0"/>
            </a:br>
            <a:r>
              <a:rPr lang="en-US" sz="1400" dirty="0"/>
              <a:t>Building Online Business Applications and facilitating Tech Transformation, Data Centers Buildouts and DR/BCP Strategies since the 1980s for Clients including, Harvard University, NASA, Multi-national Banks, Liberty Mutual, Staples, TJX, EDS, IBM, McCormick, MassHousing and the City of New York</a:t>
            </a:r>
          </a:p>
        </p:txBody>
      </p:sp>
    </p:spTree>
    <p:extLst>
      <p:ext uri="{BB962C8B-B14F-4D97-AF65-F5344CB8AC3E}">
        <p14:creationId xmlns:p14="http://schemas.microsoft.com/office/powerpoint/2010/main" val="2383950303"/>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Putting Black Communities In Control of Our Narratives</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2</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2</a:t>
            </a:fld>
            <a:endParaRPr lang="en-US"/>
          </a:p>
        </p:txBody>
      </p:sp>
      <p:grpSp>
        <p:nvGrpSpPr>
          <p:cNvPr id="6" name="Group 5">
            <a:extLst>
              <a:ext uri="{FF2B5EF4-FFF2-40B4-BE49-F238E27FC236}">
                <a16:creationId xmlns:a16="http://schemas.microsoft.com/office/drawing/2014/main" id="{853ADB34-8C3C-4437-AAB1-8429DA5B1D8C}"/>
              </a:ext>
            </a:extLst>
          </p:cNvPr>
          <p:cNvGrpSpPr/>
          <p:nvPr/>
        </p:nvGrpSpPr>
        <p:grpSpPr>
          <a:xfrm>
            <a:off x="622793" y="1371561"/>
            <a:ext cx="4081924" cy="3046988"/>
            <a:chOff x="622793" y="1371561"/>
            <a:chExt cx="4081924" cy="3046988"/>
          </a:xfrm>
        </p:grpSpPr>
        <p:sp>
          <p:nvSpPr>
            <p:cNvPr id="177" name="TextBox 176">
              <a:extLst>
                <a:ext uri="{FF2B5EF4-FFF2-40B4-BE49-F238E27FC236}">
                  <a16:creationId xmlns:a16="http://schemas.microsoft.com/office/drawing/2014/main" id="{74B05B1C-443B-4D4F-B1BC-B54E16CAE3E2}"/>
                </a:ext>
              </a:extLst>
            </p:cNvPr>
            <p:cNvSpPr txBox="1"/>
            <p:nvPr/>
          </p:nvSpPr>
          <p:spPr>
            <a:xfrm>
              <a:off x="1212386" y="1371561"/>
              <a:ext cx="3492331" cy="3046988"/>
            </a:xfrm>
            <a:prstGeom prst="rect">
              <a:avLst/>
            </a:prstGeom>
            <a:noFill/>
          </p:spPr>
          <p:txBody>
            <a:bodyPr wrap="square" rtlCol="0">
              <a:spAutoFit/>
            </a:bodyPr>
            <a:lstStyle>
              <a:defPPr>
                <a:defRPr lang="en-US"/>
              </a:defPPr>
              <a:lvl1pPr>
                <a:defRPr sz="1600" b="1">
                  <a:solidFill>
                    <a:schemeClr val="accent1"/>
                  </a:solidFill>
                </a:defRPr>
              </a:lvl1pPr>
            </a:lstStyle>
            <a:p>
              <a:r>
                <a:rPr lang="en-US" dirty="0" err="1">
                  <a:solidFill>
                    <a:srgbClr val="637052"/>
                  </a:solidFill>
                </a:rPr>
                <a:t>Blackfacts</a:t>
              </a:r>
              <a:r>
                <a:rPr lang="en-US" dirty="0">
                  <a:solidFill>
                    <a:srgbClr val="637052"/>
                  </a:solidFill>
                </a:rPr>
                <a:t> Is Creating Tools for</a:t>
              </a:r>
            </a:p>
            <a:p>
              <a:pPr marL="285750" indent="-285750">
                <a:buFont typeface="Arial" panose="020B0604020202020204" pitchFamily="34" charset="0"/>
                <a:buChar char="•"/>
              </a:pPr>
              <a:r>
                <a:rPr lang="en-US" dirty="0">
                  <a:solidFill>
                    <a:srgbClr val="637052"/>
                  </a:solidFill>
                </a:rPr>
                <a:t>Journalists</a:t>
              </a:r>
            </a:p>
            <a:p>
              <a:pPr marL="285750" indent="-285750">
                <a:buFont typeface="Arial" panose="020B0604020202020204" pitchFamily="34" charset="0"/>
                <a:buChar char="•"/>
              </a:pPr>
              <a:r>
                <a:rPr lang="en-US" dirty="0">
                  <a:solidFill>
                    <a:srgbClr val="637052"/>
                  </a:solidFill>
                </a:rPr>
                <a:t>Educators</a:t>
              </a:r>
            </a:p>
            <a:p>
              <a:pPr marL="285750" indent="-285750">
                <a:buFont typeface="Arial" panose="020B0604020202020204" pitchFamily="34" charset="0"/>
                <a:buChar char="•"/>
              </a:pPr>
              <a:r>
                <a:rPr lang="en-US" dirty="0">
                  <a:solidFill>
                    <a:srgbClr val="637052"/>
                  </a:solidFill>
                </a:rPr>
                <a:t>Media Companies</a:t>
              </a:r>
            </a:p>
            <a:p>
              <a:pPr marL="285750" indent="-285750">
                <a:buFont typeface="Arial" panose="020B0604020202020204" pitchFamily="34" charset="0"/>
                <a:buChar char="•"/>
              </a:pPr>
              <a:r>
                <a:rPr lang="en-US" dirty="0">
                  <a:solidFill>
                    <a:srgbClr val="637052"/>
                  </a:solidFill>
                </a:rPr>
                <a:t>Activists</a:t>
              </a:r>
            </a:p>
            <a:p>
              <a:pPr marL="285750" indent="-285750">
                <a:buFont typeface="Arial" panose="020B0604020202020204" pitchFamily="34" charset="0"/>
                <a:buChar char="•"/>
              </a:pPr>
              <a:r>
                <a:rPr lang="en-US" dirty="0">
                  <a:solidFill>
                    <a:srgbClr val="637052"/>
                  </a:solidFill>
                </a:rPr>
                <a:t>Historians</a:t>
              </a:r>
            </a:p>
            <a:p>
              <a:pPr marL="285750" indent="-285750">
                <a:buFont typeface="Arial" panose="020B0604020202020204" pitchFamily="34" charset="0"/>
                <a:buChar char="•"/>
              </a:pPr>
              <a:r>
                <a:rPr lang="en-US" dirty="0">
                  <a:solidFill>
                    <a:srgbClr val="637052"/>
                  </a:solidFill>
                </a:rPr>
                <a:t>Thought Leaders</a:t>
              </a:r>
            </a:p>
            <a:p>
              <a:pPr marL="285750" indent="-285750">
                <a:buFont typeface="Arial" panose="020B0604020202020204" pitchFamily="34" charset="0"/>
                <a:buChar char="•"/>
              </a:pPr>
              <a:r>
                <a:rPr lang="en-US" dirty="0">
                  <a:solidFill>
                    <a:srgbClr val="637052"/>
                  </a:solidFill>
                </a:rPr>
                <a:t>Individuals</a:t>
              </a:r>
            </a:p>
            <a:p>
              <a:pPr marL="285750" indent="-285750">
                <a:buFont typeface="Arial" panose="020B0604020202020204" pitchFamily="34" charset="0"/>
                <a:buChar char="•"/>
              </a:pPr>
              <a:r>
                <a:rPr lang="en-US" dirty="0">
                  <a:solidFill>
                    <a:srgbClr val="637052"/>
                  </a:solidFill>
                </a:rPr>
                <a:t>Web Site Owners</a:t>
              </a:r>
            </a:p>
            <a:p>
              <a:pPr marL="285750" indent="-285750">
                <a:buFont typeface="Arial" panose="020B0604020202020204" pitchFamily="34" charset="0"/>
                <a:buChar char="•"/>
              </a:pPr>
              <a:r>
                <a:rPr lang="en-US" dirty="0">
                  <a:solidFill>
                    <a:srgbClr val="637052"/>
                  </a:solidFill>
                </a:rPr>
                <a:t>Civic Leaders</a:t>
              </a:r>
            </a:p>
            <a:p>
              <a:pPr marL="285750" indent="-285750">
                <a:buFont typeface="Arial" panose="020B0604020202020204" pitchFamily="34" charset="0"/>
                <a:buChar char="•"/>
              </a:pPr>
              <a:r>
                <a:rPr lang="en-US" dirty="0">
                  <a:solidFill>
                    <a:srgbClr val="637052"/>
                  </a:solidFill>
                </a:rPr>
                <a:t>Faith Leaders</a:t>
              </a:r>
            </a:p>
            <a:p>
              <a:pPr marL="285750" indent="-285750">
                <a:buFont typeface="Arial" panose="020B0604020202020204" pitchFamily="34" charset="0"/>
                <a:buChar char="•"/>
              </a:pPr>
              <a:r>
                <a:rPr lang="en-US" dirty="0">
                  <a:solidFill>
                    <a:srgbClr val="637052"/>
                  </a:solidFill>
                </a:rPr>
                <a:t>Business Leaders</a:t>
              </a:r>
            </a:p>
          </p:txBody>
        </p:sp>
        <p:sp>
          <p:nvSpPr>
            <p:cNvPr id="74" name="Oval 73">
              <a:extLst>
                <a:ext uri="{FF2B5EF4-FFF2-40B4-BE49-F238E27FC236}">
                  <a16:creationId xmlns:a16="http://schemas.microsoft.com/office/drawing/2014/main" id="{E0395ED4-38F9-4735-A800-75EE856359CA}"/>
                </a:ext>
              </a:extLst>
            </p:cNvPr>
            <p:cNvSpPr/>
            <p:nvPr/>
          </p:nvSpPr>
          <p:spPr>
            <a:xfrm>
              <a:off x="622793" y="1385255"/>
              <a:ext cx="413340" cy="39881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grpSp>
        <p:nvGrpSpPr>
          <p:cNvPr id="7" name="Group 6">
            <a:extLst>
              <a:ext uri="{FF2B5EF4-FFF2-40B4-BE49-F238E27FC236}">
                <a16:creationId xmlns:a16="http://schemas.microsoft.com/office/drawing/2014/main" id="{DBA051AD-0ECB-41DE-9D10-E44C971DC70B}"/>
              </a:ext>
            </a:extLst>
          </p:cNvPr>
          <p:cNvGrpSpPr/>
          <p:nvPr/>
        </p:nvGrpSpPr>
        <p:grpSpPr>
          <a:xfrm>
            <a:off x="622793" y="4539826"/>
            <a:ext cx="4081924" cy="1077218"/>
            <a:chOff x="622793" y="4539826"/>
            <a:chExt cx="4081924" cy="1077218"/>
          </a:xfrm>
        </p:grpSpPr>
        <p:sp>
          <p:nvSpPr>
            <p:cNvPr id="180" name="TextBox 179">
              <a:extLst>
                <a:ext uri="{FF2B5EF4-FFF2-40B4-BE49-F238E27FC236}">
                  <a16:creationId xmlns:a16="http://schemas.microsoft.com/office/drawing/2014/main" id="{0AA4F2BC-BA59-4CDB-99ED-B03FE7F1B0A4}"/>
                </a:ext>
              </a:extLst>
            </p:cNvPr>
            <p:cNvSpPr txBox="1"/>
            <p:nvPr/>
          </p:nvSpPr>
          <p:spPr>
            <a:xfrm>
              <a:off x="1212385" y="4539826"/>
              <a:ext cx="3492332" cy="1077218"/>
            </a:xfrm>
            <a:prstGeom prst="rect">
              <a:avLst/>
            </a:prstGeom>
            <a:noFill/>
          </p:spPr>
          <p:txBody>
            <a:bodyPr wrap="square" rtlCol="0">
              <a:spAutoFit/>
            </a:bodyPr>
            <a:lstStyle/>
            <a:p>
              <a:r>
                <a:rPr lang="en-US" sz="1600" b="1" dirty="0">
                  <a:solidFill>
                    <a:schemeClr val="accent1"/>
                  </a:solidFill>
                </a:rPr>
                <a:t>To Publish Online Content to be</a:t>
              </a:r>
            </a:p>
            <a:p>
              <a:pPr marL="285750" indent="-285750">
                <a:buFont typeface="Arial" panose="020B0604020202020204" pitchFamily="34" charset="0"/>
                <a:buChar char="•"/>
              </a:pPr>
              <a:r>
                <a:rPr lang="en-US" sz="1600" b="1" dirty="0">
                  <a:solidFill>
                    <a:schemeClr val="accent1"/>
                  </a:solidFill>
                </a:rPr>
                <a:t>Categorized</a:t>
              </a:r>
            </a:p>
            <a:p>
              <a:pPr marL="285750" indent="-285750">
                <a:buFont typeface="Arial" panose="020B0604020202020204" pitchFamily="34" charset="0"/>
                <a:buChar char="•"/>
              </a:pPr>
              <a:r>
                <a:rPr lang="en-US" sz="1600" b="1" dirty="0">
                  <a:solidFill>
                    <a:schemeClr val="accent1"/>
                  </a:solidFill>
                </a:rPr>
                <a:t>Cross-Indexed</a:t>
              </a:r>
            </a:p>
            <a:p>
              <a:pPr marL="285750" indent="-285750">
                <a:buFont typeface="Arial" panose="020B0604020202020204" pitchFamily="34" charset="0"/>
                <a:buChar char="•"/>
              </a:pPr>
              <a:r>
                <a:rPr lang="en-US" sz="1600" b="1" dirty="0">
                  <a:solidFill>
                    <a:schemeClr val="accent1"/>
                  </a:solidFill>
                </a:rPr>
                <a:t>Syndicated</a:t>
              </a:r>
              <a:endParaRPr lang="id-ID" sz="1600" b="1" dirty="0">
                <a:solidFill>
                  <a:schemeClr val="accent1"/>
                </a:solidFill>
              </a:endParaRPr>
            </a:p>
          </p:txBody>
        </p:sp>
        <p:sp>
          <p:nvSpPr>
            <p:cNvPr id="75" name="Oval 74">
              <a:extLst>
                <a:ext uri="{FF2B5EF4-FFF2-40B4-BE49-F238E27FC236}">
                  <a16:creationId xmlns:a16="http://schemas.microsoft.com/office/drawing/2014/main" id="{6F1466EB-1001-4E51-9EFE-7FCCCF025979}"/>
                </a:ext>
              </a:extLst>
            </p:cNvPr>
            <p:cNvSpPr/>
            <p:nvPr/>
          </p:nvSpPr>
          <p:spPr>
            <a:xfrm>
              <a:off x="622793" y="4539826"/>
              <a:ext cx="413340" cy="39881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nvGrpSpPr>
          <p:cNvPr id="8" name="Group 7">
            <a:extLst>
              <a:ext uri="{FF2B5EF4-FFF2-40B4-BE49-F238E27FC236}">
                <a16:creationId xmlns:a16="http://schemas.microsoft.com/office/drawing/2014/main" id="{E9D2D180-5662-4428-9E39-A6F85B77C652}"/>
              </a:ext>
            </a:extLst>
          </p:cNvPr>
          <p:cNvGrpSpPr/>
          <p:nvPr/>
        </p:nvGrpSpPr>
        <p:grpSpPr>
          <a:xfrm>
            <a:off x="5816300" y="1381082"/>
            <a:ext cx="4513772" cy="2123658"/>
            <a:chOff x="6386142" y="1381082"/>
            <a:chExt cx="4513772" cy="2123658"/>
          </a:xfrm>
        </p:grpSpPr>
        <p:sp>
          <p:nvSpPr>
            <p:cNvPr id="183" name="TextBox 182">
              <a:extLst>
                <a:ext uri="{FF2B5EF4-FFF2-40B4-BE49-F238E27FC236}">
                  <a16:creationId xmlns:a16="http://schemas.microsoft.com/office/drawing/2014/main" id="{867C07D2-4A42-4045-AAE2-AA90740F4784}"/>
                </a:ext>
              </a:extLst>
            </p:cNvPr>
            <p:cNvSpPr txBox="1"/>
            <p:nvPr/>
          </p:nvSpPr>
          <p:spPr>
            <a:xfrm>
              <a:off x="6957392" y="1381082"/>
              <a:ext cx="3942522" cy="2123658"/>
            </a:xfrm>
            <a:prstGeom prst="rect">
              <a:avLst/>
            </a:prstGeom>
            <a:noFill/>
          </p:spPr>
          <p:txBody>
            <a:bodyPr wrap="square" rtlCol="0">
              <a:spAutoFit/>
            </a:bodyPr>
            <a:lstStyle/>
            <a:p>
              <a:r>
                <a:rPr lang="en-US" sz="1600" b="1" dirty="0">
                  <a:solidFill>
                    <a:schemeClr val="accent3"/>
                  </a:solidFill>
                </a:rPr>
                <a:t>To Any Electronic Devices / Feeds, including</a:t>
              </a:r>
            </a:p>
            <a:p>
              <a:pPr marL="285750" indent="-285750">
                <a:buFont typeface="Arial" panose="020B0604020202020204" pitchFamily="34" charset="0"/>
                <a:buChar char="•"/>
              </a:pPr>
              <a:r>
                <a:rPr lang="en-US" sz="1600" b="1" dirty="0">
                  <a:solidFill>
                    <a:schemeClr val="accent3"/>
                  </a:solidFill>
                </a:rPr>
                <a:t>Web Browsers</a:t>
              </a:r>
            </a:p>
            <a:p>
              <a:pPr marL="285750" indent="-285750">
                <a:buFont typeface="Arial" panose="020B0604020202020204" pitchFamily="34" charset="0"/>
                <a:buChar char="•"/>
              </a:pPr>
              <a:r>
                <a:rPr lang="en-US" sz="1600" b="1" dirty="0">
                  <a:solidFill>
                    <a:schemeClr val="accent3"/>
                  </a:solidFill>
                </a:rPr>
                <a:t>Mobile Devices</a:t>
              </a:r>
            </a:p>
            <a:p>
              <a:pPr marL="285750" indent="-285750">
                <a:buFont typeface="Arial" panose="020B0604020202020204" pitchFamily="34" charset="0"/>
                <a:buChar char="•"/>
              </a:pPr>
              <a:r>
                <a:rPr lang="en-US" sz="1600" b="1" dirty="0">
                  <a:solidFill>
                    <a:schemeClr val="accent3"/>
                  </a:solidFill>
                </a:rPr>
                <a:t>Tablets</a:t>
              </a:r>
            </a:p>
            <a:p>
              <a:pPr marL="285750" indent="-285750">
                <a:buFont typeface="Arial" panose="020B0604020202020204" pitchFamily="34" charset="0"/>
                <a:buChar char="•"/>
              </a:pPr>
              <a:r>
                <a:rPr lang="en-US" sz="1600" b="1" dirty="0">
                  <a:solidFill>
                    <a:schemeClr val="accent3"/>
                  </a:solidFill>
                </a:rPr>
                <a:t>Email</a:t>
              </a:r>
            </a:p>
            <a:p>
              <a:pPr marL="285750" indent="-285750">
                <a:buFont typeface="Arial" panose="020B0604020202020204" pitchFamily="34" charset="0"/>
                <a:buChar char="•"/>
              </a:pPr>
              <a:r>
                <a:rPr lang="en-US" sz="1600" b="1" dirty="0">
                  <a:solidFill>
                    <a:schemeClr val="accent3"/>
                  </a:solidFill>
                </a:rPr>
                <a:t>Jumbotrons</a:t>
              </a:r>
            </a:p>
            <a:p>
              <a:pPr marL="285750" indent="-285750">
                <a:buFont typeface="Arial" panose="020B0604020202020204" pitchFamily="34" charset="0"/>
                <a:buChar char="•"/>
              </a:pPr>
              <a:r>
                <a:rPr lang="en-US" sz="1600" b="1" dirty="0">
                  <a:solidFill>
                    <a:schemeClr val="accent3"/>
                  </a:solidFill>
                </a:rPr>
                <a:t>RSS Feeds</a:t>
              </a:r>
            </a:p>
            <a:p>
              <a:pPr marL="285750" indent="-285750">
                <a:buFont typeface="Arial" panose="020B0604020202020204" pitchFamily="34" charset="0"/>
                <a:buChar char="•"/>
              </a:pPr>
              <a:r>
                <a:rPr lang="en-US" sz="1600" b="1" dirty="0">
                  <a:solidFill>
                    <a:schemeClr val="accent3"/>
                  </a:solidFill>
                </a:rPr>
                <a:t>Other Digital Displays</a:t>
              </a:r>
            </a:p>
          </p:txBody>
        </p:sp>
        <p:sp>
          <p:nvSpPr>
            <p:cNvPr id="76" name="Oval 75">
              <a:extLst>
                <a:ext uri="{FF2B5EF4-FFF2-40B4-BE49-F238E27FC236}">
                  <a16:creationId xmlns:a16="http://schemas.microsoft.com/office/drawing/2014/main" id="{AC5617D1-3133-4F9F-B7F6-892B5563F705}"/>
                </a:ext>
              </a:extLst>
            </p:cNvPr>
            <p:cNvSpPr/>
            <p:nvPr/>
          </p:nvSpPr>
          <p:spPr>
            <a:xfrm>
              <a:off x="6386142" y="1381082"/>
              <a:ext cx="413340" cy="39881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grpSp>
        <p:nvGrpSpPr>
          <p:cNvPr id="9" name="Group 8">
            <a:extLst>
              <a:ext uri="{FF2B5EF4-FFF2-40B4-BE49-F238E27FC236}">
                <a16:creationId xmlns:a16="http://schemas.microsoft.com/office/drawing/2014/main" id="{170B9AF4-A18C-4C37-86DF-1CCF7D4CF036}"/>
              </a:ext>
            </a:extLst>
          </p:cNvPr>
          <p:cNvGrpSpPr/>
          <p:nvPr/>
        </p:nvGrpSpPr>
        <p:grpSpPr>
          <a:xfrm>
            <a:off x="5816300" y="3646982"/>
            <a:ext cx="5805859" cy="1569660"/>
            <a:chOff x="6386142" y="3646982"/>
            <a:chExt cx="5805859" cy="1569660"/>
          </a:xfrm>
        </p:grpSpPr>
        <p:sp>
          <p:nvSpPr>
            <p:cNvPr id="87" name="TextBox 86">
              <a:extLst>
                <a:ext uri="{FF2B5EF4-FFF2-40B4-BE49-F238E27FC236}">
                  <a16:creationId xmlns:a16="http://schemas.microsoft.com/office/drawing/2014/main" id="{E47FACE0-1BF7-42F0-9122-8CDA1E23FDE4}"/>
                </a:ext>
              </a:extLst>
            </p:cNvPr>
            <p:cNvSpPr txBox="1"/>
            <p:nvPr/>
          </p:nvSpPr>
          <p:spPr>
            <a:xfrm>
              <a:off x="6957393" y="3646982"/>
              <a:ext cx="5234608" cy="1569660"/>
            </a:xfrm>
            <a:prstGeom prst="rect">
              <a:avLst/>
            </a:prstGeom>
            <a:noFill/>
          </p:spPr>
          <p:txBody>
            <a:bodyPr wrap="square" rtlCol="0">
              <a:spAutoFit/>
            </a:bodyPr>
            <a:lstStyle/>
            <a:p>
              <a:r>
                <a:rPr lang="en-US" sz="1600" b="1" dirty="0">
                  <a:solidFill>
                    <a:schemeClr val="accent5">
                      <a:lumMod val="75000"/>
                    </a:schemeClr>
                  </a:solidFill>
                </a:rPr>
                <a:t>On Intellectual Property and Technology Infrastructure that</a:t>
              </a:r>
            </a:p>
            <a:p>
              <a:pPr marL="285750" indent="-285750">
                <a:buFont typeface="Arial" panose="020B0604020202020204" pitchFamily="34" charset="0"/>
                <a:buChar char="•"/>
              </a:pPr>
              <a:r>
                <a:rPr lang="en-US" sz="1600" b="1" dirty="0">
                  <a:solidFill>
                    <a:schemeClr val="accent5">
                      <a:lumMod val="75000"/>
                    </a:schemeClr>
                  </a:solidFill>
                </a:rPr>
                <a:t>We Created</a:t>
              </a:r>
            </a:p>
            <a:p>
              <a:pPr marL="285750" indent="-285750">
                <a:buFont typeface="Arial" panose="020B0604020202020204" pitchFamily="34" charset="0"/>
                <a:buChar char="•"/>
              </a:pPr>
              <a:r>
                <a:rPr lang="en-US" sz="1600" b="1" dirty="0">
                  <a:solidFill>
                    <a:schemeClr val="accent5">
                      <a:lumMod val="75000"/>
                    </a:schemeClr>
                  </a:solidFill>
                </a:rPr>
                <a:t>We Own</a:t>
              </a:r>
            </a:p>
            <a:p>
              <a:pPr marL="285750" indent="-285750">
                <a:buFont typeface="Arial" panose="020B0604020202020204" pitchFamily="34" charset="0"/>
                <a:buChar char="•"/>
              </a:pPr>
              <a:r>
                <a:rPr lang="en-US" sz="1600" b="1" dirty="0">
                  <a:solidFill>
                    <a:schemeClr val="accent5">
                      <a:lumMod val="75000"/>
                    </a:schemeClr>
                  </a:solidFill>
                </a:rPr>
                <a:t>We Manage</a:t>
              </a:r>
            </a:p>
            <a:p>
              <a:pPr marL="285750" indent="-285750">
                <a:buFont typeface="Arial" panose="020B0604020202020204" pitchFamily="34" charset="0"/>
                <a:buChar char="•"/>
              </a:pPr>
              <a:r>
                <a:rPr lang="en-US" sz="1600" b="1" dirty="0">
                  <a:solidFill>
                    <a:schemeClr val="accent5">
                      <a:lumMod val="75000"/>
                    </a:schemeClr>
                  </a:solidFill>
                </a:rPr>
                <a:t>We Control</a:t>
              </a:r>
            </a:p>
            <a:p>
              <a:pPr marL="285750" indent="-285750">
                <a:buFont typeface="Arial" panose="020B0604020202020204" pitchFamily="34" charset="0"/>
                <a:buChar char="•"/>
              </a:pPr>
              <a:r>
                <a:rPr lang="en-US" sz="1600" b="1" dirty="0">
                  <a:solidFill>
                    <a:schemeClr val="accent5">
                      <a:lumMod val="75000"/>
                    </a:schemeClr>
                  </a:solidFill>
                </a:rPr>
                <a:t>We Protect</a:t>
              </a:r>
              <a:endParaRPr lang="id-ID" sz="1600" b="1" dirty="0">
                <a:solidFill>
                  <a:schemeClr val="accent5">
                    <a:lumMod val="75000"/>
                  </a:schemeClr>
                </a:solidFill>
              </a:endParaRPr>
            </a:p>
          </p:txBody>
        </p:sp>
        <p:sp>
          <p:nvSpPr>
            <p:cNvPr id="56" name="Oval 55">
              <a:extLst>
                <a:ext uri="{FF2B5EF4-FFF2-40B4-BE49-F238E27FC236}">
                  <a16:creationId xmlns:a16="http://schemas.microsoft.com/office/drawing/2014/main" id="{9AA6C7A1-9876-4D34-8910-0EF9808FBFAA}"/>
                </a:ext>
              </a:extLst>
            </p:cNvPr>
            <p:cNvSpPr/>
            <p:nvPr/>
          </p:nvSpPr>
          <p:spPr>
            <a:xfrm>
              <a:off x="6386142" y="3646982"/>
              <a:ext cx="413340" cy="398810"/>
            </a:xfrm>
            <a:prstGeom prst="ellipse">
              <a:avLst/>
            </a:prstGeom>
            <a:solidFill>
              <a:schemeClr val="accent5">
                <a:lumMod val="75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grpSp>
      <p:sp>
        <p:nvSpPr>
          <p:cNvPr id="60" name="TextBox 59">
            <a:extLst>
              <a:ext uri="{FF2B5EF4-FFF2-40B4-BE49-F238E27FC236}">
                <a16:creationId xmlns:a16="http://schemas.microsoft.com/office/drawing/2014/main" id="{2CF892B5-E9F4-4B7A-A954-2FD007B59DE5}"/>
              </a:ext>
            </a:extLst>
          </p:cNvPr>
          <p:cNvSpPr txBox="1"/>
          <p:nvPr/>
        </p:nvSpPr>
        <p:spPr>
          <a:xfrm>
            <a:off x="4618384" y="5384378"/>
            <a:ext cx="7260665" cy="707886"/>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r>
              <a:rPr lang="en-US" sz="2000" b="1" dirty="0">
                <a:solidFill>
                  <a:schemeClr val="bg1"/>
                </a:solidFill>
              </a:rPr>
              <a:t>So that Never Again Will Others be able to Ignore, Overlook or Destroy the Record of our Achievements, Successes and Triumphs</a:t>
            </a:r>
          </a:p>
        </p:txBody>
      </p:sp>
    </p:spTree>
    <p:extLst>
      <p:ext uri="{BB962C8B-B14F-4D97-AF65-F5344CB8AC3E}">
        <p14:creationId xmlns:p14="http://schemas.microsoft.com/office/powerpoint/2010/main" val="3369850996"/>
      </p:ext>
    </p:extLst>
  </p:cSld>
  <p:clrMapOvr>
    <a:masterClrMapping/>
  </p:clrMapOvr>
  <mc:AlternateContent xmlns:mc="http://schemas.openxmlformats.org/markup-compatibility/2006" xmlns:p14="http://schemas.microsoft.com/office/powerpoint/2010/main">
    <mc:Choice Requires="p14">
      <p:transition p14:dur="250" advTm="15000">
        <p:pull/>
      </p:transition>
    </mc:Choice>
    <mc:Fallback xmlns="">
      <p:transition advTm="1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 presetClass="entr" presetSubtype="0" fill="hold" nodeType="afterEffect">
                                  <p:stCondLst>
                                    <p:cond delay="1000"/>
                                  </p:stCondLst>
                                  <p:childTnLst>
                                    <p:set>
                                      <p:cBhvr>
                                        <p:cTn id="10" dur="1" fill="hold">
                                          <p:stCondLst>
                                            <p:cond delay="499"/>
                                          </p:stCondLst>
                                        </p:cTn>
                                        <p:tgtEl>
                                          <p:spTgt spid="7"/>
                                        </p:tgtEl>
                                        <p:attrNameLst>
                                          <p:attrName>style.visibility</p:attrName>
                                        </p:attrNameLst>
                                      </p:cBhvr>
                                      <p:to>
                                        <p:strVal val="visible"/>
                                      </p:to>
                                    </p:set>
                                  </p:childTnLst>
                                </p:cTn>
                              </p:par>
                            </p:childTnLst>
                          </p:cTn>
                        </p:par>
                        <p:par>
                          <p:cTn id="11" fill="hold">
                            <p:stCondLst>
                              <p:cond delay="3000"/>
                            </p:stCondLst>
                            <p:childTnLst>
                              <p:par>
                                <p:cTn id="12" presetID="1" presetClass="entr" presetSubtype="0" fill="hold" nodeType="afterEffect">
                                  <p:stCondLst>
                                    <p:cond delay="1000"/>
                                  </p:stCondLst>
                                  <p:childTnLst>
                                    <p:set>
                                      <p:cBhvr>
                                        <p:cTn id="13" dur="1" fill="hold">
                                          <p:stCondLst>
                                            <p:cond delay="499"/>
                                          </p:stCondLst>
                                        </p:cTn>
                                        <p:tgtEl>
                                          <p:spTgt spid="8"/>
                                        </p:tgtEl>
                                        <p:attrNameLst>
                                          <p:attrName>style.visibility</p:attrName>
                                        </p:attrNameLst>
                                      </p:cBhvr>
                                      <p:to>
                                        <p:strVal val="visible"/>
                                      </p:to>
                                    </p:set>
                                  </p:childTnLst>
                                </p:cTn>
                              </p:par>
                            </p:childTnLst>
                          </p:cTn>
                        </p:par>
                        <p:par>
                          <p:cTn id="14" fill="hold">
                            <p:stCondLst>
                              <p:cond delay="4500"/>
                            </p:stCondLst>
                            <p:childTnLst>
                              <p:par>
                                <p:cTn id="15" presetID="1" presetClass="entr" presetSubtype="0" fill="hold" nodeType="afterEffect">
                                  <p:stCondLst>
                                    <p:cond delay="1000"/>
                                  </p:stCondLst>
                                  <p:childTnLst>
                                    <p:set>
                                      <p:cBhvr>
                                        <p:cTn id="16" dur="1" fill="hold">
                                          <p:stCondLst>
                                            <p:cond delay="499"/>
                                          </p:stCondLst>
                                        </p:cTn>
                                        <p:tgtEl>
                                          <p:spTgt spid="9"/>
                                        </p:tgtEl>
                                        <p:attrNameLst>
                                          <p:attrName>style.visibility</p:attrName>
                                        </p:attrNameLst>
                                      </p:cBhvr>
                                      <p:to>
                                        <p:strVal val="visible"/>
                                      </p:to>
                                    </p:set>
                                  </p:childTnLst>
                                </p:cTn>
                              </p:par>
                            </p:childTnLst>
                          </p:cTn>
                        </p:par>
                        <p:par>
                          <p:cTn id="17" fill="hold">
                            <p:stCondLst>
                              <p:cond delay="6000"/>
                            </p:stCondLst>
                            <p:childTnLst>
                              <p:par>
                                <p:cTn id="18" presetID="1" presetClass="entr" presetSubtype="0" fill="hold" grpId="0" nodeType="afterEffect">
                                  <p:stCondLst>
                                    <p:cond delay="500"/>
                                  </p:stCondLst>
                                  <p:childTnLst>
                                    <p:set>
                                      <p:cBhvr>
                                        <p:cTn id="19"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Our Unique Foundation / Qualifications</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3</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3</a:t>
            </a:fld>
            <a:endParaRPr lang="en-US"/>
          </a:p>
        </p:txBody>
      </p:sp>
      <p:sp>
        <p:nvSpPr>
          <p:cNvPr id="177" name="TextBox 176">
            <a:extLst>
              <a:ext uri="{FF2B5EF4-FFF2-40B4-BE49-F238E27FC236}">
                <a16:creationId xmlns:a16="http://schemas.microsoft.com/office/drawing/2014/main" id="{74B05B1C-443B-4D4F-B1BC-B54E16CAE3E2}"/>
              </a:ext>
            </a:extLst>
          </p:cNvPr>
          <p:cNvSpPr txBox="1"/>
          <p:nvPr/>
        </p:nvSpPr>
        <p:spPr>
          <a:xfrm>
            <a:off x="2045045" y="2100193"/>
            <a:ext cx="3492331" cy="461665"/>
          </a:xfrm>
          <a:prstGeom prst="rect">
            <a:avLst/>
          </a:prstGeom>
          <a:noFill/>
        </p:spPr>
        <p:txBody>
          <a:bodyPr wrap="square" rtlCol="0">
            <a:spAutoFit/>
          </a:bodyPr>
          <a:lstStyle>
            <a:defPPr>
              <a:defRPr lang="en-US"/>
            </a:defPPr>
            <a:lvl1pPr>
              <a:defRPr sz="1600" b="1">
                <a:solidFill>
                  <a:schemeClr val="accent1"/>
                </a:solidFill>
              </a:defRPr>
            </a:lvl1pPr>
          </a:lstStyle>
          <a:p>
            <a:r>
              <a:rPr lang="en-US" sz="2400" dirty="0">
                <a:solidFill>
                  <a:srgbClr val="637052"/>
                </a:solidFill>
              </a:rPr>
              <a:t>Technical Wizardry</a:t>
            </a:r>
          </a:p>
        </p:txBody>
      </p:sp>
      <p:sp>
        <p:nvSpPr>
          <p:cNvPr id="74" name="Oval 73">
            <a:extLst>
              <a:ext uri="{FF2B5EF4-FFF2-40B4-BE49-F238E27FC236}">
                <a16:creationId xmlns:a16="http://schemas.microsoft.com/office/drawing/2014/main" id="{E0395ED4-38F9-4735-A800-75EE856359CA}"/>
              </a:ext>
            </a:extLst>
          </p:cNvPr>
          <p:cNvSpPr/>
          <p:nvPr/>
        </p:nvSpPr>
        <p:spPr>
          <a:xfrm>
            <a:off x="1303421" y="2062185"/>
            <a:ext cx="560244" cy="54055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1D34BA7-B9FF-4821-AEFD-1B753E302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531" y="2113558"/>
            <a:ext cx="393124" cy="393124"/>
          </a:xfrm>
          <a:prstGeom prst="rect">
            <a:avLst/>
          </a:prstGeom>
        </p:spPr>
      </p:pic>
      <p:sp>
        <p:nvSpPr>
          <p:cNvPr id="183" name="TextBox 182">
            <a:extLst>
              <a:ext uri="{FF2B5EF4-FFF2-40B4-BE49-F238E27FC236}">
                <a16:creationId xmlns:a16="http://schemas.microsoft.com/office/drawing/2014/main" id="{867C07D2-4A42-4045-AAE2-AA90740F4784}"/>
              </a:ext>
            </a:extLst>
          </p:cNvPr>
          <p:cNvSpPr txBox="1"/>
          <p:nvPr/>
        </p:nvSpPr>
        <p:spPr>
          <a:xfrm>
            <a:off x="2045044" y="4594974"/>
            <a:ext cx="3942522" cy="461665"/>
          </a:xfrm>
          <a:prstGeom prst="rect">
            <a:avLst/>
          </a:prstGeom>
          <a:noFill/>
        </p:spPr>
        <p:txBody>
          <a:bodyPr wrap="square" rtlCol="0">
            <a:spAutoFit/>
          </a:bodyPr>
          <a:lstStyle/>
          <a:p>
            <a:r>
              <a:rPr lang="en-US" sz="2400" b="1" dirty="0">
                <a:solidFill>
                  <a:schemeClr val="accent3"/>
                </a:solidFill>
              </a:rPr>
              <a:t>Track Record</a:t>
            </a:r>
            <a:endParaRPr lang="en-US" sz="2400" dirty="0">
              <a:solidFill>
                <a:schemeClr val="accent3"/>
              </a:solidFill>
            </a:endParaRPr>
          </a:p>
        </p:txBody>
      </p:sp>
      <p:sp>
        <p:nvSpPr>
          <p:cNvPr id="76" name="Oval 75">
            <a:extLst>
              <a:ext uri="{FF2B5EF4-FFF2-40B4-BE49-F238E27FC236}">
                <a16:creationId xmlns:a16="http://schemas.microsoft.com/office/drawing/2014/main" id="{AC5617D1-3133-4F9F-B7F6-892B5563F705}"/>
              </a:ext>
            </a:extLst>
          </p:cNvPr>
          <p:cNvSpPr/>
          <p:nvPr/>
        </p:nvSpPr>
        <p:spPr>
          <a:xfrm>
            <a:off x="1303421" y="4555532"/>
            <a:ext cx="560244" cy="54055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C57D02F-8103-4D4F-A221-E2906A2E26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1834" y="4638951"/>
            <a:ext cx="359320" cy="359320"/>
          </a:xfrm>
          <a:prstGeom prst="rect">
            <a:avLst/>
          </a:prstGeom>
        </p:spPr>
      </p:pic>
      <p:sp>
        <p:nvSpPr>
          <p:cNvPr id="180" name="TextBox 179">
            <a:extLst>
              <a:ext uri="{FF2B5EF4-FFF2-40B4-BE49-F238E27FC236}">
                <a16:creationId xmlns:a16="http://schemas.microsoft.com/office/drawing/2014/main" id="{0AA4F2BC-BA59-4CDB-99ED-B03FE7F1B0A4}"/>
              </a:ext>
            </a:extLst>
          </p:cNvPr>
          <p:cNvSpPr txBox="1"/>
          <p:nvPr/>
        </p:nvSpPr>
        <p:spPr>
          <a:xfrm>
            <a:off x="2045044" y="3320437"/>
            <a:ext cx="3492332" cy="461665"/>
          </a:xfrm>
          <a:prstGeom prst="rect">
            <a:avLst/>
          </a:prstGeom>
          <a:noFill/>
        </p:spPr>
        <p:txBody>
          <a:bodyPr wrap="square" rtlCol="0">
            <a:spAutoFit/>
          </a:bodyPr>
          <a:lstStyle/>
          <a:p>
            <a:r>
              <a:rPr lang="en-US" sz="2400" b="1" dirty="0">
                <a:solidFill>
                  <a:schemeClr val="accent1"/>
                </a:solidFill>
              </a:rPr>
              <a:t>Unmatched Vision</a:t>
            </a:r>
            <a:endParaRPr lang="en-US" sz="2400" dirty="0">
              <a:solidFill>
                <a:schemeClr val="accent1"/>
              </a:solidFill>
            </a:endParaRPr>
          </a:p>
        </p:txBody>
      </p:sp>
      <p:sp>
        <p:nvSpPr>
          <p:cNvPr id="75" name="Oval 74">
            <a:extLst>
              <a:ext uri="{FF2B5EF4-FFF2-40B4-BE49-F238E27FC236}">
                <a16:creationId xmlns:a16="http://schemas.microsoft.com/office/drawing/2014/main" id="{6F1466EB-1001-4E51-9EFE-7FCCCF025979}"/>
              </a:ext>
            </a:extLst>
          </p:cNvPr>
          <p:cNvSpPr/>
          <p:nvPr/>
        </p:nvSpPr>
        <p:spPr>
          <a:xfrm>
            <a:off x="1303422" y="3280995"/>
            <a:ext cx="560244" cy="54055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83E3BBF3-897A-4FE3-88C9-45B365DD25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2034" y="3368677"/>
            <a:ext cx="377829" cy="377829"/>
          </a:xfrm>
          <a:prstGeom prst="rect">
            <a:avLst/>
          </a:prstGeom>
        </p:spPr>
      </p:pic>
    </p:spTree>
    <p:extLst>
      <p:ext uri="{BB962C8B-B14F-4D97-AF65-F5344CB8AC3E}">
        <p14:creationId xmlns:p14="http://schemas.microsoft.com/office/powerpoint/2010/main" val="904954082"/>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Our Unique Foundation / Qualifications</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4</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4</a:t>
            </a:fld>
            <a:endParaRPr lang="en-US"/>
          </a:p>
        </p:txBody>
      </p:sp>
      <p:sp>
        <p:nvSpPr>
          <p:cNvPr id="177" name="TextBox 176">
            <a:extLst>
              <a:ext uri="{FF2B5EF4-FFF2-40B4-BE49-F238E27FC236}">
                <a16:creationId xmlns:a16="http://schemas.microsoft.com/office/drawing/2014/main" id="{74B05B1C-443B-4D4F-B1BC-B54E16CAE3E2}"/>
              </a:ext>
            </a:extLst>
          </p:cNvPr>
          <p:cNvSpPr txBox="1"/>
          <p:nvPr/>
        </p:nvSpPr>
        <p:spPr>
          <a:xfrm>
            <a:off x="1863664" y="2221306"/>
            <a:ext cx="7751116" cy="3785652"/>
          </a:xfrm>
          <a:prstGeom prst="rect">
            <a:avLst/>
          </a:prstGeom>
          <a:noFill/>
        </p:spPr>
        <p:txBody>
          <a:bodyPr wrap="square" rtlCol="0">
            <a:spAutoFit/>
          </a:bodyPr>
          <a:lstStyle>
            <a:defPPr>
              <a:defRPr lang="en-US"/>
            </a:defPPr>
            <a:lvl1pPr>
              <a:defRPr sz="1600" b="1">
                <a:solidFill>
                  <a:schemeClr val="accent1"/>
                </a:solidFill>
              </a:defRPr>
            </a:lvl1pPr>
          </a:lstStyle>
          <a:p>
            <a:r>
              <a:rPr lang="en-US" sz="2000" b="0" dirty="0" err="1">
                <a:solidFill>
                  <a:srgbClr val="637052"/>
                </a:solidFill>
              </a:rPr>
              <a:t>Blackfacts</a:t>
            </a:r>
            <a:r>
              <a:rPr lang="en-US" sz="2000" b="0" dirty="0">
                <a:solidFill>
                  <a:srgbClr val="637052"/>
                </a:solidFill>
              </a:rPr>
              <a:t> is a Black Tech Company founded by Black Tech Wizards, with a combined half-century of professional tech industry experience running their own tech consultancies, as well as writing code for technology leaders including NASA, Phoenix Technologies, IBM and Hewlett-Packard.</a:t>
            </a:r>
          </a:p>
          <a:p>
            <a:endParaRPr lang="en-US" sz="2000" b="0" dirty="0">
              <a:solidFill>
                <a:srgbClr val="637052"/>
              </a:solidFill>
            </a:endParaRPr>
          </a:p>
          <a:p>
            <a:r>
              <a:rPr lang="en-US" sz="2000" b="0" dirty="0">
                <a:solidFill>
                  <a:srgbClr val="637052"/>
                </a:solidFill>
              </a:rPr>
              <a:t>One </a:t>
            </a:r>
            <a:r>
              <a:rPr lang="en-US" sz="2000" b="0" dirty="0" err="1">
                <a:solidFill>
                  <a:srgbClr val="637052"/>
                </a:solidFill>
              </a:rPr>
              <a:t>Blackfacts</a:t>
            </a:r>
            <a:r>
              <a:rPr lang="en-US" sz="2000" b="0" dirty="0">
                <a:solidFill>
                  <a:srgbClr val="637052"/>
                </a:solidFill>
              </a:rPr>
              <a:t> Founder has managed technology projects for billion-dollar organizations, and the other is an MIT alumnus who, as the #1 DJ in the Black College market in the Northeast US in the 80s, literally ‘partied through MIT.’   </a:t>
            </a:r>
          </a:p>
          <a:p>
            <a:endParaRPr lang="en-US" sz="2000" b="0" dirty="0">
              <a:solidFill>
                <a:srgbClr val="637052"/>
              </a:solidFill>
            </a:endParaRPr>
          </a:p>
          <a:p>
            <a:r>
              <a:rPr lang="en-US" sz="2000" b="0" dirty="0">
                <a:solidFill>
                  <a:srgbClr val="637052"/>
                </a:solidFill>
              </a:rPr>
              <a:t>So we do Tech better than most in the industry.</a:t>
            </a:r>
            <a:endParaRPr lang="en-US" sz="2800" dirty="0">
              <a:solidFill>
                <a:srgbClr val="637052"/>
              </a:solidFill>
            </a:endParaRPr>
          </a:p>
        </p:txBody>
      </p:sp>
      <p:sp>
        <p:nvSpPr>
          <p:cNvPr id="25" name="TextBox 24">
            <a:extLst>
              <a:ext uri="{FF2B5EF4-FFF2-40B4-BE49-F238E27FC236}">
                <a16:creationId xmlns:a16="http://schemas.microsoft.com/office/drawing/2014/main" id="{7D8BB5AE-82F9-48C0-BDB2-9C0F58756A63}"/>
              </a:ext>
            </a:extLst>
          </p:cNvPr>
          <p:cNvSpPr txBox="1"/>
          <p:nvPr/>
        </p:nvSpPr>
        <p:spPr>
          <a:xfrm>
            <a:off x="1928668" y="1592662"/>
            <a:ext cx="3492331" cy="461665"/>
          </a:xfrm>
          <a:prstGeom prst="rect">
            <a:avLst/>
          </a:prstGeom>
          <a:noFill/>
        </p:spPr>
        <p:txBody>
          <a:bodyPr wrap="square" rtlCol="0">
            <a:spAutoFit/>
          </a:bodyPr>
          <a:lstStyle>
            <a:defPPr>
              <a:defRPr lang="en-US"/>
            </a:defPPr>
            <a:lvl1pPr>
              <a:defRPr sz="1600" b="1">
                <a:solidFill>
                  <a:schemeClr val="accent1"/>
                </a:solidFill>
              </a:defRPr>
            </a:lvl1pPr>
          </a:lstStyle>
          <a:p>
            <a:r>
              <a:rPr lang="en-US" sz="2400" dirty="0">
                <a:solidFill>
                  <a:srgbClr val="637052"/>
                </a:solidFill>
              </a:rPr>
              <a:t>Technical Wizardry</a:t>
            </a:r>
          </a:p>
        </p:txBody>
      </p:sp>
      <p:sp>
        <p:nvSpPr>
          <p:cNvPr id="29" name="Oval 28">
            <a:extLst>
              <a:ext uri="{FF2B5EF4-FFF2-40B4-BE49-F238E27FC236}">
                <a16:creationId xmlns:a16="http://schemas.microsoft.com/office/drawing/2014/main" id="{2FB0E704-F183-4AE3-83F6-390491E8460B}"/>
              </a:ext>
            </a:extLst>
          </p:cNvPr>
          <p:cNvSpPr/>
          <p:nvPr/>
        </p:nvSpPr>
        <p:spPr>
          <a:xfrm>
            <a:off x="1177992" y="1555098"/>
            <a:ext cx="560244" cy="54055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751A7506-E888-47E0-BD53-D3DF78C77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102" y="1606471"/>
            <a:ext cx="393124" cy="393124"/>
          </a:xfrm>
          <a:prstGeom prst="rect">
            <a:avLst/>
          </a:prstGeom>
        </p:spPr>
      </p:pic>
    </p:spTree>
    <p:extLst>
      <p:ext uri="{BB962C8B-B14F-4D97-AF65-F5344CB8AC3E}">
        <p14:creationId xmlns:p14="http://schemas.microsoft.com/office/powerpoint/2010/main" val="2629201770"/>
      </p:ext>
    </p:extLst>
  </p:cSld>
  <p:clrMapOvr>
    <a:masterClrMapping/>
  </p:clrMapOvr>
  <mc:AlternateContent xmlns:mc="http://schemas.openxmlformats.org/markup-compatibility/2006" xmlns:p14="http://schemas.microsoft.com/office/powerpoint/2010/main">
    <mc:Choice Requires="p14">
      <p:transition p14:dur="250" advTm="15000">
        <p:pull/>
      </p:transition>
    </mc:Choice>
    <mc:Fallback xmlns="">
      <p:transition advTm="15000">
        <p:pull/>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Our Unique Foundation / Qualifications</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5</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5</a:t>
            </a:fld>
            <a:endParaRPr lang="en-US"/>
          </a:p>
        </p:txBody>
      </p:sp>
      <p:pic>
        <p:nvPicPr>
          <p:cNvPr id="17" name="Picture 16">
            <a:extLst>
              <a:ext uri="{FF2B5EF4-FFF2-40B4-BE49-F238E27FC236}">
                <a16:creationId xmlns:a16="http://schemas.microsoft.com/office/drawing/2014/main" id="{D1D34BA7-B9FF-4821-AEFD-1B753E302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530" y="1418003"/>
            <a:ext cx="290041" cy="290041"/>
          </a:xfrm>
          <a:prstGeom prst="rect">
            <a:avLst/>
          </a:prstGeom>
        </p:spPr>
      </p:pic>
      <p:sp>
        <p:nvSpPr>
          <p:cNvPr id="180" name="TextBox 179">
            <a:extLst>
              <a:ext uri="{FF2B5EF4-FFF2-40B4-BE49-F238E27FC236}">
                <a16:creationId xmlns:a16="http://schemas.microsoft.com/office/drawing/2014/main" id="{0AA4F2BC-BA59-4CDB-99ED-B03FE7F1B0A4}"/>
              </a:ext>
            </a:extLst>
          </p:cNvPr>
          <p:cNvSpPr txBox="1"/>
          <p:nvPr/>
        </p:nvSpPr>
        <p:spPr>
          <a:xfrm>
            <a:off x="2045043" y="2459127"/>
            <a:ext cx="7787019" cy="2554545"/>
          </a:xfrm>
          <a:prstGeom prst="rect">
            <a:avLst/>
          </a:prstGeom>
          <a:noFill/>
        </p:spPr>
        <p:txBody>
          <a:bodyPr wrap="square" rtlCol="0">
            <a:spAutoFit/>
          </a:bodyPr>
          <a:lstStyle/>
          <a:p>
            <a:r>
              <a:rPr lang="en-US" sz="2000" dirty="0">
                <a:solidFill>
                  <a:schemeClr val="accent1"/>
                </a:solidFill>
              </a:rPr>
              <a:t>In addition to launching </a:t>
            </a:r>
            <a:r>
              <a:rPr lang="en-US" sz="2000" dirty="0" err="1">
                <a:solidFill>
                  <a:schemeClr val="accent1"/>
                </a:solidFill>
              </a:rPr>
              <a:t>Blackfacts</a:t>
            </a:r>
            <a:r>
              <a:rPr lang="en-US" sz="2000" dirty="0">
                <a:solidFill>
                  <a:schemeClr val="accent1"/>
                </a:solidFill>
              </a:rPr>
              <a:t> in 1997 as the Internet’s First Black History Encyclopedia, the </a:t>
            </a:r>
            <a:r>
              <a:rPr lang="en-US" sz="2000" dirty="0" err="1">
                <a:solidFill>
                  <a:schemeClr val="accent1"/>
                </a:solidFill>
              </a:rPr>
              <a:t>Blackfacts</a:t>
            </a:r>
            <a:r>
              <a:rPr lang="en-US" sz="2000" dirty="0">
                <a:solidFill>
                  <a:schemeClr val="accent1"/>
                </a:solidFill>
              </a:rPr>
              <a:t> Leadership Team created precursors to Facebook, </a:t>
            </a:r>
            <a:r>
              <a:rPr lang="en-US" sz="2000" dirty="0" err="1">
                <a:solidFill>
                  <a:schemeClr val="accent1"/>
                </a:solidFill>
              </a:rPr>
              <a:t>EventBrite</a:t>
            </a:r>
            <a:r>
              <a:rPr lang="en-US" sz="2000" dirty="0">
                <a:solidFill>
                  <a:schemeClr val="accent1"/>
                </a:solidFill>
              </a:rPr>
              <a:t>, Yelp and Yahoo Groups for the Black community several years before those well-known sites, put Boston’s communities of color online in the 90s, and built a Newspaper Site Management system that put Boston’s Black Newspaper online in 2001.</a:t>
            </a:r>
          </a:p>
          <a:p>
            <a:endParaRPr lang="en-US" sz="2000" dirty="0">
              <a:solidFill>
                <a:schemeClr val="accent1"/>
              </a:solidFill>
            </a:endParaRPr>
          </a:p>
          <a:p>
            <a:r>
              <a:rPr lang="en-US" sz="2000" dirty="0">
                <a:solidFill>
                  <a:schemeClr val="accent1"/>
                </a:solidFill>
              </a:rPr>
              <a:t>We have always been WAY ahead of the curve, and still are today.</a:t>
            </a:r>
            <a:endParaRPr lang="en-US" sz="2800" dirty="0">
              <a:solidFill>
                <a:schemeClr val="accent1"/>
              </a:solidFill>
            </a:endParaRPr>
          </a:p>
        </p:txBody>
      </p:sp>
      <p:sp>
        <p:nvSpPr>
          <p:cNvPr id="25" name="TextBox 24">
            <a:extLst>
              <a:ext uri="{FF2B5EF4-FFF2-40B4-BE49-F238E27FC236}">
                <a16:creationId xmlns:a16="http://schemas.microsoft.com/office/drawing/2014/main" id="{57D34DC3-8CE2-47C7-A1D9-05A5C7846709}"/>
              </a:ext>
            </a:extLst>
          </p:cNvPr>
          <p:cNvSpPr txBox="1"/>
          <p:nvPr/>
        </p:nvSpPr>
        <p:spPr>
          <a:xfrm>
            <a:off x="2045044" y="1656374"/>
            <a:ext cx="3492332" cy="461665"/>
          </a:xfrm>
          <a:prstGeom prst="rect">
            <a:avLst/>
          </a:prstGeom>
          <a:noFill/>
        </p:spPr>
        <p:txBody>
          <a:bodyPr wrap="square" rtlCol="0">
            <a:spAutoFit/>
          </a:bodyPr>
          <a:lstStyle/>
          <a:p>
            <a:r>
              <a:rPr lang="en-US" sz="2400" b="1" dirty="0">
                <a:solidFill>
                  <a:schemeClr val="accent1"/>
                </a:solidFill>
              </a:rPr>
              <a:t>Unmatched Vision</a:t>
            </a:r>
            <a:endParaRPr lang="en-US" sz="2400" dirty="0">
              <a:solidFill>
                <a:schemeClr val="accent1"/>
              </a:solidFill>
            </a:endParaRPr>
          </a:p>
        </p:txBody>
      </p:sp>
      <p:sp>
        <p:nvSpPr>
          <p:cNvPr id="29" name="Oval 28">
            <a:extLst>
              <a:ext uri="{FF2B5EF4-FFF2-40B4-BE49-F238E27FC236}">
                <a16:creationId xmlns:a16="http://schemas.microsoft.com/office/drawing/2014/main" id="{306C671C-0336-4524-A01A-26F47B861026}"/>
              </a:ext>
            </a:extLst>
          </p:cNvPr>
          <p:cNvSpPr/>
          <p:nvPr/>
        </p:nvSpPr>
        <p:spPr>
          <a:xfrm>
            <a:off x="1303422" y="1616932"/>
            <a:ext cx="560244" cy="54055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15D5347B-18BA-485B-A88A-F1C93D9E75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034" y="1704614"/>
            <a:ext cx="377829" cy="377829"/>
          </a:xfrm>
          <a:prstGeom prst="rect">
            <a:avLst/>
          </a:prstGeom>
        </p:spPr>
      </p:pic>
    </p:spTree>
    <p:extLst>
      <p:ext uri="{BB962C8B-B14F-4D97-AF65-F5344CB8AC3E}">
        <p14:creationId xmlns:p14="http://schemas.microsoft.com/office/powerpoint/2010/main" val="2116641947"/>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Our Unique Foundation / Qualifications</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6</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6</a:t>
            </a:fld>
            <a:endParaRPr lang="en-US"/>
          </a:p>
        </p:txBody>
      </p:sp>
      <p:pic>
        <p:nvPicPr>
          <p:cNvPr id="17" name="Picture 16">
            <a:extLst>
              <a:ext uri="{FF2B5EF4-FFF2-40B4-BE49-F238E27FC236}">
                <a16:creationId xmlns:a16="http://schemas.microsoft.com/office/drawing/2014/main" id="{D1D34BA7-B9FF-4821-AEFD-1B753E302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530" y="1418003"/>
            <a:ext cx="290041" cy="290041"/>
          </a:xfrm>
          <a:prstGeom prst="rect">
            <a:avLst/>
          </a:prstGeom>
        </p:spPr>
      </p:pic>
      <p:sp>
        <p:nvSpPr>
          <p:cNvPr id="183" name="TextBox 182">
            <a:extLst>
              <a:ext uri="{FF2B5EF4-FFF2-40B4-BE49-F238E27FC236}">
                <a16:creationId xmlns:a16="http://schemas.microsoft.com/office/drawing/2014/main" id="{867C07D2-4A42-4045-AAE2-AA90740F4784}"/>
              </a:ext>
            </a:extLst>
          </p:cNvPr>
          <p:cNvSpPr txBox="1"/>
          <p:nvPr/>
        </p:nvSpPr>
        <p:spPr>
          <a:xfrm>
            <a:off x="1986178" y="2245834"/>
            <a:ext cx="4785813" cy="2585323"/>
          </a:xfrm>
          <a:prstGeom prst="rect">
            <a:avLst/>
          </a:prstGeom>
          <a:noFill/>
        </p:spPr>
        <p:txBody>
          <a:bodyPr wrap="square" rtlCol="0">
            <a:spAutoFit/>
          </a:bodyPr>
          <a:lstStyle/>
          <a:p>
            <a:r>
              <a:rPr lang="en-US" dirty="0">
                <a:solidFill>
                  <a:schemeClr val="accent3"/>
                </a:solidFill>
              </a:rPr>
              <a:t>While in 2020, many are just starting to talk about Diversity in Technology, since 1995, the </a:t>
            </a:r>
            <a:r>
              <a:rPr lang="en-US" dirty="0" err="1">
                <a:solidFill>
                  <a:schemeClr val="accent3"/>
                </a:solidFill>
              </a:rPr>
              <a:t>Blackfacts</a:t>
            </a:r>
            <a:r>
              <a:rPr lang="en-US" dirty="0">
                <a:solidFill>
                  <a:schemeClr val="accent3"/>
                </a:solidFill>
              </a:rPr>
              <a:t> Leadership Team has been ‘Living Tech Diversity’ by creating tech products and online services that ‘Bring Communities of Color into the Information Age’ and have created and delivered solutions to small and large businesses, as well as to communities at local to international levels.</a:t>
            </a:r>
          </a:p>
        </p:txBody>
      </p:sp>
      <p:sp>
        <p:nvSpPr>
          <p:cNvPr id="24" name="TextBox 23">
            <a:extLst>
              <a:ext uri="{FF2B5EF4-FFF2-40B4-BE49-F238E27FC236}">
                <a16:creationId xmlns:a16="http://schemas.microsoft.com/office/drawing/2014/main" id="{7A1ED57E-6899-4158-861C-031B49A5CCC7}"/>
              </a:ext>
            </a:extLst>
          </p:cNvPr>
          <p:cNvSpPr txBox="1"/>
          <p:nvPr/>
        </p:nvSpPr>
        <p:spPr>
          <a:xfrm>
            <a:off x="7097944" y="2144432"/>
            <a:ext cx="4570079" cy="3416320"/>
          </a:xfrm>
          <a:prstGeom prst="rect">
            <a:avLst/>
          </a:prstGeom>
          <a:noFill/>
        </p:spPr>
        <p:txBody>
          <a:bodyPr wrap="square" rtlCol="0">
            <a:spAutoFit/>
          </a:bodyPr>
          <a:lstStyle/>
          <a:p>
            <a:r>
              <a:rPr lang="en-US" dirty="0">
                <a:solidFill>
                  <a:schemeClr val="accent3"/>
                </a:solidFill>
              </a:rPr>
              <a:t>In 1997, </a:t>
            </a:r>
            <a:r>
              <a:rPr lang="en-US" dirty="0" err="1">
                <a:solidFill>
                  <a:schemeClr val="accent3"/>
                </a:solidFill>
              </a:rPr>
              <a:t>Blackfacts</a:t>
            </a:r>
            <a:r>
              <a:rPr lang="en-US" dirty="0">
                <a:solidFill>
                  <a:schemeClr val="accent3"/>
                </a:solidFill>
              </a:rPr>
              <a:t> was conceived as a ‘Community Technology Awareness Project’ intended to help the Black community see itself as a participant in the then-new brave new world of the Internet.</a:t>
            </a:r>
          </a:p>
          <a:p>
            <a:endParaRPr lang="en-US" dirty="0">
              <a:solidFill>
                <a:schemeClr val="accent3"/>
              </a:solidFill>
            </a:endParaRPr>
          </a:p>
          <a:p>
            <a:r>
              <a:rPr lang="en-US" dirty="0">
                <a:solidFill>
                  <a:schemeClr val="accent3"/>
                </a:solidFill>
              </a:rPr>
              <a:t>In 2018, the </a:t>
            </a:r>
            <a:r>
              <a:rPr lang="en-US" dirty="0" err="1">
                <a:solidFill>
                  <a:schemeClr val="accent3"/>
                </a:solidFill>
              </a:rPr>
              <a:t>Blackfacts</a:t>
            </a:r>
            <a:r>
              <a:rPr lang="en-US" dirty="0">
                <a:solidFill>
                  <a:schemeClr val="accent3"/>
                </a:solidFill>
              </a:rPr>
              <a:t> Team decided to evolve it into a social venture that would leverage our technical expertise and commitment to community to create a unique platform to put Us in control of telling and disseminating Our stories via the Internet.</a:t>
            </a:r>
          </a:p>
        </p:txBody>
      </p:sp>
      <p:sp>
        <p:nvSpPr>
          <p:cNvPr id="31" name="TextBox 30">
            <a:extLst>
              <a:ext uri="{FF2B5EF4-FFF2-40B4-BE49-F238E27FC236}">
                <a16:creationId xmlns:a16="http://schemas.microsoft.com/office/drawing/2014/main" id="{BA5CB7C7-583E-44FE-A423-8674FE8F0754}"/>
              </a:ext>
            </a:extLst>
          </p:cNvPr>
          <p:cNvSpPr txBox="1"/>
          <p:nvPr/>
        </p:nvSpPr>
        <p:spPr>
          <a:xfrm>
            <a:off x="1986179" y="1708044"/>
            <a:ext cx="3942522" cy="461665"/>
          </a:xfrm>
          <a:prstGeom prst="rect">
            <a:avLst/>
          </a:prstGeom>
          <a:noFill/>
        </p:spPr>
        <p:txBody>
          <a:bodyPr wrap="square" rtlCol="0">
            <a:spAutoFit/>
          </a:bodyPr>
          <a:lstStyle/>
          <a:p>
            <a:r>
              <a:rPr lang="en-US" sz="2400" b="1" dirty="0">
                <a:solidFill>
                  <a:schemeClr val="accent3"/>
                </a:solidFill>
              </a:rPr>
              <a:t>Track Record</a:t>
            </a:r>
            <a:endParaRPr lang="en-US" sz="2400" dirty="0">
              <a:solidFill>
                <a:schemeClr val="accent3"/>
              </a:solidFill>
            </a:endParaRPr>
          </a:p>
        </p:txBody>
      </p:sp>
      <p:sp>
        <p:nvSpPr>
          <p:cNvPr id="32" name="Oval 31">
            <a:extLst>
              <a:ext uri="{FF2B5EF4-FFF2-40B4-BE49-F238E27FC236}">
                <a16:creationId xmlns:a16="http://schemas.microsoft.com/office/drawing/2014/main" id="{87ED3654-25F1-4F25-B6F4-D6D25061EB74}"/>
              </a:ext>
            </a:extLst>
          </p:cNvPr>
          <p:cNvSpPr/>
          <p:nvPr/>
        </p:nvSpPr>
        <p:spPr>
          <a:xfrm>
            <a:off x="1244556" y="1668602"/>
            <a:ext cx="560244" cy="54055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B0338FE7-F1DC-46E0-8537-E02DDD68A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2969" y="1752021"/>
            <a:ext cx="359320" cy="359320"/>
          </a:xfrm>
          <a:prstGeom prst="rect">
            <a:avLst/>
          </a:prstGeom>
        </p:spPr>
      </p:pic>
    </p:spTree>
    <p:extLst>
      <p:ext uri="{BB962C8B-B14F-4D97-AF65-F5344CB8AC3E}">
        <p14:creationId xmlns:p14="http://schemas.microsoft.com/office/powerpoint/2010/main" val="4293135170"/>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latin typeface="+mn-lt"/>
                <a:cs typeface="Segoe UI" panose="020B0502040204020203" pitchFamily="34" charset="0"/>
              </a:rPr>
              <a:t>BlackFacts</a:t>
            </a:r>
            <a:r>
              <a:rPr lang="en-US" sz="2800" b="1" dirty="0">
                <a:latin typeface="+mn-lt"/>
                <a:cs typeface="Segoe UI" panose="020B0502040204020203" pitchFamily="34" charset="0"/>
              </a:rPr>
              <a:t> Today</a:t>
            </a:r>
            <a:r>
              <a:rPr lang="en-US" sz="2800" dirty="0">
                <a:latin typeface="+mn-lt"/>
                <a:cs typeface="Segoe UI" panose="020B0502040204020203" pitchFamily="34" charset="0"/>
              </a:rPr>
              <a:t>: ‘</a:t>
            </a:r>
            <a:r>
              <a:rPr lang="en-US" sz="2800" b="1" dirty="0">
                <a:latin typeface="+mn-lt"/>
                <a:cs typeface="Segoe UI" panose="020B0502040204020203" pitchFamily="34" charset="0"/>
              </a:rPr>
              <a:t>Creating the Future of Black History’ by:</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7</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77" name="TextBox 176">
            <a:extLst>
              <a:ext uri="{FF2B5EF4-FFF2-40B4-BE49-F238E27FC236}">
                <a16:creationId xmlns:a16="http://schemas.microsoft.com/office/drawing/2014/main" id="{74B05B1C-443B-4D4F-B1BC-B54E16CAE3E2}"/>
              </a:ext>
            </a:extLst>
          </p:cNvPr>
          <p:cNvSpPr txBox="1"/>
          <p:nvPr/>
        </p:nvSpPr>
        <p:spPr>
          <a:xfrm>
            <a:off x="1198939" y="1677750"/>
            <a:ext cx="7323821" cy="954107"/>
          </a:xfrm>
          <a:prstGeom prst="rect">
            <a:avLst/>
          </a:prstGeom>
          <a:noFill/>
        </p:spPr>
        <p:txBody>
          <a:bodyPr wrap="square" rtlCol="0">
            <a:spAutoFit/>
          </a:bodyPr>
          <a:lstStyle/>
          <a:p>
            <a:r>
              <a:rPr lang="en-US" sz="2800" b="1" dirty="0">
                <a:solidFill>
                  <a:schemeClr val="tx2"/>
                </a:solidFill>
              </a:rPr>
              <a:t>Collecting Our Black History Stories and News Digitally via Our Proprietary Platform</a:t>
            </a:r>
            <a:endParaRPr lang="id-ID" sz="2800" dirty="0">
              <a:solidFill>
                <a:schemeClr val="tx2"/>
              </a:solidFill>
            </a:endParaRPr>
          </a:p>
        </p:txBody>
      </p:sp>
      <p:sp>
        <p:nvSpPr>
          <p:cNvPr id="180" name="TextBox 179">
            <a:extLst>
              <a:ext uri="{FF2B5EF4-FFF2-40B4-BE49-F238E27FC236}">
                <a16:creationId xmlns:a16="http://schemas.microsoft.com/office/drawing/2014/main" id="{0AA4F2BC-BA59-4CDB-99ED-B03FE7F1B0A4}"/>
              </a:ext>
            </a:extLst>
          </p:cNvPr>
          <p:cNvSpPr txBox="1"/>
          <p:nvPr/>
        </p:nvSpPr>
        <p:spPr>
          <a:xfrm>
            <a:off x="1176669" y="2912106"/>
            <a:ext cx="4785391" cy="954107"/>
          </a:xfrm>
          <a:prstGeom prst="rect">
            <a:avLst/>
          </a:prstGeom>
          <a:noFill/>
        </p:spPr>
        <p:txBody>
          <a:bodyPr wrap="square" rtlCol="0">
            <a:spAutoFit/>
          </a:bodyPr>
          <a:lstStyle/>
          <a:p>
            <a:r>
              <a:rPr lang="en-US" sz="2800" b="1" dirty="0">
                <a:solidFill>
                  <a:schemeClr val="accent1"/>
                </a:solidFill>
              </a:rPr>
              <a:t>Organizing Our Stories using Artificial Intelligence</a:t>
            </a:r>
            <a:endParaRPr lang="id-ID" sz="2800" b="1" dirty="0">
              <a:solidFill>
                <a:schemeClr val="accent1"/>
              </a:solidFill>
            </a:endParaRPr>
          </a:p>
        </p:txBody>
      </p:sp>
      <p:sp>
        <p:nvSpPr>
          <p:cNvPr id="183" name="TextBox 182">
            <a:extLst>
              <a:ext uri="{FF2B5EF4-FFF2-40B4-BE49-F238E27FC236}">
                <a16:creationId xmlns:a16="http://schemas.microsoft.com/office/drawing/2014/main" id="{867C07D2-4A42-4045-AAE2-AA90740F4784}"/>
              </a:ext>
            </a:extLst>
          </p:cNvPr>
          <p:cNvSpPr txBox="1"/>
          <p:nvPr/>
        </p:nvSpPr>
        <p:spPr>
          <a:xfrm>
            <a:off x="1247056" y="4146462"/>
            <a:ext cx="6310665" cy="954107"/>
          </a:xfrm>
          <a:prstGeom prst="rect">
            <a:avLst/>
          </a:prstGeom>
          <a:noFill/>
        </p:spPr>
        <p:txBody>
          <a:bodyPr wrap="square" rtlCol="0">
            <a:spAutoFit/>
          </a:bodyPr>
          <a:lstStyle/>
          <a:p>
            <a:r>
              <a:rPr lang="en-US" sz="2800" b="1" dirty="0">
                <a:solidFill>
                  <a:schemeClr val="accent3"/>
                </a:solidFill>
              </a:rPr>
              <a:t>Publishing Our Stories to Any Site or Device</a:t>
            </a:r>
            <a:endParaRPr lang="id-ID" sz="2800" b="1" dirty="0">
              <a:solidFill>
                <a:schemeClr val="accent3"/>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7</a:t>
            </a:fld>
            <a:endParaRPr lang="en-US"/>
          </a:p>
        </p:txBody>
      </p:sp>
      <p:sp>
        <p:nvSpPr>
          <p:cNvPr id="87" name="TextBox 86">
            <a:extLst>
              <a:ext uri="{FF2B5EF4-FFF2-40B4-BE49-F238E27FC236}">
                <a16:creationId xmlns:a16="http://schemas.microsoft.com/office/drawing/2014/main" id="{E47FACE0-1BF7-42F0-9122-8CDA1E23FDE4}"/>
              </a:ext>
            </a:extLst>
          </p:cNvPr>
          <p:cNvSpPr txBox="1"/>
          <p:nvPr/>
        </p:nvSpPr>
        <p:spPr>
          <a:xfrm>
            <a:off x="1198939" y="5371294"/>
            <a:ext cx="7559045" cy="954107"/>
          </a:xfrm>
          <a:prstGeom prst="rect">
            <a:avLst/>
          </a:prstGeom>
          <a:noFill/>
        </p:spPr>
        <p:txBody>
          <a:bodyPr wrap="square" rtlCol="0">
            <a:spAutoFit/>
          </a:bodyPr>
          <a:lstStyle/>
          <a:p>
            <a:r>
              <a:rPr lang="en-US" sz="2800" b="1" dirty="0">
                <a:solidFill>
                  <a:schemeClr val="accent5">
                    <a:lumMod val="75000"/>
                  </a:schemeClr>
                </a:solidFill>
              </a:rPr>
              <a:t>Saving Our Stories Forever for Future Generations</a:t>
            </a:r>
          </a:p>
          <a:p>
            <a:r>
              <a:rPr lang="en-US" sz="2800" b="1" dirty="0">
                <a:solidFill>
                  <a:schemeClr val="accent5">
                    <a:lumMod val="75000"/>
                  </a:schemeClr>
                </a:solidFill>
              </a:rPr>
              <a:t>on a Platform We Own and Control</a:t>
            </a:r>
            <a:endParaRPr lang="id-ID" sz="2800" b="1" dirty="0">
              <a:solidFill>
                <a:schemeClr val="accent5">
                  <a:lumMod val="75000"/>
                </a:schemeClr>
              </a:solidFill>
            </a:endParaRPr>
          </a:p>
        </p:txBody>
      </p:sp>
      <p:grpSp>
        <p:nvGrpSpPr>
          <p:cNvPr id="5" name="Group 4">
            <a:extLst>
              <a:ext uri="{FF2B5EF4-FFF2-40B4-BE49-F238E27FC236}">
                <a16:creationId xmlns:a16="http://schemas.microsoft.com/office/drawing/2014/main" id="{15A7DC1F-5BFB-4F7D-AFA8-47538F25C3E7}"/>
              </a:ext>
            </a:extLst>
          </p:cNvPr>
          <p:cNvGrpSpPr/>
          <p:nvPr/>
        </p:nvGrpSpPr>
        <p:grpSpPr>
          <a:xfrm>
            <a:off x="5795848" y="3198428"/>
            <a:ext cx="2791032" cy="959039"/>
            <a:chOff x="5795848" y="3198428"/>
            <a:chExt cx="2791032" cy="959039"/>
          </a:xfrm>
        </p:grpSpPr>
        <p:pic>
          <p:nvPicPr>
            <p:cNvPr id="134" name="Picture 133">
              <a:extLst>
                <a:ext uri="{FF2B5EF4-FFF2-40B4-BE49-F238E27FC236}">
                  <a16:creationId xmlns:a16="http://schemas.microsoft.com/office/drawing/2014/main" id="{C0C22DE3-E25A-424D-8BE7-82974F790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5848" y="3397553"/>
              <a:ext cx="504090" cy="458482"/>
            </a:xfrm>
            <a:prstGeom prst="rect">
              <a:avLst/>
            </a:prstGeom>
          </p:spPr>
        </p:pic>
        <p:pic>
          <p:nvPicPr>
            <p:cNvPr id="1035" name="Picture 11">
              <a:extLst>
                <a:ext uri="{FF2B5EF4-FFF2-40B4-BE49-F238E27FC236}">
                  <a16:creationId xmlns:a16="http://schemas.microsoft.com/office/drawing/2014/main" id="{94AEBB3B-7DFF-4D26-8EF5-899FCE6485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7954" y="3449983"/>
              <a:ext cx="388926" cy="40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E13F4ABB-8397-4FD2-97F9-1902023CD4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36836" y="3198428"/>
              <a:ext cx="315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a:extLst>
                <a:ext uri="{FF2B5EF4-FFF2-40B4-BE49-F238E27FC236}">
                  <a16:creationId xmlns:a16="http://schemas.microsoft.com/office/drawing/2014/main" id="{7781B798-363E-44DD-9D60-A3E5E0EE99C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76094" y="3503228"/>
              <a:ext cx="3143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a:extLst>
                <a:ext uri="{FF2B5EF4-FFF2-40B4-BE49-F238E27FC236}">
                  <a16:creationId xmlns:a16="http://schemas.microsoft.com/office/drawing/2014/main" id="{2827110E-371C-437D-88E9-06A4A7A08C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94799" y="3787580"/>
              <a:ext cx="358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 name="Straight Arrow Connector 153">
              <a:extLst>
                <a:ext uri="{FF2B5EF4-FFF2-40B4-BE49-F238E27FC236}">
                  <a16:creationId xmlns:a16="http://schemas.microsoft.com/office/drawing/2014/main" id="{6126F00A-81CE-49A0-A35E-DC384B6D86FE}"/>
                </a:ext>
              </a:extLst>
            </p:cNvPr>
            <p:cNvCxnSpPr>
              <a:cxnSpLocks/>
              <a:endCxn id="1036" idx="1"/>
            </p:cNvCxnSpPr>
            <p:nvPr/>
          </p:nvCxnSpPr>
          <p:spPr>
            <a:xfrm flipV="1">
              <a:off x="6222148" y="3350828"/>
              <a:ext cx="514688" cy="192430"/>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4C647C7-5E2D-4C0C-B7CE-E8962D2EB8B3}"/>
                </a:ext>
              </a:extLst>
            </p:cNvPr>
            <p:cNvCxnSpPr>
              <a:cxnSpLocks/>
            </p:cNvCxnSpPr>
            <p:nvPr/>
          </p:nvCxnSpPr>
          <p:spPr>
            <a:xfrm>
              <a:off x="6120542" y="3603715"/>
              <a:ext cx="975087" cy="2553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0959658E-A970-40A6-852C-24D8FFDB6226}"/>
                </a:ext>
              </a:extLst>
            </p:cNvPr>
            <p:cNvCxnSpPr>
              <a:cxnSpLocks/>
              <a:endCxn id="1038" idx="1"/>
            </p:cNvCxnSpPr>
            <p:nvPr/>
          </p:nvCxnSpPr>
          <p:spPr>
            <a:xfrm>
              <a:off x="6171632" y="3712692"/>
              <a:ext cx="1223167" cy="25983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F2C1E215-F19E-4324-8BC8-9E982386F0EE}"/>
                </a:ext>
              </a:extLst>
            </p:cNvPr>
            <p:cNvCxnSpPr>
              <a:cxnSpLocks/>
              <a:stCxn id="1037" idx="3"/>
            </p:cNvCxnSpPr>
            <p:nvPr/>
          </p:nvCxnSpPr>
          <p:spPr>
            <a:xfrm flipV="1">
              <a:off x="7390419" y="3658079"/>
              <a:ext cx="803155" cy="86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1437AA9C-68C9-401C-A580-DEDE8695614D}"/>
                </a:ext>
              </a:extLst>
            </p:cNvPr>
            <p:cNvCxnSpPr>
              <a:cxnSpLocks/>
            </p:cNvCxnSpPr>
            <p:nvPr/>
          </p:nvCxnSpPr>
          <p:spPr>
            <a:xfrm>
              <a:off x="7033155" y="3367533"/>
              <a:ext cx="1160419" cy="1697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E69D315F-BEAE-4AE0-8818-B4A9CF7F1733}"/>
                </a:ext>
              </a:extLst>
            </p:cNvPr>
            <p:cNvCxnSpPr>
              <a:cxnSpLocks/>
            </p:cNvCxnSpPr>
            <p:nvPr/>
          </p:nvCxnSpPr>
          <p:spPr>
            <a:xfrm flipV="1">
              <a:off x="7753574" y="3787580"/>
              <a:ext cx="502748" cy="18494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236C199D-D86D-4A67-82CB-C981B120CDE0}"/>
              </a:ext>
            </a:extLst>
          </p:cNvPr>
          <p:cNvGrpSpPr/>
          <p:nvPr/>
        </p:nvGrpSpPr>
        <p:grpSpPr>
          <a:xfrm>
            <a:off x="9116176" y="1421586"/>
            <a:ext cx="2512607" cy="2170977"/>
            <a:chOff x="8932302" y="1366263"/>
            <a:chExt cx="1610575" cy="1405745"/>
          </a:xfrm>
        </p:grpSpPr>
        <p:pic>
          <p:nvPicPr>
            <p:cNvPr id="47" name="Picture 46">
              <a:extLst>
                <a:ext uri="{FF2B5EF4-FFF2-40B4-BE49-F238E27FC236}">
                  <a16:creationId xmlns:a16="http://schemas.microsoft.com/office/drawing/2014/main" id="{E1D964B4-9247-47E8-A3F3-355333E4A0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56013" y="1749671"/>
              <a:ext cx="174927" cy="176740"/>
            </a:xfrm>
            <a:prstGeom prst="rect">
              <a:avLst/>
            </a:prstGeom>
          </p:spPr>
        </p:pic>
        <p:cxnSp>
          <p:nvCxnSpPr>
            <p:cNvPr id="51" name="Straight Arrow Connector 50">
              <a:extLst>
                <a:ext uri="{FF2B5EF4-FFF2-40B4-BE49-F238E27FC236}">
                  <a16:creationId xmlns:a16="http://schemas.microsoft.com/office/drawing/2014/main" id="{04C79EA2-529F-48E6-A762-FF7A7769EF3B}"/>
                </a:ext>
              </a:extLst>
            </p:cNvPr>
            <p:cNvCxnSpPr>
              <a:cxnSpLocks/>
              <a:stCxn id="47" idx="3"/>
              <a:endCxn id="89" idx="1"/>
            </p:cNvCxnSpPr>
            <p:nvPr/>
          </p:nvCxnSpPr>
          <p:spPr>
            <a:xfrm>
              <a:off x="9230940" y="1838041"/>
              <a:ext cx="270070" cy="1904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89D2F7D2-55AE-4FE3-A339-97F9262D64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37021" y="1425467"/>
              <a:ext cx="157864" cy="157688"/>
            </a:xfrm>
            <a:prstGeom prst="rect">
              <a:avLst/>
            </a:prstGeom>
          </p:spPr>
        </p:pic>
        <p:cxnSp>
          <p:nvCxnSpPr>
            <p:cNvPr id="54" name="Straight Arrow Connector 53">
              <a:extLst>
                <a:ext uri="{FF2B5EF4-FFF2-40B4-BE49-F238E27FC236}">
                  <a16:creationId xmlns:a16="http://schemas.microsoft.com/office/drawing/2014/main" id="{FC420599-AFBA-4FC8-813D-BFB789E8622C}"/>
                </a:ext>
              </a:extLst>
            </p:cNvPr>
            <p:cNvCxnSpPr>
              <a:cxnSpLocks/>
              <a:stCxn id="52" idx="1"/>
            </p:cNvCxnSpPr>
            <p:nvPr/>
          </p:nvCxnSpPr>
          <p:spPr>
            <a:xfrm flipH="1">
              <a:off x="9918513" y="1504311"/>
              <a:ext cx="218508" cy="36464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D5AA4A8-672C-4BFD-8AB1-4E830E13E9D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41751" y="2591945"/>
              <a:ext cx="176258" cy="180063"/>
            </a:xfrm>
            <a:prstGeom prst="rect">
              <a:avLst/>
            </a:prstGeom>
          </p:spPr>
        </p:pic>
        <p:cxnSp>
          <p:nvCxnSpPr>
            <p:cNvPr id="58" name="Straight Arrow Connector 57">
              <a:extLst>
                <a:ext uri="{FF2B5EF4-FFF2-40B4-BE49-F238E27FC236}">
                  <a16:creationId xmlns:a16="http://schemas.microsoft.com/office/drawing/2014/main" id="{91572EE9-9B9B-4A3D-9A12-339D945A625F}"/>
                </a:ext>
              </a:extLst>
            </p:cNvPr>
            <p:cNvCxnSpPr>
              <a:cxnSpLocks/>
              <a:stCxn id="55" idx="0"/>
              <a:endCxn id="89" idx="2"/>
            </p:cNvCxnSpPr>
            <p:nvPr/>
          </p:nvCxnSpPr>
          <p:spPr>
            <a:xfrm flipV="1">
              <a:off x="9629880" y="2257744"/>
              <a:ext cx="123175" cy="334201"/>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19DE2C82-6EFC-4FE2-BFE6-E8CFDD2ABD4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78745" y="1366263"/>
              <a:ext cx="197045" cy="201350"/>
            </a:xfrm>
            <a:prstGeom prst="rect">
              <a:avLst/>
            </a:prstGeom>
          </p:spPr>
        </p:pic>
        <p:cxnSp>
          <p:nvCxnSpPr>
            <p:cNvPr id="61" name="Straight Arrow Connector 60">
              <a:extLst>
                <a:ext uri="{FF2B5EF4-FFF2-40B4-BE49-F238E27FC236}">
                  <a16:creationId xmlns:a16="http://schemas.microsoft.com/office/drawing/2014/main" id="{125AE7F4-FF14-41E1-8BA7-6FB59EF2BAA0}"/>
                </a:ext>
              </a:extLst>
            </p:cNvPr>
            <p:cNvCxnSpPr>
              <a:cxnSpLocks/>
              <a:stCxn id="59" idx="2"/>
              <a:endCxn id="89" idx="0"/>
            </p:cNvCxnSpPr>
            <p:nvPr/>
          </p:nvCxnSpPr>
          <p:spPr>
            <a:xfrm>
              <a:off x="9677268" y="1567613"/>
              <a:ext cx="75787" cy="23164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34F9E5A9-23EC-4DFA-A9A9-C2A9F0AEDA84}"/>
                </a:ext>
              </a:extLst>
            </p:cNvPr>
            <p:cNvPicPr>
              <a:picLocks noChangeAspect="1"/>
            </p:cNvPicPr>
            <p:nvPr/>
          </p:nvPicPr>
          <p:blipFill>
            <a:blip r:embed="rId12"/>
            <a:stretch>
              <a:fillRect/>
            </a:stretch>
          </p:blipFill>
          <p:spPr>
            <a:xfrm>
              <a:off x="10274649" y="2041896"/>
              <a:ext cx="205541" cy="213524"/>
            </a:xfrm>
            <a:prstGeom prst="rect">
              <a:avLst/>
            </a:prstGeom>
          </p:spPr>
        </p:pic>
        <p:cxnSp>
          <p:nvCxnSpPr>
            <p:cNvPr id="64" name="Straight Arrow Connector 63">
              <a:extLst>
                <a:ext uri="{FF2B5EF4-FFF2-40B4-BE49-F238E27FC236}">
                  <a16:creationId xmlns:a16="http://schemas.microsoft.com/office/drawing/2014/main" id="{C4702A68-2891-477E-8532-B68B44F13108}"/>
                </a:ext>
              </a:extLst>
            </p:cNvPr>
            <p:cNvCxnSpPr>
              <a:cxnSpLocks/>
              <a:stCxn id="62" idx="1"/>
            </p:cNvCxnSpPr>
            <p:nvPr/>
          </p:nvCxnSpPr>
          <p:spPr>
            <a:xfrm flipH="1" flipV="1">
              <a:off x="9892973" y="2089660"/>
              <a:ext cx="381676" cy="5899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 descr="Image result for images of robot icon">
              <a:extLst>
                <a:ext uri="{FF2B5EF4-FFF2-40B4-BE49-F238E27FC236}">
                  <a16:creationId xmlns:a16="http://schemas.microsoft.com/office/drawing/2014/main" id="{406F31A8-9188-4D7B-89CE-C45DE724C9D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274649" y="1641761"/>
              <a:ext cx="268228" cy="2682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9C182332-5A16-4CD6-8169-CE3D7837DDD7}"/>
                </a:ext>
              </a:extLst>
            </p:cNvPr>
            <p:cNvPicPr>
              <a:picLocks noChangeAspect="1"/>
            </p:cNvPicPr>
            <p:nvPr/>
          </p:nvPicPr>
          <p:blipFill>
            <a:blip r:embed="rId14"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9881925" y="2567599"/>
              <a:ext cx="148204" cy="197589"/>
            </a:xfrm>
            <a:prstGeom prst="rect">
              <a:avLst/>
            </a:prstGeom>
          </p:spPr>
        </p:pic>
        <p:pic>
          <p:nvPicPr>
            <p:cNvPr id="69" name="Picture 68">
              <a:extLst>
                <a:ext uri="{FF2B5EF4-FFF2-40B4-BE49-F238E27FC236}">
                  <a16:creationId xmlns:a16="http://schemas.microsoft.com/office/drawing/2014/main" id="{4AE01BFA-CE0F-42E1-AD9D-B312A7C33B9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194770" y="1474095"/>
              <a:ext cx="241253" cy="201351"/>
            </a:xfrm>
            <a:prstGeom prst="rect">
              <a:avLst/>
            </a:prstGeom>
          </p:spPr>
        </p:pic>
        <p:pic>
          <p:nvPicPr>
            <p:cNvPr id="70" name="Picture 69">
              <a:extLst>
                <a:ext uri="{FF2B5EF4-FFF2-40B4-BE49-F238E27FC236}">
                  <a16:creationId xmlns:a16="http://schemas.microsoft.com/office/drawing/2014/main" id="{65662B58-FBBF-4F62-8415-3A62E4E0C4A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066914" y="2464989"/>
              <a:ext cx="292221" cy="161315"/>
            </a:xfrm>
            <a:prstGeom prst="rect">
              <a:avLst/>
            </a:prstGeom>
          </p:spPr>
        </p:pic>
        <p:pic>
          <p:nvPicPr>
            <p:cNvPr id="71" name="Picture 70">
              <a:extLst>
                <a:ext uri="{FF2B5EF4-FFF2-40B4-BE49-F238E27FC236}">
                  <a16:creationId xmlns:a16="http://schemas.microsoft.com/office/drawing/2014/main" id="{954BD17F-5FBE-4C10-8006-FA69AF0C99D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173063" y="2387327"/>
              <a:ext cx="203172" cy="256632"/>
            </a:xfrm>
            <a:prstGeom prst="rect">
              <a:avLst/>
            </a:prstGeom>
          </p:spPr>
        </p:pic>
        <p:pic>
          <p:nvPicPr>
            <p:cNvPr id="72" name="Picture 71">
              <a:extLst>
                <a:ext uri="{FF2B5EF4-FFF2-40B4-BE49-F238E27FC236}">
                  <a16:creationId xmlns:a16="http://schemas.microsoft.com/office/drawing/2014/main" id="{83ECBBF5-208B-42C1-A441-2E37D3046A6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932302" y="2101311"/>
              <a:ext cx="205089" cy="208170"/>
            </a:xfrm>
            <a:prstGeom prst="rect">
              <a:avLst/>
            </a:prstGeom>
          </p:spPr>
        </p:pic>
        <p:pic>
          <p:nvPicPr>
            <p:cNvPr id="89" name="Picture 88">
              <a:extLst>
                <a:ext uri="{FF2B5EF4-FFF2-40B4-BE49-F238E27FC236}">
                  <a16:creationId xmlns:a16="http://schemas.microsoft.com/office/drawing/2014/main" id="{B0C5E51D-6902-4E0D-8B3B-E4B44E82A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1010" y="1799262"/>
              <a:ext cx="504090" cy="458482"/>
            </a:xfrm>
            <a:prstGeom prst="rect">
              <a:avLst/>
            </a:prstGeom>
          </p:spPr>
        </p:pic>
        <p:cxnSp>
          <p:nvCxnSpPr>
            <p:cNvPr id="118" name="Straight Arrow Connector 117">
              <a:extLst>
                <a:ext uri="{FF2B5EF4-FFF2-40B4-BE49-F238E27FC236}">
                  <a16:creationId xmlns:a16="http://schemas.microsoft.com/office/drawing/2014/main" id="{E89F24F5-96EB-467D-A8F4-DB4921B642A5}"/>
                </a:ext>
              </a:extLst>
            </p:cNvPr>
            <p:cNvCxnSpPr>
              <a:cxnSpLocks/>
            </p:cNvCxnSpPr>
            <p:nvPr/>
          </p:nvCxnSpPr>
          <p:spPr>
            <a:xfrm flipV="1">
              <a:off x="9125229" y="2132492"/>
              <a:ext cx="416522" cy="5586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4AD7CBA-0E29-4E46-A23B-78BF2F6B4883}"/>
                </a:ext>
              </a:extLst>
            </p:cNvPr>
            <p:cNvCxnSpPr>
              <a:cxnSpLocks/>
            </p:cNvCxnSpPr>
            <p:nvPr/>
          </p:nvCxnSpPr>
          <p:spPr>
            <a:xfrm flipV="1">
              <a:off x="9286247" y="2191098"/>
              <a:ext cx="292498" cy="2851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9E0F3F5-C4D8-4EC3-90C5-9B03D2527295}"/>
                </a:ext>
              </a:extLst>
            </p:cNvPr>
            <p:cNvCxnSpPr>
              <a:cxnSpLocks/>
              <a:stCxn id="68" idx="0"/>
            </p:cNvCxnSpPr>
            <p:nvPr/>
          </p:nvCxnSpPr>
          <p:spPr>
            <a:xfrm flipH="1" flipV="1">
              <a:off x="9848294" y="2188358"/>
              <a:ext cx="107733" cy="379241"/>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2AED403-ACD1-408B-8614-DD95253CAD42}"/>
                </a:ext>
              </a:extLst>
            </p:cNvPr>
            <p:cNvCxnSpPr>
              <a:cxnSpLocks/>
              <a:stCxn id="71" idx="1"/>
            </p:cNvCxnSpPr>
            <p:nvPr/>
          </p:nvCxnSpPr>
          <p:spPr>
            <a:xfrm flipH="1" flipV="1">
              <a:off x="9902161" y="2126747"/>
              <a:ext cx="270902" cy="38889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81BDFA24-031F-4132-8EF7-358A5DD3254D}"/>
                </a:ext>
              </a:extLst>
            </p:cNvPr>
            <p:cNvCxnSpPr>
              <a:cxnSpLocks/>
              <a:stCxn id="65" idx="1"/>
            </p:cNvCxnSpPr>
            <p:nvPr/>
          </p:nvCxnSpPr>
          <p:spPr>
            <a:xfrm flipH="1">
              <a:off x="9936185" y="1775875"/>
              <a:ext cx="338464" cy="188999"/>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7394DA91-E0A8-4D66-9645-D758A003295E}"/>
                </a:ext>
              </a:extLst>
            </p:cNvPr>
            <p:cNvCxnSpPr>
              <a:cxnSpLocks/>
            </p:cNvCxnSpPr>
            <p:nvPr/>
          </p:nvCxnSpPr>
          <p:spPr>
            <a:xfrm>
              <a:off x="9342494" y="1610416"/>
              <a:ext cx="296144" cy="26793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7C157FA5-FBFC-4C76-A233-278715A47991}"/>
              </a:ext>
            </a:extLst>
          </p:cNvPr>
          <p:cNvPicPr>
            <a:picLocks noChangeAspect="1"/>
          </p:cNvPicPr>
          <p:nvPr/>
        </p:nvPicPr>
        <p:blipFill>
          <a:blip r:embed="rId19">
            <a:duotone>
              <a:schemeClr val="accent3">
                <a:shade val="45000"/>
                <a:satMod val="135000"/>
              </a:schemeClr>
              <a:prstClr val="white"/>
            </a:duotone>
          </a:blip>
          <a:stretch>
            <a:fillRect/>
          </a:stretch>
        </p:blipFill>
        <p:spPr>
          <a:xfrm>
            <a:off x="7557722" y="4274342"/>
            <a:ext cx="1844965" cy="993068"/>
          </a:xfrm>
          <a:prstGeom prst="rect">
            <a:avLst/>
          </a:prstGeom>
        </p:spPr>
      </p:pic>
      <p:sp>
        <p:nvSpPr>
          <p:cNvPr id="74" name="Oval 73">
            <a:extLst>
              <a:ext uri="{FF2B5EF4-FFF2-40B4-BE49-F238E27FC236}">
                <a16:creationId xmlns:a16="http://schemas.microsoft.com/office/drawing/2014/main" id="{E0395ED4-38F9-4735-A800-75EE856359CA}"/>
              </a:ext>
            </a:extLst>
          </p:cNvPr>
          <p:cNvSpPr/>
          <p:nvPr/>
        </p:nvSpPr>
        <p:spPr>
          <a:xfrm>
            <a:off x="443894" y="1761615"/>
            <a:ext cx="413340" cy="39881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5" name="Oval 74">
            <a:extLst>
              <a:ext uri="{FF2B5EF4-FFF2-40B4-BE49-F238E27FC236}">
                <a16:creationId xmlns:a16="http://schemas.microsoft.com/office/drawing/2014/main" id="{6F1466EB-1001-4E51-9EFE-7FCCCF025979}"/>
              </a:ext>
            </a:extLst>
          </p:cNvPr>
          <p:cNvSpPr/>
          <p:nvPr/>
        </p:nvSpPr>
        <p:spPr>
          <a:xfrm>
            <a:off x="445077" y="2998743"/>
            <a:ext cx="413340" cy="39881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6" name="Oval 75">
            <a:extLst>
              <a:ext uri="{FF2B5EF4-FFF2-40B4-BE49-F238E27FC236}">
                <a16:creationId xmlns:a16="http://schemas.microsoft.com/office/drawing/2014/main" id="{AC5617D1-3133-4F9F-B7F6-892B5563F705}"/>
              </a:ext>
            </a:extLst>
          </p:cNvPr>
          <p:cNvSpPr/>
          <p:nvPr/>
        </p:nvSpPr>
        <p:spPr>
          <a:xfrm>
            <a:off x="443894" y="4208667"/>
            <a:ext cx="413340" cy="39881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4" name="Picture 3" descr="A close up of a logo&#10;&#10;Description automatically generated">
            <a:extLst>
              <a:ext uri="{FF2B5EF4-FFF2-40B4-BE49-F238E27FC236}">
                <a16:creationId xmlns:a16="http://schemas.microsoft.com/office/drawing/2014/main" id="{3143321A-8A5C-47C7-A0AF-00B22FAFA5D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36893" y="4876847"/>
            <a:ext cx="1275590" cy="1321389"/>
          </a:xfrm>
          <a:prstGeom prst="rect">
            <a:avLst/>
          </a:prstGeom>
        </p:spPr>
      </p:pic>
      <p:pic>
        <p:nvPicPr>
          <p:cNvPr id="77" name="Picture 76">
            <a:extLst>
              <a:ext uri="{FF2B5EF4-FFF2-40B4-BE49-F238E27FC236}">
                <a16:creationId xmlns:a16="http://schemas.microsoft.com/office/drawing/2014/main" id="{B7D1E593-7F5F-440A-824B-5270EEB0D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7168" y="5073870"/>
            <a:ext cx="305053" cy="277453"/>
          </a:xfrm>
          <a:prstGeom prst="rect">
            <a:avLst/>
          </a:prstGeom>
        </p:spPr>
      </p:pic>
      <p:sp>
        <p:nvSpPr>
          <p:cNvPr id="56" name="Oval 55">
            <a:extLst>
              <a:ext uri="{FF2B5EF4-FFF2-40B4-BE49-F238E27FC236}">
                <a16:creationId xmlns:a16="http://schemas.microsoft.com/office/drawing/2014/main" id="{9AA6C7A1-9876-4D34-8910-0EF9808FBFAA}"/>
              </a:ext>
            </a:extLst>
          </p:cNvPr>
          <p:cNvSpPr/>
          <p:nvPr/>
        </p:nvSpPr>
        <p:spPr>
          <a:xfrm>
            <a:off x="443894" y="5445795"/>
            <a:ext cx="413340" cy="398810"/>
          </a:xfrm>
          <a:prstGeom prst="ellipse">
            <a:avLst/>
          </a:prstGeom>
          <a:solidFill>
            <a:schemeClr val="accent5">
              <a:lumMod val="75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Tree>
    <p:extLst>
      <p:ext uri="{BB962C8B-B14F-4D97-AF65-F5344CB8AC3E}">
        <p14:creationId xmlns:p14="http://schemas.microsoft.com/office/powerpoint/2010/main" val="4008685441"/>
      </p:ext>
    </p:extLst>
  </p:cSld>
  <p:clrMapOvr>
    <a:masterClrMapping/>
  </p:clrMapOvr>
  <mc:AlternateContent xmlns:mc="http://schemas.openxmlformats.org/markup-compatibility/2006" xmlns:p14="http://schemas.microsoft.com/office/powerpoint/2010/main">
    <mc:Choice Requires="p14">
      <p:transition p14:dur="250" advTm="15000">
        <p:pull/>
      </p:transition>
    </mc:Choice>
    <mc:Fallback xmlns="">
      <p:transition advTm="1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0"/>
                                        </p:tgtEl>
                                        <p:attrNameLst>
                                          <p:attrName>style.visibility</p:attrName>
                                        </p:attrNameLst>
                                      </p:cBhvr>
                                      <p:to>
                                        <p:strVal val="visible"/>
                                      </p:to>
                                    </p:set>
                                    <p:animEffect transition="in" filter="fade">
                                      <p:cBhvr>
                                        <p:cTn id="11" dur="500"/>
                                        <p:tgtEl>
                                          <p:spTgt spid="18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500"/>
                                        <p:tgtEl>
                                          <p:spTgt spid="18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80" grpId="0"/>
      <p:bldP spid="183" grpId="0"/>
      <p:bldP spid="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8</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77" name="TextBox 176">
            <a:extLst>
              <a:ext uri="{FF2B5EF4-FFF2-40B4-BE49-F238E27FC236}">
                <a16:creationId xmlns:a16="http://schemas.microsoft.com/office/drawing/2014/main" id="{74B05B1C-443B-4D4F-B1BC-B54E16CAE3E2}"/>
              </a:ext>
            </a:extLst>
          </p:cNvPr>
          <p:cNvSpPr txBox="1"/>
          <p:nvPr/>
        </p:nvSpPr>
        <p:spPr>
          <a:xfrm>
            <a:off x="2493036" y="221780"/>
            <a:ext cx="9098766" cy="646331"/>
          </a:xfrm>
          <a:prstGeom prst="rect">
            <a:avLst/>
          </a:prstGeom>
          <a:noFill/>
        </p:spPr>
        <p:txBody>
          <a:bodyPr wrap="square" rtlCol="0">
            <a:spAutoFit/>
          </a:bodyPr>
          <a:lstStyle/>
          <a:p>
            <a:r>
              <a:rPr lang="en-US" sz="3600" b="1" dirty="0">
                <a:solidFill>
                  <a:schemeClr val="accent1">
                    <a:lumMod val="75000"/>
                  </a:schemeClr>
                </a:solidFill>
              </a:rPr>
              <a:t>Collecting Stories Digitally</a:t>
            </a:r>
            <a:endParaRPr lang="id-ID" sz="3600" dirty="0">
              <a:solidFill>
                <a:schemeClr val="accent1">
                  <a:lumMod val="75000"/>
                </a:schemeClr>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8</a:t>
            </a:fld>
            <a:endParaRPr lang="en-US"/>
          </a:p>
        </p:txBody>
      </p:sp>
      <p:sp>
        <p:nvSpPr>
          <p:cNvPr id="3" name="TextBox 2">
            <a:extLst>
              <a:ext uri="{FF2B5EF4-FFF2-40B4-BE49-F238E27FC236}">
                <a16:creationId xmlns:a16="http://schemas.microsoft.com/office/drawing/2014/main" id="{7228021F-A013-4952-884C-09451B4C968E}"/>
              </a:ext>
            </a:extLst>
          </p:cNvPr>
          <p:cNvSpPr txBox="1"/>
          <p:nvPr/>
        </p:nvSpPr>
        <p:spPr>
          <a:xfrm>
            <a:off x="544151" y="1200501"/>
            <a:ext cx="519255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Crawling the Web (BlackFacts Bots)</a:t>
            </a:r>
          </a:p>
          <a:p>
            <a:pPr marL="285750" indent="-285750">
              <a:buFont typeface="Arial" panose="020B0604020202020204" pitchFamily="34" charset="0"/>
              <a:buChar char="•"/>
            </a:pPr>
            <a:r>
              <a:rPr lang="en-US" sz="2400" dirty="0"/>
              <a:t>Social Media</a:t>
            </a:r>
          </a:p>
          <a:p>
            <a:pPr marL="285750" indent="-285750">
              <a:buFont typeface="Arial" panose="020B0604020202020204" pitchFamily="34" charset="0"/>
              <a:buChar char="•"/>
            </a:pPr>
            <a:r>
              <a:rPr lang="en-US" sz="2400" dirty="0"/>
              <a:t>Academics / Griots</a:t>
            </a:r>
          </a:p>
          <a:p>
            <a:pPr marL="285750" indent="-285750">
              <a:buFont typeface="Arial" panose="020B0604020202020204" pitchFamily="34" charset="0"/>
              <a:buChar char="•"/>
            </a:pPr>
            <a:r>
              <a:rPr lang="en-US" sz="2400" dirty="0"/>
              <a:t>BlackFacts Members</a:t>
            </a:r>
          </a:p>
          <a:p>
            <a:pPr marL="285750" indent="-285750">
              <a:buFont typeface="Arial" panose="020B0604020202020204" pitchFamily="34" charset="0"/>
              <a:buChar char="•"/>
            </a:pPr>
            <a:r>
              <a:rPr lang="en-US" sz="2400" dirty="0"/>
              <a:t>BlackFacts Legacy™</a:t>
            </a:r>
          </a:p>
          <a:p>
            <a:pPr marL="285750" indent="-285750">
              <a:buFont typeface="Arial" panose="020B0604020202020204" pitchFamily="34" charset="0"/>
              <a:buChar char="•"/>
            </a:pPr>
            <a:r>
              <a:rPr lang="en-US" sz="2400" dirty="0"/>
              <a:t>BlackFacts Griot™</a:t>
            </a:r>
          </a:p>
          <a:p>
            <a:pPr marL="285750" indent="-285750">
              <a:buFont typeface="Arial" panose="020B0604020202020204" pitchFamily="34" charset="0"/>
              <a:buChar char="•"/>
            </a:pPr>
            <a:endParaRPr lang="en-US" sz="2400" dirty="0"/>
          </a:p>
          <a:p>
            <a:r>
              <a:rPr lang="en-US" sz="2400" dirty="0"/>
              <a:t>Just get the Story to an electronic device, we’ll take it from there!</a:t>
            </a:r>
          </a:p>
        </p:txBody>
      </p:sp>
      <p:grpSp>
        <p:nvGrpSpPr>
          <p:cNvPr id="8" name="Group 7">
            <a:extLst>
              <a:ext uri="{FF2B5EF4-FFF2-40B4-BE49-F238E27FC236}">
                <a16:creationId xmlns:a16="http://schemas.microsoft.com/office/drawing/2014/main" id="{5737E561-9D19-471A-A9AD-740FF1EAE432}"/>
              </a:ext>
            </a:extLst>
          </p:cNvPr>
          <p:cNvGrpSpPr/>
          <p:nvPr/>
        </p:nvGrpSpPr>
        <p:grpSpPr>
          <a:xfrm>
            <a:off x="6019928" y="1110811"/>
            <a:ext cx="5192555" cy="4636378"/>
            <a:chOff x="5861679" y="1240440"/>
            <a:chExt cx="3416956" cy="2982394"/>
          </a:xfrm>
        </p:grpSpPr>
        <p:pic>
          <p:nvPicPr>
            <p:cNvPr id="47" name="Picture 46">
              <a:extLst>
                <a:ext uri="{FF2B5EF4-FFF2-40B4-BE49-F238E27FC236}">
                  <a16:creationId xmlns:a16="http://schemas.microsoft.com/office/drawing/2014/main" id="{E1D964B4-9247-47E8-A3F3-355333E4A0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4141" y="2053869"/>
              <a:ext cx="371121" cy="374967"/>
            </a:xfrm>
            <a:prstGeom prst="rect">
              <a:avLst/>
            </a:prstGeom>
          </p:spPr>
        </p:pic>
        <p:cxnSp>
          <p:nvCxnSpPr>
            <p:cNvPr id="51" name="Straight Arrow Connector 50">
              <a:extLst>
                <a:ext uri="{FF2B5EF4-FFF2-40B4-BE49-F238E27FC236}">
                  <a16:creationId xmlns:a16="http://schemas.microsoft.com/office/drawing/2014/main" id="{04C79EA2-529F-48E6-A762-FF7A7769EF3B}"/>
                </a:ext>
              </a:extLst>
            </p:cNvPr>
            <p:cNvCxnSpPr>
              <a:cxnSpLocks/>
              <a:stCxn id="47" idx="3"/>
              <a:endCxn id="89" idx="1"/>
            </p:cNvCxnSpPr>
            <p:nvPr/>
          </p:nvCxnSpPr>
          <p:spPr>
            <a:xfrm>
              <a:off x="6495262" y="2241353"/>
              <a:ext cx="572974" cy="404079"/>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89D2F7D2-55AE-4FE3-A339-97F9262D6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7581" y="1366046"/>
              <a:ext cx="334920" cy="334547"/>
            </a:xfrm>
            <a:prstGeom prst="rect">
              <a:avLst/>
            </a:prstGeom>
          </p:spPr>
        </p:pic>
        <p:cxnSp>
          <p:nvCxnSpPr>
            <p:cNvPr id="54" name="Straight Arrow Connector 53">
              <a:extLst>
                <a:ext uri="{FF2B5EF4-FFF2-40B4-BE49-F238E27FC236}">
                  <a16:creationId xmlns:a16="http://schemas.microsoft.com/office/drawing/2014/main" id="{FC420599-AFBA-4FC8-813D-BFB789E8622C}"/>
                </a:ext>
              </a:extLst>
            </p:cNvPr>
            <p:cNvCxnSpPr>
              <a:cxnSpLocks/>
              <a:stCxn id="52" idx="1"/>
            </p:cNvCxnSpPr>
            <p:nvPr/>
          </p:nvCxnSpPr>
          <p:spPr>
            <a:xfrm flipH="1">
              <a:off x="7954000" y="1533319"/>
              <a:ext cx="463581" cy="77362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D5AA4A8-672C-4BFD-8AB1-4E830E13E9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4671" y="3840817"/>
              <a:ext cx="373945" cy="382017"/>
            </a:xfrm>
            <a:prstGeom prst="rect">
              <a:avLst/>
            </a:prstGeom>
          </p:spPr>
        </p:pic>
        <p:cxnSp>
          <p:nvCxnSpPr>
            <p:cNvPr id="58" name="Straight Arrow Connector 57">
              <a:extLst>
                <a:ext uri="{FF2B5EF4-FFF2-40B4-BE49-F238E27FC236}">
                  <a16:creationId xmlns:a16="http://schemas.microsoft.com/office/drawing/2014/main" id="{91572EE9-9B9B-4A3D-9A12-339D945A625F}"/>
                </a:ext>
              </a:extLst>
            </p:cNvPr>
            <p:cNvCxnSpPr>
              <a:cxnSpLocks/>
              <a:stCxn id="55" idx="0"/>
              <a:endCxn id="89" idx="2"/>
            </p:cNvCxnSpPr>
            <p:nvPr/>
          </p:nvCxnSpPr>
          <p:spPr>
            <a:xfrm flipV="1">
              <a:off x="7341643" y="3131784"/>
              <a:ext cx="261325" cy="70903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19DE2C82-6EFC-4FE2-BFE6-E8CFDD2ABD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33156" y="1240440"/>
              <a:ext cx="418046" cy="427179"/>
            </a:xfrm>
            <a:prstGeom prst="rect">
              <a:avLst/>
            </a:prstGeom>
          </p:spPr>
        </p:pic>
        <p:cxnSp>
          <p:nvCxnSpPr>
            <p:cNvPr id="61" name="Straight Arrow Connector 60">
              <a:extLst>
                <a:ext uri="{FF2B5EF4-FFF2-40B4-BE49-F238E27FC236}">
                  <a16:creationId xmlns:a16="http://schemas.microsoft.com/office/drawing/2014/main" id="{125AE7F4-FF14-41E1-8BA7-6FB59EF2BAA0}"/>
                </a:ext>
              </a:extLst>
            </p:cNvPr>
            <p:cNvCxnSpPr>
              <a:cxnSpLocks/>
              <a:stCxn id="59" idx="2"/>
              <a:endCxn id="89" idx="0"/>
            </p:cNvCxnSpPr>
            <p:nvPr/>
          </p:nvCxnSpPr>
          <p:spPr>
            <a:xfrm>
              <a:off x="7442180" y="1667619"/>
              <a:ext cx="160788" cy="49146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34F9E5A9-23EC-4DFA-A9A9-C2A9F0AEDA84}"/>
                </a:ext>
              </a:extLst>
            </p:cNvPr>
            <p:cNvPicPr>
              <a:picLocks noChangeAspect="1"/>
            </p:cNvPicPr>
            <p:nvPr/>
          </p:nvPicPr>
          <p:blipFill>
            <a:blip r:embed="rId8"/>
            <a:stretch>
              <a:fillRect/>
            </a:stretch>
          </p:blipFill>
          <p:spPr>
            <a:xfrm>
              <a:off x="8709569" y="2673846"/>
              <a:ext cx="436071" cy="453007"/>
            </a:xfrm>
            <a:prstGeom prst="rect">
              <a:avLst/>
            </a:prstGeom>
          </p:spPr>
        </p:pic>
        <p:cxnSp>
          <p:nvCxnSpPr>
            <p:cNvPr id="64" name="Straight Arrow Connector 63">
              <a:extLst>
                <a:ext uri="{FF2B5EF4-FFF2-40B4-BE49-F238E27FC236}">
                  <a16:creationId xmlns:a16="http://schemas.microsoft.com/office/drawing/2014/main" id="{C4702A68-2891-477E-8532-B68B44F13108}"/>
                </a:ext>
              </a:extLst>
            </p:cNvPr>
            <p:cNvCxnSpPr>
              <a:cxnSpLocks/>
              <a:stCxn id="62" idx="1"/>
            </p:cNvCxnSpPr>
            <p:nvPr/>
          </p:nvCxnSpPr>
          <p:spPr>
            <a:xfrm flipH="1" flipV="1">
              <a:off x="7899815" y="2775181"/>
              <a:ext cx="809754" cy="12516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 descr="Image result for images of robot icon">
              <a:extLst>
                <a:ext uri="{FF2B5EF4-FFF2-40B4-BE49-F238E27FC236}">
                  <a16:creationId xmlns:a16="http://schemas.microsoft.com/office/drawing/2014/main" id="{406F31A8-9188-4D7B-89CE-C45DE724C9D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709569" y="1824930"/>
              <a:ext cx="569066" cy="5690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9C182332-5A16-4CD6-8169-CE3D7837DDD7}"/>
                </a:ext>
              </a:extLst>
            </p:cNvPr>
            <p:cNvPicPr>
              <a:picLocks noChangeAspect="1"/>
            </p:cNvPicPr>
            <p:nvPr/>
          </p:nvPicPr>
          <p:blipFill>
            <a:blip r:embed="rId10"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7876376" y="3789165"/>
              <a:ext cx="314426" cy="419200"/>
            </a:xfrm>
            <a:prstGeom prst="rect">
              <a:avLst/>
            </a:prstGeom>
          </p:spPr>
        </p:pic>
        <p:pic>
          <p:nvPicPr>
            <p:cNvPr id="69" name="Picture 68">
              <a:extLst>
                <a:ext uri="{FF2B5EF4-FFF2-40B4-BE49-F238E27FC236}">
                  <a16:creationId xmlns:a16="http://schemas.microsoft.com/office/drawing/2014/main" id="{4AE01BFA-CE0F-42E1-AD9D-B312A7C33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18525" y="1469214"/>
              <a:ext cx="511836" cy="427181"/>
            </a:xfrm>
            <a:prstGeom prst="rect">
              <a:avLst/>
            </a:prstGeom>
          </p:spPr>
        </p:pic>
        <p:pic>
          <p:nvPicPr>
            <p:cNvPr id="70" name="Picture 69">
              <a:extLst>
                <a:ext uri="{FF2B5EF4-FFF2-40B4-BE49-F238E27FC236}">
                  <a16:creationId xmlns:a16="http://schemas.microsoft.com/office/drawing/2014/main" id="{65662B58-FBBF-4F62-8415-3A62E4E0C4A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47268" y="3571470"/>
              <a:ext cx="619969" cy="342242"/>
            </a:xfrm>
            <a:prstGeom prst="rect">
              <a:avLst/>
            </a:prstGeom>
          </p:spPr>
        </p:pic>
        <p:pic>
          <p:nvPicPr>
            <p:cNvPr id="71" name="Picture 70">
              <a:extLst>
                <a:ext uri="{FF2B5EF4-FFF2-40B4-BE49-F238E27FC236}">
                  <a16:creationId xmlns:a16="http://schemas.microsoft.com/office/drawing/2014/main" id="{954BD17F-5FBE-4C10-8006-FA69AF0C99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94047" y="3406704"/>
              <a:ext cx="431045" cy="544464"/>
            </a:xfrm>
            <a:prstGeom prst="rect">
              <a:avLst/>
            </a:prstGeom>
          </p:spPr>
        </p:pic>
        <p:pic>
          <p:nvPicPr>
            <p:cNvPr id="72" name="Picture 71">
              <a:extLst>
                <a:ext uri="{FF2B5EF4-FFF2-40B4-BE49-F238E27FC236}">
                  <a16:creationId xmlns:a16="http://schemas.microsoft.com/office/drawing/2014/main" id="{83ECBBF5-208B-42C1-A441-2E37D3046A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61679" y="2799900"/>
              <a:ext cx="435112" cy="441648"/>
            </a:xfrm>
            <a:prstGeom prst="rect">
              <a:avLst/>
            </a:prstGeom>
          </p:spPr>
        </p:pic>
        <p:pic>
          <p:nvPicPr>
            <p:cNvPr id="89" name="Picture 88">
              <a:extLst>
                <a:ext uri="{FF2B5EF4-FFF2-40B4-BE49-F238E27FC236}">
                  <a16:creationId xmlns:a16="http://schemas.microsoft.com/office/drawing/2014/main" id="{B0C5E51D-6902-4E0D-8B3B-E4B44E82A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8236" y="2159080"/>
              <a:ext cx="1069465" cy="972704"/>
            </a:xfrm>
            <a:prstGeom prst="rect">
              <a:avLst/>
            </a:prstGeom>
          </p:spPr>
        </p:pic>
        <p:cxnSp>
          <p:nvCxnSpPr>
            <p:cNvPr id="118" name="Straight Arrow Connector 117">
              <a:extLst>
                <a:ext uri="{FF2B5EF4-FFF2-40B4-BE49-F238E27FC236}">
                  <a16:creationId xmlns:a16="http://schemas.microsoft.com/office/drawing/2014/main" id="{E89F24F5-96EB-467D-A8F4-DB4921B642A5}"/>
                </a:ext>
              </a:extLst>
            </p:cNvPr>
            <p:cNvCxnSpPr>
              <a:cxnSpLocks/>
            </p:cNvCxnSpPr>
            <p:nvPr/>
          </p:nvCxnSpPr>
          <p:spPr>
            <a:xfrm flipV="1">
              <a:off x="6270988" y="2866053"/>
              <a:ext cx="883683" cy="118524"/>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4AD7CBA-0E29-4E46-A23B-78BF2F6B4883}"/>
                </a:ext>
              </a:extLst>
            </p:cNvPr>
            <p:cNvCxnSpPr>
              <a:cxnSpLocks/>
            </p:cNvCxnSpPr>
            <p:nvPr/>
          </p:nvCxnSpPr>
          <p:spPr>
            <a:xfrm flipV="1">
              <a:off x="6612600" y="2990390"/>
              <a:ext cx="620557" cy="60487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9E0F3F5-C4D8-4EC3-90C5-9B03D2527295}"/>
                </a:ext>
              </a:extLst>
            </p:cNvPr>
            <p:cNvCxnSpPr>
              <a:cxnSpLocks/>
              <a:stCxn id="68" idx="0"/>
            </p:cNvCxnSpPr>
            <p:nvPr/>
          </p:nvCxnSpPr>
          <p:spPr>
            <a:xfrm flipH="1" flipV="1">
              <a:off x="7805025" y="2984577"/>
              <a:ext cx="228564" cy="80458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2AED403-ACD1-408B-8614-DD95253CAD42}"/>
                </a:ext>
              </a:extLst>
            </p:cNvPr>
            <p:cNvCxnSpPr>
              <a:cxnSpLocks/>
              <a:stCxn id="71" idx="1"/>
            </p:cNvCxnSpPr>
            <p:nvPr/>
          </p:nvCxnSpPr>
          <p:spPr>
            <a:xfrm flipH="1" flipV="1">
              <a:off x="7919308" y="2853864"/>
              <a:ext cx="574739" cy="82507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81BDFA24-031F-4132-8EF7-358A5DD3254D}"/>
                </a:ext>
              </a:extLst>
            </p:cNvPr>
            <p:cNvCxnSpPr>
              <a:cxnSpLocks/>
              <a:stCxn id="65" idx="1"/>
            </p:cNvCxnSpPr>
            <p:nvPr/>
          </p:nvCxnSpPr>
          <p:spPr>
            <a:xfrm flipH="1">
              <a:off x="7991492" y="2109463"/>
              <a:ext cx="718077" cy="40097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5807047-3B37-441B-B5CC-2B2617A5C60E}"/>
                </a:ext>
              </a:extLst>
            </p:cNvPr>
            <p:cNvCxnSpPr>
              <a:cxnSpLocks/>
            </p:cNvCxnSpPr>
            <p:nvPr/>
          </p:nvCxnSpPr>
          <p:spPr>
            <a:xfrm>
              <a:off x="6765900" y="1815482"/>
              <a:ext cx="594324" cy="58623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7071852"/>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9</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80" name="TextBox 179">
            <a:extLst>
              <a:ext uri="{FF2B5EF4-FFF2-40B4-BE49-F238E27FC236}">
                <a16:creationId xmlns:a16="http://schemas.microsoft.com/office/drawing/2014/main" id="{0AA4F2BC-BA59-4CDB-99ED-B03FE7F1B0A4}"/>
              </a:ext>
            </a:extLst>
          </p:cNvPr>
          <p:cNvSpPr txBox="1"/>
          <p:nvPr/>
        </p:nvSpPr>
        <p:spPr>
          <a:xfrm>
            <a:off x="2573512" y="228203"/>
            <a:ext cx="8556361" cy="646331"/>
          </a:xfrm>
          <a:prstGeom prst="rect">
            <a:avLst/>
          </a:prstGeom>
          <a:noFill/>
        </p:spPr>
        <p:txBody>
          <a:bodyPr wrap="square" rtlCol="0">
            <a:spAutoFit/>
          </a:bodyPr>
          <a:lstStyle/>
          <a:p>
            <a:r>
              <a:rPr lang="en-US" sz="3600" b="1" dirty="0">
                <a:solidFill>
                  <a:schemeClr val="accent1"/>
                </a:solidFill>
              </a:rPr>
              <a:t>Organizing the Stories using AI</a:t>
            </a:r>
            <a:endParaRPr lang="id-ID" sz="3600" b="1" dirty="0">
              <a:solidFill>
                <a:schemeClr val="accent1"/>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9</a:t>
            </a:fld>
            <a:endParaRPr lang="en-US"/>
          </a:p>
        </p:txBody>
      </p:sp>
      <p:grpSp>
        <p:nvGrpSpPr>
          <p:cNvPr id="2" name="Group 1">
            <a:extLst>
              <a:ext uri="{FF2B5EF4-FFF2-40B4-BE49-F238E27FC236}">
                <a16:creationId xmlns:a16="http://schemas.microsoft.com/office/drawing/2014/main" id="{6EA1DD56-6B92-4EF8-A135-FB7A1A9137DC}"/>
              </a:ext>
            </a:extLst>
          </p:cNvPr>
          <p:cNvGrpSpPr/>
          <p:nvPr/>
        </p:nvGrpSpPr>
        <p:grpSpPr>
          <a:xfrm>
            <a:off x="3976099" y="1993188"/>
            <a:ext cx="7541231" cy="2560706"/>
            <a:chOff x="5795848" y="3198428"/>
            <a:chExt cx="2791032" cy="959039"/>
          </a:xfrm>
        </p:grpSpPr>
        <p:pic>
          <p:nvPicPr>
            <p:cNvPr id="134" name="Picture 133">
              <a:extLst>
                <a:ext uri="{FF2B5EF4-FFF2-40B4-BE49-F238E27FC236}">
                  <a16:creationId xmlns:a16="http://schemas.microsoft.com/office/drawing/2014/main" id="{C0C22DE3-E25A-424D-8BE7-82974F790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5848" y="3397553"/>
              <a:ext cx="504090" cy="458482"/>
            </a:xfrm>
            <a:prstGeom prst="rect">
              <a:avLst/>
            </a:prstGeom>
          </p:spPr>
        </p:pic>
        <p:pic>
          <p:nvPicPr>
            <p:cNvPr id="1035" name="Picture 11">
              <a:extLst>
                <a:ext uri="{FF2B5EF4-FFF2-40B4-BE49-F238E27FC236}">
                  <a16:creationId xmlns:a16="http://schemas.microsoft.com/office/drawing/2014/main" id="{94AEBB3B-7DFF-4D26-8EF5-899FCE6485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7954" y="3449983"/>
              <a:ext cx="388926" cy="40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E13F4ABB-8397-4FD2-97F9-1902023CD4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36836" y="3198428"/>
              <a:ext cx="315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a:extLst>
                <a:ext uri="{FF2B5EF4-FFF2-40B4-BE49-F238E27FC236}">
                  <a16:creationId xmlns:a16="http://schemas.microsoft.com/office/drawing/2014/main" id="{7781B798-363E-44DD-9D60-A3E5E0EE99C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76094" y="3503228"/>
              <a:ext cx="3143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a:extLst>
                <a:ext uri="{FF2B5EF4-FFF2-40B4-BE49-F238E27FC236}">
                  <a16:creationId xmlns:a16="http://schemas.microsoft.com/office/drawing/2014/main" id="{2827110E-371C-437D-88E9-06A4A7A08C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94799" y="3787580"/>
              <a:ext cx="358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 name="Straight Arrow Connector 153">
              <a:extLst>
                <a:ext uri="{FF2B5EF4-FFF2-40B4-BE49-F238E27FC236}">
                  <a16:creationId xmlns:a16="http://schemas.microsoft.com/office/drawing/2014/main" id="{6126F00A-81CE-49A0-A35E-DC384B6D86FE}"/>
                </a:ext>
              </a:extLst>
            </p:cNvPr>
            <p:cNvCxnSpPr>
              <a:cxnSpLocks/>
              <a:endCxn id="1036" idx="1"/>
            </p:cNvCxnSpPr>
            <p:nvPr/>
          </p:nvCxnSpPr>
          <p:spPr>
            <a:xfrm flipV="1">
              <a:off x="6222148" y="3350828"/>
              <a:ext cx="514688" cy="192430"/>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4C647C7-5E2D-4C0C-B7CE-E8962D2EB8B3}"/>
                </a:ext>
              </a:extLst>
            </p:cNvPr>
            <p:cNvCxnSpPr>
              <a:cxnSpLocks/>
            </p:cNvCxnSpPr>
            <p:nvPr/>
          </p:nvCxnSpPr>
          <p:spPr>
            <a:xfrm>
              <a:off x="6120542" y="3603715"/>
              <a:ext cx="975087" cy="2553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0959658E-A970-40A6-852C-24D8FFDB6226}"/>
                </a:ext>
              </a:extLst>
            </p:cNvPr>
            <p:cNvCxnSpPr>
              <a:cxnSpLocks/>
              <a:endCxn id="1038" idx="1"/>
            </p:cNvCxnSpPr>
            <p:nvPr/>
          </p:nvCxnSpPr>
          <p:spPr>
            <a:xfrm>
              <a:off x="6171632" y="3712692"/>
              <a:ext cx="1223167" cy="25983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F2C1E215-F19E-4324-8BC8-9E982386F0EE}"/>
                </a:ext>
              </a:extLst>
            </p:cNvPr>
            <p:cNvCxnSpPr>
              <a:cxnSpLocks/>
              <a:stCxn id="1037" idx="3"/>
            </p:cNvCxnSpPr>
            <p:nvPr/>
          </p:nvCxnSpPr>
          <p:spPr>
            <a:xfrm flipV="1">
              <a:off x="7390419" y="3658079"/>
              <a:ext cx="803155" cy="86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1437AA9C-68C9-401C-A580-DEDE8695614D}"/>
                </a:ext>
              </a:extLst>
            </p:cNvPr>
            <p:cNvCxnSpPr>
              <a:cxnSpLocks/>
            </p:cNvCxnSpPr>
            <p:nvPr/>
          </p:nvCxnSpPr>
          <p:spPr>
            <a:xfrm>
              <a:off x="7033155" y="3367533"/>
              <a:ext cx="1160419" cy="1697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E69D315F-BEAE-4AE0-8818-B4A9CF7F1733}"/>
                </a:ext>
              </a:extLst>
            </p:cNvPr>
            <p:cNvCxnSpPr>
              <a:cxnSpLocks/>
            </p:cNvCxnSpPr>
            <p:nvPr/>
          </p:nvCxnSpPr>
          <p:spPr>
            <a:xfrm flipV="1">
              <a:off x="7753574" y="3787580"/>
              <a:ext cx="502748" cy="18494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20F59DA1-761C-4EF6-A542-5E1313473997}"/>
              </a:ext>
            </a:extLst>
          </p:cNvPr>
          <p:cNvSpPr txBox="1"/>
          <p:nvPr/>
        </p:nvSpPr>
        <p:spPr>
          <a:xfrm>
            <a:off x="436218" y="1110768"/>
            <a:ext cx="5640643" cy="5016758"/>
          </a:xfrm>
          <a:prstGeom prst="rect">
            <a:avLst/>
          </a:prstGeom>
          <a:noFill/>
        </p:spPr>
        <p:txBody>
          <a:bodyPr wrap="square" rtlCol="0">
            <a:spAutoFit/>
          </a:bodyPr>
          <a:lstStyle/>
          <a:p>
            <a:r>
              <a:rPr lang="en-US" sz="2000" dirty="0"/>
              <a:t>BlackFacts Uses our proprietary AI-aware Engine (code-named </a:t>
            </a:r>
            <a:r>
              <a:rPr lang="en-US" sz="2000" b="1" dirty="0"/>
              <a:t>Timbuktu™</a:t>
            </a:r>
            <a:r>
              <a:rPr lang="en-US" sz="2000" dirty="0"/>
              <a:t>) to Link Stories Based On:</a:t>
            </a:r>
          </a:p>
          <a:p>
            <a:pPr marL="285750" indent="-285750">
              <a:buFont typeface="Arial" panose="020B0604020202020204" pitchFamily="34" charset="0"/>
              <a:buChar char="•"/>
            </a:pPr>
            <a:r>
              <a:rPr lang="en-US" sz="2000" dirty="0"/>
              <a:t>People</a:t>
            </a:r>
          </a:p>
          <a:p>
            <a:pPr marL="285750" indent="-285750">
              <a:buFont typeface="Arial" panose="020B0604020202020204" pitchFamily="34" charset="0"/>
              <a:buChar char="•"/>
            </a:pPr>
            <a:r>
              <a:rPr lang="en-US" sz="2000" dirty="0"/>
              <a:t>Events</a:t>
            </a:r>
          </a:p>
          <a:p>
            <a:pPr marL="285750" indent="-285750">
              <a:buFont typeface="Arial" panose="020B0604020202020204" pitchFamily="34" charset="0"/>
              <a:buChar char="•"/>
            </a:pPr>
            <a:r>
              <a:rPr lang="en-US" sz="2000" dirty="0"/>
              <a:t>Places</a:t>
            </a:r>
          </a:p>
          <a:p>
            <a:pPr marL="285750" indent="-285750">
              <a:buFont typeface="Arial" panose="020B0604020202020204" pitchFamily="34" charset="0"/>
              <a:buChar char="•"/>
            </a:pPr>
            <a:r>
              <a:rPr lang="en-US" sz="2000" dirty="0"/>
              <a:t>Concepts</a:t>
            </a:r>
          </a:p>
          <a:p>
            <a:pPr marL="285750" indent="-285750">
              <a:buFont typeface="Arial" panose="020B0604020202020204" pitchFamily="34" charset="0"/>
              <a:buChar char="•"/>
            </a:pPr>
            <a:r>
              <a:rPr lang="en-US" sz="2000" dirty="0"/>
              <a:t>Keywords</a:t>
            </a:r>
          </a:p>
          <a:p>
            <a:pPr marL="285750" indent="-285750">
              <a:buFont typeface="Arial" panose="020B0604020202020204" pitchFamily="34" charset="0"/>
              <a:buChar char="•"/>
            </a:pPr>
            <a:r>
              <a:rPr lang="en-US" sz="2000" dirty="0"/>
              <a:t>Hashtags</a:t>
            </a:r>
          </a:p>
          <a:p>
            <a:pPr marL="285750" indent="-285750">
              <a:buFont typeface="Arial" panose="020B0604020202020204" pitchFamily="34" charset="0"/>
              <a:buChar char="•"/>
            </a:pPr>
            <a:endParaRPr lang="en-US" sz="2000" dirty="0"/>
          </a:p>
          <a:p>
            <a:r>
              <a:rPr lang="en-US" sz="2000" dirty="0"/>
              <a:t>Driving Features Like:</a:t>
            </a:r>
          </a:p>
          <a:p>
            <a:r>
              <a:rPr lang="en-US" sz="2000" dirty="0"/>
              <a:t>‘You May Also Like’</a:t>
            </a:r>
          </a:p>
          <a:p>
            <a:r>
              <a:rPr lang="en-US" sz="2000" dirty="0"/>
              <a:t>‘Also About Malcolm X’</a:t>
            </a:r>
          </a:p>
          <a:p>
            <a:r>
              <a:rPr lang="en-US" sz="2000" dirty="0"/>
              <a:t>‘The Black Church Throughout History’</a:t>
            </a:r>
          </a:p>
          <a:p>
            <a:r>
              <a:rPr lang="en-US" sz="2000" dirty="0"/>
              <a:t>‘Other Female Inventors’</a:t>
            </a:r>
          </a:p>
          <a:p>
            <a:r>
              <a:rPr lang="en-US" sz="2000" dirty="0"/>
              <a:t>‘Other Black LGBT Pioneers’</a:t>
            </a:r>
          </a:p>
          <a:p>
            <a:r>
              <a:rPr lang="en-US" sz="2000" dirty="0"/>
              <a:t>…etc.</a:t>
            </a:r>
          </a:p>
        </p:txBody>
      </p:sp>
      <p:pic>
        <p:nvPicPr>
          <p:cNvPr id="24" name="Picture 23">
            <a:extLst>
              <a:ext uri="{FF2B5EF4-FFF2-40B4-BE49-F238E27FC236}">
                <a16:creationId xmlns:a16="http://schemas.microsoft.com/office/drawing/2014/main" id="{B6FB331C-969F-4F27-99C9-84B56BAA6777}"/>
              </a:ext>
            </a:extLst>
          </p:cNvPr>
          <p:cNvPicPr>
            <a:picLocks noChangeAspect="1"/>
          </p:cNvPicPr>
          <p:nvPr/>
        </p:nvPicPr>
        <p:blipFill>
          <a:blip r:embed="rId8"/>
          <a:stretch>
            <a:fillRect/>
          </a:stretch>
        </p:blipFill>
        <p:spPr>
          <a:xfrm>
            <a:off x="5585639" y="4379207"/>
            <a:ext cx="3467205" cy="1479666"/>
          </a:xfrm>
          <a:prstGeom prst="rect">
            <a:avLst/>
          </a:prstGeom>
          <a:ln>
            <a:noFill/>
          </a:ln>
          <a:effectLst>
            <a:softEdge rad="112500"/>
          </a:effectLst>
        </p:spPr>
      </p:pic>
      <p:sp>
        <p:nvSpPr>
          <p:cNvPr id="4" name="TextBox 3">
            <a:extLst>
              <a:ext uri="{FF2B5EF4-FFF2-40B4-BE49-F238E27FC236}">
                <a16:creationId xmlns:a16="http://schemas.microsoft.com/office/drawing/2014/main" id="{44EE76B1-C12B-4C95-B340-0E18B052BC61}"/>
              </a:ext>
            </a:extLst>
          </p:cNvPr>
          <p:cNvSpPr txBox="1"/>
          <p:nvPr/>
        </p:nvSpPr>
        <p:spPr>
          <a:xfrm>
            <a:off x="6467186" y="5755330"/>
            <a:ext cx="1268745" cy="369332"/>
          </a:xfrm>
          <a:prstGeom prst="rect">
            <a:avLst/>
          </a:prstGeom>
          <a:noFill/>
        </p:spPr>
        <p:txBody>
          <a:bodyPr wrap="none" rtlCol="0">
            <a:spAutoFit/>
          </a:bodyPr>
          <a:lstStyle/>
          <a:p>
            <a:r>
              <a:rPr lang="en-US" b="1" dirty="0"/>
              <a:t>Timbuktu™</a:t>
            </a:r>
            <a:endParaRPr lang="en-US" dirty="0"/>
          </a:p>
        </p:txBody>
      </p:sp>
    </p:spTree>
    <p:extLst>
      <p:ext uri="{BB962C8B-B14F-4D97-AF65-F5344CB8AC3E}">
        <p14:creationId xmlns:p14="http://schemas.microsoft.com/office/powerpoint/2010/main" val="276941793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Icons.ExpandCollapse" Revision="1" Stencil="System.Storyboarding.Icons" StencilVersion="0.1"/>
</Control>
</file>

<file path=customXml/itemProps1.xml><?xml version="1.0" encoding="utf-8"?>
<ds:datastoreItem xmlns:ds="http://schemas.openxmlformats.org/officeDocument/2006/customXml" ds:itemID="{63CEBE95-676B-4377-A374-721C347ABA76}">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Retrospect</Template>
  <TotalTime>138215</TotalTime>
  <Words>1010</Words>
  <Application>Microsoft Office PowerPoint</Application>
  <PresentationFormat>Widescreen</PresentationFormat>
  <Paragraphs>162</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Blackfacts Big Hairy Audacious Goals</dc:title>
  <dc:creator>Ken Granderson</dc:creator>
  <cp:lastModifiedBy>Ken Granderson</cp:lastModifiedBy>
  <cp:revision>427</cp:revision>
  <cp:lastPrinted>2017-06-07T20:00:41Z</cp:lastPrinted>
  <dcterms:created xsi:type="dcterms:W3CDTF">2013-07-08T14:55:55Z</dcterms:created>
  <dcterms:modified xsi:type="dcterms:W3CDTF">2020-12-31T16:36:48Z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