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31" r:id="rId2"/>
    <p:sldId id="328" r:id="rId3"/>
    <p:sldId id="318" r:id="rId4"/>
    <p:sldId id="317" r:id="rId5"/>
    <p:sldId id="329" r:id="rId6"/>
    <p:sldId id="324" r:id="rId7"/>
    <p:sldId id="315" r:id="rId8"/>
    <p:sldId id="33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153" autoAdjust="0"/>
    <p:restoredTop sz="94660"/>
  </p:normalViewPr>
  <p:slideViewPr>
    <p:cSldViewPr snapToGrid="0" showGuides="1">
      <p:cViewPr varScale="1">
        <p:scale>
          <a:sx n="103" d="100"/>
          <a:sy n="103" d="100"/>
        </p:scale>
        <p:origin x="114" y="64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292FD-44A8-4266-A768-5C5190676719}" type="datetimeFigureOut">
              <a:rPr lang="en-US" smtClean="0"/>
              <a:t>6/13/2020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5BED87-BCBD-47F0-851C-83244E5A904B}" type="slidenum">
              <a:rPr lang="en-US" smtClean="0"/>
              <a:t>‹#›</a:t>
            </a:fld>
            <a:endParaRPr lang="en-US"/>
          </a:p>
        </p:txBody>
      </p:sp>
    </p:spTree>
    <p:extLst>
      <p:ext uri="{BB962C8B-B14F-4D97-AF65-F5344CB8AC3E}">
        <p14:creationId xmlns:p14="http://schemas.microsoft.com/office/powerpoint/2010/main" val="4022117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 vs Inspire?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 platform to educate, inform and engage about the wealth of significant HISTORICAL and  cultural contributions of people of color to society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rPr>
              <a:t>Need to reformat to be consistent with rest of presentation</a:t>
            </a:r>
          </a:p>
          <a:p>
            <a:endParaRPr lang="en-US" dirty="0"/>
          </a:p>
        </p:txBody>
      </p:sp>
      <p:sp>
        <p:nvSpPr>
          <p:cNvPr id="4" name="Slide Number Placeholder 3"/>
          <p:cNvSpPr>
            <a:spLocks noGrp="1"/>
          </p:cNvSpPr>
          <p:nvPr>
            <p:ph type="sldNum" sz="quarter" idx="10"/>
          </p:nvPr>
        </p:nvSpPr>
        <p:spPr/>
        <p:txBody>
          <a:bodyPr/>
          <a:lstStyle/>
          <a:p>
            <a:fld id="{6AFB6698-0607-4F6F-A7BD-320E92DBD744}" type="slidenum">
              <a:rPr lang="en-US" smtClean="0"/>
              <a:t>1</a:t>
            </a:fld>
            <a:endParaRPr lang="en-US"/>
          </a:p>
        </p:txBody>
      </p:sp>
    </p:spTree>
    <p:extLst>
      <p:ext uri="{BB962C8B-B14F-4D97-AF65-F5344CB8AC3E}">
        <p14:creationId xmlns:p14="http://schemas.microsoft.com/office/powerpoint/2010/main" val="3896306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KG: Removed ‘3’ from ‘#1 in 3 Search Engines’</a:t>
            </a:r>
          </a:p>
          <a:p>
            <a:endParaRPr lang="en-US" dirty="0"/>
          </a:p>
        </p:txBody>
      </p:sp>
      <p:sp>
        <p:nvSpPr>
          <p:cNvPr id="4" name="Slide Number Placeholder 3"/>
          <p:cNvSpPr>
            <a:spLocks noGrp="1"/>
          </p:cNvSpPr>
          <p:nvPr>
            <p:ph type="sldNum" sz="quarter" idx="5"/>
          </p:nvPr>
        </p:nvSpPr>
        <p:spPr/>
        <p:txBody>
          <a:bodyPr/>
          <a:lstStyle/>
          <a:p>
            <a:fld id="{6AFB6698-0607-4F6F-A7BD-320E92DBD744}" type="slidenum">
              <a:rPr lang="en-US" smtClean="0"/>
              <a:t>2</a:t>
            </a:fld>
            <a:endParaRPr lang="en-US"/>
          </a:p>
        </p:txBody>
      </p:sp>
    </p:spTree>
    <p:extLst>
      <p:ext uri="{BB962C8B-B14F-4D97-AF65-F5344CB8AC3E}">
        <p14:creationId xmlns:p14="http://schemas.microsoft.com/office/powerpoint/2010/main" val="43483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KG: Added MIT reference, NYC reference</a:t>
            </a:r>
          </a:p>
        </p:txBody>
      </p:sp>
      <p:sp>
        <p:nvSpPr>
          <p:cNvPr id="4" name="Slide Number Placeholder 3"/>
          <p:cNvSpPr>
            <a:spLocks noGrp="1"/>
          </p:cNvSpPr>
          <p:nvPr>
            <p:ph type="sldNum" sz="quarter" idx="5"/>
          </p:nvPr>
        </p:nvSpPr>
        <p:spPr/>
        <p:txBody>
          <a:bodyPr/>
          <a:lstStyle/>
          <a:p>
            <a:fld id="{6AFB6698-0607-4F6F-A7BD-320E92DBD744}" type="slidenum">
              <a:rPr lang="en-US" smtClean="0"/>
              <a:t>7</a:t>
            </a:fld>
            <a:endParaRPr lang="en-US"/>
          </a:p>
        </p:txBody>
      </p:sp>
    </p:spTree>
    <p:extLst>
      <p:ext uri="{BB962C8B-B14F-4D97-AF65-F5344CB8AC3E}">
        <p14:creationId xmlns:p14="http://schemas.microsoft.com/office/powerpoint/2010/main" val="1313706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KG: Added MIT reference, NYC reference</a:t>
            </a:r>
          </a:p>
        </p:txBody>
      </p:sp>
      <p:sp>
        <p:nvSpPr>
          <p:cNvPr id="4" name="Slide Number Placeholder 3"/>
          <p:cNvSpPr>
            <a:spLocks noGrp="1"/>
          </p:cNvSpPr>
          <p:nvPr>
            <p:ph type="sldNum" sz="quarter" idx="5"/>
          </p:nvPr>
        </p:nvSpPr>
        <p:spPr/>
        <p:txBody>
          <a:bodyPr/>
          <a:lstStyle/>
          <a:p>
            <a:fld id="{6AFB6698-0607-4F6F-A7BD-320E92DBD744}" type="slidenum">
              <a:rPr lang="en-US" smtClean="0"/>
              <a:t>8</a:t>
            </a:fld>
            <a:endParaRPr lang="en-US"/>
          </a:p>
        </p:txBody>
      </p:sp>
    </p:spTree>
    <p:extLst>
      <p:ext uri="{BB962C8B-B14F-4D97-AF65-F5344CB8AC3E}">
        <p14:creationId xmlns:p14="http://schemas.microsoft.com/office/powerpoint/2010/main" val="1888211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E3AC6-9390-461D-A4FE-F0B1E598FF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AD4DCC-FD7A-4AAE-9BBE-3569A30704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325E6D-3585-4BC5-A158-5C64AAFAF02A}"/>
              </a:ext>
            </a:extLst>
          </p:cNvPr>
          <p:cNvSpPr>
            <a:spLocks noGrp="1"/>
          </p:cNvSpPr>
          <p:nvPr>
            <p:ph type="dt" sz="half" idx="10"/>
          </p:nvPr>
        </p:nvSpPr>
        <p:spPr/>
        <p:txBody>
          <a:bodyPr/>
          <a:lstStyle/>
          <a:p>
            <a:fld id="{62ADB0AE-50C3-40CE-9642-77836C988724}" type="datetimeFigureOut">
              <a:rPr lang="en-US" smtClean="0"/>
              <a:t>6/13/2020</a:t>
            </a:fld>
            <a:endParaRPr lang="en-US"/>
          </a:p>
        </p:txBody>
      </p:sp>
      <p:sp>
        <p:nvSpPr>
          <p:cNvPr id="5" name="Footer Placeholder 4">
            <a:extLst>
              <a:ext uri="{FF2B5EF4-FFF2-40B4-BE49-F238E27FC236}">
                <a16:creationId xmlns:a16="http://schemas.microsoft.com/office/drawing/2014/main" id="{BFD3050C-358F-4BB3-973B-ED76647629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1044E-381A-459B-8854-A635816E19B2}"/>
              </a:ext>
            </a:extLst>
          </p:cNvPr>
          <p:cNvSpPr>
            <a:spLocks noGrp="1"/>
          </p:cNvSpPr>
          <p:nvPr>
            <p:ph type="sldNum" sz="quarter" idx="12"/>
          </p:nvPr>
        </p:nvSpPr>
        <p:spPr/>
        <p:txBody>
          <a:bodyPr/>
          <a:lstStyle/>
          <a:p>
            <a:fld id="{E97043F9-47CA-461C-A66A-D2D6BFE5A738}" type="slidenum">
              <a:rPr lang="en-US" smtClean="0"/>
              <a:t>‹#›</a:t>
            </a:fld>
            <a:endParaRPr lang="en-US"/>
          </a:p>
        </p:txBody>
      </p:sp>
    </p:spTree>
    <p:extLst>
      <p:ext uri="{BB962C8B-B14F-4D97-AF65-F5344CB8AC3E}">
        <p14:creationId xmlns:p14="http://schemas.microsoft.com/office/powerpoint/2010/main" val="1981619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50FB-A26B-4B50-8789-CF30254EF5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CDE96D-F87F-4A22-9E40-2136198C43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647DFD-D368-4591-8867-135B0A214C9B}"/>
              </a:ext>
            </a:extLst>
          </p:cNvPr>
          <p:cNvSpPr>
            <a:spLocks noGrp="1"/>
          </p:cNvSpPr>
          <p:nvPr>
            <p:ph type="dt" sz="half" idx="10"/>
          </p:nvPr>
        </p:nvSpPr>
        <p:spPr/>
        <p:txBody>
          <a:bodyPr/>
          <a:lstStyle/>
          <a:p>
            <a:fld id="{62ADB0AE-50C3-40CE-9642-77836C988724}" type="datetimeFigureOut">
              <a:rPr lang="en-US" smtClean="0"/>
              <a:t>6/13/2020</a:t>
            </a:fld>
            <a:endParaRPr lang="en-US"/>
          </a:p>
        </p:txBody>
      </p:sp>
      <p:sp>
        <p:nvSpPr>
          <p:cNvPr id="5" name="Footer Placeholder 4">
            <a:extLst>
              <a:ext uri="{FF2B5EF4-FFF2-40B4-BE49-F238E27FC236}">
                <a16:creationId xmlns:a16="http://schemas.microsoft.com/office/drawing/2014/main" id="{6C6C2A56-7622-4669-8BC8-8DDFE5551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0906D8-FD97-4085-9EE6-B0F5108F290D}"/>
              </a:ext>
            </a:extLst>
          </p:cNvPr>
          <p:cNvSpPr>
            <a:spLocks noGrp="1"/>
          </p:cNvSpPr>
          <p:nvPr>
            <p:ph type="sldNum" sz="quarter" idx="12"/>
          </p:nvPr>
        </p:nvSpPr>
        <p:spPr/>
        <p:txBody>
          <a:bodyPr/>
          <a:lstStyle/>
          <a:p>
            <a:fld id="{E97043F9-47CA-461C-A66A-D2D6BFE5A738}" type="slidenum">
              <a:rPr lang="en-US" smtClean="0"/>
              <a:t>‹#›</a:t>
            </a:fld>
            <a:endParaRPr lang="en-US"/>
          </a:p>
        </p:txBody>
      </p:sp>
    </p:spTree>
    <p:extLst>
      <p:ext uri="{BB962C8B-B14F-4D97-AF65-F5344CB8AC3E}">
        <p14:creationId xmlns:p14="http://schemas.microsoft.com/office/powerpoint/2010/main" val="201643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92B8D-E4F2-4205-8E4D-B4DC37E666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A84E9F-E309-479C-A9B4-14A651BB25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EF9B8-5931-4CAB-861D-ECAE581E49D4}"/>
              </a:ext>
            </a:extLst>
          </p:cNvPr>
          <p:cNvSpPr>
            <a:spLocks noGrp="1"/>
          </p:cNvSpPr>
          <p:nvPr>
            <p:ph type="dt" sz="half" idx="10"/>
          </p:nvPr>
        </p:nvSpPr>
        <p:spPr/>
        <p:txBody>
          <a:bodyPr/>
          <a:lstStyle/>
          <a:p>
            <a:fld id="{62ADB0AE-50C3-40CE-9642-77836C988724}" type="datetimeFigureOut">
              <a:rPr lang="en-US" smtClean="0"/>
              <a:t>6/13/2020</a:t>
            </a:fld>
            <a:endParaRPr lang="en-US"/>
          </a:p>
        </p:txBody>
      </p:sp>
      <p:sp>
        <p:nvSpPr>
          <p:cNvPr id="5" name="Footer Placeholder 4">
            <a:extLst>
              <a:ext uri="{FF2B5EF4-FFF2-40B4-BE49-F238E27FC236}">
                <a16:creationId xmlns:a16="http://schemas.microsoft.com/office/drawing/2014/main" id="{CB6B6708-D8D2-4A64-89E8-79D31550A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6F1EB-0694-4818-B097-D547F674FA5F}"/>
              </a:ext>
            </a:extLst>
          </p:cNvPr>
          <p:cNvSpPr>
            <a:spLocks noGrp="1"/>
          </p:cNvSpPr>
          <p:nvPr>
            <p:ph type="sldNum" sz="quarter" idx="12"/>
          </p:nvPr>
        </p:nvSpPr>
        <p:spPr/>
        <p:txBody>
          <a:bodyPr/>
          <a:lstStyle/>
          <a:p>
            <a:fld id="{E97043F9-47CA-461C-A66A-D2D6BFE5A738}" type="slidenum">
              <a:rPr lang="en-US" smtClean="0"/>
              <a:t>‹#›</a:t>
            </a:fld>
            <a:endParaRPr lang="en-US"/>
          </a:p>
        </p:txBody>
      </p:sp>
    </p:spTree>
    <p:extLst>
      <p:ext uri="{BB962C8B-B14F-4D97-AF65-F5344CB8AC3E}">
        <p14:creationId xmlns:p14="http://schemas.microsoft.com/office/powerpoint/2010/main" val="117654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954FC-0A62-423C-A9D6-FE1D168597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7B2A97-20EC-4A80-9C69-AA0A7E3DD0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25EF8-F96B-47CD-ABBE-8328A9B7E1CD}"/>
              </a:ext>
            </a:extLst>
          </p:cNvPr>
          <p:cNvSpPr>
            <a:spLocks noGrp="1"/>
          </p:cNvSpPr>
          <p:nvPr>
            <p:ph type="dt" sz="half" idx="10"/>
          </p:nvPr>
        </p:nvSpPr>
        <p:spPr/>
        <p:txBody>
          <a:bodyPr/>
          <a:lstStyle/>
          <a:p>
            <a:fld id="{62ADB0AE-50C3-40CE-9642-77836C988724}" type="datetimeFigureOut">
              <a:rPr lang="en-US" smtClean="0"/>
              <a:t>6/13/2020</a:t>
            </a:fld>
            <a:endParaRPr lang="en-US"/>
          </a:p>
        </p:txBody>
      </p:sp>
      <p:sp>
        <p:nvSpPr>
          <p:cNvPr id="5" name="Footer Placeholder 4">
            <a:extLst>
              <a:ext uri="{FF2B5EF4-FFF2-40B4-BE49-F238E27FC236}">
                <a16:creationId xmlns:a16="http://schemas.microsoft.com/office/drawing/2014/main" id="{F341518D-0AD5-4722-A131-A89A441E2E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88C32-D2F2-4885-904C-0569C1A7E916}"/>
              </a:ext>
            </a:extLst>
          </p:cNvPr>
          <p:cNvSpPr>
            <a:spLocks noGrp="1"/>
          </p:cNvSpPr>
          <p:nvPr>
            <p:ph type="sldNum" sz="quarter" idx="12"/>
          </p:nvPr>
        </p:nvSpPr>
        <p:spPr/>
        <p:txBody>
          <a:bodyPr/>
          <a:lstStyle/>
          <a:p>
            <a:fld id="{E97043F9-47CA-461C-A66A-D2D6BFE5A738}" type="slidenum">
              <a:rPr lang="en-US" smtClean="0"/>
              <a:t>‹#›</a:t>
            </a:fld>
            <a:endParaRPr lang="en-US"/>
          </a:p>
        </p:txBody>
      </p:sp>
    </p:spTree>
    <p:extLst>
      <p:ext uri="{BB962C8B-B14F-4D97-AF65-F5344CB8AC3E}">
        <p14:creationId xmlns:p14="http://schemas.microsoft.com/office/powerpoint/2010/main" val="19063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AC26-C3A3-407B-B9AD-FEDB96F2A0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BAAE5E-ACF5-4B36-B20C-EC3E4A98B5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5D5F13-6943-4B57-AB36-491F7FF29AA3}"/>
              </a:ext>
            </a:extLst>
          </p:cNvPr>
          <p:cNvSpPr>
            <a:spLocks noGrp="1"/>
          </p:cNvSpPr>
          <p:nvPr>
            <p:ph type="dt" sz="half" idx="10"/>
          </p:nvPr>
        </p:nvSpPr>
        <p:spPr/>
        <p:txBody>
          <a:bodyPr/>
          <a:lstStyle/>
          <a:p>
            <a:fld id="{62ADB0AE-50C3-40CE-9642-77836C988724}" type="datetimeFigureOut">
              <a:rPr lang="en-US" smtClean="0"/>
              <a:t>6/13/2020</a:t>
            </a:fld>
            <a:endParaRPr lang="en-US"/>
          </a:p>
        </p:txBody>
      </p:sp>
      <p:sp>
        <p:nvSpPr>
          <p:cNvPr id="5" name="Footer Placeholder 4">
            <a:extLst>
              <a:ext uri="{FF2B5EF4-FFF2-40B4-BE49-F238E27FC236}">
                <a16:creationId xmlns:a16="http://schemas.microsoft.com/office/drawing/2014/main" id="{494087A6-3C93-451B-9B67-A2DE36C62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1AB44-13B8-4B96-A61A-051FB666BDB8}"/>
              </a:ext>
            </a:extLst>
          </p:cNvPr>
          <p:cNvSpPr>
            <a:spLocks noGrp="1"/>
          </p:cNvSpPr>
          <p:nvPr>
            <p:ph type="sldNum" sz="quarter" idx="12"/>
          </p:nvPr>
        </p:nvSpPr>
        <p:spPr/>
        <p:txBody>
          <a:bodyPr/>
          <a:lstStyle/>
          <a:p>
            <a:fld id="{E97043F9-47CA-461C-A66A-D2D6BFE5A738}" type="slidenum">
              <a:rPr lang="en-US" smtClean="0"/>
              <a:t>‹#›</a:t>
            </a:fld>
            <a:endParaRPr lang="en-US"/>
          </a:p>
        </p:txBody>
      </p:sp>
    </p:spTree>
    <p:extLst>
      <p:ext uri="{BB962C8B-B14F-4D97-AF65-F5344CB8AC3E}">
        <p14:creationId xmlns:p14="http://schemas.microsoft.com/office/powerpoint/2010/main" val="196238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FD5EC-83CD-44C5-9CA2-ECA7BAC8B1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330422-84F7-481C-A8E2-F03395E31C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479EA5-745A-4556-8BA1-F13AA9B8EE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177064-444E-4008-90CD-0A9AF29C9C7C}"/>
              </a:ext>
            </a:extLst>
          </p:cNvPr>
          <p:cNvSpPr>
            <a:spLocks noGrp="1"/>
          </p:cNvSpPr>
          <p:nvPr>
            <p:ph type="dt" sz="half" idx="10"/>
          </p:nvPr>
        </p:nvSpPr>
        <p:spPr/>
        <p:txBody>
          <a:bodyPr/>
          <a:lstStyle/>
          <a:p>
            <a:fld id="{62ADB0AE-50C3-40CE-9642-77836C988724}" type="datetimeFigureOut">
              <a:rPr lang="en-US" smtClean="0"/>
              <a:t>6/13/2020</a:t>
            </a:fld>
            <a:endParaRPr lang="en-US"/>
          </a:p>
        </p:txBody>
      </p:sp>
      <p:sp>
        <p:nvSpPr>
          <p:cNvPr id="6" name="Footer Placeholder 5">
            <a:extLst>
              <a:ext uri="{FF2B5EF4-FFF2-40B4-BE49-F238E27FC236}">
                <a16:creationId xmlns:a16="http://schemas.microsoft.com/office/drawing/2014/main" id="{D634A3A2-B834-4A17-8E55-429E8F124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412F94-98C1-4778-A93D-D6A017EDAA7D}"/>
              </a:ext>
            </a:extLst>
          </p:cNvPr>
          <p:cNvSpPr>
            <a:spLocks noGrp="1"/>
          </p:cNvSpPr>
          <p:nvPr>
            <p:ph type="sldNum" sz="quarter" idx="12"/>
          </p:nvPr>
        </p:nvSpPr>
        <p:spPr/>
        <p:txBody>
          <a:bodyPr/>
          <a:lstStyle/>
          <a:p>
            <a:fld id="{E97043F9-47CA-461C-A66A-D2D6BFE5A738}" type="slidenum">
              <a:rPr lang="en-US" smtClean="0"/>
              <a:t>‹#›</a:t>
            </a:fld>
            <a:endParaRPr lang="en-US"/>
          </a:p>
        </p:txBody>
      </p:sp>
    </p:spTree>
    <p:extLst>
      <p:ext uri="{BB962C8B-B14F-4D97-AF65-F5344CB8AC3E}">
        <p14:creationId xmlns:p14="http://schemas.microsoft.com/office/powerpoint/2010/main" val="1444810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95C1B-7951-4BD6-BDCE-2E92DD1306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698C65-0FF1-453B-932C-4D15FFE549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8F5953-EC2D-446D-B36D-71ED871C4E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ACC9C0-449C-4ECE-8EF8-062BE0D794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9896C-5FEE-4E54-A315-C7E2EEDB1B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66F26-398A-4F38-BE98-3FED1AAFFD29}"/>
              </a:ext>
            </a:extLst>
          </p:cNvPr>
          <p:cNvSpPr>
            <a:spLocks noGrp="1"/>
          </p:cNvSpPr>
          <p:nvPr>
            <p:ph type="dt" sz="half" idx="10"/>
          </p:nvPr>
        </p:nvSpPr>
        <p:spPr/>
        <p:txBody>
          <a:bodyPr/>
          <a:lstStyle/>
          <a:p>
            <a:fld id="{62ADB0AE-50C3-40CE-9642-77836C988724}" type="datetimeFigureOut">
              <a:rPr lang="en-US" smtClean="0"/>
              <a:t>6/13/2020</a:t>
            </a:fld>
            <a:endParaRPr lang="en-US"/>
          </a:p>
        </p:txBody>
      </p:sp>
      <p:sp>
        <p:nvSpPr>
          <p:cNvPr id="8" name="Footer Placeholder 7">
            <a:extLst>
              <a:ext uri="{FF2B5EF4-FFF2-40B4-BE49-F238E27FC236}">
                <a16:creationId xmlns:a16="http://schemas.microsoft.com/office/drawing/2014/main" id="{C684FDE1-0F5E-4BE6-9C62-9B503CC3C2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BCBE3D-113B-4D37-839F-066AE398A5AF}"/>
              </a:ext>
            </a:extLst>
          </p:cNvPr>
          <p:cNvSpPr>
            <a:spLocks noGrp="1"/>
          </p:cNvSpPr>
          <p:nvPr>
            <p:ph type="sldNum" sz="quarter" idx="12"/>
          </p:nvPr>
        </p:nvSpPr>
        <p:spPr/>
        <p:txBody>
          <a:bodyPr/>
          <a:lstStyle/>
          <a:p>
            <a:fld id="{E97043F9-47CA-461C-A66A-D2D6BFE5A738}" type="slidenum">
              <a:rPr lang="en-US" smtClean="0"/>
              <a:t>‹#›</a:t>
            </a:fld>
            <a:endParaRPr lang="en-US"/>
          </a:p>
        </p:txBody>
      </p:sp>
    </p:spTree>
    <p:extLst>
      <p:ext uri="{BB962C8B-B14F-4D97-AF65-F5344CB8AC3E}">
        <p14:creationId xmlns:p14="http://schemas.microsoft.com/office/powerpoint/2010/main" val="389543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9A98-4C5E-4370-A6AB-2537AACC83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90C096-7202-40BF-A347-16242B889BE3}"/>
              </a:ext>
            </a:extLst>
          </p:cNvPr>
          <p:cNvSpPr>
            <a:spLocks noGrp="1"/>
          </p:cNvSpPr>
          <p:nvPr>
            <p:ph type="dt" sz="half" idx="10"/>
          </p:nvPr>
        </p:nvSpPr>
        <p:spPr/>
        <p:txBody>
          <a:bodyPr/>
          <a:lstStyle/>
          <a:p>
            <a:fld id="{62ADB0AE-50C3-40CE-9642-77836C988724}" type="datetimeFigureOut">
              <a:rPr lang="en-US" smtClean="0"/>
              <a:t>6/13/2020</a:t>
            </a:fld>
            <a:endParaRPr lang="en-US"/>
          </a:p>
        </p:txBody>
      </p:sp>
      <p:sp>
        <p:nvSpPr>
          <p:cNvPr id="4" name="Footer Placeholder 3">
            <a:extLst>
              <a:ext uri="{FF2B5EF4-FFF2-40B4-BE49-F238E27FC236}">
                <a16:creationId xmlns:a16="http://schemas.microsoft.com/office/drawing/2014/main" id="{D0C429CB-CCB2-4751-833E-33C7853CE9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EC9E77-8ACA-46B0-8F9B-7CDC8E205EF2}"/>
              </a:ext>
            </a:extLst>
          </p:cNvPr>
          <p:cNvSpPr>
            <a:spLocks noGrp="1"/>
          </p:cNvSpPr>
          <p:nvPr>
            <p:ph type="sldNum" sz="quarter" idx="12"/>
          </p:nvPr>
        </p:nvSpPr>
        <p:spPr/>
        <p:txBody>
          <a:bodyPr/>
          <a:lstStyle/>
          <a:p>
            <a:fld id="{E97043F9-47CA-461C-A66A-D2D6BFE5A738}" type="slidenum">
              <a:rPr lang="en-US" smtClean="0"/>
              <a:t>‹#›</a:t>
            </a:fld>
            <a:endParaRPr lang="en-US"/>
          </a:p>
        </p:txBody>
      </p:sp>
    </p:spTree>
    <p:extLst>
      <p:ext uri="{BB962C8B-B14F-4D97-AF65-F5344CB8AC3E}">
        <p14:creationId xmlns:p14="http://schemas.microsoft.com/office/powerpoint/2010/main" val="353893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AD67BE-C3E5-4D8B-B132-7FC55334B19D}"/>
              </a:ext>
            </a:extLst>
          </p:cNvPr>
          <p:cNvSpPr>
            <a:spLocks noGrp="1"/>
          </p:cNvSpPr>
          <p:nvPr>
            <p:ph type="dt" sz="half" idx="10"/>
          </p:nvPr>
        </p:nvSpPr>
        <p:spPr/>
        <p:txBody>
          <a:bodyPr/>
          <a:lstStyle/>
          <a:p>
            <a:fld id="{62ADB0AE-50C3-40CE-9642-77836C988724}" type="datetimeFigureOut">
              <a:rPr lang="en-US" smtClean="0"/>
              <a:t>6/13/2020</a:t>
            </a:fld>
            <a:endParaRPr lang="en-US"/>
          </a:p>
        </p:txBody>
      </p:sp>
      <p:sp>
        <p:nvSpPr>
          <p:cNvPr id="3" name="Footer Placeholder 2">
            <a:extLst>
              <a:ext uri="{FF2B5EF4-FFF2-40B4-BE49-F238E27FC236}">
                <a16:creationId xmlns:a16="http://schemas.microsoft.com/office/drawing/2014/main" id="{36AE5F70-212D-43E2-810F-5F85CFE5DC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873948-46E1-410D-A253-623EFF76200C}"/>
              </a:ext>
            </a:extLst>
          </p:cNvPr>
          <p:cNvSpPr>
            <a:spLocks noGrp="1"/>
          </p:cNvSpPr>
          <p:nvPr>
            <p:ph type="sldNum" sz="quarter" idx="12"/>
          </p:nvPr>
        </p:nvSpPr>
        <p:spPr/>
        <p:txBody>
          <a:bodyPr/>
          <a:lstStyle/>
          <a:p>
            <a:fld id="{E97043F9-47CA-461C-A66A-D2D6BFE5A738}" type="slidenum">
              <a:rPr lang="en-US" smtClean="0"/>
              <a:t>‹#›</a:t>
            </a:fld>
            <a:endParaRPr lang="en-US"/>
          </a:p>
        </p:txBody>
      </p:sp>
    </p:spTree>
    <p:extLst>
      <p:ext uri="{BB962C8B-B14F-4D97-AF65-F5344CB8AC3E}">
        <p14:creationId xmlns:p14="http://schemas.microsoft.com/office/powerpoint/2010/main" val="148525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0BF16-D48B-4998-AB0C-A7C214D64F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6DF32C-CF03-45DE-A8AC-D1A06B48E0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9A1933-8A37-4CA2-B3FE-B925155E1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F25951-6B5D-46F4-8B37-AB688C6C3E49}"/>
              </a:ext>
            </a:extLst>
          </p:cNvPr>
          <p:cNvSpPr>
            <a:spLocks noGrp="1"/>
          </p:cNvSpPr>
          <p:nvPr>
            <p:ph type="dt" sz="half" idx="10"/>
          </p:nvPr>
        </p:nvSpPr>
        <p:spPr/>
        <p:txBody>
          <a:bodyPr/>
          <a:lstStyle/>
          <a:p>
            <a:fld id="{62ADB0AE-50C3-40CE-9642-77836C988724}" type="datetimeFigureOut">
              <a:rPr lang="en-US" smtClean="0"/>
              <a:t>6/13/2020</a:t>
            </a:fld>
            <a:endParaRPr lang="en-US"/>
          </a:p>
        </p:txBody>
      </p:sp>
      <p:sp>
        <p:nvSpPr>
          <p:cNvPr id="6" name="Footer Placeholder 5">
            <a:extLst>
              <a:ext uri="{FF2B5EF4-FFF2-40B4-BE49-F238E27FC236}">
                <a16:creationId xmlns:a16="http://schemas.microsoft.com/office/drawing/2014/main" id="{10942F95-595D-4696-BD39-E63E7206C1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D3423-1F56-445E-9C22-D14FC9CF29ED}"/>
              </a:ext>
            </a:extLst>
          </p:cNvPr>
          <p:cNvSpPr>
            <a:spLocks noGrp="1"/>
          </p:cNvSpPr>
          <p:nvPr>
            <p:ph type="sldNum" sz="quarter" idx="12"/>
          </p:nvPr>
        </p:nvSpPr>
        <p:spPr/>
        <p:txBody>
          <a:bodyPr/>
          <a:lstStyle/>
          <a:p>
            <a:fld id="{E97043F9-47CA-461C-A66A-D2D6BFE5A738}" type="slidenum">
              <a:rPr lang="en-US" smtClean="0"/>
              <a:t>‹#›</a:t>
            </a:fld>
            <a:endParaRPr lang="en-US"/>
          </a:p>
        </p:txBody>
      </p:sp>
    </p:spTree>
    <p:extLst>
      <p:ext uri="{BB962C8B-B14F-4D97-AF65-F5344CB8AC3E}">
        <p14:creationId xmlns:p14="http://schemas.microsoft.com/office/powerpoint/2010/main" val="104829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1BB8E-D652-46DC-BCF8-F9AD0D8183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7BF739-F7A7-43EF-BC85-D85976237B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7E2ADF-D213-4664-A14D-B423E3252F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B34A5B-CF36-4B44-85C4-D4F51142B71B}"/>
              </a:ext>
            </a:extLst>
          </p:cNvPr>
          <p:cNvSpPr>
            <a:spLocks noGrp="1"/>
          </p:cNvSpPr>
          <p:nvPr>
            <p:ph type="dt" sz="half" idx="10"/>
          </p:nvPr>
        </p:nvSpPr>
        <p:spPr/>
        <p:txBody>
          <a:bodyPr/>
          <a:lstStyle/>
          <a:p>
            <a:fld id="{62ADB0AE-50C3-40CE-9642-77836C988724}" type="datetimeFigureOut">
              <a:rPr lang="en-US" smtClean="0"/>
              <a:t>6/13/2020</a:t>
            </a:fld>
            <a:endParaRPr lang="en-US"/>
          </a:p>
        </p:txBody>
      </p:sp>
      <p:sp>
        <p:nvSpPr>
          <p:cNvPr id="6" name="Footer Placeholder 5">
            <a:extLst>
              <a:ext uri="{FF2B5EF4-FFF2-40B4-BE49-F238E27FC236}">
                <a16:creationId xmlns:a16="http://schemas.microsoft.com/office/drawing/2014/main" id="{0783115F-4358-4C13-95A0-2188EEBBB9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2B9DA8-AAE2-4739-B07A-D30805529106}"/>
              </a:ext>
            </a:extLst>
          </p:cNvPr>
          <p:cNvSpPr>
            <a:spLocks noGrp="1"/>
          </p:cNvSpPr>
          <p:nvPr>
            <p:ph type="sldNum" sz="quarter" idx="12"/>
          </p:nvPr>
        </p:nvSpPr>
        <p:spPr/>
        <p:txBody>
          <a:bodyPr/>
          <a:lstStyle/>
          <a:p>
            <a:fld id="{E97043F9-47CA-461C-A66A-D2D6BFE5A738}" type="slidenum">
              <a:rPr lang="en-US" smtClean="0"/>
              <a:t>‹#›</a:t>
            </a:fld>
            <a:endParaRPr lang="en-US"/>
          </a:p>
        </p:txBody>
      </p:sp>
    </p:spTree>
    <p:extLst>
      <p:ext uri="{BB962C8B-B14F-4D97-AF65-F5344CB8AC3E}">
        <p14:creationId xmlns:p14="http://schemas.microsoft.com/office/powerpoint/2010/main" val="56587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84E2F2-A561-4A2D-91C2-2C2990B6D8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4F985D-40D5-44F6-91C5-33179D5F43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7A5C4-C879-462E-BE31-CA5799447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DB0AE-50C3-40CE-9642-77836C988724}" type="datetimeFigureOut">
              <a:rPr lang="en-US" smtClean="0"/>
              <a:t>6/13/2020</a:t>
            </a:fld>
            <a:endParaRPr lang="en-US"/>
          </a:p>
        </p:txBody>
      </p:sp>
      <p:sp>
        <p:nvSpPr>
          <p:cNvPr id="5" name="Footer Placeholder 4">
            <a:extLst>
              <a:ext uri="{FF2B5EF4-FFF2-40B4-BE49-F238E27FC236}">
                <a16:creationId xmlns:a16="http://schemas.microsoft.com/office/drawing/2014/main" id="{D3DC13BB-53F3-45FA-8832-133476FD04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74285F-A5E7-4E27-A864-D6CB8AC6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043F9-47CA-461C-A66A-D2D6BFE5A738}" type="slidenum">
              <a:rPr lang="en-US" smtClean="0"/>
              <a:t>‹#›</a:t>
            </a:fld>
            <a:endParaRPr lang="en-US"/>
          </a:p>
        </p:txBody>
      </p:sp>
    </p:spTree>
    <p:extLst>
      <p:ext uri="{BB962C8B-B14F-4D97-AF65-F5344CB8AC3E}">
        <p14:creationId xmlns:p14="http://schemas.microsoft.com/office/powerpoint/2010/main" val="3052064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3" Type="http://schemas.openxmlformats.org/officeDocument/2006/relationships/image" Target="../media/image20.svg"/><Relationship Id="rId18" Type="http://schemas.openxmlformats.org/officeDocument/2006/relationships/image" Target="../media/image25.emf"/><Relationship Id="rId26" Type="http://schemas.openxmlformats.org/officeDocument/2006/relationships/image" Target="../media/image33.svg"/><Relationship Id="rId39" Type="http://schemas.openxmlformats.org/officeDocument/2006/relationships/image" Target="../media/image46.png"/><Relationship Id="rId3" Type="http://schemas.openxmlformats.org/officeDocument/2006/relationships/image" Target="../media/image10.svg"/><Relationship Id="rId21" Type="http://schemas.openxmlformats.org/officeDocument/2006/relationships/image" Target="../media/image28.png"/><Relationship Id="rId34" Type="http://schemas.openxmlformats.org/officeDocument/2006/relationships/image" Target="../media/image41.svg"/><Relationship Id="rId42" Type="http://schemas.openxmlformats.org/officeDocument/2006/relationships/image" Target="../media/image49.svg"/><Relationship Id="rId47" Type="http://schemas.openxmlformats.org/officeDocument/2006/relationships/image" Target="../media/image54.emf"/><Relationship Id="rId50" Type="http://schemas.openxmlformats.org/officeDocument/2006/relationships/image" Target="../media/image57.emf"/><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emf"/><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svg"/><Relationship Id="rId46" Type="http://schemas.openxmlformats.org/officeDocument/2006/relationships/image" Target="../media/image53.emf"/><Relationship Id="rId2" Type="http://schemas.openxmlformats.org/officeDocument/2006/relationships/image" Target="../media/image9.png"/><Relationship Id="rId16" Type="http://schemas.openxmlformats.org/officeDocument/2006/relationships/image" Target="../media/image23.emf"/><Relationship Id="rId20" Type="http://schemas.openxmlformats.org/officeDocument/2006/relationships/image" Target="../media/image27.emf"/><Relationship Id="rId29" Type="http://schemas.openxmlformats.org/officeDocument/2006/relationships/image" Target="../media/image36.png"/><Relationship Id="rId41"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24" Type="http://schemas.openxmlformats.org/officeDocument/2006/relationships/image" Target="../media/image31.svg"/><Relationship Id="rId32" Type="http://schemas.openxmlformats.org/officeDocument/2006/relationships/image" Target="../media/image39.svg"/><Relationship Id="rId37" Type="http://schemas.openxmlformats.org/officeDocument/2006/relationships/image" Target="../media/image44.png"/><Relationship Id="rId40" Type="http://schemas.openxmlformats.org/officeDocument/2006/relationships/image" Target="../media/image47.svg"/><Relationship Id="rId45" Type="http://schemas.openxmlformats.org/officeDocument/2006/relationships/image" Target="../media/image52.png"/><Relationship Id="rId53" Type="http://schemas.openxmlformats.org/officeDocument/2006/relationships/image" Target="../media/image2.png"/><Relationship Id="rId5" Type="http://schemas.openxmlformats.org/officeDocument/2006/relationships/image" Target="../media/image12.svg"/><Relationship Id="rId15" Type="http://schemas.openxmlformats.org/officeDocument/2006/relationships/image" Target="../media/image22.svg"/><Relationship Id="rId23" Type="http://schemas.openxmlformats.org/officeDocument/2006/relationships/image" Target="../media/image30.png"/><Relationship Id="rId28" Type="http://schemas.openxmlformats.org/officeDocument/2006/relationships/image" Target="../media/image35.svg"/><Relationship Id="rId36" Type="http://schemas.openxmlformats.org/officeDocument/2006/relationships/image" Target="../media/image43.svg"/><Relationship Id="rId49" Type="http://schemas.openxmlformats.org/officeDocument/2006/relationships/image" Target="../media/image56.emf"/><Relationship Id="rId10" Type="http://schemas.openxmlformats.org/officeDocument/2006/relationships/image" Target="../media/image17.png"/><Relationship Id="rId19" Type="http://schemas.openxmlformats.org/officeDocument/2006/relationships/image" Target="../media/image26.emf"/><Relationship Id="rId31" Type="http://schemas.openxmlformats.org/officeDocument/2006/relationships/image" Target="../media/image38.png"/><Relationship Id="rId44" Type="http://schemas.openxmlformats.org/officeDocument/2006/relationships/image" Target="../media/image51.svg"/><Relationship Id="rId52" Type="http://schemas.openxmlformats.org/officeDocument/2006/relationships/image" Target="../media/image59.emf"/><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 Id="rId22" Type="http://schemas.openxmlformats.org/officeDocument/2006/relationships/image" Target="../media/image29.svg"/><Relationship Id="rId27" Type="http://schemas.openxmlformats.org/officeDocument/2006/relationships/image" Target="../media/image34.png"/><Relationship Id="rId30" Type="http://schemas.openxmlformats.org/officeDocument/2006/relationships/image" Target="../media/image37.svg"/><Relationship Id="rId35" Type="http://schemas.openxmlformats.org/officeDocument/2006/relationships/image" Target="../media/image42.png"/><Relationship Id="rId43" Type="http://schemas.openxmlformats.org/officeDocument/2006/relationships/image" Target="../media/image50.png"/><Relationship Id="rId48" Type="http://schemas.openxmlformats.org/officeDocument/2006/relationships/image" Target="../media/image55.emf"/><Relationship Id="rId8" Type="http://schemas.openxmlformats.org/officeDocument/2006/relationships/image" Target="../media/image15.png"/><Relationship Id="rId51" Type="http://schemas.openxmlformats.org/officeDocument/2006/relationships/image" Target="../media/image58.png"/></Relationships>
</file>

<file path=ppt/slides/_rels/slide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10" Type="http://schemas.openxmlformats.org/officeDocument/2006/relationships/hyperlink" Target="http://bit.ly/lessons-from-wakanda" TargetMode="External"/><Relationship Id="rId4" Type="http://schemas.openxmlformats.org/officeDocument/2006/relationships/image" Target="../media/image32.png"/><Relationship Id="rId9" Type="http://schemas.openxmlformats.org/officeDocument/2006/relationships/image" Target="../media/image61.png"/></Relationships>
</file>

<file path=ppt/slides/_rels/slide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3.svg"/><Relationship Id="rId7" Type="http://schemas.openxmlformats.org/officeDocument/2006/relationships/image" Target="../media/image35.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1.svg"/><Relationship Id="rId10" Type="http://schemas.openxmlformats.org/officeDocument/2006/relationships/image" Target="../media/image63.png"/><Relationship Id="rId4" Type="http://schemas.openxmlformats.org/officeDocument/2006/relationships/image" Target="../media/image30.png"/><Relationship Id="rId9"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8.jpeg"/><Relationship Id="rId4" Type="http://schemas.openxmlformats.org/officeDocument/2006/relationships/image" Target="../media/image67.png"/></Relationships>
</file>

<file path=ppt/slides/_rels/slide8.xml.rels><?xml version="1.0" encoding="UTF-8" standalone="yes"?>
<Relationships xmlns="http://schemas.openxmlformats.org/package/2006/relationships"><Relationship Id="rId3" Type="http://schemas.openxmlformats.org/officeDocument/2006/relationships/hyperlink" Target="mailto:ddowdie@blackfacts.com" TargetMode="External"/><Relationship Id="rId7" Type="http://schemas.openxmlformats.org/officeDocument/2006/relationships/image" Target="../media/image6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8.jpeg"/><Relationship Id="rId4" Type="http://schemas.openxmlformats.org/officeDocument/2006/relationships/image" Target="../media/image6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picture containing clipart&#10;&#10;Description generated with very high confidence">
            <a:extLst>
              <a:ext uri="{FF2B5EF4-FFF2-40B4-BE49-F238E27FC236}">
                <a16:creationId xmlns:a16="http://schemas.microsoft.com/office/drawing/2014/main" id="{E8F79C29-58B5-40FD-90EA-730CFFA49C2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1846" y="1503908"/>
            <a:ext cx="10925102" cy="3140966"/>
          </a:xfrm>
          <a:prstGeom prst="rect">
            <a:avLst/>
          </a:prstGeom>
        </p:spPr>
      </p:pic>
      <p:sp>
        <p:nvSpPr>
          <p:cNvPr id="4" name="Title 3"/>
          <p:cNvSpPr>
            <a:spLocks noGrp="1"/>
          </p:cNvSpPr>
          <p:nvPr>
            <p:ph type="ctrTitle"/>
          </p:nvPr>
        </p:nvSpPr>
        <p:spPr>
          <a:xfrm>
            <a:off x="1065197" y="5120640"/>
            <a:ext cx="10058400" cy="822960"/>
          </a:xfrm>
        </p:spPr>
        <p:txBody>
          <a:bodyPr>
            <a:normAutofit/>
          </a:bodyPr>
          <a:lstStyle/>
          <a:p>
            <a:r>
              <a:rPr lang="en-US" sz="3600" dirty="0">
                <a:solidFill>
                  <a:srgbClr val="FFFFFF"/>
                </a:solidFill>
              </a:rPr>
              <a:t>About BlackFacts</a:t>
            </a:r>
            <a:r>
              <a:rPr lang="en-US" sz="3600">
                <a:solidFill>
                  <a:srgbClr val="FFFFFF"/>
                </a:solidFill>
              </a:rPr>
              <a:t>.com</a:t>
            </a:r>
            <a:endParaRPr lang="en-US" sz="3600" dirty="0">
              <a:solidFill>
                <a:srgbClr val="FFFFFF"/>
              </a:solidFill>
            </a:endParaRPr>
          </a:p>
        </p:txBody>
      </p:sp>
      <p:sp>
        <p:nvSpPr>
          <p:cNvPr id="5" name="Subtitle 4"/>
          <p:cNvSpPr>
            <a:spLocks noGrp="1"/>
          </p:cNvSpPr>
          <p:nvPr>
            <p:ph type="subTitle" idx="1"/>
          </p:nvPr>
        </p:nvSpPr>
        <p:spPr>
          <a:xfrm>
            <a:off x="1065212" y="5943600"/>
            <a:ext cx="10058400" cy="664817"/>
          </a:xfrm>
        </p:spPr>
        <p:txBody>
          <a:bodyPr>
            <a:normAutofit/>
          </a:bodyPr>
          <a:lstStyle/>
          <a:p>
            <a:r>
              <a:rPr lang="en-US" sz="1500" dirty="0">
                <a:solidFill>
                  <a:srgbClr val="FFFFFF"/>
                </a:solidFill>
              </a:rPr>
              <a:t>A quick introduction to the concept, main features and future of Blackfacts.com</a:t>
            </a:r>
          </a:p>
        </p:txBody>
      </p:sp>
      <p:sp>
        <p:nvSpPr>
          <p:cNvPr id="2" name="TextBox 1">
            <a:extLst>
              <a:ext uri="{FF2B5EF4-FFF2-40B4-BE49-F238E27FC236}">
                <a16:creationId xmlns:a16="http://schemas.microsoft.com/office/drawing/2014/main" id="{5B1D64C2-F1A5-433E-B6C3-4A40987D7728}"/>
              </a:ext>
            </a:extLst>
          </p:cNvPr>
          <p:cNvSpPr txBox="1"/>
          <p:nvPr/>
        </p:nvSpPr>
        <p:spPr>
          <a:xfrm>
            <a:off x="631846" y="44263"/>
            <a:ext cx="5145956" cy="1200329"/>
          </a:xfrm>
          <a:prstGeom prst="rect">
            <a:avLst/>
          </a:prstGeom>
          <a:noFill/>
        </p:spPr>
        <p:txBody>
          <a:bodyPr wrap="square" rtlCol="0">
            <a:spAutoFit/>
          </a:bodyPr>
          <a:lstStyle/>
          <a:p>
            <a:r>
              <a:rPr lang="en-US" sz="7200" b="1" dirty="0"/>
              <a:t>Introducing</a:t>
            </a:r>
          </a:p>
        </p:txBody>
      </p:sp>
    </p:spTree>
    <p:extLst>
      <p:ext uri="{BB962C8B-B14F-4D97-AF65-F5344CB8AC3E}">
        <p14:creationId xmlns:p14="http://schemas.microsoft.com/office/powerpoint/2010/main" val="1452898436"/>
      </p:ext>
    </p:extLst>
  </p:cSld>
  <p:clrMapOvr>
    <a:masterClrMapping/>
  </p:clrMapOvr>
  <mc:AlternateContent xmlns:mc="http://schemas.openxmlformats.org/markup-compatibility/2006" xmlns:p14="http://schemas.microsoft.com/office/powerpoint/2010/main">
    <mc:Choice Requires="p14">
      <p:transition p14:dur="250" advTm="10000">
        <p:pull/>
      </p:transition>
    </mc:Choice>
    <mc:Fallback xmlns="">
      <p:transition advTm="10000">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Freeform 18">
            <a:extLst>
              <a:ext uri="{FF2B5EF4-FFF2-40B4-BE49-F238E27FC236}">
                <a16:creationId xmlns:a16="http://schemas.microsoft.com/office/drawing/2014/main" id="{E8BEC2C9-47F6-4004-BB27-E45D57F82C9E}"/>
              </a:ext>
            </a:extLst>
          </p:cNvPr>
          <p:cNvSpPr>
            <a:spLocks noEditPoints="1"/>
          </p:cNvSpPr>
          <p:nvPr/>
        </p:nvSpPr>
        <p:spPr bwMode="auto">
          <a:xfrm>
            <a:off x="3175" y="3673363"/>
            <a:ext cx="2032267" cy="2655133"/>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Title 1"/>
          <p:cNvSpPr txBox="1">
            <a:spLocks/>
          </p:cNvSpPr>
          <p:nvPr/>
        </p:nvSpPr>
        <p:spPr>
          <a:xfrm>
            <a:off x="1303421" y="795642"/>
            <a:ext cx="9022107" cy="498598"/>
          </a:xfrm>
          <a:prstGeom prst="rect">
            <a:avLst/>
          </a:prstGeom>
          <a:solidFill>
            <a:schemeClr val="tx2">
              <a:lumMod val="20000"/>
              <a:lumOff val="80000"/>
            </a:schemeClr>
          </a:solid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BlackFacts.com</a:t>
            </a:r>
            <a:r>
              <a:rPr lang="en-US" sz="3600" dirty="0">
                <a:latin typeface="+mn-lt"/>
                <a:cs typeface="Segoe UI" panose="020B0502040204020203" pitchFamily="34" charset="0"/>
              </a:rPr>
              <a:t>: </a:t>
            </a:r>
            <a:r>
              <a:rPr lang="en-US" sz="3600" b="1" dirty="0">
                <a:latin typeface="+mn-lt"/>
                <a:cs typeface="Segoe UI" panose="020B0502040204020203" pitchFamily="34" charset="0"/>
              </a:rPr>
              <a:t>23 Years of Evolution</a:t>
            </a:r>
          </a:p>
        </p:txBody>
      </p:sp>
      <p:sp>
        <p:nvSpPr>
          <p:cNvPr id="218" name="Slide Number Placeholder 5">
            <a:extLst>
              <a:ext uri="{FF2B5EF4-FFF2-40B4-BE49-F238E27FC236}">
                <a16:creationId xmlns:a16="http://schemas.microsoft.com/office/drawing/2014/main" id="{766960BA-4F7E-45DE-A1A4-ED7740B584CE}"/>
              </a:ext>
            </a:extLst>
          </p:cNvPr>
          <p:cNvSpPr txBox="1">
            <a:spLocks/>
          </p:cNvSpPr>
          <p:nvPr/>
        </p:nvSpPr>
        <p:spPr>
          <a:xfrm>
            <a:off x="9900458" y="6459785"/>
            <a:ext cx="1312025"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3E1C79E-4906-42D7-9799-8BE0AC9297B3}" type="slidenum">
              <a:rPr lang="en-US" smtClean="0"/>
              <a:pPr algn="ctr"/>
              <a:t>2</a:t>
            </a:fld>
            <a:endParaRPr lang="en-US" dirty="0"/>
          </a:p>
        </p:txBody>
      </p:sp>
      <p:grpSp>
        <p:nvGrpSpPr>
          <p:cNvPr id="237" name="Group 236">
            <a:extLst>
              <a:ext uri="{FF2B5EF4-FFF2-40B4-BE49-F238E27FC236}">
                <a16:creationId xmlns:a16="http://schemas.microsoft.com/office/drawing/2014/main" id="{B43ACB3E-BACE-4722-B191-08BE4287C830}"/>
              </a:ext>
            </a:extLst>
          </p:cNvPr>
          <p:cNvGrpSpPr/>
          <p:nvPr/>
        </p:nvGrpSpPr>
        <p:grpSpPr>
          <a:xfrm>
            <a:off x="1305134" y="454257"/>
            <a:ext cx="1019175" cy="181379"/>
            <a:chOff x="4127500" y="876491"/>
            <a:chExt cx="1019175" cy="181379"/>
          </a:xfrm>
        </p:grpSpPr>
        <p:sp>
          <p:nvSpPr>
            <p:cNvPr id="238" name="Oval 237">
              <a:extLst>
                <a:ext uri="{FF2B5EF4-FFF2-40B4-BE49-F238E27FC236}">
                  <a16:creationId xmlns:a16="http://schemas.microsoft.com/office/drawing/2014/main" id="{39ED9E0A-D42D-4405-A892-6B5B072FA8ED}"/>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4C7CCEAC-4126-42BB-B087-07FEA17A780C}"/>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3B9BF7DF-BF82-49DA-A5D3-F6A6AD891E39}"/>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002B6BDB-609E-4F03-BF3E-576F300164F3}"/>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95338EC4-1EF2-40A5-A881-2E01A68F5C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sp>
        <p:nvSpPr>
          <p:cNvPr id="42" name="Freeform 13">
            <a:extLst>
              <a:ext uri="{FF2B5EF4-FFF2-40B4-BE49-F238E27FC236}">
                <a16:creationId xmlns:a16="http://schemas.microsoft.com/office/drawing/2014/main" id="{0C669D12-010C-4247-85AD-B12A57379EFB}"/>
              </a:ext>
            </a:extLst>
          </p:cNvPr>
          <p:cNvSpPr>
            <a:spLocks/>
          </p:cNvSpPr>
          <p:nvPr/>
        </p:nvSpPr>
        <p:spPr bwMode="auto">
          <a:xfrm>
            <a:off x="10164501" y="4836482"/>
            <a:ext cx="2027499" cy="1482489"/>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14">
            <a:extLst>
              <a:ext uri="{FF2B5EF4-FFF2-40B4-BE49-F238E27FC236}">
                <a16:creationId xmlns:a16="http://schemas.microsoft.com/office/drawing/2014/main" id="{7186432F-2BED-4994-B019-DE7E702D71F0}"/>
              </a:ext>
            </a:extLst>
          </p:cNvPr>
          <p:cNvSpPr>
            <a:spLocks noEditPoints="1"/>
          </p:cNvSpPr>
          <p:nvPr/>
        </p:nvSpPr>
        <p:spPr bwMode="auto">
          <a:xfrm>
            <a:off x="8129059" y="3824314"/>
            <a:ext cx="2035444" cy="2504183"/>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15">
            <a:extLst>
              <a:ext uri="{FF2B5EF4-FFF2-40B4-BE49-F238E27FC236}">
                <a16:creationId xmlns:a16="http://schemas.microsoft.com/office/drawing/2014/main" id="{DBAE0BD8-7094-4FC9-9641-F2D5808A49B3}"/>
              </a:ext>
            </a:extLst>
          </p:cNvPr>
          <p:cNvSpPr>
            <a:spLocks/>
          </p:cNvSpPr>
          <p:nvPr/>
        </p:nvSpPr>
        <p:spPr bwMode="auto">
          <a:xfrm>
            <a:off x="6098383" y="4432882"/>
            <a:ext cx="2030676" cy="189561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16">
            <a:extLst>
              <a:ext uri="{FF2B5EF4-FFF2-40B4-BE49-F238E27FC236}">
                <a16:creationId xmlns:a16="http://schemas.microsoft.com/office/drawing/2014/main" id="{12C67BFA-7DCC-4552-89EB-847774F358DB}"/>
              </a:ext>
            </a:extLst>
          </p:cNvPr>
          <p:cNvSpPr>
            <a:spLocks/>
          </p:cNvSpPr>
          <p:nvPr/>
        </p:nvSpPr>
        <p:spPr bwMode="auto">
          <a:xfrm>
            <a:off x="4070883" y="4067421"/>
            <a:ext cx="2027499" cy="2261075"/>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17">
            <a:extLst>
              <a:ext uri="{FF2B5EF4-FFF2-40B4-BE49-F238E27FC236}">
                <a16:creationId xmlns:a16="http://schemas.microsoft.com/office/drawing/2014/main" id="{2E7E3D23-D170-47DB-ABF0-9FBCAF453786}"/>
              </a:ext>
            </a:extLst>
          </p:cNvPr>
          <p:cNvSpPr>
            <a:spLocks/>
          </p:cNvSpPr>
          <p:nvPr/>
        </p:nvSpPr>
        <p:spPr bwMode="auto">
          <a:xfrm>
            <a:off x="2035442" y="3584381"/>
            <a:ext cx="2035444" cy="2744115"/>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3" name="Curved Down Arrow 978">
            <a:extLst>
              <a:ext uri="{FF2B5EF4-FFF2-40B4-BE49-F238E27FC236}">
                <a16:creationId xmlns:a16="http://schemas.microsoft.com/office/drawing/2014/main" id="{FF45A9B7-C310-43DE-929F-C7524D65CE4E}"/>
              </a:ext>
            </a:extLst>
          </p:cNvPr>
          <p:cNvSpPr/>
          <p:nvPr/>
        </p:nvSpPr>
        <p:spPr>
          <a:xfrm>
            <a:off x="3116430" y="2441494"/>
            <a:ext cx="1768934" cy="662765"/>
          </a:xfrm>
          <a:prstGeom prst="curved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75" name="Oval 174">
            <a:extLst>
              <a:ext uri="{FF2B5EF4-FFF2-40B4-BE49-F238E27FC236}">
                <a16:creationId xmlns:a16="http://schemas.microsoft.com/office/drawing/2014/main" id="{37AAAF8D-E9AE-4881-B566-CFCB3826B21B}"/>
              </a:ext>
            </a:extLst>
          </p:cNvPr>
          <p:cNvSpPr/>
          <p:nvPr/>
        </p:nvSpPr>
        <p:spPr>
          <a:xfrm>
            <a:off x="568835" y="1813118"/>
            <a:ext cx="376244" cy="37624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6" name="TextBox 175">
            <a:extLst>
              <a:ext uri="{FF2B5EF4-FFF2-40B4-BE49-F238E27FC236}">
                <a16:creationId xmlns:a16="http://schemas.microsoft.com/office/drawing/2014/main" id="{B803DBE9-03ED-4A9D-B975-AAD743DAC9C1}"/>
              </a:ext>
            </a:extLst>
          </p:cNvPr>
          <p:cNvSpPr txBox="1"/>
          <p:nvPr/>
        </p:nvSpPr>
        <p:spPr>
          <a:xfrm>
            <a:off x="566197" y="1850652"/>
            <a:ext cx="367408" cy="307777"/>
          </a:xfrm>
          <a:prstGeom prst="rect">
            <a:avLst/>
          </a:prstGeom>
          <a:noFill/>
        </p:spPr>
        <p:txBody>
          <a:bodyPr wrap="none" rtlCol="0">
            <a:spAutoFit/>
          </a:bodyPr>
          <a:lstStyle/>
          <a:p>
            <a:r>
              <a:rPr lang="id-ID" sz="1400" dirty="0">
                <a:solidFill>
                  <a:schemeClr val="bg1"/>
                </a:solidFill>
              </a:rPr>
              <a:t>01</a:t>
            </a:r>
          </a:p>
        </p:txBody>
      </p:sp>
      <p:sp>
        <p:nvSpPr>
          <p:cNvPr id="177" name="TextBox 176">
            <a:extLst>
              <a:ext uri="{FF2B5EF4-FFF2-40B4-BE49-F238E27FC236}">
                <a16:creationId xmlns:a16="http://schemas.microsoft.com/office/drawing/2014/main" id="{74B05B1C-443B-4D4F-B1BC-B54E16CAE3E2}"/>
              </a:ext>
            </a:extLst>
          </p:cNvPr>
          <p:cNvSpPr txBox="1"/>
          <p:nvPr/>
        </p:nvSpPr>
        <p:spPr>
          <a:xfrm>
            <a:off x="945547" y="1544558"/>
            <a:ext cx="2758283" cy="861774"/>
          </a:xfrm>
          <a:prstGeom prst="rect">
            <a:avLst/>
          </a:prstGeom>
          <a:noFill/>
        </p:spPr>
        <p:txBody>
          <a:bodyPr wrap="square" rtlCol="0">
            <a:spAutoFit/>
          </a:bodyPr>
          <a:lstStyle/>
          <a:p>
            <a:r>
              <a:rPr lang="en-US" b="1" dirty="0">
                <a:solidFill>
                  <a:schemeClr val="accent1">
                    <a:lumMod val="75000"/>
                  </a:schemeClr>
                </a:solidFill>
              </a:rPr>
              <a:t>1997 </a:t>
            </a:r>
            <a:r>
              <a:rPr lang="en-US" dirty="0">
                <a:solidFill>
                  <a:schemeClr val="accent1">
                    <a:lumMod val="75000"/>
                  </a:schemeClr>
                </a:solidFill>
              </a:rPr>
              <a:t>(In the Beginning)</a:t>
            </a:r>
            <a:endParaRPr lang="id-ID" dirty="0">
              <a:solidFill>
                <a:schemeClr val="accent1">
                  <a:lumMod val="75000"/>
                </a:schemeClr>
              </a:solidFill>
            </a:endParaRPr>
          </a:p>
          <a:p>
            <a:r>
              <a:rPr lang="en-US" sz="1600" b="1" dirty="0">
                <a:solidFill>
                  <a:schemeClr val="bg1">
                    <a:lumMod val="50000"/>
                  </a:schemeClr>
                </a:solidFill>
              </a:rPr>
              <a:t>Started as a Text-Based Black History Community Project</a:t>
            </a:r>
            <a:endParaRPr lang="id-ID" sz="1600" b="1" dirty="0">
              <a:solidFill>
                <a:schemeClr val="bg1">
                  <a:lumMod val="50000"/>
                </a:schemeClr>
              </a:solidFill>
            </a:endParaRPr>
          </a:p>
        </p:txBody>
      </p:sp>
      <p:grpSp>
        <p:nvGrpSpPr>
          <p:cNvPr id="7" name="Group 6">
            <a:extLst>
              <a:ext uri="{FF2B5EF4-FFF2-40B4-BE49-F238E27FC236}">
                <a16:creationId xmlns:a16="http://schemas.microsoft.com/office/drawing/2014/main" id="{29FDD17F-5BEC-498D-8219-2E939B24C4F7}"/>
              </a:ext>
            </a:extLst>
          </p:cNvPr>
          <p:cNvGrpSpPr/>
          <p:nvPr/>
        </p:nvGrpSpPr>
        <p:grpSpPr>
          <a:xfrm>
            <a:off x="4016692" y="1887341"/>
            <a:ext cx="376244" cy="376244"/>
            <a:chOff x="4235379" y="5698294"/>
            <a:chExt cx="376244" cy="376244"/>
          </a:xfrm>
        </p:grpSpPr>
        <p:sp>
          <p:nvSpPr>
            <p:cNvPr id="178" name="Oval 177">
              <a:extLst>
                <a:ext uri="{FF2B5EF4-FFF2-40B4-BE49-F238E27FC236}">
                  <a16:creationId xmlns:a16="http://schemas.microsoft.com/office/drawing/2014/main" id="{8AEBE9BE-41DC-4F0F-9D63-8FBA6E9C4FCA}"/>
                </a:ext>
              </a:extLst>
            </p:cNvPr>
            <p:cNvSpPr/>
            <p:nvPr/>
          </p:nvSpPr>
          <p:spPr>
            <a:xfrm>
              <a:off x="4235379" y="5698294"/>
              <a:ext cx="376244" cy="3762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TextBox 178">
              <a:extLst>
                <a:ext uri="{FF2B5EF4-FFF2-40B4-BE49-F238E27FC236}">
                  <a16:creationId xmlns:a16="http://schemas.microsoft.com/office/drawing/2014/main" id="{D6C9D1EB-8D09-469D-88B4-E1098156077C}"/>
                </a:ext>
              </a:extLst>
            </p:cNvPr>
            <p:cNvSpPr txBox="1"/>
            <p:nvPr/>
          </p:nvSpPr>
          <p:spPr>
            <a:xfrm>
              <a:off x="4243015" y="5725554"/>
              <a:ext cx="367408" cy="307777"/>
            </a:xfrm>
            <a:prstGeom prst="rect">
              <a:avLst/>
            </a:prstGeom>
            <a:noFill/>
          </p:spPr>
          <p:txBody>
            <a:bodyPr wrap="none" rtlCol="0">
              <a:spAutoFit/>
            </a:bodyPr>
            <a:lstStyle/>
            <a:p>
              <a:r>
                <a:rPr lang="id-ID" sz="1400" dirty="0">
                  <a:solidFill>
                    <a:schemeClr val="bg1"/>
                  </a:solidFill>
                </a:rPr>
                <a:t>02</a:t>
              </a:r>
            </a:p>
          </p:txBody>
        </p:sp>
      </p:grpSp>
      <p:sp>
        <p:nvSpPr>
          <p:cNvPr id="180" name="TextBox 179">
            <a:extLst>
              <a:ext uri="{FF2B5EF4-FFF2-40B4-BE49-F238E27FC236}">
                <a16:creationId xmlns:a16="http://schemas.microsoft.com/office/drawing/2014/main" id="{0AA4F2BC-BA59-4CDB-99ED-B03FE7F1B0A4}"/>
              </a:ext>
            </a:extLst>
          </p:cNvPr>
          <p:cNvSpPr txBox="1"/>
          <p:nvPr/>
        </p:nvSpPr>
        <p:spPr>
          <a:xfrm>
            <a:off x="4433562" y="1621248"/>
            <a:ext cx="3905186" cy="861774"/>
          </a:xfrm>
          <a:prstGeom prst="rect">
            <a:avLst/>
          </a:prstGeom>
          <a:noFill/>
        </p:spPr>
        <p:txBody>
          <a:bodyPr wrap="square" rtlCol="0">
            <a:spAutoFit/>
          </a:bodyPr>
          <a:lstStyle/>
          <a:p>
            <a:r>
              <a:rPr lang="en-US" b="1" dirty="0">
                <a:solidFill>
                  <a:schemeClr val="accent1"/>
                </a:solidFill>
              </a:rPr>
              <a:t>2000-2017</a:t>
            </a:r>
            <a:endParaRPr lang="id-ID" b="1" dirty="0">
              <a:solidFill>
                <a:schemeClr val="accent1"/>
              </a:solidFill>
            </a:endParaRPr>
          </a:p>
          <a:p>
            <a:r>
              <a:rPr lang="en-US" sz="1600" b="1" dirty="0">
                <a:solidFill>
                  <a:schemeClr val="tx1">
                    <a:lumMod val="65000"/>
                    <a:lumOff val="35000"/>
                  </a:schemeClr>
                </a:solidFill>
              </a:rPr>
              <a:t>Recognition that we have “Something”! </a:t>
            </a:r>
          </a:p>
          <a:p>
            <a:r>
              <a:rPr lang="en-US" sz="1600" b="1" dirty="0">
                <a:solidFill>
                  <a:schemeClr val="tx1">
                    <a:lumMod val="65000"/>
                    <a:lumOff val="35000"/>
                  </a:schemeClr>
                </a:solidFill>
              </a:rPr>
              <a:t>With Totally Organic Growth &amp; Zero Budget</a:t>
            </a:r>
            <a:endParaRPr lang="id-ID" sz="1600" b="1" dirty="0">
              <a:solidFill>
                <a:schemeClr val="tx1">
                  <a:lumMod val="65000"/>
                  <a:lumOff val="35000"/>
                </a:schemeClr>
              </a:solidFill>
            </a:endParaRPr>
          </a:p>
        </p:txBody>
      </p:sp>
      <p:sp>
        <p:nvSpPr>
          <p:cNvPr id="181" name="Oval 180">
            <a:extLst>
              <a:ext uri="{FF2B5EF4-FFF2-40B4-BE49-F238E27FC236}">
                <a16:creationId xmlns:a16="http://schemas.microsoft.com/office/drawing/2014/main" id="{14D2AA03-7EF9-4679-9582-FC7809ECACEE}"/>
              </a:ext>
            </a:extLst>
          </p:cNvPr>
          <p:cNvSpPr/>
          <p:nvPr/>
        </p:nvSpPr>
        <p:spPr>
          <a:xfrm>
            <a:off x="8599603" y="1725015"/>
            <a:ext cx="376244" cy="37624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2" name="TextBox 181">
            <a:extLst>
              <a:ext uri="{FF2B5EF4-FFF2-40B4-BE49-F238E27FC236}">
                <a16:creationId xmlns:a16="http://schemas.microsoft.com/office/drawing/2014/main" id="{9206B566-2617-48D9-8E87-88BB3D9E4B72}"/>
              </a:ext>
            </a:extLst>
          </p:cNvPr>
          <p:cNvSpPr txBox="1"/>
          <p:nvPr/>
        </p:nvSpPr>
        <p:spPr>
          <a:xfrm>
            <a:off x="8612376" y="1767686"/>
            <a:ext cx="367408" cy="307777"/>
          </a:xfrm>
          <a:prstGeom prst="rect">
            <a:avLst/>
          </a:prstGeom>
          <a:noFill/>
        </p:spPr>
        <p:txBody>
          <a:bodyPr wrap="none" rtlCol="0">
            <a:spAutoFit/>
          </a:bodyPr>
          <a:lstStyle/>
          <a:p>
            <a:r>
              <a:rPr lang="id-ID" sz="1400" dirty="0">
                <a:solidFill>
                  <a:schemeClr val="bg1"/>
                </a:solidFill>
              </a:rPr>
              <a:t>03</a:t>
            </a:r>
          </a:p>
        </p:txBody>
      </p:sp>
      <p:sp>
        <p:nvSpPr>
          <p:cNvPr id="183" name="TextBox 182">
            <a:extLst>
              <a:ext uri="{FF2B5EF4-FFF2-40B4-BE49-F238E27FC236}">
                <a16:creationId xmlns:a16="http://schemas.microsoft.com/office/drawing/2014/main" id="{867C07D2-4A42-4045-AAE2-AA90740F4784}"/>
              </a:ext>
            </a:extLst>
          </p:cNvPr>
          <p:cNvSpPr txBox="1"/>
          <p:nvPr/>
        </p:nvSpPr>
        <p:spPr>
          <a:xfrm>
            <a:off x="8991727" y="1548922"/>
            <a:ext cx="3096809" cy="861774"/>
          </a:xfrm>
          <a:prstGeom prst="rect">
            <a:avLst/>
          </a:prstGeom>
          <a:noFill/>
        </p:spPr>
        <p:txBody>
          <a:bodyPr wrap="square" rtlCol="0">
            <a:spAutoFit/>
          </a:bodyPr>
          <a:lstStyle/>
          <a:p>
            <a:r>
              <a:rPr lang="en-US" b="1" dirty="0">
                <a:solidFill>
                  <a:schemeClr val="accent6"/>
                </a:solidFill>
              </a:rPr>
              <a:t>TODAY</a:t>
            </a:r>
            <a:endParaRPr lang="id-ID" b="1" dirty="0">
              <a:solidFill>
                <a:schemeClr val="accent6"/>
              </a:solidFill>
            </a:endParaRPr>
          </a:p>
          <a:p>
            <a:r>
              <a:rPr lang="en-US" sz="1600" b="1" dirty="0">
                <a:solidFill>
                  <a:schemeClr val="bg1">
                    <a:lumMod val="50000"/>
                  </a:schemeClr>
                </a:solidFill>
              </a:rPr>
              <a:t>AI – linked Text/Graphic/Video Historical Facts indexed 7 ways </a:t>
            </a:r>
            <a:endParaRPr lang="id-ID" sz="1600" b="1" dirty="0">
              <a:solidFill>
                <a:schemeClr val="bg1">
                  <a:lumMod val="50000"/>
                </a:schemeClr>
              </a:solidFill>
            </a:endParaRPr>
          </a:p>
        </p:txBody>
      </p:sp>
      <p:pic>
        <p:nvPicPr>
          <p:cNvPr id="185" name="Picture 184">
            <a:extLst>
              <a:ext uri="{FF2B5EF4-FFF2-40B4-BE49-F238E27FC236}">
                <a16:creationId xmlns:a16="http://schemas.microsoft.com/office/drawing/2014/main" id="{D283AB40-DD3A-449E-9E5D-CECEE9D4C5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99254" y="2433368"/>
            <a:ext cx="2568770" cy="3008522"/>
          </a:xfrm>
          <a:prstGeom prst="rect">
            <a:avLst/>
          </a:prstGeom>
        </p:spPr>
      </p:pic>
      <p:grpSp>
        <p:nvGrpSpPr>
          <p:cNvPr id="8" name="Group 7">
            <a:extLst>
              <a:ext uri="{FF2B5EF4-FFF2-40B4-BE49-F238E27FC236}">
                <a16:creationId xmlns:a16="http://schemas.microsoft.com/office/drawing/2014/main" id="{8969FF11-8EB9-4964-8628-55E9137F06FB}"/>
              </a:ext>
            </a:extLst>
          </p:cNvPr>
          <p:cNvGrpSpPr/>
          <p:nvPr/>
        </p:nvGrpSpPr>
        <p:grpSpPr>
          <a:xfrm>
            <a:off x="1162159" y="2441494"/>
            <a:ext cx="1888692" cy="3691008"/>
            <a:chOff x="1383050" y="2441494"/>
            <a:chExt cx="1888692" cy="3691008"/>
          </a:xfrm>
        </p:grpSpPr>
        <p:sp>
          <p:nvSpPr>
            <p:cNvPr id="49" name="Freeform 63">
              <a:extLst>
                <a:ext uri="{FF2B5EF4-FFF2-40B4-BE49-F238E27FC236}">
                  <a16:creationId xmlns:a16="http://schemas.microsoft.com/office/drawing/2014/main" id="{119E15A9-7B3F-4CAC-A624-5BA6259ED751}"/>
                </a:ext>
              </a:extLst>
            </p:cNvPr>
            <p:cNvSpPr>
              <a:spLocks/>
            </p:cNvSpPr>
            <p:nvPr/>
          </p:nvSpPr>
          <p:spPr bwMode="auto">
            <a:xfrm>
              <a:off x="1618579" y="4547142"/>
              <a:ext cx="1416742" cy="1585360"/>
            </a:xfrm>
            <a:custGeom>
              <a:avLst/>
              <a:gdLst>
                <a:gd name="T0" fmla="*/ 661 w 670"/>
                <a:gd name="T1" fmla="*/ 709 h 751"/>
                <a:gd name="T2" fmla="*/ 450 w 670"/>
                <a:gd name="T3" fmla="*/ 39 h 751"/>
                <a:gd name="T4" fmla="*/ 409 w 670"/>
                <a:gd name="T5" fmla="*/ 39 h 751"/>
                <a:gd name="T6" fmla="*/ 509 w 670"/>
                <a:gd name="T7" fmla="*/ 358 h 751"/>
                <a:gd name="T8" fmla="*/ 355 w 670"/>
                <a:gd name="T9" fmla="*/ 358 h 751"/>
                <a:gd name="T10" fmla="*/ 355 w 670"/>
                <a:gd name="T11" fmla="*/ 20 h 751"/>
                <a:gd name="T12" fmla="*/ 335 w 670"/>
                <a:gd name="T13" fmla="*/ 0 h 751"/>
                <a:gd name="T14" fmla="*/ 316 w 670"/>
                <a:gd name="T15" fmla="*/ 20 h 751"/>
                <a:gd name="T16" fmla="*/ 316 w 670"/>
                <a:gd name="T17" fmla="*/ 358 h 751"/>
                <a:gd name="T18" fmla="*/ 161 w 670"/>
                <a:gd name="T19" fmla="*/ 358 h 751"/>
                <a:gd name="T20" fmla="*/ 261 w 670"/>
                <a:gd name="T21" fmla="*/ 39 h 751"/>
                <a:gd name="T22" fmla="*/ 220 w 670"/>
                <a:gd name="T23" fmla="*/ 39 h 751"/>
                <a:gd name="T24" fmla="*/ 9 w 670"/>
                <a:gd name="T25" fmla="*/ 709 h 751"/>
                <a:gd name="T26" fmla="*/ 47 w 670"/>
                <a:gd name="T27" fmla="*/ 721 h 751"/>
                <a:gd name="T28" fmla="*/ 149 w 670"/>
                <a:gd name="T29" fmla="*/ 397 h 751"/>
                <a:gd name="T30" fmla="*/ 316 w 670"/>
                <a:gd name="T31" fmla="*/ 397 h 751"/>
                <a:gd name="T32" fmla="*/ 316 w 670"/>
                <a:gd name="T33" fmla="*/ 541 h 751"/>
                <a:gd name="T34" fmla="*/ 335 w 670"/>
                <a:gd name="T35" fmla="*/ 561 h 751"/>
                <a:gd name="T36" fmla="*/ 355 w 670"/>
                <a:gd name="T37" fmla="*/ 541 h 751"/>
                <a:gd name="T38" fmla="*/ 355 w 670"/>
                <a:gd name="T39" fmla="*/ 397 h 751"/>
                <a:gd name="T40" fmla="*/ 522 w 670"/>
                <a:gd name="T41" fmla="*/ 397 h 751"/>
                <a:gd name="T42" fmla="*/ 624 w 670"/>
                <a:gd name="T43" fmla="*/ 721 h 751"/>
                <a:gd name="T44" fmla="*/ 661 w 670"/>
                <a:gd name="T45" fmla="*/ 709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0" h="751">
                  <a:moveTo>
                    <a:pt x="661" y="709"/>
                  </a:moveTo>
                  <a:cubicBezTo>
                    <a:pt x="450" y="39"/>
                    <a:pt x="450" y="39"/>
                    <a:pt x="450" y="39"/>
                  </a:cubicBezTo>
                  <a:cubicBezTo>
                    <a:pt x="409" y="39"/>
                    <a:pt x="409" y="39"/>
                    <a:pt x="409" y="39"/>
                  </a:cubicBezTo>
                  <a:cubicBezTo>
                    <a:pt x="509" y="358"/>
                    <a:pt x="509" y="358"/>
                    <a:pt x="509" y="358"/>
                  </a:cubicBezTo>
                  <a:cubicBezTo>
                    <a:pt x="355" y="358"/>
                    <a:pt x="355" y="358"/>
                    <a:pt x="355" y="358"/>
                  </a:cubicBezTo>
                  <a:cubicBezTo>
                    <a:pt x="355" y="20"/>
                    <a:pt x="355" y="20"/>
                    <a:pt x="355" y="20"/>
                  </a:cubicBezTo>
                  <a:cubicBezTo>
                    <a:pt x="355" y="9"/>
                    <a:pt x="346" y="0"/>
                    <a:pt x="335" y="0"/>
                  </a:cubicBezTo>
                  <a:cubicBezTo>
                    <a:pt x="324" y="0"/>
                    <a:pt x="316" y="9"/>
                    <a:pt x="316" y="20"/>
                  </a:cubicBezTo>
                  <a:cubicBezTo>
                    <a:pt x="316" y="358"/>
                    <a:pt x="316" y="358"/>
                    <a:pt x="316" y="358"/>
                  </a:cubicBezTo>
                  <a:cubicBezTo>
                    <a:pt x="161" y="358"/>
                    <a:pt x="161" y="358"/>
                    <a:pt x="161" y="358"/>
                  </a:cubicBezTo>
                  <a:cubicBezTo>
                    <a:pt x="261" y="39"/>
                    <a:pt x="261" y="39"/>
                    <a:pt x="261" y="39"/>
                  </a:cubicBezTo>
                  <a:cubicBezTo>
                    <a:pt x="220" y="39"/>
                    <a:pt x="220" y="39"/>
                    <a:pt x="220" y="39"/>
                  </a:cubicBezTo>
                  <a:cubicBezTo>
                    <a:pt x="9" y="709"/>
                    <a:pt x="9" y="709"/>
                    <a:pt x="9" y="709"/>
                  </a:cubicBezTo>
                  <a:cubicBezTo>
                    <a:pt x="0" y="743"/>
                    <a:pt x="37" y="751"/>
                    <a:pt x="47" y="721"/>
                  </a:cubicBezTo>
                  <a:cubicBezTo>
                    <a:pt x="149" y="397"/>
                    <a:pt x="149" y="397"/>
                    <a:pt x="149" y="397"/>
                  </a:cubicBezTo>
                  <a:cubicBezTo>
                    <a:pt x="316" y="397"/>
                    <a:pt x="316" y="397"/>
                    <a:pt x="316" y="397"/>
                  </a:cubicBezTo>
                  <a:cubicBezTo>
                    <a:pt x="316" y="541"/>
                    <a:pt x="316" y="541"/>
                    <a:pt x="316" y="541"/>
                  </a:cubicBezTo>
                  <a:cubicBezTo>
                    <a:pt x="316" y="552"/>
                    <a:pt x="324" y="561"/>
                    <a:pt x="335" y="561"/>
                  </a:cubicBezTo>
                  <a:cubicBezTo>
                    <a:pt x="346" y="561"/>
                    <a:pt x="355" y="552"/>
                    <a:pt x="355" y="541"/>
                  </a:cubicBezTo>
                  <a:cubicBezTo>
                    <a:pt x="355" y="397"/>
                    <a:pt x="355" y="397"/>
                    <a:pt x="355" y="397"/>
                  </a:cubicBezTo>
                  <a:cubicBezTo>
                    <a:pt x="522" y="397"/>
                    <a:pt x="522" y="397"/>
                    <a:pt x="522" y="397"/>
                  </a:cubicBezTo>
                  <a:cubicBezTo>
                    <a:pt x="624" y="721"/>
                    <a:pt x="624" y="721"/>
                    <a:pt x="624" y="721"/>
                  </a:cubicBezTo>
                  <a:cubicBezTo>
                    <a:pt x="632" y="747"/>
                    <a:pt x="670" y="738"/>
                    <a:pt x="661" y="709"/>
                  </a:cubicBezTo>
                  <a:close/>
                </a:path>
              </a:pathLst>
            </a:custGeom>
            <a:solidFill>
              <a:srgbClr val="383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62">
              <a:extLst>
                <a:ext uri="{FF2B5EF4-FFF2-40B4-BE49-F238E27FC236}">
                  <a16:creationId xmlns:a16="http://schemas.microsoft.com/office/drawing/2014/main" id="{A510133B-9939-4DEB-98C1-7EE732F97B1F}"/>
                </a:ext>
              </a:extLst>
            </p:cNvPr>
            <p:cNvSpPr>
              <a:spLocks noEditPoints="1"/>
            </p:cNvSpPr>
            <p:nvPr/>
          </p:nvSpPr>
          <p:spPr bwMode="auto">
            <a:xfrm>
              <a:off x="1383050" y="2441494"/>
              <a:ext cx="1888692" cy="2192917"/>
            </a:xfrm>
            <a:custGeom>
              <a:avLst/>
              <a:gdLst>
                <a:gd name="T0" fmla="*/ 2070 w 2117"/>
                <a:gd name="T1" fmla="*/ 0 h 2458"/>
                <a:gd name="T2" fmla="*/ 1058 w 2117"/>
                <a:gd name="T3" fmla="*/ 0 h 2458"/>
                <a:gd name="T4" fmla="*/ 45 w 2117"/>
                <a:gd name="T5" fmla="*/ 0 h 2458"/>
                <a:gd name="T6" fmla="*/ 0 w 2117"/>
                <a:gd name="T7" fmla="*/ 0 h 2458"/>
                <a:gd name="T8" fmla="*/ 0 w 2117"/>
                <a:gd name="T9" fmla="*/ 47 h 2458"/>
                <a:gd name="T10" fmla="*/ 0 w 2117"/>
                <a:gd name="T11" fmla="*/ 2413 h 2458"/>
                <a:gd name="T12" fmla="*/ 0 w 2117"/>
                <a:gd name="T13" fmla="*/ 2458 h 2458"/>
                <a:gd name="T14" fmla="*/ 45 w 2117"/>
                <a:gd name="T15" fmla="*/ 2458 h 2458"/>
                <a:gd name="T16" fmla="*/ 1058 w 2117"/>
                <a:gd name="T17" fmla="*/ 2458 h 2458"/>
                <a:gd name="T18" fmla="*/ 2070 w 2117"/>
                <a:gd name="T19" fmla="*/ 2458 h 2458"/>
                <a:gd name="T20" fmla="*/ 2117 w 2117"/>
                <a:gd name="T21" fmla="*/ 2458 h 2458"/>
                <a:gd name="T22" fmla="*/ 2117 w 2117"/>
                <a:gd name="T23" fmla="*/ 2413 h 2458"/>
                <a:gd name="T24" fmla="*/ 2117 w 2117"/>
                <a:gd name="T25" fmla="*/ 47 h 2458"/>
                <a:gd name="T26" fmla="*/ 2117 w 2117"/>
                <a:gd name="T27" fmla="*/ 0 h 2458"/>
                <a:gd name="T28" fmla="*/ 2070 w 2117"/>
                <a:gd name="T29" fmla="*/ 0 h 2458"/>
                <a:gd name="T30" fmla="*/ 1058 w 2117"/>
                <a:gd name="T31" fmla="*/ 2366 h 2458"/>
                <a:gd name="T32" fmla="*/ 93 w 2117"/>
                <a:gd name="T33" fmla="*/ 2366 h 2458"/>
                <a:gd name="T34" fmla="*/ 93 w 2117"/>
                <a:gd name="T35" fmla="*/ 381 h 2458"/>
                <a:gd name="T36" fmla="*/ 2025 w 2117"/>
                <a:gd name="T37" fmla="*/ 381 h 2458"/>
                <a:gd name="T38" fmla="*/ 2025 w 2117"/>
                <a:gd name="T39" fmla="*/ 2366 h 2458"/>
                <a:gd name="T40" fmla="*/ 1058 w 2117"/>
                <a:gd name="T41" fmla="*/ 2366 h 2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7" h="2458">
                  <a:moveTo>
                    <a:pt x="2070" y="0"/>
                  </a:moveTo>
                  <a:lnTo>
                    <a:pt x="1058" y="0"/>
                  </a:lnTo>
                  <a:lnTo>
                    <a:pt x="45" y="0"/>
                  </a:lnTo>
                  <a:lnTo>
                    <a:pt x="0" y="0"/>
                  </a:lnTo>
                  <a:lnTo>
                    <a:pt x="0" y="47"/>
                  </a:lnTo>
                  <a:lnTo>
                    <a:pt x="0" y="2413"/>
                  </a:lnTo>
                  <a:lnTo>
                    <a:pt x="0" y="2458"/>
                  </a:lnTo>
                  <a:lnTo>
                    <a:pt x="45" y="2458"/>
                  </a:lnTo>
                  <a:lnTo>
                    <a:pt x="1058" y="2458"/>
                  </a:lnTo>
                  <a:lnTo>
                    <a:pt x="2070" y="2458"/>
                  </a:lnTo>
                  <a:lnTo>
                    <a:pt x="2117" y="2458"/>
                  </a:lnTo>
                  <a:lnTo>
                    <a:pt x="2117" y="2413"/>
                  </a:lnTo>
                  <a:lnTo>
                    <a:pt x="2117" y="47"/>
                  </a:lnTo>
                  <a:lnTo>
                    <a:pt x="2117" y="0"/>
                  </a:lnTo>
                  <a:lnTo>
                    <a:pt x="2070" y="0"/>
                  </a:lnTo>
                  <a:close/>
                  <a:moveTo>
                    <a:pt x="1058" y="2366"/>
                  </a:moveTo>
                  <a:lnTo>
                    <a:pt x="93" y="2366"/>
                  </a:lnTo>
                  <a:lnTo>
                    <a:pt x="93" y="381"/>
                  </a:lnTo>
                  <a:lnTo>
                    <a:pt x="2025" y="381"/>
                  </a:lnTo>
                  <a:lnTo>
                    <a:pt x="2025" y="2366"/>
                  </a:lnTo>
                  <a:lnTo>
                    <a:pt x="1058" y="2366"/>
                  </a:lnTo>
                  <a:close/>
                </a:path>
              </a:pathLst>
            </a:custGeom>
            <a:solidFill>
              <a:srgbClr val="636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6" name="Rectangle: Rounded Corners 185">
              <a:extLst>
                <a:ext uri="{FF2B5EF4-FFF2-40B4-BE49-F238E27FC236}">
                  <a16:creationId xmlns:a16="http://schemas.microsoft.com/office/drawing/2014/main" id="{133FFA70-D6E0-4C67-A302-FAFDFA1285D3}"/>
                </a:ext>
              </a:extLst>
            </p:cNvPr>
            <p:cNvSpPr/>
            <p:nvPr/>
          </p:nvSpPr>
          <p:spPr>
            <a:xfrm>
              <a:off x="1471859" y="2783378"/>
              <a:ext cx="1704605" cy="1763764"/>
            </a:xfrm>
            <a:prstGeom prst="roundRect">
              <a:avLst>
                <a:gd name="adj" fmla="val 10000"/>
              </a:avLst>
            </a:prstGeom>
            <a:blipFill rotWithShape="1">
              <a:blip r:embed="rId5"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grpSp>
      <p:sp>
        <p:nvSpPr>
          <p:cNvPr id="187" name="Rectangle: Rounded Corners 186">
            <a:extLst>
              <a:ext uri="{FF2B5EF4-FFF2-40B4-BE49-F238E27FC236}">
                <a16:creationId xmlns:a16="http://schemas.microsoft.com/office/drawing/2014/main" id="{83F06AE2-F936-424F-9E7F-0429F29928C4}"/>
              </a:ext>
            </a:extLst>
          </p:cNvPr>
          <p:cNvSpPr/>
          <p:nvPr/>
        </p:nvSpPr>
        <p:spPr>
          <a:xfrm>
            <a:off x="4592946" y="3162945"/>
            <a:ext cx="1985366" cy="1482671"/>
          </a:xfrm>
          <a:prstGeom prst="roundRect">
            <a:avLst>
              <a:gd name="adj" fmla="val 10000"/>
            </a:avLst>
          </a:prstGeom>
          <a:blipFill rotWithShape="1">
            <a:blip r:embed="rId6" cstate="screen">
              <a:extLst>
                <a:ext uri="{28A0092B-C50C-407E-A947-70E740481C1C}">
                  <a14:useLocalDpi xmlns:a14="http://schemas.microsoft.com/office/drawing/2010/main"/>
                </a:ext>
              </a:extLst>
            </a:blip>
            <a:srcRect/>
            <a:stretch>
              <a:fillRect/>
            </a:stretch>
          </a:blipFill>
          <a:ln>
            <a:solidFill>
              <a:schemeClr val="accent2"/>
            </a:solidFill>
          </a:ln>
        </p:spPr>
        <p:style>
          <a:lnRef idx="2">
            <a:schemeClr val="lt1">
              <a:hueOff val="0"/>
              <a:satOff val="0"/>
              <a:lumOff val="0"/>
              <a:alphaOff val="0"/>
            </a:schemeClr>
          </a:lnRef>
          <a:fillRef idx="1">
            <a:scrgbClr r="0" g="0" b="0"/>
          </a:fillRef>
          <a:effectRef idx="0">
            <a:schemeClr val="accent5">
              <a:tint val="50000"/>
              <a:hueOff val="1127590"/>
              <a:satOff val="-10166"/>
              <a:lumOff val="-1028"/>
              <a:alphaOff val="0"/>
            </a:schemeClr>
          </a:effectRef>
          <a:fontRef idx="minor">
            <a:schemeClr val="lt1">
              <a:hueOff val="0"/>
              <a:satOff val="0"/>
              <a:lumOff val="0"/>
              <a:alphaOff val="0"/>
            </a:schemeClr>
          </a:fontRef>
        </p:style>
      </p:sp>
      <p:sp>
        <p:nvSpPr>
          <p:cNvPr id="188" name="Rectangle: Rounded Corners 187">
            <a:extLst>
              <a:ext uri="{FF2B5EF4-FFF2-40B4-BE49-F238E27FC236}">
                <a16:creationId xmlns:a16="http://schemas.microsoft.com/office/drawing/2014/main" id="{AA3BC580-0DD0-4010-8E3E-1B2038D21BD6}"/>
              </a:ext>
            </a:extLst>
          </p:cNvPr>
          <p:cNvSpPr/>
          <p:nvPr/>
        </p:nvSpPr>
        <p:spPr>
          <a:xfrm>
            <a:off x="5774774" y="3934957"/>
            <a:ext cx="2362230" cy="1482671"/>
          </a:xfrm>
          <a:prstGeom prst="roundRect">
            <a:avLst>
              <a:gd name="adj" fmla="val 10000"/>
            </a:avLst>
          </a:prstGeom>
          <a:blipFill rotWithShape="1">
            <a:blip r:embed="rId7" cstate="screen">
              <a:extLst>
                <a:ext uri="{28A0092B-C50C-407E-A947-70E740481C1C}">
                  <a14:useLocalDpi xmlns:a14="http://schemas.microsoft.com/office/drawing/2010/main"/>
                </a:ext>
              </a:extLst>
            </a:blip>
            <a:srcRect/>
            <a:stretch>
              <a:fillRect/>
            </a:stretch>
          </a:blipFill>
          <a:ln>
            <a:solidFill>
              <a:schemeClr val="accent1"/>
            </a:solidFill>
          </a:ln>
        </p:spPr>
        <p:style>
          <a:lnRef idx="2">
            <a:schemeClr val="lt1">
              <a:hueOff val="0"/>
              <a:satOff val="0"/>
              <a:lumOff val="0"/>
              <a:alphaOff val="0"/>
            </a:schemeClr>
          </a:lnRef>
          <a:fillRef idx="1">
            <a:scrgbClr r="0" g="0" b="0"/>
          </a:fillRef>
          <a:effectRef idx="0">
            <a:schemeClr val="accent5">
              <a:tint val="50000"/>
              <a:hueOff val="2255181"/>
              <a:satOff val="-20331"/>
              <a:lumOff val="-2055"/>
              <a:alphaOff val="0"/>
            </a:schemeClr>
          </a:effectRef>
          <a:fontRef idx="minor">
            <a:schemeClr val="lt1">
              <a:hueOff val="0"/>
              <a:satOff val="0"/>
              <a:lumOff val="0"/>
              <a:alphaOff val="0"/>
            </a:schemeClr>
          </a:fontRef>
        </p:style>
      </p:sp>
      <p:sp>
        <p:nvSpPr>
          <p:cNvPr id="2" name="TextBox 1">
            <a:extLst>
              <a:ext uri="{FF2B5EF4-FFF2-40B4-BE49-F238E27FC236}">
                <a16:creationId xmlns:a16="http://schemas.microsoft.com/office/drawing/2014/main" id="{A4642712-1C0D-4B83-97BA-2FC1E7FEC416}"/>
              </a:ext>
            </a:extLst>
          </p:cNvPr>
          <p:cNvSpPr txBox="1"/>
          <p:nvPr/>
        </p:nvSpPr>
        <p:spPr>
          <a:xfrm>
            <a:off x="4839809" y="2805973"/>
            <a:ext cx="2312351" cy="338554"/>
          </a:xfrm>
          <a:prstGeom prst="rect">
            <a:avLst/>
          </a:prstGeom>
          <a:noFill/>
        </p:spPr>
        <p:txBody>
          <a:bodyPr wrap="square" rtlCol="0">
            <a:spAutoFit/>
          </a:bodyPr>
          <a:lstStyle/>
          <a:p>
            <a:r>
              <a:rPr lang="en-US" sz="1600" dirty="0">
                <a:solidFill>
                  <a:schemeClr val="bg1">
                    <a:lumMod val="50000"/>
                  </a:schemeClr>
                </a:solidFill>
              </a:rPr>
              <a:t>#1 in Search Engines</a:t>
            </a:r>
          </a:p>
        </p:txBody>
      </p:sp>
      <p:sp>
        <p:nvSpPr>
          <p:cNvPr id="189" name="TextBox 188">
            <a:extLst>
              <a:ext uri="{FF2B5EF4-FFF2-40B4-BE49-F238E27FC236}">
                <a16:creationId xmlns:a16="http://schemas.microsoft.com/office/drawing/2014/main" id="{1DEC4B5A-DB89-4C04-906D-F69B5D5206E6}"/>
              </a:ext>
            </a:extLst>
          </p:cNvPr>
          <p:cNvSpPr txBox="1"/>
          <p:nvPr/>
        </p:nvSpPr>
        <p:spPr>
          <a:xfrm>
            <a:off x="6593846" y="3624710"/>
            <a:ext cx="2312351" cy="338554"/>
          </a:xfrm>
          <a:prstGeom prst="rect">
            <a:avLst/>
          </a:prstGeom>
          <a:noFill/>
        </p:spPr>
        <p:txBody>
          <a:bodyPr wrap="square" rtlCol="0">
            <a:spAutoFit/>
          </a:bodyPr>
          <a:lstStyle/>
          <a:p>
            <a:r>
              <a:rPr lang="en-US" sz="1600" dirty="0">
                <a:solidFill>
                  <a:schemeClr val="bg1">
                    <a:lumMod val="50000"/>
                  </a:schemeClr>
                </a:solidFill>
              </a:rPr>
              <a:t>Demographic Data</a:t>
            </a:r>
          </a:p>
        </p:txBody>
      </p:sp>
      <p:sp>
        <p:nvSpPr>
          <p:cNvPr id="3" name="Rectangle: Rounded Corners 2">
            <a:extLst>
              <a:ext uri="{FF2B5EF4-FFF2-40B4-BE49-F238E27FC236}">
                <a16:creationId xmlns:a16="http://schemas.microsoft.com/office/drawing/2014/main" id="{A249E127-59FC-43F9-8F63-55D2ED55E1D9}"/>
              </a:ext>
            </a:extLst>
          </p:cNvPr>
          <p:cNvSpPr/>
          <p:nvPr/>
        </p:nvSpPr>
        <p:spPr>
          <a:xfrm>
            <a:off x="8420865" y="5620451"/>
            <a:ext cx="3565352" cy="1078342"/>
          </a:xfrm>
          <a:prstGeom prst="roundRect">
            <a:avLst>
              <a:gd name="adj" fmla="val 5978"/>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u="sng" dirty="0">
                <a:solidFill>
                  <a:schemeClr val="tx1"/>
                </a:solidFill>
              </a:rPr>
              <a:t>Today By the Numbers:</a:t>
            </a:r>
          </a:p>
          <a:p>
            <a:pPr marL="171450" indent="-171450">
              <a:buFont typeface="Arial" panose="020B0604020202020204" pitchFamily="34" charset="0"/>
              <a:buChar char="•"/>
            </a:pPr>
            <a:r>
              <a:rPr lang="en-US" sz="1400" b="1" dirty="0">
                <a:solidFill>
                  <a:schemeClr val="accent6">
                    <a:lumMod val="75000"/>
                  </a:schemeClr>
                </a:solidFill>
              </a:rPr>
              <a:t>50,000</a:t>
            </a:r>
            <a:r>
              <a:rPr lang="en-US" sz="1400" dirty="0"/>
              <a:t> </a:t>
            </a:r>
            <a:r>
              <a:rPr lang="en-US" sz="1400" dirty="0">
                <a:solidFill>
                  <a:schemeClr val="tx1"/>
                </a:solidFill>
              </a:rPr>
              <a:t>Facts </a:t>
            </a:r>
            <a:r>
              <a:rPr lang="en-US" sz="1400" dirty="0">
                <a:solidFill>
                  <a:schemeClr val="tx1"/>
                </a:solidFill>
                <a:sym typeface="Wingdings" panose="05000000000000000000" pitchFamily="2" charset="2"/>
              </a:rPr>
              <a:t></a:t>
            </a:r>
            <a:r>
              <a:rPr lang="en-US" sz="1400" dirty="0">
                <a:sym typeface="Wingdings" panose="05000000000000000000" pitchFamily="2" charset="2"/>
              </a:rPr>
              <a:t> </a:t>
            </a:r>
            <a:r>
              <a:rPr lang="en-US" sz="1400" b="1" dirty="0">
                <a:solidFill>
                  <a:schemeClr val="accent4">
                    <a:lumMod val="75000"/>
                  </a:schemeClr>
                </a:solidFill>
                <a:sym typeface="Wingdings" panose="05000000000000000000" pitchFamily="2" charset="2"/>
              </a:rPr>
              <a:t>100k</a:t>
            </a:r>
            <a:r>
              <a:rPr lang="en-US" sz="1400" dirty="0">
                <a:sym typeface="Wingdings" panose="05000000000000000000" pitchFamily="2" charset="2"/>
              </a:rPr>
              <a:t> </a:t>
            </a:r>
            <a:r>
              <a:rPr lang="en-US" sz="1400" dirty="0">
                <a:solidFill>
                  <a:schemeClr val="tx1"/>
                </a:solidFill>
                <a:sym typeface="Wingdings" panose="05000000000000000000" pitchFamily="2" charset="2"/>
              </a:rPr>
              <a:t>by end of 2020</a:t>
            </a:r>
          </a:p>
          <a:p>
            <a:pPr marL="171450" indent="-171450">
              <a:buFont typeface="Arial" panose="020B0604020202020204" pitchFamily="34" charset="0"/>
              <a:buChar char="•"/>
            </a:pPr>
            <a:r>
              <a:rPr lang="en-US" sz="1400" b="1" dirty="0">
                <a:solidFill>
                  <a:schemeClr val="accent6">
                    <a:lumMod val="75000"/>
                  </a:schemeClr>
                </a:solidFill>
              </a:rPr>
              <a:t>200k</a:t>
            </a:r>
            <a:r>
              <a:rPr lang="en-US" sz="1400" dirty="0"/>
              <a:t> </a:t>
            </a:r>
            <a:r>
              <a:rPr lang="en-US" sz="1400" dirty="0">
                <a:solidFill>
                  <a:schemeClr val="tx1"/>
                </a:solidFill>
              </a:rPr>
              <a:t>Social Media Followers &amp; </a:t>
            </a:r>
            <a:r>
              <a:rPr lang="en-US" sz="1400" b="1" dirty="0">
                <a:solidFill>
                  <a:schemeClr val="accent4">
                    <a:lumMod val="75000"/>
                  </a:schemeClr>
                </a:solidFill>
              </a:rPr>
              <a:t>300M Reach</a:t>
            </a:r>
          </a:p>
          <a:p>
            <a:pPr marL="171450" indent="-171450">
              <a:buFont typeface="Arial" panose="020B0604020202020204" pitchFamily="34" charset="0"/>
              <a:buChar char="•"/>
            </a:pPr>
            <a:r>
              <a:rPr lang="en-US" sz="1400" b="1" dirty="0">
                <a:solidFill>
                  <a:schemeClr val="accent6">
                    <a:lumMod val="75000"/>
                  </a:schemeClr>
                </a:solidFill>
              </a:rPr>
              <a:t>500,000</a:t>
            </a:r>
            <a:r>
              <a:rPr lang="en-US" sz="1400" dirty="0"/>
              <a:t> </a:t>
            </a:r>
            <a:r>
              <a:rPr lang="en-US" sz="1400" dirty="0">
                <a:solidFill>
                  <a:schemeClr val="tx1"/>
                </a:solidFill>
              </a:rPr>
              <a:t>user Email list and growing</a:t>
            </a:r>
          </a:p>
        </p:txBody>
      </p:sp>
      <p:pic>
        <p:nvPicPr>
          <p:cNvPr id="190" name="Picture 2" descr="Image result for amazon alexa logo">
            <a:extLst>
              <a:ext uri="{FF2B5EF4-FFF2-40B4-BE49-F238E27FC236}">
                <a16:creationId xmlns:a16="http://schemas.microsoft.com/office/drawing/2014/main" id="{107C7357-0213-47D4-AC9E-D9E093F8552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586068" y="4770913"/>
            <a:ext cx="1527460" cy="610984"/>
          </a:xfrm>
          <a:prstGeom prst="rect">
            <a:avLst/>
          </a:prstGeom>
          <a:noFill/>
          <a:extLst>
            <a:ext uri="{909E8E84-426E-40DD-AFC4-6F175D3DCCD1}">
              <a14:hiddenFill xmlns:a14="http://schemas.microsoft.com/office/drawing/2010/main">
                <a:solidFill>
                  <a:srgbClr val="FFFFFF"/>
                </a:solidFill>
              </a14:hiddenFill>
            </a:ext>
          </a:extLst>
        </p:spPr>
      </p:pic>
      <p:sp>
        <p:nvSpPr>
          <p:cNvPr id="191" name="TextBox 190">
            <a:extLst>
              <a:ext uri="{FF2B5EF4-FFF2-40B4-BE49-F238E27FC236}">
                <a16:creationId xmlns:a16="http://schemas.microsoft.com/office/drawing/2014/main" id="{78900F16-0666-401A-B8A6-E71B54E541A9}"/>
              </a:ext>
            </a:extLst>
          </p:cNvPr>
          <p:cNvSpPr txBox="1"/>
          <p:nvPr/>
        </p:nvSpPr>
        <p:spPr>
          <a:xfrm>
            <a:off x="3913834" y="4704302"/>
            <a:ext cx="1222299" cy="584775"/>
          </a:xfrm>
          <a:prstGeom prst="rect">
            <a:avLst/>
          </a:prstGeom>
          <a:noFill/>
        </p:spPr>
        <p:txBody>
          <a:bodyPr wrap="square" rtlCol="0">
            <a:spAutoFit/>
          </a:bodyPr>
          <a:lstStyle/>
          <a:p>
            <a:pPr algn="r"/>
            <a:r>
              <a:rPr lang="en-US" sz="1600" dirty="0">
                <a:solidFill>
                  <a:schemeClr val="bg1">
                    <a:lumMod val="50000"/>
                  </a:schemeClr>
                </a:solidFill>
              </a:rPr>
              <a:t>Amazon</a:t>
            </a:r>
          </a:p>
          <a:p>
            <a:pPr algn="r"/>
            <a:r>
              <a:rPr lang="en-US" sz="1600" dirty="0">
                <a:solidFill>
                  <a:schemeClr val="bg1">
                    <a:lumMod val="50000"/>
                  </a:schemeClr>
                </a:solidFill>
              </a:rPr>
              <a:t>Alexa Skill</a:t>
            </a:r>
          </a:p>
        </p:txBody>
      </p:sp>
      <p:pic>
        <p:nvPicPr>
          <p:cNvPr id="192" name="Picture 191">
            <a:extLst>
              <a:ext uri="{FF2B5EF4-FFF2-40B4-BE49-F238E27FC236}">
                <a16:creationId xmlns:a16="http://schemas.microsoft.com/office/drawing/2014/main" id="{947C3374-1450-4619-91CB-2D1687F41BD2}"/>
              </a:ext>
            </a:extLst>
          </p:cNvPr>
          <p:cNvPicPr>
            <a:picLocks noChangeAspect="1"/>
          </p:cNvPicPr>
          <p:nvPr/>
        </p:nvPicPr>
        <p:blipFill>
          <a:blip r:embed="rId9"/>
          <a:stretch>
            <a:fillRect/>
          </a:stretch>
        </p:blipFill>
        <p:spPr>
          <a:xfrm>
            <a:off x="10529357" y="190507"/>
            <a:ext cx="1035076" cy="1475942"/>
          </a:xfrm>
          <a:prstGeom prst="rect">
            <a:avLst/>
          </a:prstGeom>
        </p:spPr>
      </p:pic>
      <p:sp>
        <p:nvSpPr>
          <p:cNvPr id="12" name="Arrow: Bent 11">
            <a:extLst>
              <a:ext uri="{FF2B5EF4-FFF2-40B4-BE49-F238E27FC236}">
                <a16:creationId xmlns:a16="http://schemas.microsoft.com/office/drawing/2014/main" id="{EC4BFD98-D690-4678-A34C-4839CD1FB394}"/>
              </a:ext>
            </a:extLst>
          </p:cNvPr>
          <p:cNvSpPr/>
          <p:nvPr/>
        </p:nvSpPr>
        <p:spPr>
          <a:xfrm>
            <a:off x="7176579" y="2643646"/>
            <a:ext cx="1827397" cy="972900"/>
          </a:xfrm>
          <a:prstGeom prst="bentArrow">
            <a:avLst>
              <a:gd name="adj1" fmla="val 12928"/>
              <a:gd name="adj2" fmla="val 25000"/>
              <a:gd name="adj3" fmla="val 34485"/>
              <a:gd name="adj4" fmla="val 54960"/>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Slide Number Placeholder 1">
            <a:extLst>
              <a:ext uri="{FF2B5EF4-FFF2-40B4-BE49-F238E27FC236}">
                <a16:creationId xmlns:a16="http://schemas.microsoft.com/office/drawing/2014/main" id="{E34DB52B-E81E-4AB8-B69C-10AE1A4189F2}"/>
              </a:ext>
            </a:extLst>
          </p:cNvPr>
          <p:cNvSpPr>
            <a:spLocks noGrp="1"/>
          </p:cNvSpPr>
          <p:nvPr>
            <p:ph type="sldNum" sz="quarter" idx="12"/>
          </p:nvPr>
        </p:nvSpPr>
        <p:spPr>
          <a:xfrm>
            <a:off x="71230" y="6399069"/>
            <a:ext cx="2743200" cy="365125"/>
          </a:xfrm>
        </p:spPr>
        <p:txBody>
          <a:bodyPr/>
          <a:lstStyle/>
          <a:p>
            <a:pPr algn="l"/>
            <a:fld id="{43E1C79E-4906-42D7-9799-8BE0AC9297B3}" type="slidenum">
              <a:rPr lang="en-US" smtClean="0"/>
              <a:pPr algn="l"/>
              <a:t>2</a:t>
            </a:fld>
            <a:endParaRPr lang="en-US"/>
          </a:p>
        </p:txBody>
      </p:sp>
    </p:spTree>
    <p:extLst>
      <p:ext uri="{BB962C8B-B14F-4D97-AF65-F5344CB8AC3E}">
        <p14:creationId xmlns:p14="http://schemas.microsoft.com/office/powerpoint/2010/main" val="4061739484"/>
      </p:ext>
    </p:extLst>
  </p:cSld>
  <p:clrMapOvr>
    <a:masterClrMapping/>
  </p:clrMapOvr>
  <mc:AlternateContent xmlns:mc="http://schemas.openxmlformats.org/markup-compatibility/2006" xmlns:p14="http://schemas.microsoft.com/office/powerpoint/2010/main">
    <mc:Choice Requires="p14">
      <p:transition p14:dur="250" advTm="10000">
        <p:pull/>
      </p:transition>
    </mc:Choice>
    <mc:Fallback xmlns="">
      <p:transition advTm="10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fill="hold"/>
                                        <p:tgtEl>
                                          <p:spTgt spid="45"/>
                                        </p:tgtEl>
                                        <p:attrNameLst>
                                          <p:attrName>ppt_x</p:attrName>
                                        </p:attrNameLst>
                                      </p:cBhvr>
                                      <p:tavLst>
                                        <p:tav tm="0">
                                          <p:val>
                                            <p:strVal val="#ppt_x"/>
                                          </p:val>
                                        </p:tav>
                                        <p:tav tm="100000">
                                          <p:val>
                                            <p:strVal val="#ppt_x"/>
                                          </p:val>
                                        </p:tav>
                                      </p:tavLst>
                                    </p:anim>
                                    <p:anim calcmode="lin" valueType="num">
                                      <p:cBhvr additive="base">
                                        <p:cTn id="13" dur="500" fill="hold"/>
                                        <p:tgtEl>
                                          <p:spTgt spid="4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ppt_x"/>
                                          </p:val>
                                        </p:tav>
                                        <p:tav tm="100000">
                                          <p:val>
                                            <p:strVal val="#ppt_x"/>
                                          </p:val>
                                        </p:tav>
                                      </p:tavLst>
                                    </p:anim>
                                    <p:anim calcmode="lin" valueType="num">
                                      <p:cBhvr additive="base">
                                        <p:cTn id="23" dur="500" fill="hold"/>
                                        <p:tgtEl>
                                          <p:spTgt spid="4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75"/>
                                        </p:tgtEl>
                                        <p:attrNameLst>
                                          <p:attrName>style.visibility</p:attrName>
                                        </p:attrNameLst>
                                      </p:cBhvr>
                                      <p:to>
                                        <p:strVal val="visible"/>
                                      </p:to>
                                    </p:set>
                                    <p:animEffect transition="in" filter="fade">
                                      <p:cBhvr>
                                        <p:cTn id="32" dur="500"/>
                                        <p:tgtEl>
                                          <p:spTgt spid="17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6"/>
                                        </p:tgtEl>
                                        <p:attrNameLst>
                                          <p:attrName>style.visibility</p:attrName>
                                        </p:attrNameLst>
                                      </p:cBhvr>
                                      <p:to>
                                        <p:strVal val="visible"/>
                                      </p:to>
                                    </p:set>
                                    <p:animEffect transition="in" filter="fade">
                                      <p:cBhvr>
                                        <p:cTn id="35" dur="500"/>
                                        <p:tgtEl>
                                          <p:spTgt spid="176"/>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77"/>
                                        </p:tgtEl>
                                        <p:attrNameLst>
                                          <p:attrName>style.visibility</p:attrName>
                                        </p:attrNameLst>
                                      </p:cBhvr>
                                      <p:to>
                                        <p:strVal val="visible"/>
                                      </p:to>
                                    </p:set>
                                    <p:animEffect transition="in" filter="fade">
                                      <p:cBhvr>
                                        <p:cTn id="39" dur="500"/>
                                        <p:tgtEl>
                                          <p:spTgt spid="177"/>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73"/>
                                        </p:tgtEl>
                                        <p:attrNameLst>
                                          <p:attrName>style.visibility</p:attrName>
                                        </p:attrNameLst>
                                      </p:cBhvr>
                                      <p:to>
                                        <p:strVal val="visible"/>
                                      </p:to>
                                    </p:set>
                                    <p:animEffect transition="in" filter="wipe(left)">
                                      <p:cBhvr>
                                        <p:cTn id="43" dur="500"/>
                                        <p:tgtEl>
                                          <p:spTgt spid="173"/>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80"/>
                                        </p:tgtEl>
                                        <p:attrNameLst>
                                          <p:attrName>style.visibility</p:attrName>
                                        </p:attrNameLst>
                                      </p:cBhvr>
                                      <p:to>
                                        <p:strVal val="visible"/>
                                      </p:to>
                                    </p:set>
                                    <p:animEffect transition="in" filter="fade">
                                      <p:cBhvr>
                                        <p:cTn id="47" dur="500"/>
                                        <p:tgtEl>
                                          <p:spTgt spid="180"/>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81"/>
                                        </p:tgtEl>
                                        <p:attrNameLst>
                                          <p:attrName>style.visibility</p:attrName>
                                        </p:attrNameLst>
                                      </p:cBhvr>
                                      <p:to>
                                        <p:strVal val="visible"/>
                                      </p:to>
                                    </p:set>
                                    <p:animEffect transition="in" filter="fade">
                                      <p:cBhvr>
                                        <p:cTn id="51" dur="500"/>
                                        <p:tgtEl>
                                          <p:spTgt spid="18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2"/>
                                        </p:tgtEl>
                                        <p:attrNameLst>
                                          <p:attrName>style.visibility</p:attrName>
                                        </p:attrNameLst>
                                      </p:cBhvr>
                                      <p:to>
                                        <p:strVal val="visible"/>
                                      </p:to>
                                    </p:set>
                                    <p:animEffect transition="in" filter="fade">
                                      <p:cBhvr>
                                        <p:cTn id="54" dur="500"/>
                                        <p:tgtEl>
                                          <p:spTgt spid="182"/>
                                        </p:tgtEl>
                                      </p:cBhvr>
                                    </p:animEffect>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183"/>
                                        </p:tgtEl>
                                        <p:attrNameLst>
                                          <p:attrName>style.visibility</p:attrName>
                                        </p:attrNameLst>
                                      </p:cBhvr>
                                      <p:to>
                                        <p:strVal val="visible"/>
                                      </p:to>
                                    </p:set>
                                    <p:animEffect transition="in" filter="fade">
                                      <p:cBhvr>
                                        <p:cTn id="58" dur="500"/>
                                        <p:tgtEl>
                                          <p:spTgt spid="183"/>
                                        </p:tgtEl>
                                      </p:cBhvr>
                                    </p:animEffect>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84"/>
                                        </p:tgtEl>
                                        <p:attrNameLst>
                                          <p:attrName>style.visibility</p:attrName>
                                        </p:attrNameLst>
                                      </p:cBhvr>
                                      <p:to>
                                        <p:strVal val="visible"/>
                                      </p:to>
                                    </p:set>
                                    <p:anim calcmode="lin" valueType="num">
                                      <p:cBhvr additive="base">
                                        <p:cTn id="62" dur="500" fill="hold"/>
                                        <p:tgtEl>
                                          <p:spTgt spid="184"/>
                                        </p:tgtEl>
                                        <p:attrNameLst>
                                          <p:attrName>ppt_x</p:attrName>
                                        </p:attrNameLst>
                                      </p:cBhvr>
                                      <p:tavLst>
                                        <p:tav tm="0">
                                          <p:val>
                                            <p:strVal val="#ppt_x"/>
                                          </p:val>
                                        </p:tav>
                                        <p:tav tm="100000">
                                          <p:val>
                                            <p:strVal val="#ppt_x"/>
                                          </p:val>
                                        </p:tav>
                                      </p:tavLst>
                                    </p:anim>
                                    <p:anim calcmode="lin" valueType="num">
                                      <p:cBhvr additive="base">
                                        <p:cTn id="63" dur="500" fill="hold"/>
                                        <p:tgtEl>
                                          <p:spTgt spid="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42" grpId="0" animBg="1"/>
      <p:bldP spid="43" grpId="0" animBg="1"/>
      <p:bldP spid="44" grpId="0" animBg="1"/>
      <p:bldP spid="45" grpId="0" animBg="1"/>
      <p:bldP spid="46" grpId="0" animBg="1"/>
      <p:bldP spid="173" grpId="0" animBg="1"/>
      <p:bldP spid="175" grpId="0" animBg="1"/>
      <p:bldP spid="176" grpId="0"/>
      <p:bldP spid="177" grpId="0"/>
      <p:bldP spid="180" grpId="0"/>
      <p:bldP spid="181" grpId="0" animBg="1"/>
      <p:bldP spid="182" grpId="0"/>
      <p:bldP spid="18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Arrow Connector 78">
            <a:extLst>
              <a:ext uri="{FF2B5EF4-FFF2-40B4-BE49-F238E27FC236}">
                <a16:creationId xmlns:a16="http://schemas.microsoft.com/office/drawing/2014/main" id="{171EBF87-BA26-4D81-A85E-8C0EF12B812C}"/>
              </a:ext>
            </a:extLst>
          </p:cNvPr>
          <p:cNvCxnSpPr>
            <a:cxnSpLocks/>
          </p:cNvCxnSpPr>
          <p:nvPr/>
        </p:nvCxnSpPr>
        <p:spPr>
          <a:xfrm flipV="1">
            <a:off x="4616143" y="4843787"/>
            <a:ext cx="133498" cy="207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CEC3615-40C1-418E-87F5-B06403612FAA}"/>
              </a:ext>
            </a:extLst>
          </p:cNvPr>
          <p:cNvCxnSpPr>
            <a:cxnSpLocks/>
          </p:cNvCxnSpPr>
          <p:nvPr/>
        </p:nvCxnSpPr>
        <p:spPr>
          <a:xfrm flipV="1">
            <a:off x="5183355" y="4840095"/>
            <a:ext cx="151429" cy="2285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8099523-9C86-4C1E-964C-AD12F5F66225}"/>
              </a:ext>
            </a:extLst>
          </p:cNvPr>
          <p:cNvCxnSpPr>
            <a:cxnSpLocks/>
          </p:cNvCxnSpPr>
          <p:nvPr/>
        </p:nvCxnSpPr>
        <p:spPr>
          <a:xfrm flipV="1">
            <a:off x="5999194" y="4872731"/>
            <a:ext cx="1" cy="1959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68CC13AB-6380-4FC8-B477-7A9DE9B92CE2}"/>
              </a:ext>
            </a:extLst>
          </p:cNvPr>
          <p:cNvCxnSpPr>
            <a:cxnSpLocks/>
          </p:cNvCxnSpPr>
          <p:nvPr/>
        </p:nvCxnSpPr>
        <p:spPr>
          <a:xfrm flipH="1" flipV="1">
            <a:off x="6659781" y="4829017"/>
            <a:ext cx="97251" cy="239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228911C-74F7-4D48-A2CA-74E667A903A5}"/>
              </a:ext>
            </a:extLst>
          </p:cNvPr>
          <p:cNvCxnSpPr>
            <a:cxnSpLocks/>
          </p:cNvCxnSpPr>
          <p:nvPr/>
        </p:nvCxnSpPr>
        <p:spPr>
          <a:xfrm flipH="1" flipV="1">
            <a:off x="7228602" y="4792022"/>
            <a:ext cx="24648" cy="2766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Rectangle: Rounded Corners 115">
            <a:extLst>
              <a:ext uri="{FF2B5EF4-FFF2-40B4-BE49-F238E27FC236}">
                <a16:creationId xmlns:a16="http://schemas.microsoft.com/office/drawing/2014/main" id="{00866D8D-545A-45F9-AFBC-B878DF473CFB}"/>
              </a:ext>
            </a:extLst>
          </p:cNvPr>
          <p:cNvSpPr/>
          <p:nvPr/>
        </p:nvSpPr>
        <p:spPr>
          <a:xfrm>
            <a:off x="389864" y="5161769"/>
            <a:ext cx="3016075" cy="1369583"/>
          </a:xfrm>
          <a:prstGeom prst="roundRect">
            <a:avLst>
              <a:gd name="adj" fmla="val 11145"/>
            </a:avLst>
          </a:prstGeom>
          <a:solidFill>
            <a:schemeClr val="accent1">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Content is sourced from </a:t>
            </a:r>
            <a:r>
              <a:rPr lang="en-US" sz="1200" dirty="0" err="1">
                <a:solidFill>
                  <a:schemeClr val="tx1"/>
                </a:solidFill>
              </a:rPr>
              <a:t>Blackfacts</a:t>
            </a:r>
            <a:r>
              <a:rPr lang="en-US" sz="1200" dirty="0">
                <a:solidFill>
                  <a:schemeClr val="tx1"/>
                </a:solidFill>
              </a:rPr>
              <a:t> Users, Griots and curated Historical and News Sites.</a:t>
            </a:r>
          </a:p>
          <a:p>
            <a:pPr algn="ctr"/>
            <a:endParaRPr lang="en-US" sz="1200" dirty="0">
              <a:solidFill>
                <a:schemeClr val="tx1"/>
              </a:solidFill>
            </a:endParaRPr>
          </a:p>
          <a:p>
            <a:r>
              <a:rPr lang="en-US" sz="1200" dirty="0">
                <a:solidFill>
                  <a:schemeClr val="tx1"/>
                </a:solidFill>
              </a:rPr>
              <a:t>Content comes from online pages, social media sharing, uploaded documents and (eventually) media.</a:t>
            </a:r>
          </a:p>
        </p:txBody>
      </p:sp>
      <p:pic>
        <p:nvPicPr>
          <p:cNvPr id="128" name="Graphic 127" descr="Film reel">
            <a:extLst>
              <a:ext uri="{FF2B5EF4-FFF2-40B4-BE49-F238E27FC236}">
                <a16:creationId xmlns:a16="http://schemas.microsoft.com/office/drawing/2014/main" id="{F367C26A-FC68-4AD0-800F-3C32048897F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07914" y="5127106"/>
            <a:ext cx="449692" cy="449692"/>
          </a:xfrm>
          <a:prstGeom prst="rect">
            <a:avLst/>
          </a:prstGeom>
        </p:spPr>
      </p:pic>
      <p:pic>
        <p:nvPicPr>
          <p:cNvPr id="130" name="Graphic 129" descr="Music">
            <a:extLst>
              <a:ext uri="{FF2B5EF4-FFF2-40B4-BE49-F238E27FC236}">
                <a16:creationId xmlns:a16="http://schemas.microsoft.com/office/drawing/2014/main" id="{58A5AA50-AE9A-44AD-BA68-AAEF00188DD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13563" y="5125056"/>
            <a:ext cx="453792" cy="453792"/>
          </a:xfrm>
          <a:prstGeom prst="rect">
            <a:avLst/>
          </a:prstGeom>
        </p:spPr>
      </p:pic>
      <p:pic>
        <p:nvPicPr>
          <p:cNvPr id="132" name="Graphic 131" descr="Clapper board">
            <a:extLst>
              <a:ext uri="{FF2B5EF4-FFF2-40B4-BE49-F238E27FC236}">
                <a16:creationId xmlns:a16="http://schemas.microsoft.com/office/drawing/2014/main" id="{179505FB-5F62-441E-B381-1A5FD3355B1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180106" y="5155504"/>
            <a:ext cx="392897" cy="392897"/>
          </a:xfrm>
          <a:prstGeom prst="rect">
            <a:avLst/>
          </a:prstGeom>
        </p:spPr>
      </p:pic>
      <p:pic>
        <p:nvPicPr>
          <p:cNvPr id="136" name="Graphic 135" descr="Downhill skiing">
            <a:extLst>
              <a:ext uri="{FF2B5EF4-FFF2-40B4-BE49-F238E27FC236}">
                <a16:creationId xmlns:a16="http://schemas.microsoft.com/office/drawing/2014/main" id="{1AA0E7DD-A8CE-4020-BD50-4BB7DA4D5EF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89546" y="5165878"/>
            <a:ext cx="450000" cy="450000"/>
          </a:xfrm>
          <a:prstGeom prst="rect">
            <a:avLst/>
          </a:prstGeom>
        </p:spPr>
      </p:pic>
      <p:pic>
        <p:nvPicPr>
          <p:cNvPr id="138" name="Graphic 137" descr="Baseball">
            <a:extLst>
              <a:ext uri="{FF2B5EF4-FFF2-40B4-BE49-F238E27FC236}">
                <a16:creationId xmlns:a16="http://schemas.microsoft.com/office/drawing/2014/main" id="{D697B04D-8E39-49F5-8BFA-CE9D7B4FA2C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223914" y="5139416"/>
            <a:ext cx="425072" cy="425072"/>
          </a:xfrm>
          <a:prstGeom prst="rect">
            <a:avLst/>
          </a:prstGeom>
        </p:spPr>
      </p:pic>
      <p:pic>
        <p:nvPicPr>
          <p:cNvPr id="140" name="Graphic 139" descr="Football">
            <a:extLst>
              <a:ext uri="{FF2B5EF4-FFF2-40B4-BE49-F238E27FC236}">
                <a16:creationId xmlns:a16="http://schemas.microsoft.com/office/drawing/2014/main" id="{BDCD844A-278F-41EF-B4D2-8A55D040EBD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702040" y="5111295"/>
            <a:ext cx="481315" cy="481315"/>
          </a:xfrm>
          <a:prstGeom prst="rect">
            <a:avLst/>
          </a:prstGeom>
        </p:spPr>
      </p:pic>
      <p:pic>
        <p:nvPicPr>
          <p:cNvPr id="142" name="Graphic 141" descr="Basketball">
            <a:extLst>
              <a:ext uri="{FF2B5EF4-FFF2-40B4-BE49-F238E27FC236}">
                <a16:creationId xmlns:a16="http://schemas.microsoft.com/office/drawing/2014/main" id="{0D2222D4-F938-471F-81F7-A6B87AA8F30B}"/>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221778" y="5132101"/>
            <a:ext cx="439703" cy="439703"/>
          </a:xfrm>
          <a:prstGeom prst="rect">
            <a:avLst/>
          </a:prstGeom>
        </p:spPr>
      </p:pic>
      <p:sp>
        <p:nvSpPr>
          <p:cNvPr id="101" name="TextBox 100">
            <a:extLst>
              <a:ext uri="{FF2B5EF4-FFF2-40B4-BE49-F238E27FC236}">
                <a16:creationId xmlns:a16="http://schemas.microsoft.com/office/drawing/2014/main" id="{7ECADAEA-345B-4BFB-BCAB-3382E62B6163}"/>
              </a:ext>
            </a:extLst>
          </p:cNvPr>
          <p:cNvSpPr txBox="1"/>
          <p:nvPr/>
        </p:nvSpPr>
        <p:spPr>
          <a:xfrm>
            <a:off x="3949844" y="5512268"/>
            <a:ext cx="4157944" cy="400110"/>
          </a:xfrm>
          <a:prstGeom prst="rect">
            <a:avLst/>
          </a:prstGeom>
          <a:noFill/>
        </p:spPr>
        <p:txBody>
          <a:bodyPr wrap="square" rtlCol="0">
            <a:spAutoFit/>
          </a:bodyPr>
          <a:lstStyle/>
          <a:p>
            <a:pPr algn="ctr"/>
            <a:r>
              <a:rPr lang="en-US" sz="2000" b="1" dirty="0"/>
              <a:t>Sponsors / Advertisers / Vendors</a:t>
            </a:r>
          </a:p>
        </p:txBody>
      </p:sp>
      <p:sp>
        <p:nvSpPr>
          <p:cNvPr id="102" name="Rectangle: Rounded Corners 101">
            <a:extLst>
              <a:ext uri="{FF2B5EF4-FFF2-40B4-BE49-F238E27FC236}">
                <a16:creationId xmlns:a16="http://schemas.microsoft.com/office/drawing/2014/main" id="{7108D37E-F542-4A1E-B565-00B0761DBCA1}"/>
              </a:ext>
            </a:extLst>
          </p:cNvPr>
          <p:cNvSpPr/>
          <p:nvPr/>
        </p:nvSpPr>
        <p:spPr>
          <a:xfrm>
            <a:off x="8291817" y="5062279"/>
            <a:ext cx="3271090" cy="1558367"/>
          </a:xfrm>
          <a:prstGeom prst="roundRect">
            <a:avLst>
              <a:gd name="adj" fmla="val 11145"/>
            </a:avLst>
          </a:prstGeom>
          <a:solidFill>
            <a:schemeClr val="accent4">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solidFill>
                  <a:schemeClr val="tx1"/>
                </a:solidFill>
              </a:rPr>
              <a:t>Blackfacts</a:t>
            </a:r>
            <a:r>
              <a:rPr lang="en-US" sz="1200" dirty="0">
                <a:solidFill>
                  <a:schemeClr val="tx1"/>
                </a:solidFill>
              </a:rPr>
              <a:t> content can be consumed via any platform by visiting the website, participating in Quizzes and Games or receiving push notifications via Email/Text/Social Media.</a:t>
            </a:r>
          </a:p>
          <a:p>
            <a:endParaRPr lang="en-US" sz="1200" dirty="0">
              <a:solidFill>
                <a:schemeClr val="tx1"/>
              </a:solidFill>
            </a:endParaRPr>
          </a:p>
          <a:p>
            <a:r>
              <a:rPr lang="en-US" sz="1200" dirty="0" err="1">
                <a:solidFill>
                  <a:schemeClr val="tx1"/>
                </a:solidFill>
              </a:rPr>
              <a:t>Blackfacts</a:t>
            </a:r>
            <a:r>
              <a:rPr lang="en-US" sz="1200" dirty="0">
                <a:solidFill>
                  <a:schemeClr val="tx1"/>
                </a:solidFill>
              </a:rPr>
              <a:t> affiliate features include </a:t>
            </a:r>
            <a:r>
              <a:rPr lang="en-US" sz="1200" dirty="0" err="1">
                <a:solidFill>
                  <a:schemeClr val="tx1"/>
                </a:solidFill>
              </a:rPr>
              <a:t>Blackfacts</a:t>
            </a:r>
            <a:r>
              <a:rPr lang="en-US" sz="1200" dirty="0">
                <a:solidFill>
                  <a:schemeClr val="tx1"/>
                </a:solidFill>
              </a:rPr>
              <a:t> Widgets hosted on existing affiliate sites and entire custom </a:t>
            </a:r>
            <a:r>
              <a:rPr lang="en-US" sz="1200" dirty="0" err="1">
                <a:solidFill>
                  <a:schemeClr val="tx1"/>
                </a:solidFill>
              </a:rPr>
              <a:t>Blackfacts</a:t>
            </a:r>
            <a:r>
              <a:rPr lang="en-US" sz="1200" dirty="0">
                <a:solidFill>
                  <a:schemeClr val="tx1"/>
                </a:solidFill>
              </a:rPr>
              <a:t> affiliate sites.</a:t>
            </a:r>
          </a:p>
        </p:txBody>
      </p:sp>
      <p:sp>
        <p:nvSpPr>
          <p:cNvPr id="105" name="TextBox 104">
            <a:extLst>
              <a:ext uri="{FF2B5EF4-FFF2-40B4-BE49-F238E27FC236}">
                <a16:creationId xmlns:a16="http://schemas.microsoft.com/office/drawing/2014/main" id="{0B94CE15-1D07-42C5-A2D7-7C389071DB3C}"/>
              </a:ext>
            </a:extLst>
          </p:cNvPr>
          <p:cNvSpPr txBox="1"/>
          <p:nvPr/>
        </p:nvSpPr>
        <p:spPr>
          <a:xfrm>
            <a:off x="4124948" y="1508344"/>
            <a:ext cx="3535326" cy="461665"/>
          </a:xfrm>
          <a:prstGeom prst="rect">
            <a:avLst/>
          </a:prstGeom>
          <a:noFill/>
        </p:spPr>
        <p:txBody>
          <a:bodyPr wrap="square" rtlCol="0">
            <a:spAutoFit/>
          </a:bodyPr>
          <a:lstStyle/>
          <a:p>
            <a:pPr algn="ctr"/>
            <a:r>
              <a:rPr lang="en-US" sz="2400" b="1" i="1" dirty="0"/>
              <a:t>BlackFacts.com</a:t>
            </a:r>
          </a:p>
        </p:txBody>
      </p:sp>
      <p:pic>
        <p:nvPicPr>
          <p:cNvPr id="31" name="Picture 30">
            <a:extLst>
              <a:ext uri="{FF2B5EF4-FFF2-40B4-BE49-F238E27FC236}">
                <a16:creationId xmlns:a16="http://schemas.microsoft.com/office/drawing/2014/main" id="{A034C938-94BA-418C-8F9F-8538F4F79F8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417181" y="2281749"/>
            <a:ext cx="352517" cy="356171"/>
          </a:xfrm>
          <a:prstGeom prst="rect">
            <a:avLst/>
          </a:prstGeom>
        </p:spPr>
      </p:pic>
      <p:cxnSp>
        <p:nvCxnSpPr>
          <p:cNvPr id="35" name="Straight Arrow Connector 34">
            <a:extLst>
              <a:ext uri="{FF2B5EF4-FFF2-40B4-BE49-F238E27FC236}">
                <a16:creationId xmlns:a16="http://schemas.microsoft.com/office/drawing/2014/main" id="{B960E05C-534E-4209-B426-8981D7217839}"/>
              </a:ext>
            </a:extLst>
          </p:cNvPr>
          <p:cNvCxnSpPr>
            <a:cxnSpLocks/>
          </p:cNvCxnSpPr>
          <p:nvPr/>
        </p:nvCxnSpPr>
        <p:spPr>
          <a:xfrm flipV="1">
            <a:off x="1958270" y="2449174"/>
            <a:ext cx="455027" cy="77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D47EF87-F75B-4FD5-BB5E-F3FC526C44ED}"/>
              </a:ext>
            </a:extLst>
          </p:cNvPr>
          <p:cNvCxnSpPr>
            <a:stCxn id="31" idx="3"/>
          </p:cNvCxnSpPr>
          <p:nvPr/>
        </p:nvCxnSpPr>
        <p:spPr>
          <a:xfrm flipV="1">
            <a:off x="2769698" y="2459834"/>
            <a:ext cx="94193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EC347A73-9AB0-44AF-9E52-C7B73178E84E}"/>
              </a:ext>
            </a:extLst>
          </p:cNvPr>
          <p:cNvGrpSpPr/>
          <p:nvPr/>
        </p:nvGrpSpPr>
        <p:grpSpPr>
          <a:xfrm>
            <a:off x="1943852" y="2774331"/>
            <a:ext cx="1767781" cy="368923"/>
            <a:chOff x="1943852" y="2553834"/>
            <a:chExt cx="1767781" cy="368923"/>
          </a:xfrm>
        </p:grpSpPr>
        <p:pic>
          <p:nvPicPr>
            <p:cNvPr id="32" name="Picture 31">
              <a:extLst>
                <a:ext uri="{FF2B5EF4-FFF2-40B4-BE49-F238E27FC236}">
                  <a16:creationId xmlns:a16="http://schemas.microsoft.com/office/drawing/2014/main" id="{99A5603A-FD2C-4542-BC4A-82713E6144A3}"/>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397153" y="2553834"/>
              <a:ext cx="369335" cy="368923"/>
            </a:xfrm>
            <a:prstGeom prst="rect">
              <a:avLst/>
            </a:prstGeom>
          </p:spPr>
        </p:pic>
        <p:cxnSp>
          <p:nvCxnSpPr>
            <p:cNvPr id="36" name="Straight Arrow Connector 35">
              <a:extLst>
                <a:ext uri="{FF2B5EF4-FFF2-40B4-BE49-F238E27FC236}">
                  <a16:creationId xmlns:a16="http://schemas.microsoft.com/office/drawing/2014/main" id="{6DCFA5AC-F7DA-40D4-952B-23E61BF02D8D}"/>
                </a:ext>
              </a:extLst>
            </p:cNvPr>
            <p:cNvCxnSpPr>
              <a:cxnSpLocks/>
              <a:endCxn id="32" idx="1"/>
            </p:cNvCxnSpPr>
            <p:nvPr/>
          </p:nvCxnSpPr>
          <p:spPr>
            <a:xfrm>
              <a:off x="1943852" y="2738296"/>
              <a:ext cx="45330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15DA36A-A874-4126-9F8D-52F811362D25}"/>
                </a:ext>
              </a:extLst>
            </p:cNvPr>
            <p:cNvCxnSpPr>
              <a:stCxn id="32" idx="3"/>
            </p:cNvCxnSpPr>
            <p:nvPr/>
          </p:nvCxnSpPr>
          <p:spPr>
            <a:xfrm flipV="1">
              <a:off x="2766488" y="2736325"/>
              <a:ext cx="945145" cy="1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1883A0C2-24B6-4272-9D96-50FEEF69B45D}"/>
              </a:ext>
            </a:extLst>
          </p:cNvPr>
          <p:cNvGrpSpPr/>
          <p:nvPr/>
        </p:nvGrpSpPr>
        <p:grpSpPr>
          <a:xfrm>
            <a:off x="1943852" y="3904816"/>
            <a:ext cx="1767781" cy="360126"/>
            <a:chOff x="1943852" y="3937416"/>
            <a:chExt cx="1767781" cy="360126"/>
          </a:xfrm>
        </p:grpSpPr>
        <p:pic>
          <p:nvPicPr>
            <p:cNvPr id="33" name="Picture 32">
              <a:extLst>
                <a:ext uri="{FF2B5EF4-FFF2-40B4-BE49-F238E27FC236}">
                  <a16:creationId xmlns:a16="http://schemas.microsoft.com/office/drawing/2014/main" id="{FC35009F-4EBD-4E24-8382-DC37BA78DA0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417181" y="3937416"/>
              <a:ext cx="352516" cy="360126"/>
            </a:xfrm>
            <a:prstGeom prst="rect">
              <a:avLst/>
            </a:prstGeom>
          </p:spPr>
        </p:pic>
        <p:cxnSp>
          <p:nvCxnSpPr>
            <p:cNvPr id="38" name="Straight Arrow Connector 37">
              <a:extLst>
                <a:ext uri="{FF2B5EF4-FFF2-40B4-BE49-F238E27FC236}">
                  <a16:creationId xmlns:a16="http://schemas.microsoft.com/office/drawing/2014/main" id="{FAF8047B-48B3-4705-AEE6-AC854BBEE753}"/>
                </a:ext>
              </a:extLst>
            </p:cNvPr>
            <p:cNvCxnSpPr>
              <a:cxnSpLocks/>
              <a:endCxn id="33" idx="1"/>
            </p:cNvCxnSpPr>
            <p:nvPr/>
          </p:nvCxnSpPr>
          <p:spPr>
            <a:xfrm>
              <a:off x="1943852" y="4117479"/>
              <a:ext cx="4733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F1A93BB-EBBB-4853-9231-1F00D36D1D4B}"/>
                </a:ext>
              </a:extLst>
            </p:cNvPr>
            <p:cNvCxnSpPr>
              <a:stCxn id="33" idx="3"/>
            </p:cNvCxnSpPr>
            <p:nvPr/>
          </p:nvCxnSpPr>
          <p:spPr>
            <a:xfrm>
              <a:off x="2769697" y="4117479"/>
              <a:ext cx="94193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C02D25A2-958F-4B32-B197-48A2025DBF0F}"/>
              </a:ext>
            </a:extLst>
          </p:cNvPr>
          <p:cNvGrpSpPr/>
          <p:nvPr/>
        </p:nvGrpSpPr>
        <p:grpSpPr>
          <a:xfrm>
            <a:off x="1943852" y="4326681"/>
            <a:ext cx="1767781" cy="319658"/>
            <a:chOff x="1943852" y="4424593"/>
            <a:chExt cx="1767781" cy="319658"/>
          </a:xfrm>
        </p:grpSpPr>
        <p:pic>
          <p:nvPicPr>
            <p:cNvPr id="34" name="Picture 33">
              <a:extLst>
                <a:ext uri="{FF2B5EF4-FFF2-40B4-BE49-F238E27FC236}">
                  <a16:creationId xmlns:a16="http://schemas.microsoft.com/office/drawing/2014/main" id="{090D0421-6A2B-458B-B3AC-C7B9B4C3238E}"/>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453664" y="4424593"/>
              <a:ext cx="312824" cy="319658"/>
            </a:xfrm>
            <a:prstGeom prst="rect">
              <a:avLst/>
            </a:prstGeom>
          </p:spPr>
        </p:pic>
        <p:cxnSp>
          <p:nvCxnSpPr>
            <p:cNvPr id="39" name="Straight Arrow Connector 38">
              <a:extLst>
                <a:ext uri="{FF2B5EF4-FFF2-40B4-BE49-F238E27FC236}">
                  <a16:creationId xmlns:a16="http://schemas.microsoft.com/office/drawing/2014/main" id="{86FEDB71-1AC8-49D7-9DA5-5A39FCDF4A53}"/>
                </a:ext>
              </a:extLst>
            </p:cNvPr>
            <p:cNvCxnSpPr>
              <a:cxnSpLocks/>
              <a:endCxn id="34" idx="1"/>
            </p:cNvCxnSpPr>
            <p:nvPr/>
          </p:nvCxnSpPr>
          <p:spPr>
            <a:xfrm>
              <a:off x="1943852" y="4584381"/>
              <a:ext cx="509812" cy="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9D206A7-3B70-49A8-9FDC-D19698D8E068}"/>
                </a:ext>
              </a:extLst>
            </p:cNvPr>
            <p:cNvCxnSpPr>
              <a:stCxn id="34" idx="3"/>
            </p:cNvCxnSpPr>
            <p:nvPr/>
          </p:nvCxnSpPr>
          <p:spPr>
            <a:xfrm>
              <a:off x="2766488" y="4584422"/>
              <a:ext cx="94514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6C8B41A4-4EFC-458F-9265-0490FEDF7401}"/>
              </a:ext>
            </a:extLst>
          </p:cNvPr>
          <p:cNvGrpSpPr/>
          <p:nvPr/>
        </p:nvGrpSpPr>
        <p:grpSpPr>
          <a:xfrm>
            <a:off x="1943852" y="3416966"/>
            <a:ext cx="1767781" cy="380887"/>
            <a:chOff x="1943852" y="3327099"/>
            <a:chExt cx="1767781" cy="380887"/>
          </a:xfrm>
        </p:grpSpPr>
        <p:pic>
          <p:nvPicPr>
            <p:cNvPr id="44" name="Picture 43">
              <a:extLst>
                <a:ext uri="{FF2B5EF4-FFF2-40B4-BE49-F238E27FC236}">
                  <a16:creationId xmlns:a16="http://schemas.microsoft.com/office/drawing/2014/main" id="{C4FBD721-971F-4812-BA32-0AFA310B25C6}"/>
                </a:ext>
              </a:extLst>
            </p:cNvPr>
            <p:cNvPicPr>
              <a:picLocks noChangeAspect="1"/>
            </p:cNvPicPr>
            <p:nvPr/>
          </p:nvPicPr>
          <p:blipFill>
            <a:blip r:embed="rId20"/>
            <a:stretch>
              <a:fillRect/>
            </a:stretch>
          </p:blipFill>
          <p:spPr>
            <a:xfrm>
              <a:off x="2399842" y="3327099"/>
              <a:ext cx="366646" cy="380887"/>
            </a:xfrm>
            <a:prstGeom prst="rect">
              <a:avLst/>
            </a:prstGeom>
          </p:spPr>
        </p:pic>
        <p:cxnSp>
          <p:nvCxnSpPr>
            <p:cNvPr id="45" name="Straight Arrow Connector 44">
              <a:extLst>
                <a:ext uri="{FF2B5EF4-FFF2-40B4-BE49-F238E27FC236}">
                  <a16:creationId xmlns:a16="http://schemas.microsoft.com/office/drawing/2014/main" id="{45D909DC-3967-4858-A728-B1885BEB7EE5}"/>
                </a:ext>
              </a:extLst>
            </p:cNvPr>
            <p:cNvCxnSpPr>
              <a:cxnSpLocks/>
              <a:endCxn id="44" idx="1"/>
            </p:cNvCxnSpPr>
            <p:nvPr/>
          </p:nvCxnSpPr>
          <p:spPr>
            <a:xfrm flipV="1">
              <a:off x="1943852" y="3517543"/>
              <a:ext cx="455990" cy="64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48268A8-5790-47C8-AFBB-4F85288A9B31}"/>
                </a:ext>
              </a:extLst>
            </p:cNvPr>
            <p:cNvCxnSpPr>
              <a:cxnSpLocks/>
              <a:stCxn id="44" idx="3"/>
            </p:cNvCxnSpPr>
            <p:nvPr/>
          </p:nvCxnSpPr>
          <p:spPr>
            <a:xfrm>
              <a:off x="2766488" y="3517543"/>
              <a:ext cx="94514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3" name="Straight Arrow Connector 52">
            <a:extLst>
              <a:ext uri="{FF2B5EF4-FFF2-40B4-BE49-F238E27FC236}">
                <a16:creationId xmlns:a16="http://schemas.microsoft.com/office/drawing/2014/main" id="{10998FA8-DFFA-4BAA-BA31-CA0D6C1AB4A7}"/>
              </a:ext>
            </a:extLst>
          </p:cNvPr>
          <p:cNvCxnSpPr>
            <a:cxnSpLocks/>
          </p:cNvCxnSpPr>
          <p:nvPr/>
        </p:nvCxnSpPr>
        <p:spPr>
          <a:xfrm>
            <a:off x="8253973" y="2181273"/>
            <a:ext cx="626398"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E4048DD-8571-4599-92E1-7ADE588C7897}"/>
              </a:ext>
            </a:extLst>
          </p:cNvPr>
          <p:cNvCxnSpPr>
            <a:cxnSpLocks/>
          </p:cNvCxnSpPr>
          <p:nvPr/>
        </p:nvCxnSpPr>
        <p:spPr>
          <a:xfrm flipV="1">
            <a:off x="8253973" y="3308245"/>
            <a:ext cx="626398" cy="29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10F8D89-4AE1-4B00-9441-47BD310D9DBB}"/>
              </a:ext>
            </a:extLst>
          </p:cNvPr>
          <p:cNvCxnSpPr>
            <a:cxnSpLocks/>
          </p:cNvCxnSpPr>
          <p:nvPr/>
        </p:nvCxnSpPr>
        <p:spPr>
          <a:xfrm>
            <a:off x="8253973" y="4500583"/>
            <a:ext cx="6263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9D16D90-0FEF-4987-8B62-9E137C3E231B}"/>
              </a:ext>
            </a:extLst>
          </p:cNvPr>
          <p:cNvCxnSpPr/>
          <p:nvPr/>
        </p:nvCxnSpPr>
        <p:spPr>
          <a:xfrm>
            <a:off x="8253973" y="2758410"/>
            <a:ext cx="19875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84F456E-2D8C-4A58-83A9-CC597E1B3228}"/>
              </a:ext>
            </a:extLst>
          </p:cNvPr>
          <p:cNvCxnSpPr>
            <a:cxnSpLocks/>
          </p:cNvCxnSpPr>
          <p:nvPr/>
        </p:nvCxnSpPr>
        <p:spPr>
          <a:xfrm>
            <a:off x="8253973" y="3904411"/>
            <a:ext cx="19875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DB9B20B9-C8F9-4B40-BAFE-B5AA57DB8AE5}"/>
              </a:ext>
            </a:extLst>
          </p:cNvPr>
          <p:cNvSpPr txBox="1"/>
          <p:nvPr/>
        </p:nvSpPr>
        <p:spPr>
          <a:xfrm rot="16200000">
            <a:off x="-653955" y="3157208"/>
            <a:ext cx="2317483" cy="400110"/>
          </a:xfrm>
          <a:prstGeom prst="rect">
            <a:avLst/>
          </a:prstGeom>
          <a:noFill/>
        </p:spPr>
        <p:txBody>
          <a:bodyPr wrap="square" rtlCol="0">
            <a:spAutoFit/>
          </a:bodyPr>
          <a:lstStyle/>
          <a:p>
            <a:pPr algn="ctr"/>
            <a:r>
              <a:rPr lang="en-US" sz="2000" b="1" dirty="0"/>
              <a:t>Content Creators</a:t>
            </a:r>
          </a:p>
        </p:txBody>
      </p:sp>
      <p:pic>
        <p:nvPicPr>
          <p:cNvPr id="87" name="Graphic 86" descr="Man">
            <a:extLst>
              <a:ext uri="{FF2B5EF4-FFF2-40B4-BE49-F238E27FC236}">
                <a16:creationId xmlns:a16="http://schemas.microsoft.com/office/drawing/2014/main" id="{1E890323-2C0A-472E-92C5-ADA405A4290A}"/>
              </a:ext>
            </a:extLst>
          </p:cNvPr>
          <p:cNvPicPr>
            <a:picLocks noChangeAspect="1"/>
          </p:cNvPicPr>
          <p:nvPr/>
        </p:nvPicPr>
        <p:blipFill>
          <a:blip r:embed="rId21" cstate="print">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0236289" y="2471515"/>
            <a:ext cx="588578" cy="588578"/>
          </a:xfrm>
          <a:prstGeom prst="rect">
            <a:avLst/>
          </a:prstGeom>
        </p:spPr>
      </p:pic>
      <p:grpSp>
        <p:nvGrpSpPr>
          <p:cNvPr id="52" name="Group 51">
            <a:extLst>
              <a:ext uri="{FF2B5EF4-FFF2-40B4-BE49-F238E27FC236}">
                <a16:creationId xmlns:a16="http://schemas.microsoft.com/office/drawing/2014/main" id="{BF018336-1109-4968-A99D-9B6616AA835D}"/>
              </a:ext>
            </a:extLst>
          </p:cNvPr>
          <p:cNvGrpSpPr/>
          <p:nvPr/>
        </p:nvGrpSpPr>
        <p:grpSpPr>
          <a:xfrm>
            <a:off x="748199" y="2518460"/>
            <a:ext cx="947741" cy="700622"/>
            <a:chOff x="748199" y="2518460"/>
            <a:chExt cx="947741" cy="700622"/>
          </a:xfrm>
        </p:grpSpPr>
        <p:pic>
          <p:nvPicPr>
            <p:cNvPr id="93" name="Graphic 92" descr="Group">
              <a:extLst>
                <a:ext uri="{FF2B5EF4-FFF2-40B4-BE49-F238E27FC236}">
                  <a16:creationId xmlns:a16="http://schemas.microsoft.com/office/drawing/2014/main" id="{AC5D6CEE-A8FF-440C-B5E6-22FAE4EFA52A}"/>
                </a:ext>
              </a:extLst>
            </p:cNvPr>
            <p:cNvPicPr>
              <a:picLocks noChangeAspect="1"/>
            </p:cNvPicPr>
            <p:nvPr/>
          </p:nvPicPr>
          <p:blipFill>
            <a:blip r:embed="rId23" cstate="print">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902747" y="2518460"/>
              <a:ext cx="630820" cy="630820"/>
            </a:xfrm>
            <a:prstGeom prst="rect">
              <a:avLst/>
            </a:prstGeom>
          </p:spPr>
        </p:pic>
        <p:sp>
          <p:nvSpPr>
            <p:cNvPr id="111" name="TextBox 110">
              <a:extLst>
                <a:ext uri="{FF2B5EF4-FFF2-40B4-BE49-F238E27FC236}">
                  <a16:creationId xmlns:a16="http://schemas.microsoft.com/office/drawing/2014/main" id="{C58A61A9-701B-403A-8C5D-650DB1457DDF}"/>
                </a:ext>
              </a:extLst>
            </p:cNvPr>
            <p:cNvSpPr txBox="1"/>
            <p:nvPr/>
          </p:nvSpPr>
          <p:spPr>
            <a:xfrm>
              <a:off x="748199" y="2957472"/>
              <a:ext cx="947741" cy="261610"/>
            </a:xfrm>
            <a:prstGeom prst="rect">
              <a:avLst/>
            </a:prstGeom>
            <a:noFill/>
          </p:spPr>
          <p:txBody>
            <a:bodyPr wrap="square" rtlCol="0">
              <a:spAutoFit/>
            </a:bodyPr>
            <a:lstStyle/>
            <a:p>
              <a:pPr algn="ctr"/>
              <a:r>
                <a:rPr lang="en-US" sz="1050" dirty="0"/>
                <a:t>Consumers</a:t>
              </a:r>
            </a:p>
          </p:txBody>
        </p:sp>
      </p:grpSp>
      <p:grpSp>
        <p:nvGrpSpPr>
          <p:cNvPr id="63" name="Group 62">
            <a:extLst>
              <a:ext uri="{FF2B5EF4-FFF2-40B4-BE49-F238E27FC236}">
                <a16:creationId xmlns:a16="http://schemas.microsoft.com/office/drawing/2014/main" id="{A6A326B0-DB50-49D9-ADDA-AE4B2366B132}"/>
              </a:ext>
            </a:extLst>
          </p:cNvPr>
          <p:cNvGrpSpPr/>
          <p:nvPr/>
        </p:nvGrpSpPr>
        <p:grpSpPr>
          <a:xfrm>
            <a:off x="732162" y="3223540"/>
            <a:ext cx="947741" cy="831714"/>
            <a:chOff x="732162" y="3223540"/>
            <a:chExt cx="947741" cy="831714"/>
          </a:xfrm>
        </p:grpSpPr>
        <p:pic>
          <p:nvPicPr>
            <p:cNvPr id="89" name="Graphic 88" descr="Team">
              <a:extLst>
                <a:ext uri="{FF2B5EF4-FFF2-40B4-BE49-F238E27FC236}">
                  <a16:creationId xmlns:a16="http://schemas.microsoft.com/office/drawing/2014/main" id="{EEA1764D-38A1-4C53-A2C0-060CAA1F28C7}"/>
                </a:ext>
              </a:extLst>
            </p:cNvPr>
            <p:cNvPicPr>
              <a:picLocks noChangeAspect="1"/>
            </p:cNvPicPr>
            <p:nvPr/>
          </p:nvPicPr>
          <p:blipFill>
            <a:blip r:embed="rId25" cstate="print">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861706" y="3223540"/>
              <a:ext cx="688654" cy="688654"/>
            </a:xfrm>
            <a:prstGeom prst="rect">
              <a:avLst/>
            </a:prstGeom>
          </p:spPr>
        </p:pic>
        <p:sp>
          <p:nvSpPr>
            <p:cNvPr id="112" name="TextBox 111">
              <a:extLst>
                <a:ext uri="{FF2B5EF4-FFF2-40B4-BE49-F238E27FC236}">
                  <a16:creationId xmlns:a16="http://schemas.microsoft.com/office/drawing/2014/main" id="{65841AD0-FBE8-4F36-96DA-24C3A5E0A028}"/>
                </a:ext>
              </a:extLst>
            </p:cNvPr>
            <p:cNvSpPr txBox="1"/>
            <p:nvPr/>
          </p:nvSpPr>
          <p:spPr>
            <a:xfrm>
              <a:off x="732162" y="3793644"/>
              <a:ext cx="947741" cy="261610"/>
            </a:xfrm>
            <a:prstGeom prst="rect">
              <a:avLst/>
            </a:prstGeom>
            <a:noFill/>
          </p:spPr>
          <p:txBody>
            <a:bodyPr wrap="square" rtlCol="0">
              <a:spAutoFit/>
            </a:bodyPr>
            <a:lstStyle/>
            <a:p>
              <a:pPr algn="ctr"/>
              <a:r>
                <a:rPr lang="en-US" sz="1050" dirty="0"/>
                <a:t>Associations</a:t>
              </a:r>
            </a:p>
          </p:txBody>
        </p:sp>
      </p:grpSp>
      <p:grpSp>
        <p:nvGrpSpPr>
          <p:cNvPr id="64" name="Group 63">
            <a:extLst>
              <a:ext uri="{FF2B5EF4-FFF2-40B4-BE49-F238E27FC236}">
                <a16:creationId xmlns:a16="http://schemas.microsoft.com/office/drawing/2014/main" id="{C589C899-BD43-493E-B343-84F12FBC7DA8}"/>
              </a:ext>
            </a:extLst>
          </p:cNvPr>
          <p:cNvGrpSpPr/>
          <p:nvPr/>
        </p:nvGrpSpPr>
        <p:grpSpPr>
          <a:xfrm>
            <a:off x="730523" y="4078998"/>
            <a:ext cx="947741" cy="754514"/>
            <a:chOff x="730523" y="4078998"/>
            <a:chExt cx="947741" cy="754514"/>
          </a:xfrm>
        </p:grpSpPr>
        <p:pic>
          <p:nvPicPr>
            <p:cNvPr id="95" name="Graphic 94" descr="Woman">
              <a:extLst>
                <a:ext uri="{FF2B5EF4-FFF2-40B4-BE49-F238E27FC236}">
                  <a16:creationId xmlns:a16="http://schemas.microsoft.com/office/drawing/2014/main" id="{35F7E127-3A1E-4A63-A978-D2A77927C7AF}"/>
                </a:ext>
              </a:extLst>
            </p:cNvPr>
            <p:cNvPicPr>
              <a:picLocks noChangeAspect="1"/>
            </p:cNvPicPr>
            <p:nvPr/>
          </p:nvPicPr>
          <p:blipFill>
            <a:blip r:embed="rId27"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939195" y="4078998"/>
              <a:ext cx="535486" cy="535486"/>
            </a:xfrm>
            <a:prstGeom prst="rect">
              <a:avLst/>
            </a:prstGeom>
          </p:spPr>
        </p:pic>
        <p:sp>
          <p:nvSpPr>
            <p:cNvPr id="113" name="TextBox 112">
              <a:extLst>
                <a:ext uri="{FF2B5EF4-FFF2-40B4-BE49-F238E27FC236}">
                  <a16:creationId xmlns:a16="http://schemas.microsoft.com/office/drawing/2014/main" id="{AFE2F8BD-9477-4D6D-8341-30E59839C444}"/>
                </a:ext>
              </a:extLst>
            </p:cNvPr>
            <p:cNvSpPr txBox="1"/>
            <p:nvPr/>
          </p:nvSpPr>
          <p:spPr>
            <a:xfrm>
              <a:off x="730523" y="4571902"/>
              <a:ext cx="947741" cy="261610"/>
            </a:xfrm>
            <a:prstGeom prst="rect">
              <a:avLst/>
            </a:prstGeom>
            <a:noFill/>
          </p:spPr>
          <p:txBody>
            <a:bodyPr wrap="square" rtlCol="0">
              <a:spAutoFit/>
            </a:bodyPr>
            <a:lstStyle/>
            <a:p>
              <a:pPr algn="ctr"/>
              <a:r>
                <a:rPr lang="en-US" sz="1050" dirty="0"/>
                <a:t>Historians</a:t>
              </a:r>
            </a:p>
          </p:txBody>
        </p:sp>
      </p:grpSp>
      <p:pic>
        <p:nvPicPr>
          <p:cNvPr id="120" name="Graphic 119" descr="Smart Phone">
            <a:extLst>
              <a:ext uri="{FF2B5EF4-FFF2-40B4-BE49-F238E27FC236}">
                <a16:creationId xmlns:a16="http://schemas.microsoft.com/office/drawing/2014/main" id="{2F712CEC-3D6D-4D06-80CB-323B1DA5C40C}"/>
              </a:ext>
            </a:extLst>
          </p:cNvPr>
          <p:cNvPicPr>
            <a:picLocks noChangeAspect="1"/>
          </p:cNvPicPr>
          <p:nvPr/>
        </p:nvPicPr>
        <p:blipFill>
          <a:blip r:embed="rId29" cstate="screen">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9487530" y="2146257"/>
            <a:ext cx="487466" cy="487466"/>
          </a:xfrm>
          <a:prstGeom prst="rect">
            <a:avLst/>
          </a:prstGeom>
        </p:spPr>
      </p:pic>
      <p:pic>
        <p:nvPicPr>
          <p:cNvPr id="122" name="Graphic 121" descr="Tablet">
            <a:extLst>
              <a:ext uri="{FF2B5EF4-FFF2-40B4-BE49-F238E27FC236}">
                <a16:creationId xmlns:a16="http://schemas.microsoft.com/office/drawing/2014/main" id="{B99FA95F-AF3C-4BCC-A8D6-F39004D1F533}"/>
              </a:ext>
            </a:extLst>
          </p:cNvPr>
          <p:cNvPicPr>
            <a:picLocks noChangeAspect="1"/>
          </p:cNvPicPr>
          <p:nvPr/>
        </p:nvPicPr>
        <p:blipFill>
          <a:blip r:embed="rId31" cstate="print">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8931025" y="1884650"/>
            <a:ext cx="593245" cy="593245"/>
          </a:xfrm>
          <a:prstGeom prst="rect">
            <a:avLst/>
          </a:prstGeom>
        </p:spPr>
      </p:pic>
      <p:pic>
        <p:nvPicPr>
          <p:cNvPr id="124" name="Graphic 123" descr="Meeting">
            <a:extLst>
              <a:ext uri="{FF2B5EF4-FFF2-40B4-BE49-F238E27FC236}">
                <a16:creationId xmlns:a16="http://schemas.microsoft.com/office/drawing/2014/main" id="{43756C6F-B4E4-464F-958A-19377E8F7ABF}"/>
              </a:ext>
            </a:extLst>
          </p:cNvPr>
          <p:cNvPicPr>
            <a:picLocks noChangeAspect="1"/>
          </p:cNvPicPr>
          <p:nvPr/>
        </p:nvPicPr>
        <p:blipFill>
          <a:blip r:embed="rId33" cstate="print">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10273131" y="3521813"/>
            <a:ext cx="747626" cy="747626"/>
          </a:xfrm>
          <a:prstGeom prst="rect">
            <a:avLst/>
          </a:prstGeom>
        </p:spPr>
      </p:pic>
      <p:sp>
        <p:nvSpPr>
          <p:cNvPr id="150" name="TextBox 149">
            <a:extLst>
              <a:ext uri="{FF2B5EF4-FFF2-40B4-BE49-F238E27FC236}">
                <a16:creationId xmlns:a16="http://schemas.microsoft.com/office/drawing/2014/main" id="{8018EE77-47CE-4D2C-8462-89CC9F2A8C34}"/>
              </a:ext>
            </a:extLst>
          </p:cNvPr>
          <p:cNvSpPr txBox="1"/>
          <p:nvPr/>
        </p:nvSpPr>
        <p:spPr>
          <a:xfrm rot="5400000">
            <a:off x="10271611" y="3168291"/>
            <a:ext cx="2317483" cy="400110"/>
          </a:xfrm>
          <a:prstGeom prst="rect">
            <a:avLst/>
          </a:prstGeom>
          <a:noFill/>
        </p:spPr>
        <p:txBody>
          <a:bodyPr wrap="square" rtlCol="0">
            <a:spAutoFit/>
          </a:bodyPr>
          <a:lstStyle/>
          <a:p>
            <a:pPr algn="ctr"/>
            <a:r>
              <a:rPr lang="en-US" sz="2000" b="1" dirty="0"/>
              <a:t>Content Consumers</a:t>
            </a:r>
          </a:p>
        </p:txBody>
      </p:sp>
      <p:sp>
        <p:nvSpPr>
          <p:cNvPr id="151" name="TextBox 150">
            <a:extLst>
              <a:ext uri="{FF2B5EF4-FFF2-40B4-BE49-F238E27FC236}">
                <a16:creationId xmlns:a16="http://schemas.microsoft.com/office/drawing/2014/main" id="{88875F1C-9AF3-4CD2-AEB0-025B2FE9BC85}"/>
              </a:ext>
            </a:extLst>
          </p:cNvPr>
          <p:cNvSpPr txBox="1"/>
          <p:nvPr/>
        </p:nvSpPr>
        <p:spPr>
          <a:xfrm>
            <a:off x="8708709" y="2363254"/>
            <a:ext cx="947741" cy="253916"/>
          </a:xfrm>
          <a:prstGeom prst="rect">
            <a:avLst/>
          </a:prstGeom>
          <a:noFill/>
        </p:spPr>
        <p:txBody>
          <a:bodyPr wrap="square" rtlCol="0">
            <a:spAutoFit/>
          </a:bodyPr>
          <a:lstStyle/>
          <a:p>
            <a:pPr algn="ctr"/>
            <a:r>
              <a:rPr lang="en-US" sz="1050" dirty="0"/>
              <a:t>Mobile Web</a:t>
            </a:r>
          </a:p>
        </p:txBody>
      </p:sp>
      <p:sp>
        <p:nvSpPr>
          <p:cNvPr id="152" name="TextBox 151">
            <a:extLst>
              <a:ext uri="{FF2B5EF4-FFF2-40B4-BE49-F238E27FC236}">
                <a16:creationId xmlns:a16="http://schemas.microsoft.com/office/drawing/2014/main" id="{B267D39F-D218-41EF-BBB2-9F0754B1C649}"/>
              </a:ext>
            </a:extLst>
          </p:cNvPr>
          <p:cNvSpPr txBox="1"/>
          <p:nvPr/>
        </p:nvSpPr>
        <p:spPr>
          <a:xfrm>
            <a:off x="8738947" y="3499356"/>
            <a:ext cx="947741" cy="415498"/>
          </a:xfrm>
          <a:prstGeom prst="rect">
            <a:avLst/>
          </a:prstGeom>
          <a:noFill/>
        </p:spPr>
        <p:txBody>
          <a:bodyPr wrap="square" rtlCol="0">
            <a:spAutoFit/>
          </a:bodyPr>
          <a:lstStyle/>
          <a:p>
            <a:pPr algn="ctr"/>
            <a:r>
              <a:rPr lang="en-US" sz="1050" dirty="0"/>
              <a:t>Polls &amp; Quizzes</a:t>
            </a:r>
          </a:p>
        </p:txBody>
      </p:sp>
      <p:sp>
        <p:nvSpPr>
          <p:cNvPr id="153" name="TextBox 152">
            <a:extLst>
              <a:ext uri="{FF2B5EF4-FFF2-40B4-BE49-F238E27FC236}">
                <a16:creationId xmlns:a16="http://schemas.microsoft.com/office/drawing/2014/main" id="{36BBF1A9-364F-409E-BCCD-43EC48781D5F}"/>
              </a:ext>
            </a:extLst>
          </p:cNvPr>
          <p:cNvSpPr txBox="1"/>
          <p:nvPr/>
        </p:nvSpPr>
        <p:spPr>
          <a:xfrm>
            <a:off x="8773872" y="4635458"/>
            <a:ext cx="947741" cy="415498"/>
          </a:xfrm>
          <a:prstGeom prst="rect">
            <a:avLst/>
          </a:prstGeom>
          <a:noFill/>
        </p:spPr>
        <p:txBody>
          <a:bodyPr wrap="square" rtlCol="0">
            <a:spAutoFit/>
          </a:bodyPr>
          <a:lstStyle/>
          <a:p>
            <a:pPr algn="ctr"/>
            <a:r>
              <a:rPr lang="en-US" sz="1050" dirty="0"/>
              <a:t>Push Notification</a:t>
            </a:r>
          </a:p>
        </p:txBody>
      </p:sp>
      <p:pic>
        <p:nvPicPr>
          <p:cNvPr id="155" name="Graphic 154" descr="Chat">
            <a:extLst>
              <a:ext uri="{FF2B5EF4-FFF2-40B4-BE49-F238E27FC236}">
                <a16:creationId xmlns:a16="http://schemas.microsoft.com/office/drawing/2014/main" id="{9D070C8E-FC47-4D65-9601-39FF967983EA}"/>
              </a:ext>
            </a:extLst>
          </p:cNvPr>
          <p:cNvPicPr>
            <a:picLocks noChangeAspect="1"/>
          </p:cNvPicPr>
          <p:nvPr/>
        </p:nvPicPr>
        <p:blipFill>
          <a:blip r:embed="rId35" cstate="print">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8952555" y="4153143"/>
            <a:ext cx="611618" cy="611618"/>
          </a:xfrm>
          <a:prstGeom prst="rect">
            <a:avLst/>
          </a:prstGeom>
        </p:spPr>
      </p:pic>
      <p:pic>
        <p:nvPicPr>
          <p:cNvPr id="157" name="Graphic 156" descr="Checklist">
            <a:extLst>
              <a:ext uri="{FF2B5EF4-FFF2-40B4-BE49-F238E27FC236}">
                <a16:creationId xmlns:a16="http://schemas.microsoft.com/office/drawing/2014/main" id="{52B26FD8-AD34-4513-84CB-56A80FD167D7}"/>
              </a:ext>
            </a:extLst>
          </p:cNvPr>
          <p:cNvPicPr>
            <a:picLocks noChangeAspect="1"/>
          </p:cNvPicPr>
          <p:nvPr/>
        </p:nvPicPr>
        <p:blipFill>
          <a:blip r:embed="rId37" cstate="screen">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8901745" y="2957692"/>
            <a:ext cx="580296" cy="580296"/>
          </a:xfrm>
          <a:prstGeom prst="rect">
            <a:avLst/>
          </a:prstGeom>
        </p:spPr>
      </p:pic>
      <p:pic>
        <p:nvPicPr>
          <p:cNvPr id="161" name="Graphic 160" descr="Shooting star">
            <a:extLst>
              <a:ext uri="{FF2B5EF4-FFF2-40B4-BE49-F238E27FC236}">
                <a16:creationId xmlns:a16="http://schemas.microsoft.com/office/drawing/2014/main" id="{4BD681CB-F991-4085-B4B1-F5C058E5D793}"/>
              </a:ext>
            </a:extLst>
          </p:cNvPr>
          <p:cNvPicPr>
            <a:picLocks noChangeAspect="1"/>
          </p:cNvPicPr>
          <p:nvPr/>
        </p:nvPicPr>
        <p:blipFill>
          <a:blip r:embed="rId39" cstate="screen">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9550340" y="4263773"/>
            <a:ext cx="440834" cy="440834"/>
          </a:xfrm>
          <a:prstGeom prst="rect">
            <a:avLst/>
          </a:prstGeom>
        </p:spPr>
      </p:pic>
      <p:pic>
        <p:nvPicPr>
          <p:cNvPr id="163" name="Graphic 162" descr="Podium">
            <a:extLst>
              <a:ext uri="{FF2B5EF4-FFF2-40B4-BE49-F238E27FC236}">
                <a16:creationId xmlns:a16="http://schemas.microsoft.com/office/drawing/2014/main" id="{89F75CCD-E6AC-4805-86E6-2CF11BD565EB}"/>
              </a:ext>
            </a:extLst>
          </p:cNvPr>
          <p:cNvPicPr>
            <a:picLocks noChangeAspect="1"/>
          </p:cNvPicPr>
          <p:nvPr/>
        </p:nvPicPr>
        <p:blipFill>
          <a:blip r:embed="rId41" cstate="screen">
            <a:extLst>
              <a:ext uri="{28A0092B-C50C-407E-A947-70E740481C1C}">
                <a14:useLocalDpi xmlns:a14="http://schemas.microsoft.com/office/drawing/2010/main"/>
              </a:ext>
              <a:ext uri="{96DAC541-7B7A-43D3-8B79-37D633B846F1}">
                <asvg:svgBlip xmlns:asvg="http://schemas.microsoft.com/office/drawing/2016/SVG/main" r:embed="rId42"/>
              </a:ext>
            </a:extLst>
          </a:blip>
          <a:stretch>
            <a:fillRect/>
          </a:stretch>
        </p:blipFill>
        <p:spPr>
          <a:xfrm>
            <a:off x="9568205" y="3245330"/>
            <a:ext cx="551289" cy="551289"/>
          </a:xfrm>
          <a:prstGeom prst="rect">
            <a:avLst/>
          </a:prstGeom>
        </p:spPr>
      </p:pic>
      <p:pic>
        <p:nvPicPr>
          <p:cNvPr id="165" name="Graphic 164" descr="Medal">
            <a:extLst>
              <a:ext uri="{FF2B5EF4-FFF2-40B4-BE49-F238E27FC236}">
                <a16:creationId xmlns:a16="http://schemas.microsoft.com/office/drawing/2014/main" id="{6C8BC156-3CDA-4AC2-8285-68F77BD2E1F2}"/>
              </a:ext>
            </a:extLst>
          </p:cNvPr>
          <p:cNvPicPr>
            <a:picLocks noChangeAspect="1"/>
          </p:cNvPicPr>
          <p:nvPr/>
        </p:nvPicPr>
        <p:blipFill>
          <a:blip r:embed="rId43" cstate="screen">
            <a:extLst>
              <a:ext uri="{28A0092B-C50C-407E-A947-70E740481C1C}">
                <a14:useLocalDpi xmlns:a14="http://schemas.microsoft.com/office/drawing/2010/main"/>
              </a:ext>
              <a:ext uri="{96DAC541-7B7A-43D3-8B79-37D633B846F1}">
                <asvg:svgBlip xmlns:asvg="http://schemas.microsoft.com/office/drawing/2016/SVG/main" r:embed="rId44"/>
              </a:ext>
            </a:extLst>
          </a:blip>
          <a:stretch>
            <a:fillRect/>
          </a:stretch>
        </p:blipFill>
        <p:spPr>
          <a:xfrm>
            <a:off x="9377272" y="2927564"/>
            <a:ext cx="425573" cy="425573"/>
          </a:xfrm>
          <a:prstGeom prst="rect">
            <a:avLst/>
          </a:prstGeom>
        </p:spPr>
      </p:pic>
      <p:sp>
        <p:nvSpPr>
          <p:cNvPr id="99" name="TextBox 98">
            <a:extLst>
              <a:ext uri="{FF2B5EF4-FFF2-40B4-BE49-F238E27FC236}">
                <a16:creationId xmlns:a16="http://schemas.microsoft.com/office/drawing/2014/main" id="{55684144-4792-4CB9-BB3F-E15BA416B45F}"/>
              </a:ext>
            </a:extLst>
          </p:cNvPr>
          <p:cNvSpPr txBox="1"/>
          <p:nvPr/>
        </p:nvSpPr>
        <p:spPr>
          <a:xfrm>
            <a:off x="10073016" y="3066261"/>
            <a:ext cx="947741" cy="415498"/>
          </a:xfrm>
          <a:prstGeom prst="rect">
            <a:avLst/>
          </a:prstGeom>
          <a:noFill/>
        </p:spPr>
        <p:txBody>
          <a:bodyPr wrap="square" rtlCol="0">
            <a:spAutoFit/>
          </a:bodyPr>
          <a:lstStyle/>
          <a:p>
            <a:pPr algn="ctr"/>
            <a:r>
              <a:rPr lang="en-US" sz="1050" dirty="0"/>
              <a:t>Any Site Visitor</a:t>
            </a:r>
          </a:p>
        </p:txBody>
      </p:sp>
      <p:sp>
        <p:nvSpPr>
          <p:cNvPr id="100" name="TextBox 99">
            <a:extLst>
              <a:ext uri="{FF2B5EF4-FFF2-40B4-BE49-F238E27FC236}">
                <a16:creationId xmlns:a16="http://schemas.microsoft.com/office/drawing/2014/main" id="{F2E5BFA4-82C0-4E3A-8333-354B5E317165}"/>
              </a:ext>
            </a:extLst>
          </p:cNvPr>
          <p:cNvSpPr txBox="1"/>
          <p:nvPr/>
        </p:nvSpPr>
        <p:spPr>
          <a:xfrm>
            <a:off x="10162057" y="4122556"/>
            <a:ext cx="947741" cy="415498"/>
          </a:xfrm>
          <a:prstGeom prst="rect">
            <a:avLst/>
          </a:prstGeom>
          <a:noFill/>
        </p:spPr>
        <p:txBody>
          <a:bodyPr wrap="square" rtlCol="0">
            <a:spAutoFit/>
          </a:bodyPr>
          <a:lstStyle/>
          <a:p>
            <a:pPr algn="ctr"/>
            <a:r>
              <a:rPr lang="en-US" sz="1050" dirty="0"/>
              <a:t>Associations and Schools</a:t>
            </a:r>
          </a:p>
        </p:txBody>
      </p:sp>
      <p:pic>
        <p:nvPicPr>
          <p:cNvPr id="1026" name="Picture 2" descr="Image result for images of robot icon">
            <a:extLst>
              <a:ext uri="{FF2B5EF4-FFF2-40B4-BE49-F238E27FC236}">
                <a16:creationId xmlns:a16="http://schemas.microsoft.com/office/drawing/2014/main" id="{0EB818F2-F2EF-4AD0-B141-E9847355AE78}"/>
              </a:ext>
            </a:extLst>
          </p:cNvPr>
          <p:cNvPicPr>
            <a:picLocks noChangeAspect="1" noChangeArrowheads="1"/>
          </p:cNvPicPr>
          <p:nvPr/>
        </p:nvPicPr>
        <p:blipFill>
          <a:blip r:embed="rId45" cstate="screen">
            <a:extLst>
              <a:ext uri="{28A0092B-C50C-407E-A947-70E740481C1C}">
                <a14:useLocalDpi xmlns:a14="http://schemas.microsoft.com/office/drawing/2010/main"/>
              </a:ext>
            </a:extLst>
          </a:blip>
          <a:srcRect/>
          <a:stretch>
            <a:fillRect/>
          </a:stretch>
        </p:blipFill>
        <p:spPr bwMode="auto">
          <a:xfrm>
            <a:off x="2372056" y="1698326"/>
            <a:ext cx="438168" cy="438168"/>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a:extLst>
              <a:ext uri="{FF2B5EF4-FFF2-40B4-BE49-F238E27FC236}">
                <a16:creationId xmlns:a16="http://schemas.microsoft.com/office/drawing/2014/main" id="{7952BE1D-DD9F-49EF-B751-20C3996622D8}"/>
              </a:ext>
            </a:extLst>
          </p:cNvPr>
          <p:cNvSpPr txBox="1"/>
          <p:nvPr/>
        </p:nvSpPr>
        <p:spPr>
          <a:xfrm>
            <a:off x="2672595" y="1763091"/>
            <a:ext cx="947741" cy="415498"/>
          </a:xfrm>
          <a:prstGeom prst="rect">
            <a:avLst/>
          </a:prstGeom>
          <a:noFill/>
        </p:spPr>
        <p:txBody>
          <a:bodyPr wrap="square" rtlCol="0">
            <a:spAutoFit/>
          </a:bodyPr>
          <a:lstStyle/>
          <a:p>
            <a:pPr algn="ctr"/>
            <a:r>
              <a:rPr lang="en-US" sz="1050" dirty="0" err="1"/>
              <a:t>Blackfacts</a:t>
            </a:r>
            <a:endParaRPr lang="en-US" sz="1050" dirty="0"/>
          </a:p>
          <a:p>
            <a:pPr algn="ctr"/>
            <a:r>
              <a:rPr lang="en-US" sz="1050" dirty="0"/>
              <a:t>Content Bots</a:t>
            </a:r>
          </a:p>
        </p:txBody>
      </p:sp>
      <p:sp>
        <p:nvSpPr>
          <p:cNvPr id="96" name="Title 1">
            <a:extLst>
              <a:ext uri="{FF2B5EF4-FFF2-40B4-BE49-F238E27FC236}">
                <a16:creationId xmlns:a16="http://schemas.microsoft.com/office/drawing/2014/main" id="{8FABE8F4-4253-43A9-8486-1DE0972ED585}"/>
              </a:ext>
            </a:extLst>
          </p:cNvPr>
          <p:cNvSpPr txBox="1">
            <a:spLocks/>
          </p:cNvSpPr>
          <p:nvPr/>
        </p:nvSpPr>
        <p:spPr>
          <a:xfrm>
            <a:off x="1303422" y="757460"/>
            <a:ext cx="6950552" cy="498598"/>
          </a:xfrm>
          <a:prstGeom prst="rect">
            <a:avLst/>
          </a:prstGeom>
          <a:solidFill>
            <a:schemeClr val="accent1">
              <a:lumMod val="60000"/>
              <a:lumOff val="40000"/>
            </a:schemeClr>
          </a:solid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BlackFacts.com: How It Works</a:t>
            </a:r>
          </a:p>
        </p:txBody>
      </p:sp>
      <p:grpSp>
        <p:nvGrpSpPr>
          <p:cNvPr id="103" name="Group 102">
            <a:extLst>
              <a:ext uri="{FF2B5EF4-FFF2-40B4-BE49-F238E27FC236}">
                <a16:creationId xmlns:a16="http://schemas.microsoft.com/office/drawing/2014/main" id="{6E488EC4-AC41-4654-BBB7-A0E57B47E067}"/>
              </a:ext>
            </a:extLst>
          </p:cNvPr>
          <p:cNvGrpSpPr/>
          <p:nvPr/>
        </p:nvGrpSpPr>
        <p:grpSpPr>
          <a:xfrm>
            <a:off x="1305134" y="454257"/>
            <a:ext cx="1019175" cy="181379"/>
            <a:chOff x="4127500" y="876491"/>
            <a:chExt cx="1019175" cy="181379"/>
          </a:xfrm>
        </p:grpSpPr>
        <p:sp>
          <p:nvSpPr>
            <p:cNvPr id="104" name="Oval 103">
              <a:extLst>
                <a:ext uri="{FF2B5EF4-FFF2-40B4-BE49-F238E27FC236}">
                  <a16:creationId xmlns:a16="http://schemas.microsoft.com/office/drawing/2014/main" id="{342B3746-06B5-4467-B8DC-B7B7D0941FC2}"/>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5EDFA9F-3400-4C0C-BFD1-9811B6B085FA}"/>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2426BF8-436A-4406-ADF9-6F8EFE2FE2F1}"/>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8BEE18B-EFE5-45AA-B875-7172DA518B54}"/>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5" name="Straight Arrow Connector 114">
            <a:extLst>
              <a:ext uri="{FF2B5EF4-FFF2-40B4-BE49-F238E27FC236}">
                <a16:creationId xmlns:a16="http://schemas.microsoft.com/office/drawing/2014/main" id="{DD757AAD-AC1E-4BB3-AD38-31C059A731A9}"/>
              </a:ext>
            </a:extLst>
          </p:cNvPr>
          <p:cNvCxnSpPr>
            <a:cxnSpLocks/>
          </p:cNvCxnSpPr>
          <p:nvPr/>
        </p:nvCxnSpPr>
        <p:spPr>
          <a:xfrm>
            <a:off x="1592222" y="1991097"/>
            <a:ext cx="80104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A966C1BF-DE0A-4EA8-B7C6-CB6FF2A35837}"/>
              </a:ext>
            </a:extLst>
          </p:cNvPr>
          <p:cNvCxnSpPr>
            <a:cxnSpLocks/>
          </p:cNvCxnSpPr>
          <p:nvPr/>
        </p:nvCxnSpPr>
        <p:spPr>
          <a:xfrm flipV="1">
            <a:off x="2749670" y="2001757"/>
            <a:ext cx="94193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47631E01-32EA-4427-B6A0-FD0F66FCBBAA}"/>
              </a:ext>
            </a:extLst>
          </p:cNvPr>
          <p:cNvGrpSpPr/>
          <p:nvPr/>
        </p:nvGrpSpPr>
        <p:grpSpPr>
          <a:xfrm>
            <a:off x="950010" y="1680543"/>
            <a:ext cx="544359" cy="544359"/>
            <a:chOff x="205918" y="1349332"/>
            <a:chExt cx="796925" cy="796925"/>
          </a:xfrm>
        </p:grpSpPr>
        <p:sp>
          <p:nvSpPr>
            <p:cNvPr id="119" name="Oval 5">
              <a:extLst>
                <a:ext uri="{FF2B5EF4-FFF2-40B4-BE49-F238E27FC236}">
                  <a16:creationId xmlns:a16="http://schemas.microsoft.com/office/drawing/2014/main" id="{50911D5B-6DF2-4157-AABF-F064CA2C870A}"/>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1" name="Group 120">
              <a:extLst>
                <a:ext uri="{FF2B5EF4-FFF2-40B4-BE49-F238E27FC236}">
                  <a16:creationId xmlns:a16="http://schemas.microsoft.com/office/drawing/2014/main" id="{C413A1F0-2C68-4390-998B-2BAA4CD827BF}"/>
                </a:ext>
              </a:extLst>
            </p:cNvPr>
            <p:cNvGrpSpPr/>
            <p:nvPr/>
          </p:nvGrpSpPr>
          <p:grpSpPr>
            <a:xfrm>
              <a:off x="398799" y="1576478"/>
              <a:ext cx="411162" cy="342634"/>
              <a:chOff x="11601450" y="1943100"/>
              <a:chExt cx="285750" cy="238125"/>
            </a:xfrm>
            <a:solidFill>
              <a:schemeClr val="bg1"/>
            </a:solidFill>
          </p:grpSpPr>
          <p:sp>
            <p:nvSpPr>
              <p:cNvPr id="123" name="Freeform 300">
                <a:extLst>
                  <a:ext uri="{FF2B5EF4-FFF2-40B4-BE49-F238E27FC236}">
                    <a16:creationId xmlns:a16="http://schemas.microsoft.com/office/drawing/2014/main" id="{1FC99CC4-021C-4A64-9744-CB47499787E3}"/>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301">
                <a:extLst>
                  <a:ext uri="{FF2B5EF4-FFF2-40B4-BE49-F238E27FC236}">
                    <a16:creationId xmlns:a16="http://schemas.microsoft.com/office/drawing/2014/main" id="{502AB9D4-77DC-4110-B00E-2F80FF69325A}"/>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302">
                <a:extLst>
                  <a:ext uri="{FF2B5EF4-FFF2-40B4-BE49-F238E27FC236}">
                    <a16:creationId xmlns:a16="http://schemas.microsoft.com/office/drawing/2014/main" id="{BB70B1AB-54F1-4D24-AA00-FC1579F8EAD8}"/>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303">
                <a:extLst>
                  <a:ext uri="{FF2B5EF4-FFF2-40B4-BE49-F238E27FC236}">
                    <a16:creationId xmlns:a16="http://schemas.microsoft.com/office/drawing/2014/main" id="{71094AE1-4DAB-42FB-AEC8-BAA3D473BAB3}"/>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31" name="TextBox 130">
            <a:extLst>
              <a:ext uri="{FF2B5EF4-FFF2-40B4-BE49-F238E27FC236}">
                <a16:creationId xmlns:a16="http://schemas.microsoft.com/office/drawing/2014/main" id="{C6967338-E310-445E-8A5D-04345DA0D112}"/>
              </a:ext>
            </a:extLst>
          </p:cNvPr>
          <p:cNvSpPr txBox="1"/>
          <p:nvPr/>
        </p:nvSpPr>
        <p:spPr>
          <a:xfrm>
            <a:off x="705158" y="2242872"/>
            <a:ext cx="947741" cy="261610"/>
          </a:xfrm>
          <a:prstGeom prst="rect">
            <a:avLst/>
          </a:prstGeom>
          <a:noFill/>
        </p:spPr>
        <p:txBody>
          <a:bodyPr wrap="square" rtlCol="0">
            <a:spAutoFit/>
          </a:bodyPr>
          <a:lstStyle/>
          <a:p>
            <a:pPr algn="ctr"/>
            <a:r>
              <a:rPr lang="en-US" sz="1050" dirty="0"/>
              <a:t>Digital Griots</a:t>
            </a:r>
          </a:p>
        </p:txBody>
      </p:sp>
      <p:grpSp>
        <p:nvGrpSpPr>
          <p:cNvPr id="133" name="Group 132">
            <a:extLst>
              <a:ext uri="{FF2B5EF4-FFF2-40B4-BE49-F238E27FC236}">
                <a16:creationId xmlns:a16="http://schemas.microsoft.com/office/drawing/2014/main" id="{FE4C9352-B2D2-4886-BDCA-1011D856E590}"/>
              </a:ext>
            </a:extLst>
          </p:cNvPr>
          <p:cNvGrpSpPr/>
          <p:nvPr/>
        </p:nvGrpSpPr>
        <p:grpSpPr>
          <a:xfrm>
            <a:off x="9658169" y="2336397"/>
            <a:ext cx="146187" cy="146187"/>
            <a:chOff x="205918" y="1349332"/>
            <a:chExt cx="796925" cy="796925"/>
          </a:xfrm>
        </p:grpSpPr>
        <p:sp>
          <p:nvSpPr>
            <p:cNvPr id="134" name="Oval 5">
              <a:extLst>
                <a:ext uri="{FF2B5EF4-FFF2-40B4-BE49-F238E27FC236}">
                  <a16:creationId xmlns:a16="http://schemas.microsoft.com/office/drawing/2014/main" id="{EBABF2AD-393E-4377-9689-616F1C1FBD89}"/>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35" name="Group 134">
              <a:extLst>
                <a:ext uri="{FF2B5EF4-FFF2-40B4-BE49-F238E27FC236}">
                  <a16:creationId xmlns:a16="http://schemas.microsoft.com/office/drawing/2014/main" id="{273733F9-BAE4-4532-B1A2-D8D81B8D1986}"/>
                </a:ext>
              </a:extLst>
            </p:cNvPr>
            <p:cNvGrpSpPr/>
            <p:nvPr/>
          </p:nvGrpSpPr>
          <p:grpSpPr>
            <a:xfrm>
              <a:off x="398799" y="1576478"/>
              <a:ext cx="411162" cy="342634"/>
              <a:chOff x="11601450" y="1943100"/>
              <a:chExt cx="285750" cy="238125"/>
            </a:xfrm>
            <a:solidFill>
              <a:schemeClr val="bg1"/>
            </a:solidFill>
          </p:grpSpPr>
          <p:sp>
            <p:nvSpPr>
              <p:cNvPr id="137" name="Freeform 300">
                <a:extLst>
                  <a:ext uri="{FF2B5EF4-FFF2-40B4-BE49-F238E27FC236}">
                    <a16:creationId xmlns:a16="http://schemas.microsoft.com/office/drawing/2014/main" id="{51DDB000-E240-4F29-B612-296833DD9C21}"/>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301">
                <a:extLst>
                  <a:ext uri="{FF2B5EF4-FFF2-40B4-BE49-F238E27FC236}">
                    <a16:creationId xmlns:a16="http://schemas.microsoft.com/office/drawing/2014/main" id="{6F041C27-6B4E-4506-AC03-AEAD45C9A0F0}"/>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302">
                <a:extLst>
                  <a:ext uri="{FF2B5EF4-FFF2-40B4-BE49-F238E27FC236}">
                    <a16:creationId xmlns:a16="http://schemas.microsoft.com/office/drawing/2014/main" id="{CA0BD583-F55B-4F0A-9D0D-FEC7A74E9E05}"/>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303">
                <a:extLst>
                  <a:ext uri="{FF2B5EF4-FFF2-40B4-BE49-F238E27FC236}">
                    <a16:creationId xmlns:a16="http://schemas.microsoft.com/office/drawing/2014/main" id="{557D3C71-C51A-49E9-AF81-278C9D6843D7}"/>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44" name="Group 143">
            <a:extLst>
              <a:ext uri="{FF2B5EF4-FFF2-40B4-BE49-F238E27FC236}">
                <a16:creationId xmlns:a16="http://schemas.microsoft.com/office/drawing/2014/main" id="{7F826E42-F072-464A-B5DB-DAB0D1C055BB}"/>
              </a:ext>
            </a:extLst>
          </p:cNvPr>
          <p:cNvGrpSpPr/>
          <p:nvPr/>
        </p:nvGrpSpPr>
        <p:grpSpPr>
          <a:xfrm>
            <a:off x="9163480" y="2103396"/>
            <a:ext cx="146187" cy="146187"/>
            <a:chOff x="205918" y="1349332"/>
            <a:chExt cx="796925" cy="796925"/>
          </a:xfrm>
        </p:grpSpPr>
        <p:sp>
          <p:nvSpPr>
            <p:cNvPr id="145" name="Oval 5">
              <a:extLst>
                <a:ext uri="{FF2B5EF4-FFF2-40B4-BE49-F238E27FC236}">
                  <a16:creationId xmlns:a16="http://schemas.microsoft.com/office/drawing/2014/main" id="{F514B95E-6E33-4E41-8C37-9B17335E9D77}"/>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6" name="Group 145">
              <a:extLst>
                <a:ext uri="{FF2B5EF4-FFF2-40B4-BE49-F238E27FC236}">
                  <a16:creationId xmlns:a16="http://schemas.microsoft.com/office/drawing/2014/main" id="{0AA49D4C-41A5-4B29-8861-FE9A9BD64FD6}"/>
                </a:ext>
              </a:extLst>
            </p:cNvPr>
            <p:cNvGrpSpPr/>
            <p:nvPr/>
          </p:nvGrpSpPr>
          <p:grpSpPr>
            <a:xfrm>
              <a:off x="398799" y="1576478"/>
              <a:ext cx="411162" cy="342634"/>
              <a:chOff x="11601450" y="1943100"/>
              <a:chExt cx="285750" cy="238125"/>
            </a:xfrm>
            <a:solidFill>
              <a:schemeClr val="bg1"/>
            </a:solidFill>
          </p:grpSpPr>
          <p:sp>
            <p:nvSpPr>
              <p:cNvPr id="147" name="Freeform 300">
                <a:extLst>
                  <a:ext uri="{FF2B5EF4-FFF2-40B4-BE49-F238E27FC236}">
                    <a16:creationId xmlns:a16="http://schemas.microsoft.com/office/drawing/2014/main" id="{9A13CADC-48F8-4705-BA74-9C6C508C952B}"/>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301">
                <a:extLst>
                  <a:ext uri="{FF2B5EF4-FFF2-40B4-BE49-F238E27FC236}">
                    <a16:creationId xmlns:a16="http://schemas.microsoft.com/office/drawing/2014/main" id="{A0179C95-E7A8-46F5-B12C-A905A4105239}"/>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302">
                <a:extLst>
                  <a:ext uri="{FF2B5EF4-FFF2-40B4-BE49-F238E27FC236}">
                    <a16:creationId xmlns:a16="http://schemas.microsoft.com/office/drawing/2014/main" id="{68391886-C0DC-4050-AF35-B7694C8FB3CE}"/>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303">
                <a:extLst>
                  <a:ext uri="{FF2B5EF4-FFF2-40B4-BE49-F238E27FC236}">
                    <a16:creationId xmlns:a16="http://schemas.microsoft.com/office/drawing/2014/main" id="{F9F84205-BA1B-41BF-B4E4-310567DB2D1C}"/>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56" name="Group 155">
            <a:extLst>
              <a:ext uri="{FF2B5EF4-FFF2-40B4-BE49-F238E27FC236}">
                <a16:creationId xmlns:a16="http://schemas.microsoft.com/office/drawing/2014/main" id="{AFE81F17-AFC4-47CB-B4FF-6B8228508563}"/>
              </a:ext>
            </a:extLst>
          </p:cNvPr>
          <p:cNvGrpSpPr/>
          <p:nvPr/>
        </p:nvGrpSpPr>
        <p:grpSpPr>
          <a:xfrm>
            <a:off x="10635927" y="2724552"/>
            <a:ext cx="146187" cy="146187"/>
            <a:chOff x="205918" y="1349332"/>
            <a:chExt cx="796925" cy="796925"/>
          </a:xfrm>
        </p:grpSpPr>
        <p:sp>
          <p:nvSpPr>
            <p:cNvPr id="158" name="Oval 5">
              <a:extLst>
                <a:ext uri="{FF2B5EF4-FFF2-40B4-BE49-F238E27FC236}">
                  <a16:creationId xmlns:a16="http://schemas.microsoft.com/office/drawing/2014/main" id="{673CA033-89DF-4E1D-8946-B77ED85B9819}"/>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9" name="Group 158">
              <a:extLst>
                <a:ext uri="{FF2B5EF4-FFF2-40B4-BE49-F238E27FC236}">
                  <a16:creationId xmlns:a16="http://schemas.microsoft.com/office/drawing/2014/main" id="{E54DB481-A61B-4E43-8A79-BC497B92E08D}"/>
                </a:ext>
              </a:extLst>
            </p:cNvPr>
            <p:cNvGrpSpPr/>
            <p:nvPr/>
          </p:nvGrpSpPr>
          <p:grpSpPr>
            <a:xfrm>
              <a:off x="398799" y="1576478"/>
              <a:ext cx="411162" cy="342634"/>
              <a:chOff x="11601450" y="1943100"/>
              <a:chExt cx="285750" cy="238125"/>
            </a:xfrm>
            <a:solidFill>
              <a:schemeClr val="bg1"/>
            </a:solidFill>
          </p:grpSpPr>
          <p:sp>
            <p:nvSpPr>
              <p:cNvPr id="160" name="Freeform 300">
                <a:extLst>
                  <a:ext uri="{FF2B5EF4-FFF2-40B4-BE49-F238E27FC236}">
                    <a16:creationId xmlns:a16="http://schemas.microsoft.com/office/drawing/2014/main" id="{F6EF76F4-8074-4491-B75F-9EC3D1406F39}"/>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301">
                <a:extLst>
                  <a:ext uri="{FF2B5EF4-FFF2-40B4-BE49-F238E27FC236}">
                    <a16:creationId xmlns:a16="http://schemas.microsoft.com/office/drawing/2014/main" id="{272065CE-2F34-448A-8881-EA7DF2BDC8E0}"/>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302">
                <a:extLst>
                  <a:ext uri="{FF2B5EF4-FFF2-40B4-BE49-F238E27FC236}">
                    <a16:creationId xmlns:a16="http://schemas.microsoft.com/office/drawing/2014/main" id="{428CCE56-49B5-40ED-A2B3-4D7341D41871}"/>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303">
                <a:extLst>
                  <a:ext uri="{FF2B5EF4-FFF2-40B4-BE49-F238E27FC236}">
                    <a16:creationId xmlns:a16="http://schemas.microsoft.com/office/drawing/2014/main" id="{0A361970-02C6-44F3-AA03-2737DC698D8E}"/>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67" name="Group 166">
            <a:extLst>
              <a:ext uri="{FF2B5EF4-FFF2-40B4-BE49-F238E27FC236}">
                <a16:creationId xmlns:a16="http://schemas.microsoft.com/office/drawing/2014/main" id="{72106BFB-D1FE-49C6-B82F-06227A412CDF}"/>
              </a:ext>
            </a:extLst>
          </p:cNvPr>
          <p:cNvGrpSpPr/>
          <p:nvPr/>
        </p:nvGrpSpPr>
        <p:grpSpPr>
          <a:xfrm>
            <a:off x="10947663" y="3810982"/>
            <a:ext cx="146187" cy="146187"/>
            <a:chOff x="205918" y="1349332"/>
            <a:chExt cx="796925" cy="796925"/>
          </a:xfrm>
        </p:grpSpPr>
        <p:sp>
          <p:nvSpPr>
            <p:cNvPr id="168" name="Oval 5">
              <a:extLst>
                <a:ext uri="{FF2B5EF4-FFF2-40B4-BE49-F238E27FC236}">
                  <a16:creationId xmlns:a16="http://schemas.microsoft.com/office/drawing/2014/main" id="{8990CAB8-7CEE-4883-B54A-FB6D4972CBB9}"/>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69" name="Group 168">
              <a:extLst>
                <a:ext uri="{FF2B5EF4-FFF2-40B4-BE49-F238E27FC236}">
                  <a16:creationId xmlns:a16="http://schemas.microsoft.com/office/drawing/2014/main" id="{4B81CB78-5B5A-4F6A-8F85-36D579CE9803}"/>
                </a:ext>
              </a:extLst>
            </p:cNvPr>
            <p:cNvGrpSpPr/>
            <p:nvPr/>
          </p:nvGrpSpPr>
          <p:grpSpPr>
            <a:xfrm>
              <a:off x="398799" y="1576478"/>
              <a:ext cx="411162" cy="342634"/>
              <a:chOff x="11601450" y="1943100"/>
              <a:chExt cx="285750" cy="238125"/>
            </a:xfrm>
            <a:solidFill>
              <a:schemeClr val="bg1"/>
            </a:solidFill>
          </p:grpSpPr>
          <p:sp>
            <p:nvSpPr>
              <p:cNvPr id="170" name="Freeform 300">
                <a:extLst>
                  <a:ext uri="{FF2B5EF4-FFF2-40B4-BE49-F238E27FC236}">
                    <a16:creationId xmlns:a16="http://schemas.microsoft.com/office/drawing/2014/main" id="{C40CCF57-304C-4E56-BC7B-0BA988985317}"/>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301">
                <a:extLst>
                  <a:ext uri="{FF2B5EF4-FFF2-40B4-BE49-F238E27FC236}">
                    <a16:creationId xmlns:a16="http://schemas.microsoft.com/office/drawing/2014/main" id="{BD5B71D1-C536-4252-AE40-EDD6B7F6B853}"/>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302">
                <a:extLst>
                  <a:ext uri="{FF2B5EF4-FFF2-40B4-BE49-F238E27FC236}">
                    <a16:creationId xmlns:a16="http://schemas.microsoft.com/office/drawing/2014/main" id="{9E184D52-8ACC-4D08-8E8A-0DF13DA8C57B}"/>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3">
                <a:extLst>
                  <a:ext uri="{FF2B5EF4-FFF2-40B4-BE49-F238E27FC236}">
                    <a16:creationId xmlns:a16="http://schemas.microsoft.com/office/drawing/2014/main" id="{57428014-29ED-4141-B457-C088EB811CF2}"/>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74" name="Group 173">
            <a:extLst>
              <a:ext uri="{FF2B5EF4-FFF2-40B4-BE49-F238E27FC236}">
                <a16:creationId xmlns:a16="http://schemas.microsoft.com/office/drawing/2014/main" id="{CA014729-2177-4177-A317-88AFAA4C9A77}"/>
              </a:ext>
            </a:extLst>
          </p:cNvPr>
          <p:cNvGrpSpPr/>
          <p:nvPr/>
        </p:nvGrpSpPr>
        <p:grpSpPr>
          <a:xfrm>
            <a:off x="9118799" y="3181063"/>
            <a:ext cx="146187" cy="146187"/>
            <a:chOff x="205918" y="1349332"/>
            <a:chExt cx="796925" cy="796925"/>
          </a:xfrm>
        </p:grpSpPr>
        <p:sp>
          <p:nvSpPr>
            <p:cNvPr id="175" name="Oval 5">
              <a:extLst>
                <a:ext uri="{FF2B5EF4-FFF2-40B4-BE49-F238E27FC236}">
                  <a16:creationId xmlns:a16="http://schemas.microsoft.com/office/drawing/2014/main" id="{E49F5300-396F-481A-A8A8-F7125613C29D}"/>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76" name="Group 175">
              <a:extLst>
                <a:ext uri="{FF2B5EF4-FFF2-40B4-BE49-F238E27FC236}">
                  <a16:creationId xmlns:a16="http://schemas.microsoft.com/office/drawing/2014/main" id="{EE646314-63F8-47C8-9E87-3CEC3BA25FC9}"/>
                </a:ext>
              </a:extLst>
            </p:cNvPr>
            <p:cNvGrpSpPr/>
            <p:nvPr/>
          </p:nvGrpSpPr>
          <p:grpSpPr>
            <a:xfrm>
              <a:off x="398799" y="1576478"/>
              <a:ext cx="411162" cy="342634"/>
              <a:chOff x="11601450" y="1943100"/>
              <a:chExt cx="285750" cy="238125"/>
            </a:xfrm>
            <a:solidFill>
              <a:schemeClr val="bg1"/>
            </a:solidFill>
          </p:grpSpPr>
          <p:sp>
            <p:nvSpPr>
              <p:cNvPr id="177" name="Freeform 300">
                <a:extLst>
                  <a:ext uri="{FF2B5EF4-FFF2-40B4-BE49-F238E27FC236}">
                    <a16:creationId xmlns:a16="http://schemas.microsoft.com/office/drawing/2014/main" id="{4B788DF5-C0AF-42B3-9925-75342789645B}"/>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01">
                <a:extLst>
                  <a:ext uri="{FF2B5EF4-FFF2-40B4-BE49-F238E27FC236}">
                    <a16:creationId xmlns:a16="http://schemas.microsoft.com/office/drawing/2014/main" id="{8431EF7C-82FA-405A-BAF6-9510FDBD3411}"/>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02">
                <a:extLst>
                  <a:ext uri="{FF2B5EF4-FFF2-40B4-BE49-F238E27FC236}">
                    <a16:creationId xmlns:a16="http://schemas.microsoft.com/office/drawing/2014/main" id="{A44332A5-F458-4E9D-AEF2-572930F0FB9F}"/>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03">
                <a:extLst>
                  <a:ext uri="{FF2B5EF4-FFF2-40B4-BE49-F238E27FC236}">
                    <a16:creationId xmlns:a16="http://schemas.microsoft.com/office/drawing/2014/main" id="{3BFCDFD5-16A2-41D4-BC22-58BDB92C8DD7}"/>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81" name="Group 180">
            <a:extLst>
              <a:ext uri="{FF2B5EF4-FFF2-40B4-BE49-F238E27FC236}">
                <a16:creationId xmlns:a16="http://schemas.microsoft.com/office/drawing/2014/main" id="{F11BBCFB-3CC1-4CCE-A00F-61760334AFF4}"/>
              </a:ext>
            </a:extLst>
          </p:cNvPr>
          <p:cNvGrpSpPr/>
          <p:nvPr/>
        </p:nvGrpSpPr>
        <p:grpSpPr>
          <a:xfrm>
            <a:off x="9258413" y="4374377"/>
            <a:ext cx="146187" cy="146187"/>
            <a:chOff x="205918" y="1349332"/>
            <a:chExt cx="796925" cy="796925"/>
          </a:xfrm>
        </p:grpSpPr>
        <p:sp>
          <p:nvSpPr>
            <p:cNvPr id="182" name="Oval 5">
              <a:extLst>
                <a:ext uri="{FF2B5EF4-FFF2-40B4-BE49-F238E27FC236}">
                  <a16:creationId xmlns:a16="http://schemas.microsoft.com/office/drawing/2014/main" id="{3AF40AFA-53E9-4A2B-815D-8FDFA95F7C81}"/>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83" name="Group 182">
              <a:extLst>
                <a:ext uri="{FF2B5EF4-FFF2-40B4-BE49-F238E27FC236}">
                  <a16:creationId xmlns:a16="http://schemas.microsoft.com/office/drawing/2014/main" id="{6858BF04-F26C-4997-AD1D-7CCB77E0E9B2}"/>
                </a:ext>
              </a:extLst>
            </p:cNvPr>
            <p:cNvGrpSpPr/>
            <p:nvPr/>
          </p:nvGrpSpPr>
          <p:grpSpPr>
            <a:xfrm>
              <a:off x="398799" y="1576478"/>
              <a:ext cx="411162" cy="342634"/>
              <a:chOff x="11601450" y="1943100"/>
              <a:chExt cx="285750" cy="238125"/>
            </a:xfrm>
            <a:solidFill>
              <a:schemeClr val="bg1"/>
            </a:solidFill>
          </p:grpSpPr>
          <p:sp>
            <p:nvSpPr>
              <p:cNvPr id="184" name="Freeform 300">
                <a:extLst>
                  <a:ext uri="{FF2B5EF4-FFF2-40B4-BE49-F238E27FC236}">
                    <a16:creationId xmlns:a16="http://schemas.microsoft.com/office/drawing/2014/main" id="{5BCB3C27-2E71-4B69-A754-0C9F9BC0BC8C}"/>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301">
                <a:extLst>
                  <a:ext uri="{FF2B5EF4-FFF2-40B4-BE49-F238E27FC236}">
                    <a16:creationId xmlns:a16="http://schemas.microsoft.com/office/drawing/2014/main" id="{D41EB77E-0463-4FD1-A094-9225F50D803F}"/>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302">
                <a:extLst>
                  <a:ext uri="{FF2B5EF4-FFF2-40B4-BE49-F238E27FC236}">
                    <a16:creationId xmlns:a16="http://schemas.microsoft.com/office/drawing/2014/main" id="{EB4AC3BB-B8B9-44BC-B003-CA7D1BF1CACD}"/>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303">
                <a:extLst>
                  <a:ext uri="{FF2B5EF4-FFF2-40B4-BE49-F238E27FC236}">
                    <a16:creationId xmlns:a16="http://schemas.microsoft.com/office/drawing/2014/main" id="{017BC6F9-D1AA-4017-A4BA-25D225591768}"/>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58" name="Picture 57">
            <a:extLst>
              <a:ext uri="{FF2B5EF4-FFF2-40B4-BE49-F238E27FC236}">
                <a16:creationId xmlns:a16="http://schemas.microsoft.com/office/drawing/2014/main" id="{6CAB38F0-A412-4E16-ACBE-38610C3DA4B3}"/>
              </a:ext>
            </a:extLst>
          </p:cNvPr>
          <p:cNvPicPr>
            <a:picLocks noChangeAspect="1"/>
          </p:cNvPicPr>
          <p:nvPr/>
        </p:nvPicPr>
        <p:blipFill>
          <a:blip r:embed="rId46" cstate="screen">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2893939" y="4096665"/>
            <a:ext cx="285550" cy="380702"/>
          </a:xfrm>
          <a:prstGeom prst="rect">
            <a:avLst/>
          </a:prstGeom>
        </p:spPr>
      </p:pic>
      <p:pic>
        <p:nvPicPr>
          <p:cNvPr id="59" name="Picture 58">
            <a:extLst>
              <a:ext uri="{FF2B5EF4-FFF2-40B4-BE49-F238E27FC236}">
                <a16:creationId xmlns:a16="http://schemas.microsoft.com/office/drawing/2014/main" id="{B9370483-FE57-4637-AAA8-190AC83D7DF6}"/>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2875246" y="3650347"/>
            <a:ext cx="397807" cy="332011"/>
          </a:xfrm>
          <a:prstGeom prst="rect">
            <a:avLst/>
          </a:prstGeom>
        </p:spPr>
      </p:pic>
      <p:pic>
        <p:nvPicPr>
          <p:cNvPr id="60" name="Picture 59">
            <a:extLst>
              <a:ext uri="{FF2B5EF4-FFF2-40B4-BE49-F238E27FC236}">
                <a16:creationId xmlns:a16="http://schemas.microsoft.com/office/drawing/2014/main" id="{B052A5C7-A6FF-44B0-B874-3A0BE9237D9C}"/>
              </a:ext>
            </a:extLst>
          </p:cNvPr>
          <p:cNvPicPr>
            <a:picLocks noChangeAspect="1"/>
          </p:cNvPicPr>
          <p:nvPr/>
        </p:nvPicPr>
        <p:blipFill>
          <a:blip r:embed="rId48" cstate="screen">
            <a:extLst>
              <a:ext uri="{28A0092B-C50C-407E-A947-70E740481C1C}">
                <a14:useLocalDpi xmlns:a14="http://schemas.microsoft.com/office/drawing/2010/main"/>
              </a:ext>
            </a:extLst>
          </a:blip>
          <a:stretch>
            <a:fillRect/>
          </a:stretch>
        </p:blipFill>
        <p:spPr>
          <a:xfrm>
            <a:off x="2828967" y="4637196"/>
            <a:ext cx="435922" cy="240642"/>
          </a:xfrm>
          <a:prstGeom prst="rect">
            <a:avLst/>
          </a:prstGeom>
        </p:spPr>
      </p:pic>
      <p:pic>
        <p:nvPicPr>
          <p:cNvPr id="61" name="Picture 60">
            <a:extLst>
              <a:ext uri="{FF2B5EF4-FFF2-40B4-BE49-F238E27FC236}">
                <a16:creationId xmlns:a16="http://schemas.microsoft.com/office/drawing/2014/main" id="{C5A312D8-E79F-4CCB-9561-F723EA84343C}"/>
              </a:ext>
            </a:extLst>
          </p:cNvPr>
          <p:cNvPicPr>
            <a:picLocks noChangeAspect="1"/>
          </p:cNvPicPr>
          <p:nvPr/>
        </p:nvPicPr>
        <p:blipFill>
          <a:blip r:embed="rId49" cstate="screen">
            <a:extLst>
              <a:ext uri="{28A0092B-C50C-407E-A947-70E740481C1C}">
                <a14:useLocalDpi xmlns:a14="http://schemas.microsoft.com/office/drawing/2010/main"/>
              </a:ext>
            </a:extLst>
          </a:blip>
          <a:stretch>
            <a:fillRect/>
          </a:stretch>
        </p:blipFill>
        <p:spPr>
          <a:xfrm>
            <a:off x="2872123" y="3063688"/>
            <a:ext cx="330034" cy="416875"/>
          </a:xfrm>
          <a:prstGeom prst="rect">
            <a:avLst/>
          </a:prstGeom>
        </p:spPr>
      </p:pic>
      <p:pic>
        <p:nvPicPr>
          <p:cNvPr id="62" name="Picture 61">
            <a:extLst>
              <a:ext uri="{FF2B5EF4-FFF2-40B4-BE49-F238E27FC236}">
                <a16:creationId xmlns:a16="http://schemas.microsoft.com/office/drawing/2014/main" id="{0B41A740-B38F-4E87-8912-6945AEACB1E7}"/>
              </a:ext>
            </a:extLst>
          </p:cNvPr>
          <p:cNvPicPr>
            <a:picLocks noChangeAspect="1"/>
          </p:cNvPicPr>
          <p:nvPr/>
        </p:nvPicPr>
        <p:blipFill>
          <a:blip r:embed="rId50" cstate="screen">
            <a:extLst>
              <a:ext uri="{28A0092B-C50C-407E-A947-70E740481C1C}">
                <a14:useLocalDpi xmlns:a14="http://schemas.microsoft.com/office/drawing/2010/main"/>
              </a:ext>
            </a:extLst>
          </a:blip>
          <a:stretch>
            <a:fillRect/>
          </a:stretch>
        </p:blipFill>
        <p:spPr>
          <a:xfrm>
            <a:off x="2859444" y="2549238"/>
            <a:ext cx="352734" cy="358033"/>
          </a:xfrm>
          <a:prstGeom prst="rect">
            <a:avLst/>
          </a:prstGeom>
        </p:spPr>
      </p:pic>
      <p:cxnSp>
        <p:nvCxnSpPr>
          <p:cNvPr id="190" name="Straight Arrow Connector 189">
            <a:extLst>
              <a:ext uri="{FF2B5EF4-FFF2-40B4-BE49-F238E27FC236}">
                <a16:creationId xmlns:a16="http://schemas.microsoft.com/office/drawing/2014/main" id="{4C7A6326-DDDC-4319-8DB4-B346F9F26EE4}"/>
              </a:ext>
            </a:extLst>
          </p:cNvPr>
          <p:cNvCxnSpPr>
            <a:cxnSpLocks/>
          </p:cNvCxnSpPr>
          <p:nvPr/>
        </p:nvCxnSpPr>
        <p:spPr>
          <a:xfrm>
            <a:off x="3246468" y="2721146"/>
            <a:ext cx="45330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8B556D12-93F7-42F8-8A49-0D9C55E705BA}"/>
              </a:ext>
            </a:extLst>
          </p:cNvPr>
          <p:cNvCxnSpPr>
            <a:cxnSpLocks/>
          </p:cNvCxnSpPr>
          <p:nvPr/>
        </p:nvCxnSpPr>
        <p:spPr>
          <a:xfrm>
            <a:off x="1960089" y="2718279"/>
            <a:ext cx="866699" cy="9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904FD4CC-BBD1-4596-A442-98B3ED203D3E}"/>
              </a:ext>
            </a:extLst>
          </p:cNvPr>
          <p:cNvCxnSpPr>
            <a:cxnSpLocks/>
          </p:cNvCxnSpPr>
          <p:nvPr/>
        </p:nvCxnSpPr>
        <p:spPr>
          <a:xfrm>
            <a:off x="3243269" y="3257114"/>
            <a:ext cx="45330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74ED4436-A677-4C70-852D-02E919141CFA}"/>
              </a:ext>
            </a:extLst>
          </p:cNvPr>
          <p:cNvCxnSpPr>
            <a:cxnSpLocks/>
          </p:cNvCxnSpPr>
          <p:nvPr/>
        </p:nvCxnSpPr>
        <p:spPr>
          <a:xfrm>
            <a:off x="1956890" y="3254247"/>
            <a:ext cx="866699" cy="9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75C0EB73-A913-4026-BF0F-F8324660535C}"/>
              </a:ext>
            </a:extLst>
          </p:cNvPr>
          <p:cNvCxnSpPr>
            <a:cxnSpLocks/>
          </p:cNvCxnSpPr>
          <p:nvPr/>
        </p:nvCxnSpPr>
        <p:spPr>
          <a:xfrm>
            <a:off x="3258332" y="3851702"/>
            <a:ext cx="45330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A0CE3E74-76AF-4EA2-A729-B39F558E733D}"/>
              </a:ext>
            </a:extLst>
          </p:cNvPr>
          <p:cNvCxnSpPr>
            <a:cxnSpLocks/>
          </p:cNvCxnSpPr>
          <p:nvPr/>
        </p:nvCxnSpPr>
        <p:spPr>
          <a:xfrm>
            <a:off x="1971953" y="3848835"/>
            <a:ext cx="866699" cy="9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904A546C-10D8-49D6-902A-F7A536A58DA8}"/>
              </a:ext>
            </a:extLst>
          </p:cNvPr>
          <p:cNvCxnSpPr>
            <a:cxnSpLocks/>
          </p:cNvCxnSpPr>
          <p:nvPr/>
        </p:nvCxnSpPr>
        <p:spPr>
          <a:xfrm>
            <a:off x="3257239" y="4274085"/>
            <a:ext cx="45330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B69AB138-B442-4880-A5C8-55E2E01A6775}"/>
              </a:ext>
            </a:extLst>
          </p:cNvPr>
          <p:cNvCxnSpPr>
            <a:cxnSpLocks/>
          </p:cNvCxnSpPr>
          <p:nvPr/>
        </p:nvCxnSpPr>
        <p:spPr>
          <a:xfrm>
            <a:off x="1970860" y="4271218"/>
            <a:ext cx="866699" cy="9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C8F7AD16-68ED-4914-9DFC-13A6AA73F0E9}"/>
              </a:ext>
            </a:extLst>
          </p:cNvPr>
          <p:cNvCxnSpPr>
            <a:cxnSpLocks/>
          </p:cNvCxnSpPr>
          <p:nvPr/>
        </p:nvCxnSpPr>
        <p:spPr>
          <a:xfrm>
            <a:off x="3246468" y="4713951"/>
            <a:ext cx="45330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675ECCDD-C476-49F7-A9F7-8D056E2E38F6}"/>
              </a:ext>
            </a:extLst>
          </p:cNvPr>
          <p:cNvCxnSpPr>
            <a:cxnSpLocks/>
          </p:cNvCxnSpPr>
          <p:nvPr/>
        </p:nvCxnSpPr>
        <p:spPr>
          <a:xfrm>
            <a:off x="1960089" y="4711084"/>
            <a:ext cx="866699" cy="9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8" name="Picture 187">
            <a:extLst>
              <a:ext uri="{FF2B5EF4-FFF2-40B4-BE49-F238E27FC236}">
                <a16:creationId xmlns:a16="http://schemas.microsoft.com/office/drawing/2014/main" id="{93C30D96-CC51-4DFE-BB78-3754BE9F8A65}"/>
              </a:ext>
            </a:extLst>
          </p:cNvPr>
          <p:cNvPicPr>
            <a:picLocks noChangeAspect="1"/>
          </p:cNvPicPr>
          <p:nvPr/>
        </p:nvPicPr>
        <p:blipFill>
          <a:blip r:embed="rId51"/>
          <a:stretch>
            <a:fillRect/>
          </a:stretch>
        </p:blipFill>
        <p:spPr>
          <a:xfrm>
            <a:off x="9272427" y="195406"/>
            <a:ext cx="2203807" cy="1629706"/>
          </a:xfrm>
          <a:prstGeom prst="rect">
            <a:avLst/>
          </a:prstGeom>
        </p:spPr>
      </p:pic>
      <p:grpSp>
        <p:nvGrpSpPr>
          <p:cNvPr id="189" name="Group 188">
            <a:extLst>
              <a:ext uri="{FF2B5EF4-FFF2-40B4-BE49-F238E27FC236}">
                <a16:creationId xmlns:a16="http://schemas.microsoft.com/office/drawing/2014/main" id="{02C3B3F9-3937-4E1B-A1F9-C424A2C2C7EE}"/>
              </a:ext>
            </a:extLst>
          </p:cNvPr>
          <p:cNvGrpSpPr/>
          <p:nvPr/>
        </p:nvGrpSpPr>
        <p:grpSpPr>
          <a:xfrm>
            <a:off x="3949844" y="1968548"/>
            <a:ext cx="4157944" cy="2800000"/>
            <a:chOff x="3949844" y="1968548"/>
            <a:chExt cx="4157944" cy="2800000"/>
          </a:xfrm>
        </p:grpSpPr>
        <p:pic>
          <p:nvPicPr>
            <p:cNvPr id="200" name="Picture 199">
              <a:extLst>
                <a:ext uri="{FF2B5EF4-FFF2-40B4-BE49-F238E27FC236}">
                  <a16:creationId xmlns:a16="http://schemas.microsoft.com/office/drawing/2014/main" id="{9F2E45BA-49FF-4094-8556-F653C88B3332}"/>
                </a:ext>
              </a:extLst>
            </p:cNvPr>
            <p:cNvPicPr>
              <a:picLocks noChangeAspect="1"/>
            </p:cNvPicPr>
            <p:nvPr/>
          </p:nvPicPr>
          <p:blipFill>
            <a:blip r:embed="rId52"/>
            <a:stretch>
              <a:fillRect/>
            </a:stretch>
          </p:blipFill>
          <p:spPr>
            <a:xfrm>
              <a:off x="3949844" y="1968548"/>
              <a:ext cx="4157944" cy="2800000"/>
            </a:xfrm>
            <a:prstGeom prst="rect">
              <a:avLst/>
            </a:prstGeom>
            <a:ln>
              <a:solidFill>
                <a:schemeClr val="tx1"/>
              </a:solidFill>
            </a:ln>
          </p:spPr>
        </p:pic>
        <p:sp>
          <p:nvSpPr>
            <p:cNvPr id="201" name="TextBox 200">
              <a:extLst>
                <a:ext uri="{FF2B5EF4-FFF2-40B4-BE49-F238E27FC236}">
                  <a16:creationId xmlns:a16="http://schemas.microsoft.com/office/drawing/2014/main" id="{4907443B-CAD6-42CF-922F-D93D6540B3E4}"/>
                </a:ext>
              </a:extLst>
            </p:cNvPr>
            <p:cNvSpPr txBox="1"/>
            <p:nvPr/>
          </p:nvSpPr>
          <p:spPr>
            <a:xfrm>
              <a:off x="4385821" y="2022054"/>
              <a:ext cx="3302187" cy="2585323"/>
            </a:xfrm>
            <a:prstGeom prst="rect">
              <a:avLst/>
            </a:prstGeom>
            <a:noFill/>
          </p:spPr>
          <p:txBody>
            <a:bodyPr wrap="square" rtlCol="0">
              <a:spAutoFit/>
            </a:bodyPr>
            <a:lstStyle/>
            <a:p>
              <a:r>
                <a:rPr lang="en-US" b="1" dirty="0"/>
                <a:t>Revenue Streams</a:t>
              </a:r>
            </a:p>
            <a:p>
              <a:pPr marL="457200" indent="-457200">
                <a:buFont typeface="+mj-lt"/>
                <a:buAutoNum type="arabicPeriod"/>
              </a:pPr>
              <a:r>
                <a:rPr lang="en-US" b="1" dirty="0"/>
                <a:t>Premium Membership</a:t>
              </a:r>
            </a:p>
            <a:p>
              <a:pPr marL="457200" indent="-457200">
                <a:buFont typeface="+mj-lt"/>
                <a:buAutoNum type="arabicPeriod"/>
              </a:pPr>
              <a:r>
                <a:rPr lang="en-US" b="1" dirty="0"/>
                <a:t>Premium Virtual Sites</a:t>
              </a:r>
            </a:p>
            <a:p>
              <a:pPr marL="457200" indent="-457200">
                <a:buFont typeface="+mj-lt"/>
                <a:buAutoNum type="arabicPeriod"/>
              </a:pPr>
              <a:r>
                <a:rPr lang="en-US" b="1" dirty="0"/>
                <a:t>Fact Widgets</a:t>
              </a:r>
            </a:p>
            <a:p>
              <a:pPr marL="457200" indent="-457200">
                <a:buFont typeface="+mj-lt"/>
                <a:buAutoNum type="arabicPeriod"/>
              </a:pPr>
              <a:r>
                <a:rPr lang="en-US" b="1" dirty="0"/>
                <a:t>School Sites</a:t>
              </a:r>
            </a:p>
            <a:p>
              <a:pPr marL="457200" indent="-457200">
                <a:buFont typeface="+mj-lt"/>
                <a:buAutoNum type="arabicPeriod"/>
              </a:pPr>
              <a:r>
                <a:rPr lang="en-US" b="1" dirty="0" err="1"/>
                <a:t>Blackfacts</a:t>
              </a:r>
              <a:r>
                <a:rPr lang="en-US" b="1" dirty="0"/>
                <a:t> Legacy Sites</a:t>
              </a:r>
            </a:p>
            <a:p>
              <a:pPr marL="457200" indent="-457200">
                <a:buFont typeface="+mj-lt"/>
                <a:buAutoNum type="arabicPeriod"/>
              </a:pPr>
              <a:r>
                <a:rPr lang="en-US" b="1" dirty="0"/>
                <a:t>Corporate Sponsorship</a:t>
              </a:r>
            </a:p>
            <a:p>
              <a:pPr marL="457200" indent="-457200">
                <a:buFont typeface="+mj-lt"/>
                <a:buAutoNum type="arabicPeriod"/>
              </a:pPr>
              <a:r>
                <a:rPr lang="en-US" b="1" dirty="0"/>
                <a:t>Banner Advertising</a:t>
              </a:r>
            </a:p>
            <a:p>
              <a:pPr marL="457200" indent="-457200">
                <a:buFont typeface="+mj-lt"/>
                <a:buAutoNum type="arabicPeriod"/>
              </a:pPr>
              <a:r>
                <a:rPr lang="en-US" b="1" dirty="0"/>
                <a:t>Marketplace Affiliate Sales</a:t>
              </a:r>
            </a:p>
          </p:txBody>
        </p:sp>
      </p:grpSp>
      <p:pic>
        <p:nvPicPr>
          <p:cNvPr id="202" name="Picture 201">
            <a:extLst>
              <a:ext uri="{FF2B5EF4-FFF2-40B4-BE49-F238E27FC236}">
                <a16:creationId xmlns:a16="http://schemas.microsoft.com/office/drawing/2014/main" id="{B7AA461F-74CB-4429-9F32-1F6F9DE4EF36}"/>
              </a:ext>
            </a:extLst>
          </p:cNvPr>
          <p:cNvPicPr>
            <a:picLocks noChangeAspect="1"/>
          </p:cNvPicPr>
          <p:nvPr/>
        </p:nvPicPr>
        <p:blipFill>
          <a:blip r:embed="rId53" cstate="screen">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sp>
        <p:nvSpPr>
          <p:cNvPr id="203" name="Rectangle: Rounded Corners 202">
            <a:extLst>
              <a:ext uri="{FF2B5EF4-FFF2-40B4-BE49-F238E27FC236}">
                <a16:creationId xmlns:a16="http://schemas.microsoft.com/office/drawing/2014/main" id="{8BD50CE4-3530-410C-98FE-D7FDDE120F1D}"/>
              </a:ext>
            </a:extLst>
          </p:cNvPr>
          <p:cNvSpPr/>
          <p:nvPr/>
        </p:nvSpPr>
        <p:spPr>
          <a:xfrm>
            <a:off x="4140150" y="5939000"/>
            <a:ext cx="3742609" cy="717098"/>
          </a:xfrm>
          <a:prstGeom prst="roundRect">
            <a:avLst>
              <a:gd name="adj" fmla="val 11145"/>
            </a:avLst>
          </a:prstGeom>
          <a:solidFill>
            <a:schemeClr val="accent6">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While access to </a:t>
            </a:r>
            <a:r>
              <a:rPr lang="en-US" sz="1200" dirty="0" err="1">
                <a:solidFill>
                  <a:schemeClr val="tx1"/>
                </a:solidFill>
              </a:rPr>
              <a:t>Blackfacts</a:t>
            </a:r>
            <a:r>
              <a:rPr lang="en-US" sz="1200" dirty="0">
                <a:solidFill>
                  <a:schemeClr val="tx1"/>
                </a:solidFill>
              </a:rPr>
              <a:t> is free to all, Premium Memberships, the Wakanda Marketplace and Banner Advertising generate </a:t>
            </a:r>
            <a:r>
              <a:rPr lang="en-US" sz="1200" dirty="0" err="1">
                <a:solidFill>
                  <a:schemeClr val="tx1"/>
                </a:solidFill>
              </a:rPr>
              <a:t>Blackfacts</a:t>
            </a:r>
            <a:r>
              <a:rPr lang="en-US" sz="1200" dirty="0">
                <a:solidFill>
                  <a:schemeClr val="tx1"/>
                </a:solidFill>
              </a:rPr>
              <a:t>’ Revenue </a:t>
            </a:r>
          </a:p>
        </p:txBody>
      </p:sp>
      <p:sp>
        <p:nvSpPr>
          <p:cNvPr id="205" name="Slide Number Placeholder 1">
            <a:extLst>
              <a:ext uri="{FF2B5EF4-FFF2-40B4-BE49-F238E27FC236}">
                <a16:creationId xmlns:a16="http://schemas.microsoft.com/office/drawing/2014/main" id="{D0672731-D2C7-4F19-994A-EF2209544A52}"/>
              </a:ext>
            </a:extLst>
          </p:cNvPr>
          <p:cNvSpPr>
            <a:spLocks noGrp="1"/>
          </p:cNvSpPr>
          <p:nvPr>
            <p:ph type="sldNum" sz="quarter" idx="12"/>
          </p:nvPr>
        </p:nvSpPr>
        <p:spPr>
          <a:xfrm>
            <a:off x="220622" y="6297549"/>
            <a:ext cx="2743200" cy="365125"/>
          </a:xfrm>
        </p:spPr>
        <p:txBody>
          <a:bodyPr/>
          <a:lstStyle/>
          <a:p>
            <a:pPr algn="l"/>
            <a:fld id="{43E1C79E-4906-42D7-9799-8BE0AC9297B3}" type="slidenum">
              <a:rPr lang="en-US" smtClean="0"/>
              <a:pPr algn="l"/>
              <a:t>3</a:t>
            </a:fld>
            <a:endParaRPr lang="en-US"/>
          </a:p>
        </p:txBody>
      </p:sp>
    </p:spTree>
    <p:extLst>
      <p:ext uri="{BB962C8B-B14F-4D97-AF65-F5344CB8AC3E}">
        <p14:creationId xmlns:p14="http://schemas.microsoft.com/office/powerpoint/2010/main" val="147120995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94D4C3-5B92-4E52-9201-824DF01FBA39}"/>
              </a:ext>
            </a:extLst>
          </p:cNvPr>
          <p:cNvSpPr>
            <a:spLocks noGrp="1"/>
          </p:cNvSpPr>
          <p:nvPr>
            <p:ph type="sldNum" sz="quarter" idx="12"/>
          </p:nvPr>
        </p:nvSpPr>
        <p:spPr/>
        <p:txBody>
          <a:bodyPr/>
          <a:lstStyle/>
          <a:p>
            <a:fld id="{43E1C79E-4906-42D7-9799-8BE0AC9297B3}" type="slidenum">
              <a:rPr lang="en-US" smtClean="0"/>
              <a:pPr/>
              <a:t>4</a:t>
            </a:fld>
            <a:endParaRPr lang="en-US"/>
          </a:p>
        </p:txBody>
      </p:sp>
      <p:sp>
        <p:nvSpPr>
          <p:cNvPr id="85" name="TextBox 84">
            <a:extLst>
              <a:ext uri="{FF2B5EF4-FFF2-40B4-BE49-F238E27FC236}">
                <a16:creationId xmlns:a16="http://schemas.microsoft.com/office/drawing/2014/main" id="{DB9B20B9-C8F9-4B40-BAFE-B5AA57DB8AE5}"/>
              </a:ext>
            </a:extLst>
          </p:cNvPr>
          <p:cNvSpPr txBox="1"/>
          <p:nvPr/>
        </p:nvSpPr>
        <p:spPr>
          <a:xfrm rot="16200000">
            <a:off x="-900404" y="3298797"/>
            <a:ext cx="2810382" cy="400110"/>
          </a:xfrm>
          <a:prstGeom prst="rect">
            <a:avLst/>
          </a:prstGeom>
          <a:noFill/>
        </p:spPr>
        <p:txBody>
          <a:bodyPr wrap="square" rtlCol="0">
            <a:spAutoFit/>
          </a:bodyPr>
          <a:lstStyle/>
          <a:p>
            <a:pPr algn="ctr"/>
            <a:r>
              <a:rPr lang="en-US" sz="2000" b="1" dirty="0"/>
              <a:t>Diverse Demographics</a:t>
            </a:r>
          </a:p>
        </p:txBody>
      </p:sp>
      <p:grpSp>
        <p:nvGrpSpPr>
          <p:cNvPr id="4" name="Group 3">
            <a:extLst>
              <a:ext uri="{FF2B5EF4-FFF2-40B4-BE49-F238E27FC236}">
                <a16:creationId xmlns:a16="http://schemas.microsoft.com/office/drawing/2014/main" id="{4BAAD76E-6BD4-4483-999F-52F51810FE9E}"/>
              </a:ext>
            </a:extLst>
          </p:cNvPr>
          <p:cNvGrpSpPr/>
          <p:nvPr/>
        </p:nvGrpSpPr>
        <p:grpSpPr>
          <a:xfrm>
            <a:off x="7875990" y="4156612"/>
            <a:ext cx="825922" cy="683568"/>
            <a:chOff x="845415" y="2671246"/>
            <a:chExt cx="825922" cy="683568"/>
          </a:xfrm>
        </p:grpSpPr>
        <p:pic>
          <p:nvPicPr>
            <p:cNvPr id="93" name="Graphic 92" descr="Group">
              <a:extLst>
                <a:ext uri="{FF2B5EF4-FFF2-40B4-BE49-F238E27FC236}">
                  <a16:creationId xmlns:a16="http://schemas.microsoft.com/office/drawing/2014/main" id="{AC5D6CEE-A8FF-440C-B5E6-22FAE4EFA52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730" y="2671246"/>
              <a:ext cx="429302" cy="429302"/>
            </a:xfrm>
            <a:prstGeom prst="rect">
              <a:avLst/>
            </a:prstGeom>
          </p:spPr>
        </p:pic>
        <p:sp>
          <p:nvSpPr>
            <p:cNvPr id="111" name="TextBox 110">
              <a:extLst>
                <a:ext uri="{FF2B5EF4-FFF2-40B4-BE49-F238E27FC236}">
                  <a16:creationId xmlns:a16="http://schemas.microsoft.com/office/drawing/2014/main" id="{C58A61A9-701B-403A-8C5D-650DB1457DDF}"/>
                </a:ext>
              </a:extLst>
            </p:cNvPr>
            <p:cNvSpPr txBox="1"/>
            <p:nvPr/>
          </p:nvSpPr>
          <p:spPr>
            <a:xfrm>
              <a:off x="845415" y="2939316"/>
              <a:ext cx="825922" cy="415498"/>
            </a:xfrm>
            <a:prstGeom prst="rect">
              <a:avLst/>
            </a:prstGeom>
            <a:noFill/>
          </p:spPr>
          <p:txBody>
            <a:bodyPr wrap="square" rtlCol="0">
              <a:spAutoFit/>
            </a:bodyPr>
            <a:lstStyle/>
            <a:p>
              <a:pPr algn="ctr"/>
              <a:r>
                <a:rPr lang="en-US" sz="1050" dirty="0"/>
                <a:t>Businesses &amp; Start-Ups</a:t>
              </a:r>
            </a:p>
          </p:txBody>
        </p:sp>
      </p:grpSp>
      <p:grpSp>
        <p:nvGrpSpPr>
          <p:cNvPr id="5" name="Group 4">
            <a:extLst>
              <a:ext uri="{FF2B5EF4-FFF2-40B4-BE49-F238E27FC236}">
                <a16:creationId xmlns:a16="http://schemas.microsoft.com/office/drawing/2014/main" id="{45CC3305-CADF-4508-B363-E52F017C3A1E}"/>
              </a:ext>
            </a:extLst>
          </p:cNvPr>
          <p:cNvGrpSpPr/>
          <p:nvPr/>
        </p:nvGrpSpPr>
        <p:grpSpPr>
          <a:xfrm>
            <a:off x="8862594" y="4229072"/>
            <a:ext cx="947741" cy="604439"/>
            <a:chOff x="793119" y="3420167"/>
            <a:chExt cx="947741" cy="604439"/>
          </a:xfrm>
        </p:grpSpPr>
        <p:pic>
          <p:nvPicPr>
            <p:cNvPr id="89" name="Graphic 88" descr="Team">
              <a:extLst>
                <a:ext uri="{FF2B5EF4-FFF2-40B4-BE49-F238E27FC236}">
                  <a16:creationId xmlns:a16="http://schemas.microsoft.com/office/drawing/2014/main" id="{EEA1764D-38A1-4C53-A2C0-060CAA1F28C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404" y="3420167"/>
              <a:ext cx="279376" cy="279376"/>
            </a:xfrm>
            <a:prstGeom prst="rect">
              <a:avLst/>
            </a:prstGeom>
          </p:spPr>
        </p:pic>
        <p:sp>
          <p:nvSpPr>
            <p:cNvPr id="112" name="TextBox 111">
              <a:extLst>
                <a:ext uri="{FF2B5EF4-FFF2-40B4-BE49-F238E27FC236}">
                  <a16:creationId xmlns:a16="http://schemas.microsoft.com/office/drawing/2014/main" id="{65841AD0-FBE8-4F36-96DA-24C3A5E0A028}"/>
                </a:ext>
              </a:extLst>
            </p:cNvPr>
            <p:cNvSpPr txBox="1"/>
            <p:nvPr/>
          </p:nvSpPr>
          <p:spPr>
            <a:xfrm>
              <a:off x="793119" y="3609108"/>
              <a:ext cx="947741" cy="415498"/>
            </a:xfrm>
            <a:prstGeom prst="rect">
              <a:avLst/>
            </a:prstGeom>
            <a:noFill/>
          </p:spPr>
          <p:txBody>
            <a:bodyPr wrap="square" rtlCol="0">
              <a:spAutoFit/>
            </a:bodyPr>
            <a:lstStyle/>
            <a:p>
              <a:pPr algn="ctr"/>
              <a:r>
                <a:rPr lang="en-US" sz="1050" dirty="0"/>
                <a:t>Professional</a:t>
              </a:r>
            </a:p>
            <a:p>
              <a:pPr algn="ctr"/>
              <a:r>
                <a:rPr lang="en-US" sz="1050" dirty="0"/>
                <a:t>Associations</a:t>
              </a:r>
            </a:p>
          </p:txBody>
        </p:sp>
      </p:grpSp>
      <p:grpSp>
        <p:nvGrpSpPr>
          <p:cNvPr id="6" name="Group 5">
            <a:extLst>
              <a:ext uri="{FF2B5EF4-FFF2-40B4-BE49-F238E27FC236}">
                <a16:creationId xmlns:a16="http://schemas.microsoft.com/office/drawing/2014/main" id="{0287D372-538D-4564-9FA1-697005E64D48}"/>
              </a:ext>
            </a:extLst>
          </p:cNvPr>
          <p:cNvGrpSpPr/>
          <p:nvPr/>
        </p:nvGrpSpPr>
        <p:grpSpPr>
          <a:xfrm>
            <a:off x="9822266" y="4223317"/>
            <a:ext cx="998230" cy="641823"/>
            <a:chOff x="781287" y="4101678"/>
            <a:chExt cx="998230" cy="641823"/>
          </a:xfrm>
        </p:grpSpPr>
        <p:pic>
          <p:nvPicPr>
            <p:cNvPr id="95" name="Graphic 94" descr="Woman">
              <a:extLst>
                <a:ext uri="{FF2B5EF4-FFF2-40B4-BE49-F238E27FC236}">
                  <a16:creationId xmlns:a16="http://schemas.microsoft.com/office/drawing/2014/main" id="{35F7E127-3A1E-4A63-A978-D2A77927C7A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9731" y="4101678"/>
              <a:ext cx="268734" cy="268734"/>
            </a:xfrm>
            <a:prstGeom prst="rect">
              <a:avLst/>
            </a:prstGeom>
          </p:spPr>
        </p:pic>
        <p:sp>
          <p:nvSpPr>
            <p:cNvPr id="113" name="TextBox 112">
              <a:extLst>
                <a:ext uri="{FF2B5EF4-FFF2-40B4-BE49-F238E27FC236}">
                  <a16:creationId xmlns:a16="http://schemas.microsoft.com/office/drawing/2014/main" id="{AFE2F8BD-9477-4D6D-8341-30E59839C444}"/>
                </a:ext>
              </a:extLst>
            </p:cNvPr>
            <p:cNvSpPr txBox="1"/>
            <p:nvPr/>
          </p:nvSpPr>
          <p:spPr>
            <a:xfrm>
              <a:off x="781287" y="4328003"/>
              <a:ext cx="998230" cy="415498"/>
            </a:xfrm>
            <a:prstGeom prst="rect">
              <a:avLst/>
            </a:prstGeom>
            <a:noFill/>
          </p:spPr>
          <p:txBody>
            <a:bodyPr wrap="square" rtlCol="0">
              <a:spAutoFit/>
            </a:bodyPr>
            <a:lstStyle/>
            <a:p>
              <a:pPr algn="ctr"/>
              <a:r>
                <a:rPr lang="en-US" sz="1050" dirty="0"/>
                <a:t>Entrepreneurs</a:t>
              </a:r>
            </a:p>
            <a:p>
              <a:pPr algn="ctr"/>
              <a:r>
                <a:rPr lang="en-US" sz="1050" dirty="0"/>
                <a:t>&amp; Students</a:t>
              </a:r>
            </a:p>
          </p:txBody>
        </p:sp>
      </p:grpSp>
      <p:sp>
        <p:nvSpPr>
          <p:cNvPr id="116" name="Rectangle: Rounded Corners 115">
            <a:extLst>
              <a:ext uri="{FF2B5EF4-FFF2-40B4-BE49-F238E27FC236}">
                <a16:creationId xmlns:a16="http://schemas.microsoft.com/office/drawing/2014/main" id="{00866D8D-545A-45F9-AFBC-B878DF473CFB}"/>
              </a:ext>
            </a:extLst>
          </p:cNvPr>
          <p:cNvSpPr/>
          <p:nvPr/>
        </p:nvSpPr>
        <p:spPr>
          <a:xfrm>
            <a:off x="5228352" y="4951226"/>
            <a:ext cx="2268963" cy="1245266"/>
          </a:xfrm>
          <a:prstGeom prst="roundRect">
            <a:avLst>
              <a:gd name="adj" fmla="val 11145"/>
            </a:avLst>
          </a:prstGeom>
          <a:solidFill>
            <a:schemeClr val="accent1">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solidFill>
              </a:rPr>
              <a:t>Content Services</a:t>
            </a:r>
          </a:p>
          <a:p>
            <a:pPr marL="171450" indent="-171450">
              <a:buFont typeface="Arial" panose="020B0604020202020204" pitchFamily="34" charset="0"/>
              <a:buChar char="•"/>
            </a:pPr>
            <a:r>
              <a:rPr lang="en-US" sz="1100" dirty="0">
                <a:solidFill>
                  <a:schemeClr val="tx1"/>
                </a:solidFill>
              </a:rPr>
              <a:t>Engage / Inspire / Educate</a:t>
            </a:r>
          </a:p>
          <a:p>
            <a:pPr marL="171450" indent="-171450">
              <a:buFont typeface="Arial" panose="020B0604020202020204" pitchFamily="34" charset="0"/>
              <a:buChar char="•"/>
            </a:pPr>
            <a:r>
              <a:rPr lang="en-US" sz="1100" dirty="0">
                <a:solidFill>
                  <a:schemeClr val="tx1"/>
                </a:solidFill>
              </a:rPr>
              <a:t>Individuals / Educators</a:t>
            </a:r>
          </a:p>
          <a:p>
            <a:pPr marL="171450" indent="-171450">
              <a:buFont typeface="Arial" panose="020B0604020202020204" pitchFamily="34" charset="0"/>
              <a:buChar char="•"/>
            </a:pPr>
            <a:r>
              <a:rPr lang="en-US" sz="1100" dirty="0">
                <a:solidFill>
                  <a:schemeClr val="tx1"/>
                </a:solidFill>
              </a:rPr>
              <a:t>Promote Organization Diversity</a:t>
            </a:r>
          </a:p>
          <a:p>
            <a:pPr marL="171450" indent="-171450">
              <a:buFont typeface="Arial" panose="020B0604020202020204" pitchFamily="34" charset="0"/>
              <a:buChar char="•"/>
            </a:pPr>
            <a:r>
              <a:rPr lang="en-US" sz="1100" dirty="0">
                <a:solidFill>
                  <a:schemeClr val="tx1"/>
                </a:solidFill>
              </a:rPr>
              <a:t>Create / Expand Awareness</a:t>
            </a:r>
          </a:p>
          <a:p>
            <a:pPr marL="171450" indent="-171450">
              <a:buFont typeface="Arial" panose="020B0604020202020204" pitchFamily="34" charset="0"/>
              <a:buChar char="•"/>
            </a:pPr>
            <a:r>
              <a:rPr lang="en-US" sz="1100" dirty="0">
                <a:solidFill>
                  <a:schemeClr val="tx1"/>
                </a:solidFill>
              </a:rPr>
              <a:t>Create / Expand Affiliations</a:t>
            </a:r>
          </a:p>
        </p:txBody>
      </p:sp>
      <p:sp>
        <p:nvSpPr>
          <p:cNvPr id="150" name="TextBox 149">
            <a:extLst>
              <a:ext uri="{FF2B5EF4-FFF2-40B4-BE49-F238E27FC236}">
                <a16:creationId xmlns:a16="http://schemas.microsoft.com/office/drawing/2014/main" id="{8018EE77-47CE-4D2C-8462-89CC9F2A8C34}"/>
              </a:ext>
            </a:extLst>
          </p:cNvPr>
          <p:cNvSpPr txBox="1"/>
          <p:nvPr/>
        </p:nvSpPr>
        <p:spPr>
          <a:xfrm rot="5400000">
            <a:off x="10127177" y="3312726"/>
            <a:ext cx="2606352" cy="400110"/>
          </a:xfrm>
          <a:prstGeom prst="rect">
            <a:avLst/>
          </a:prstGeom>
          <a:noFill/>
        </p:spPr>
        <p:txBody>
          <a:bodyPr wrap="square" rtlCol="0">
            <a:spAutoFit/>
          </a:bodyPr>
          <a:lstStyle/>
          <a:p>
            <a:pPr algn="ctr"/>
            <a:r>
              <a:rPr lang="en-US" sz="2000" b="1" dirty="0"/>
              <a:t>Universal Platform</a:t>
            </a:r>
          </a:p>
        </p:txBody>
      </p:sp>
      <p:sp>
        <p:nvSpPr>
          <p:cNvPr id="105" name="TextBox 104">
            <a:extLst>
              <a:ext uri="{FF2B5EF4-FFF2-40B4-BE49-F238E27FC236}">
                <a16:creationId xmlns:a16="http://schemas.microsoft.com/office/drawing/2014/main" id="{0B94CE15-1D07-42C5-A2D7-7C389071DB3C}"/>
              </a:ext>
            </a:extLst>
          </p:cNvPr>
          <p:cNvSpPr txBox="1"/>
          <p:nvPr/>
        </p:nvSpPr>
        <p:spPr>
          <a:xfrm>
            <a:off x="2969602" y="1707901"/>
            <a:ext cx="5562696" cy="276999"/>
          </a:xfrm>
          <a:prstGeom prst="rect">
            <a:avLst/>
          </a:prstGeom>
          <a:noFill/>
        </p:spPr>
        <p:txBody>
          <a:bodyPr wrap="square" rtlCol="0">
            <a:spAutoFit/>
          </a:bodyPr>
          <a:lstStyle/>
          <a:p>
            <a:pPr algn="ctr"/>
            <a:r>
              <a:rPr lang="en-US" sz="1200" b="1" i="1" dirty="0"/>
              <a:t>All Platforms.  Consumer / Community / Commercial. Globally Available.</a:t>
            </a:r>
          </a:p>
        </p:txBody>
      </p:sp>
      <p:grpSp>
        <p:nvGrpSpPr>
          <p:cNvPr id="94" name="Group 93">
            <a:extLst>
              <a:ext uri="{FF2B5EF4-FFF2-40B4-BE49-F238E27FC236}">
                <a16:creationId xmlns:a16="http://schemas.microsoft.com/office/drawing/2014/main" id="{810C9090-DA5F-44A8-AB58-D3BC553F41B1}"/>
              </a:ext>
            </a:extLst>
          </p:cNvPr>
          <p:cNvGrpSpPr/>
          <p:nvPr/>
        </p:nvGrpSpPr>
        <p:grpSpPr>
          <a:xfrm>
            <a:off x="1303421" y="757460"/>
            <a:ext cx="7419339" cy="810371"/>
            <a:chOff x="1303421" y="931556"/>
            <a:chExt cx="6434037" cy="1236063"/>
          </a:xfrm>
          <a:solidFill>
            <a:schemeClr val="accent2">
              <a:lumMod val="40000"/>
              <a:lumOff val="60000"/>
            </a:schemeClr>
          </a:solidFill>
        </p:grpSpPr>
        <p:sp>
          <p:nvSpPr>
            <p:cNvPr id="96" name="Title 1">
              <a:extLst>
                <a:ext uri="{FF2B5EF4-FFF2-40B4-BE49-F238E27FC236}">
                  <a16:creationId xmlns:a16="http://schemas.microsoft.com/office/drawing/2014/main" id="{8FABE8F4-4253-43A9-8486-1DE0972ED585}"/>
                </a:ext>
              </a:extLst>
            </p:cNvPr>
            <p:cNvSpPr txBox="1">
              <a:spLocks/>
            </p:cNvSpPr>
            <p:nvPr/>
          </p:nvSpPr>
          <p:spPr>
            <a:xfrm>
              <a:off x="1303421" y="931556"/>
              <a:ext cx="6434037" cy="760514"/>
            </a:xfrm>
            <a:prstGeom prst="rect">
              <a:avLst/>
            </a:prstGeom>
            <a:solidFill>
              <a:schemeClr val="accent3">
                <a:lumMod val="75000"/>
              </a:schemeClr>
            </a:solid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mn-lt"/>
                  <a:cs typeface="Segoe UI" panose="020B0502040204020203" pitchFamily="34" charset="0"/>
                </a:rPr>
                <a:t>Blackfacts.com: The Big Picture</a:t>
              </a:r>
            </a:p>
          </p:txBody>
        </p:sp>
        <p:sp>
          <p:nvSpPr>
            <p:cNvPr id="97" name="Title 1">
              <a:extLst>
                <a:ext uri="{FF2B5EF4-FFF2-40B4-BE49-F238E27FC236}">
                  <a16:creationId xmlns:a16="http://schemas.microsoft.com/office/drawing/2014/main" id="{95D48C16-8DAA-46EE-926C-AD8DA2180C67}"/>
                </a:ext>
              </a:extLst>
            </p:cNvPr>
            <p:cNvSpPr txBox="1">
              <a:spLocks/>
            </p:cNvSpPr>
            <p:nvPr/>
          </p:nvSpPr>
          <p:spPr>
            <a:xfrm>
              <a:off x="1303421" y="1792057"/>
              <a:ext cx="6434037" cy="375562"/>
            </a:xfrm>
            <a:prstGeom prst="rect">
              <a:avLst/>
            </a:prstGeom>
            <a:solidFill>
              <a:schemeClr val="bg1"/>
            </a:solid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1600" dirty="0">
                  <a:latin typeface="+mn-lt"/>
                </a:rPr>
                <a:t>Technology Benefits for Everyone</a:t>
              </a:r>
            </a:p>
          </p:txBody>
        </p:sp>
      </p:grpSp>
      <p:grpSp>
        <p:nvGrpSpPr>
          <p:cNvPr id="103" name="Group 102">
            <a:extLst>
              <a:ext uri="{FF2B5EF4-FFF2-40B4-BE49-F238E27FC236}">
                <a16:creationId xmlns:a16="http://schemas.microsoft.com/office/drawing/2014/main" id="{6E488EC4-AC41-4654-BBB7-A0E57B47E067}"/>
              </a:ext>
            </a:extLst>
          </p:cNvPr>
          <p:cNvGrpSpPr/>
          <p:nvPr/>
        </p:nvGrpSpPr>
        <p:grpSpPr>
          <a:xfrm>
            <a:off x="1305134" y="454257"/>
            <a:ext cx="1019175" cy="181379"/>
            <a:chOff x="4127500" y="876491"/>
            <a:chExt cx="1019175" cy="181379"/>
          </a:xfrm>
        </p:grpSpPr>
        <p:sp>
          <p:nvSpPr>
            <p:cNvPr id="104" name="Oval 103">
              <a:extLst>
                <a:ext uri="{FF2B5EF4-FFF2-40B4-BE49-F238E27FC236}">
                  <a16:creationId xmlns:a16="http://schemas.microsoft.com/office/drawing/2014/main" id="{342B3746-06B5-4467-B8DC-B7B7D0941FC2}"/>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5EDFA9F-3400-4C0C-BFD1-9811B6B085FA}"/>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2426BF8-436A-4406-ADF9-6F8EFE2FE2F1}"/>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8BEE18B-EFE5-45AA-B875-7172DA518B54}"/>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8" name="Picture 97" descr="A close up of a sign&#10;&#10;Description generated with high confidence">
            <a:extLst>
              <a:ext uri="{FF2B5EF4-FFF2-40B4-BE49-F238E27FC236}">
                <a16:creationId xmlns:a16="http://schemas.microsoft.com/office/drawing/2014/main" id="{A3EC5320-09FA-4A5E-AC0D-1F0AEA57AEA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2544" b="-4"/>
          <a:stretch/>
        </p:blipFill>
        <p:spPr>
          <a:xfrm>
            <a:off x="198699" y="163442"/>
            <a:ext cx="819962" cy="763569"/>
          </a:xfrm>
          <a:prstGeom prst="rect">
            <a:avLst/>
          </a:prstGeom>
        </p:spPr>
      </p:pic>
      <p:grpSp>
        <p:nvGrpSpPr>
          <p:cNvPr id="21" name="Group 20">
            <a:extLst>
              <a:ext uri="{FF2B5EF4-FFF2-40B4-BE49-F238E27FC236}">
                <a16:creationId xmlns:a16="http://schemas.microsoft.com/office/drawing/2014/main" id="{1DA8BA29-7BE0-4D2A-A440-8D596FA61F82}"/>
              </a:ext>
            </a:extLst>
          </p:cNvPr>
          <p:cNvGrpSpPr/>
          <p:nvPr/>
        </p:nvGrpSpPr>
        <p:grpSpPr>
          <a:xfrm>
            <a:off x="5280648" y="2470420"/>
            <a:ext cx="2225636" cy="1585976"/>
            <a:chOff x="8875646" y="2919145"/>
            <a:chExt cx="2068153" cy="1422544"/>
          </a:xfrm>
        </p:grpSpPr>
        <p:sp>
          <p:nvSpPr>
            <p:cNvPr id="20" name="Rectangle 19">
              <a:extLst>
                <a:ext uri="{FF2B5EF4-FFF2-40B4-BE49-F238E27FC236}">
                  <a16:creationId xmlns:a16="http://schemas.microsoft.com/office/drawing/2014/main" id="{39FA81E6-749F-4F8C-AE26-DABF1254022B}"/>
                </a:ext>
              </a:extLst>
            </p:cNvPr>
            <p:cNvSpPr/>
            <p:nvPr/>
          </p:nvSpPr>
          <p:spPr>
            <a:xfrm>
              <a:off x="8875646" y="2919145"/>
              <a:ext cx="2068153" cy="1422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213">
              <a:extLst>
                <a:ext uri="{FF2B5EF4-FFF2-40B4-BE49-F238E27FC236}">
                  <a16:creationId xmlns:a16="http://schemas.microsoft.com/office/drawing/2014/main" id="{A80FD5A2-9185-4E4C-B270-10BD5E0600F3}"/>
                </a:ext>
              </a:extLst>
            </p:cNvPr>
            <p:cNvGrpSpPr/>
            <p:nvPr/>
          </p:nvGrpSpPr>
          <p:grpSpPr>
            <a:xfrm>
              <a:off x="8890656" y="2932295"/>
              <a:ext cx="2024128" cy="1396193"/>
              <a:chOff x="7239000" y="3276600"/>
              <a:chExt cx="2359026" cy="1277937"/>
            </a:xfrm>
          </p:grpSpPr>
          <p:sp>
            <p:nvSpPr>
              <p:cNvPr id="215" name="Rectangle 24">
                <a:extLst>
                  <a:ext uri="{FF2B5EF4-FFF2-40B4-BE49-F238E27FC236}">
                    <a16:creationId xmlns:a16="http://schemas.microsoft.com/office/drawing/2014/main" id="{21C711E1-443E-4934-BD00-284BD9CD8161}"/>
                  </a:ext>
                </a:extLst>
              </p:cNvPr>
              <p:cNvSpPr>
                <a:spLocks noChangeArrowheads="1"/>
              </p:cNvSpPr>
              <p:nvPr/>
            </p:nvSpPr>
            <p:spPr bwMode="auto">
              <a:xfrm>
                <a:off x="7239000" y="3848100"/>
                <a:ext cx="411163" cy="679450"/>
              </a:xfrm>
              <a:prstGeom prst="rect">
                <a:avLst/>
              </a:prstGeom>
              <a:solidFill>
                <a:srgbClr val="89CDCD"/>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Rectangle 25">
                <a:extLst>
                  <a:ext uri="{FF2B5EF4-FFF2-40B4-BE49-F238E27FC236}">
                    <a16:creationId xmlns:a16="http://schemas.microsoft.com/office/drawing/2014/main" id="{C9B82EEF-5B5A-4595-AEAD-0C8D116B77B2}"/>
                  </a:ext>
                </a:extLst>
              </p:cNvPr>
              <p:cNvSpPr>
                <a:spLocks noChangeArrowheads="1"/>
              </p:cNvSpPr>
              <p:nvPr/>
            </p:nvSpPr>
            <p:spPr bwMode="auto">
              <a:xfrm>
                <a:off x="7248525" y="3276600"/>
                <a:ext cx="1408113" cy="522287"/>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26">
                <a:extLst>
                  <a:ext uri="{FF2B5EF4-FFF2-40B4-BE49-F238E27FC236}">
                    <a16:creationId xmlns:a16="http://schemas.microsoft.com/office/drawing/2014/main" id="{46CF0F80-0548-4735-9D7C-015CA0C18DDD}"/>
                  </a:ext>
                </a:extLst>
              </p:cNvPr>
              <p:cNvSpPr>
                <a:spLocks/>
              </p:cNvSpPr>
              <p:nvPr/>
            </p:nvSpPr>
            <p:spPr bwMode="auto">
              <a:xfrm>
                <a:off x="8559800" y="3489325"/>
                <a:ext cx="42863" cy="93662"/>
              </a:xfrm>
              <a:custGeom>
                <a:avLst/>
                <a:gdLst>
                  <a:gd name="T0" fmla="*/ 1 w 24"/>
                  <a:gd name="T1" fmla="*/ 6 h 53"/>
                  <a:gd name="T2" fmla="*/ 2 w 24"/>
                  <a:gd name="T3" fmla="*/ 2 h 53"/>
                  <a:gd name="T4" fmla="*/ 6 w 24"/>
                  <a:gd name="T5" fmla="*/ 2 h 53"/>
                  <a:gd name="T6" fmla="*/ 23 w 24"/>
                  <a:gd name="T7" fmla="*/ 25 h 53"/>
                  <a:gd name="T8" fmla="*/ 24 w 24"/>
                  <a:gd name="T9" fmla="*/ 25 h 53"/>
                  <a:gd name="T10" fmla="*/ 24 w 24"/>
                  <a:gd name="T11" fmla="*/ 25 h 53"/>
                  <a:gd name="T12" fmla="*/ 24 w 24"/>
                  <a:gd name="T13" fmla="*/ 25 h 53"/>
                  <a:gd name="T14" fmla="*/ 24 w 24"/>
                  <a:gd name="T15" fmla="*/ 25 h 53"/>
                  <a:gd name="T16" fmla="*/ 24 w 24"/>
                  <a:gd name="T17" fmla="*/ 26 h 53"/>
                  <a:gd name="T18" fmla="*/ 24 w 24"/>
                  <a:gd name="T19" fmla="*/ 26 h 53"/>
                  <a:gd name="T20" fmla="*/ 24 w 24"/>
                  <a:gd name="T21" fmla="*/ 26 h 53"/>
                  <a:gd name="T22" fmla="*/ 24 w 24"/>
                  <a:gd name="T23" fmla="*/ 26 h 53"/>
                  <a:gd name="T24" fmla="*/ 24 w 24"/>
                  <a:gd name="T25" fmla="*/ 26 h 53"/>
                  <a:gd name="T26" fmla="*/ 24 w 24"/>
                  <a:gd name="T27" fmla="*/ 27 h 53"/>
                  <a:gd name="T28" fmla="*/ 24 w 24"/>
                  <a:gd name="T29" fmla="*/ 27 h 53"/>
                  <a:gd name="T30" fmla="*/ 24 w 24"/>
                  <a:gd name="T31" fmla="*/ 27 h 53"/>
                  <a:gd name="T32" fmla="*/ 24 w 24"/>
                  <a:gd name="T33" fmla="*/ 27 h 53"/>
                  <a:gd name="T34" fmla="*/ 24 w 24"/>
                  <a:gd name="T35" fmla="*/ 27 h 53"/>
                  <a:gd name="T36" fmla="*/ 24 w 24"/>
                  <a:gd name="T37" fmla="*/ 27 h 53"/>
                  <a:gd name="T38" fmla="*/ 24 w 24"/>
                  <a:gd name="T39" fmla="*/ 27 h 53"/>
                  <a:gd name="T40" fmla="*/ 24 w 24"/>
                  <a:gd name="T41" fmla="*/ 27 h 53"/>
                  <a:gd name="T42" fmla="*/ 24 w 24"/>
                  <a:gd name="T43" fmla="*/ 27 h 53"/>
                  <a:gd name="T44" fmla="*/ 24 w 24"/>
                  <a:gd name="T45" fmla="*/ 27 h 53"/>
                  <a:gd name="T46" fmla="*/ 24 w 24"/>
                  <a:gd name="T47" fmla="*/ 28 h 53"/>
                  <a:gd name="T48" fmla="*/ 24 w 24"/>
                  <a:gd name="T49" fmla="*/ 28 h 53"/>
                  <a:gd name="T50" fmla="*/ 24 w 24"/>
                  <a:gd name="T51" fmla="*/ 28 h 53"/>
                  <a:gd name="T52" fmla="*/ 24 w 24"/>
                  <a:gd name="T53" fmla="*/ 28 h 53"/>
                  <a:gd name="T54" fmla="*/ 24 w 24"/>
                  <a:gd name="T55" fmla="*/ 28 h 53"/>
                  <a:gd name="T56" fmla="*/ 24 w 24"/>
                  <a:gd name="T57" fmla="*/ 29 h 53"/>
                  <a:gd name="T58" fmla="*/ 24 w 24"/>
                  <a:gd name="T59" fmla="*/ 29 h 53"/>
                  <a:gd name="T60" fmla="*/ 24 w 24"/>
                  <a:gd name="T61" fmla="*/ 29 h 53"/>
                  <a:gd name="T62" fmla="*/ 24 w 24"/>
                  <a:gd name="T63" fmla="*/ 29 h 53"/>
                  <a:gd name="T64" fmla="*/ 23 w 24"/>
                  <a:gd name="T65" fmla="*/ 29 h 53"/>
                  <a:gd name="T66" fmla="*/ 6 w 24"/>
                  <a:gd name="T67" fmla="*/ 52 h 53"/>
                  <a:gd name="T68" fmla="*/ 2 w 24"/>
                  <a:gd name="T69" fmla="*/ 52 h 53"/>
                  <a:gd name="T70" fmla="*/ 1 w 24"/>
                  <a:gd name="T71" fmla="*/ 48 h 53"/>
                  <a:gd name="T72" fmla="*/ 17 w 24"/>
                  <a:gd name="T73" fmla="*/ 27 h 53"/>
                  <a:gd name="T74" fmla="*/ 1 w 24"/>
                  <a:gd name="T75"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53">
                    <a:moveTo>
                      <a:pt x="1" y="6"/>
                    </a:moveTo>
                    <a:cubicBezTo>
                      <a:pt x="0" y="5"/>
                      <a:pt x="0" y="3"/>
                      <a:pt x="2" y="2"/>
                    </a:cubicBezTo>
                    <a:cubicBezTo>
                      <a:pt x="3" y="0"/>
                      <a:pt x="5" y="1"/>
                      <a:pt x="6" y="2"/>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5"/>
                      <a:pt x="24" y="25"/>
                    </a:cubicBezTo>
                    <a:cubicBezTo>
                      <a:pt x="24" y="25"/>
                      <a:pt x="24" y="25"/>
                      <a:pt x="24" y="26"/>
                    </a:cubicBezTo>
                    <a:cubicBezTo>
                      <a:pt x="24" y="26"/>
                      <a:pt x="24" y="26"/>
                      <a:pt x="24" y="26"/>
                    </a:cubicBezTo>
                    <a:cubicBezTo>
                      <a:pt x="24" y="26"/>
                      <a:pt x="24" y="26"/>
                      <a:pt x="24" y="26"/>
                    </a:cubicBezTo>
                    <a:cubicBezTo>
                      <a:pt x="24" y="26"/>
                      <a:pt x="24" y="26"/>
                      <a:pt x="24" y="26"/>
                    </a:cubicBezTo>
                    <a:cubicBezTo>
                      <a:pt x="24" y="26"/>
                      <a:pt x="24" y="26"/>
                      <a:pt x="24" y="26"/>
                    </a:cubicBezTo>
                    <a:cubicBezTo>
                      <a:pt x="24" y="26"/>
                      <a:pt x="24" y="26"/>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8"/>
                      <a:pt x="24" y="28"/>
                    </a:cubicBezTo>
                    <a:cubicBezTo>
                      <a:pt x="24" y="28"/>
                      <a:pt x="24" y="28"/>
                      <a:pt x="24" y="28"/>
                    </a:cubicBezTo>
                    <a:cubicBezTo>
                      <a:pt x="24" y="28"/>
                      <a:pt x="24" y="28"/>
                      <a:pt x="24" y="28"/>
                    </a:cubicBezTo>
                    <a:cubicBezTo>
                      <a:pt x="24" y="28"/>
                      <a:pt x="24" y="28"/>
                      <a:pt x="24" y="28"/>
                    </a:cubicBezTo>
                    <a:cubicBezTo>
                      <a:pt x="24" y="28"/>
                      <a:pt x="24" y="28"/>
                      <a:pt x="24" y="28"/>
                    </a:cubicBezTo>
                    <a:cubicBezTo>
                      <a:pt x="24" y="28"/>
                      <a:pt x="24" y="29"/>
                      <a:pt x="24" y="29"/>
                    </a:cubicBezTo>
                    <a:cubicBezTo>
                      <a:pt x="24" y="29"/>
                      <a:pt x="24" y="29"/>
                      <a:pt x="24" y="29"/>
                    </a:cubicBezTo>
                    <a:cubicBezTo>
                      <a:pt x="24" y="29"/>
                      <a:pt x="24" y="29"/>
                      <a:pt x="24" y="29"/>
                    </a:cubicBezTo>
                    <a:cubicBezTo>
                      <a:pt x="24" y="29"/>
                      <a:pt x="24" y="29"/>
                      <a:pt x="24" y="29"/>
                    </a:cubicBezTo>
                    <a:cubicBezTo>
                      <a:pt x="24" y="29"/>
                      <a:pt x="24" y="29"/>
                      <a:pt x="23" y="29"/>
                    </a:cubicBezTo>
                    <a:cubicBezTo>
                      <a:pt x="6" y="52"/>
                      <a:pt x="6" y="52"/>
                      <a:pt x="6" y="52"/>
                    </a:cubicBezTo>
                    <a:cubicBezTo>
                      <a:pt x="5" y="53"/>
                      <a:pt x="3" y="53"/>
                      <a:pt x="2" y="52"/>
                    </a:cubicBezTo>
                    <a:cubicBezTo>
                      <a:pt x="0" y="51"/>
                      <a:pt x="0" y="49"/>
                      <a:pt x="1" y="48"/>
                    </a:cubicBezTo>
                    <a:cubicBezTo>
                      <a:pt x="17" y="27"/>
                      <a:pt x="17" y="27"/>
                      <a:pt x="17" y="27"/>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27">
                <a:extLst>
                  <a:ext uri="{FF2B5EF4-FFF2-40B4-BE49-F238E27FC236}">
                    <a16:creationId xmlns:a16="http://schemas.microsoft.com/office/drawing/2014/main" id="{C61FA976-4A40-4E7D-B610-527FA392EEC8}"/>
                  </a:ext>
                </a:extLst>
              </p:cNvPr>
              <p:cNvSpPr>
                <a:spLocks/>
              </p:cNvSpPr>
              <p:nvPr/>
            </p:nvSpPr>
            <p:spPr bwMode="auto">
              <a:xfrm>
                <a:off x="7300913" y="3489325"/>
                <a:ext cx="42863" cy="93662"/>
              </a:xfrm>
              <a:custGeom>
                <a:avLst/>
                <a:gdLst>
                  <a:gd name="T0" fmla="*/ 17 w 24"/>
                  <a:gd name="T1" fmla="*/ 2 h 53"/>
                  <a:gd name="T2" fmla="*/ 22 w 24"/>
                  <a:gd name="T3" fmla="*/ 2 h 53"/>
                  <a:gd name="T4" fmla="*/ 23 w 24"/>
                  <a:gd name="T5" fmla="*/ 6 h 53"/>
                  <a:gd name="T6" fmla="*/ 7 w 24"/>
                  <a:gd name="T7" fmla="*/ 27 h 53"/>
                  <a:gd name="T8" fmla="*/ 23 w 24"/>
                  <a:gd name="T9" fmla="*/ 48 h 53"/>
                  <a:gd name="T10" fmla="*/ 22 w 24"/>
                  <a:gd name="T11" fmla="*/ 52 h 53"/>
                  <a:gd name="T12" fmla="*/ 17 w 24"/>
                  <a:gd name="T13" fmla="*/ 52 h 53"/>
                  <a:gd name="T14" fmla="*/ 0 w 24"/>
                  <a:gd name="T15" fmla="*/ 29 h 53"/>
                  <a:gd name="T16" fmla="*/ 0 w 24"/>
                  <a:gd name="T17" fmla="*/ 29 h 53"/>
                  <a:gd name="T18" fmla="*/ 0 w 24"/>
                  <a:gd name="T19" fmla="*/ 29 h 53"/>
                  <a:gd name="T20" fmla="*/ 0 w 24"/>
                  <a:gd name="T21" fmla="*/ 29 h 53"/>
                  <a:gd name="T22" fmla="*/ 0 w 24"/>
                  <a:gd name="T23" fmla="*/ 29 h 53"/>
                  <a:gd name="T24" fmla="*/ 0 w 24"/>
                  <a:gd name="T25" fmla="*/ 28 h 53"/>
                  <a:gd name="T26" fmla="*/ 0 w 24"/>
                  <a:gd name="T27" fmla="*/ 28 h 53"/>
                  <a:gd name="T28" fmla="*/ 0 w 24"/>
                  <a:gd name="T29" fmla="*/ 28 h 53"/>
                  <a:gd name="T30" fmla="*/ 0 w 24"/>
                  <a:gd name="T31" fmla="*/ 28 h 53"/>
                  <a:gd name="T32" fmla="*/ 0 w 24"/>
                  <a:gd name="T33" fmla="*/ 28 h 53"/>
                  <a:gd name="T34" fmla="*/ 0 w 24"/>
                  <a:gd name="T35" fmla="*/ 27 h 53"/>
                  <a:gd name="T36" fmla="*/ 0 w 24"/>
                  <a:gd name="T37" fmla="*/ 27 h 53"/>
                  <a:gd name="T38" fmla="*/ 0 w 24"/>
                  <a:gd name="T39" fmla="*/ 27 h 53"/>
                  <a:gd name="T40" fmla="*/ 0 w 24"/>
                  <a:gd name="T41" fmla="*/ 27 h 53"/>
                  <a:gd name="T42" fmla="*/ 0 w 24"/>
                  <a:gd name="T43" fmla="*/ 27 h 53"/>
                  <a:gd name="T44" fmla="*/ 0 w 24"/>
                  <a:gd name="T45" fmla="*/ 27 h 53"/>
                  <a:gd name="T46" fmla="*/ 0 w 24"/>
                  <a:gd name="T47" fmla="*/ 27 h 53"/>
                  <a:gd name="T48" fmla="*/ 0 w 24"/>
                  <a:gd name="T49" fmla="*/ 27 h 53"/>
                  <a:gd name="T50" fmla="*/ 0 w 24"/>
                  <a:gd name="T51" fmla="*/ 27 h 53"/>
                  <a:gd name="T52" fmla="*/ 0 w 24"/>
                  <a:gd name="T53" fmla="*/ 27 h 53"/>
                  <a:gd name="T54" fmla="*/ 0 w 24"/>
                  <a:gd name="T55" fmla="*/ 26 h 53"/>
                  <a:gd name="T56" fmla="*/ 0 w 24"/>
                  <a:gd name="T57" fmla="*/ 26 h 53"/>
                  <a:gd name="T58" fmla="*/ 0 w 24"/>
                  <a:gd name="T59" fmla="*/ 26 h 53"/>
                  <a:gd name="T60" fmla="*/ 0 w 24"/>
                  <a:gd name="T61" fmla="*/ 26 h 53"/>
                  <a:gd name="T62" fmla="*/ 0 w 24"/>
                  <a:gd name="T63" fmla="*/ 26 h 53"/>
                  <a:gd name="T64" fmla="*/ 0 w 24"/>
                  <a:gd name="T65" fmla="*/ 25 h 53"/>
                  <a:gd name="T66" fmla="*/ 0 w 24"/>
                  <a:gd name="T67" fmla="*/ 25 h 53"/>
                  <a:gd name="T68" fmla="*/ 0 w 24"/>
                  <a:gd name="T69" fmla="*/ 25 h 53"/>
                  <a:gd name="T70" fmla="*/ 0 w 24"/>
                  <a:gd name="T71" fmla="*/ 25 h 53"/>
                  <a:gd name="T72" fmla="*/ 0 w 24"/>
                  <a:gd name="T73" fmla="*/ 25 h 53"/>
                  <a:gd name="T74" fmla="*/ 17 w 24"/>
                  <a:gd name="T75"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53">
                    <a:moveTo>
                      <a:pt x="17" y="2"/>
                    </a:moveTo>
                    <a:cubicBezTo>
                      <a:pt x="18" y="1"/>
                      <a:pt x="21" y="0"/>
                      <a:pt x="22" y="2"/>
                    </a:cubicBezTo>
                    <a:cubicBezTo>
                      <a:pt x="24" y="3"/>
                      <a:pt x="24" y="5"/>
                      <a:pt x="23" y="6"/>
                    </a:cubicBezTo>
                    <a:cubicBezTo>
                      <a:pt x="7" y="27"/>
                      <a:pt x="7" y="27"/>
                      <a:pt x="7" y="27"/>
                    </a:cubicBezTo>
                    <a:cubicBezTo>
                      <a:pt x="23" y="48"/>
                      <a:pt x="23" y="48"/>
                      <a:pt x="23" y="48"/>
                    </a:cubicBezTo>
                    <a:cubicBezTo>
                      <a:pt x="24" y="49"/>
                      <a:pt x="24" y="51"/>
                      <a:pt x="22" y="52"/>
                    </a:cubicBezTo>
                    <a:cubicBezTo>
                      <a:pt x="21" y="53"/>
                      <a:pt x="18" y="53"/>
                      <a:pt x="17" y="52"/>
                    </a:cubicBezTo>
                    <a:cubicBezTo>
                      <a:pt x="0" y="29"/>
                      <a:pt x="0" y="29"/>
                      <a:pt x="0" y="29"/>
                    </a:cubicBezTo>
                    <a:cubicBezTo>
                      <a:pt x="0" y="29"/>
                      <a:pt x="0" y="29"/>
                      <a:pt x="0" y="29"/>
                    </a:cubicBezTo>
                    <a:cubicBezTo>
                      <a:pt x="0" y="29"/>
                      <a:pt x="0" y="29"/>
                      <a:pt x="0" y="29"/>
                    </a:cubicBezTo>
                    <a:cubicBezTo>
                      <a:pt x="0" y="29"/>
                      <a:pt x="0" y="29"/>
                      <a:pt x="0" y="29"/>
                    </a:cubicBezTo>
                    <a:cubicBezTo>
                      <a:pt x="0" y="29"/>
                      <a:pt x="0" y="29"/>
                      <a:pt x="0" y="29"/>
                    </a:cubicBezTo>
                    <a:cubicBezTo>
                      <a:pt x="0" y="29"/>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6"/>
                      <a:pt x="0" y="26"/>
                      <a:pt x="0" y="26"/>
                    </a:cubicBezTo>
                    <a:cubicBezTo>
                      <a:pt x="0" y="26"/>
                      <a:pt x="0" y="26"/>
                      <a:pt x="0" y="26"/>
                    </a:cubicBezTo>
                    <a:cubicBezTo>
                      <a:pt x="0" y="26"/>
                      <a:pt x="0" y="26"/>
                      <a:pt x="0" y="26"/>
                    </a:cubicBezTo>
                    <a:cubicBezTo>
                      <a:pt x="0" y="26"/>
                      <a:pt x="0" y="26"/>
                      <a:pt x="0" y="26"/>
                    </a:cubicBezTo>
                    <a:cubicBezTo>
                      <a:pt x="0" y="26"/>
                      <a:pt x="0" y="26"/>
                      <a:pt x="0" y="26"/>
                    </a:cubicBezTo>
                    <a:cubicBezTo>
                      <a:pt x="0" y="25"/>
                      <a:pt x="0" y="25"/>
                      <a:pt x="0" y="25"/>
                    </a:cubicBezTo>
                    <a:cubicBezTo>
                      <a:pt x="0" y="25"/>
                      <a:pt x="0" y="25"/>
                      <a:pt x="0" y="25"/>
                    </a:cubicBezTo>
                    <a:cubicBezTo>
                      <a:pt x="0" y="25"/>
                      <a:pt x="0" y="25"/>
                      <a:pt x="0" y="25"/>
                    </a:cubicBezTo>
                    <a:cubicBezTo>
                      <a:pt x="0" y="25"/>
                      <a:pt x="0" y="25"/>
                      <a:pt x="0" y="25"/>
                    </a:cubicBezTo>
                    <a:cubicBezTo>
                      <a:pt x="0" y="25"/>
                      <a:pt x="0" y="25"/>
                      <a:pt x="0" y="25"/>
                    </a:cubicBezTo>
                    <a:lnTo>
                      <a:pt x="1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28">
                <a:extLst>
                  <a:ext uri="{FF2B5EF4-FFF2-40B4-BE49-F238E27FC236}">
                    <a16:creationId xmlns:a16="http://schemas.microsoft.com/office/drawing/2014/main" id="{EE48C352-4490-429D-B898-D5E7AD028600}"/>
                  </a:ext>
                </a:extLst>
              </p:cNvPr>
              <p:cNvSpPr>
                <a:spLocks noChangeArrowheads="1"/>
              </p:cNvSpPr>
              <p:nvPr/>
            </p:nvSpPr>
            <p:spPr bwMode="auto">
              <a:xfrm>
                <a:off x="7754938" y="3848100"/>
                <a:ext cx="411163" cy="336550"/>
              </a:xfrm>
              <a:prstGeom prst="rect">
                <a:avLst/>
              </a:prstGeom>
              <a:solidFill>
                <a:srgbClr val="FEC799"/>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Rectangle 29">
                <a:extLst>
                  <a:ext uri="{FF2B5EF4-FFF2-40B4-BE49-F238E27FC236}">
                    <a16:creationId xmlns:a16="http://schemas.microsoft.com/office/drawing/2014/main" id="{8CC186E3-C7BF-410C-99FB-C2CD82F4BAD9}"/>
                  </a:ext>
                </a:extLst>
              </p:cNvPr>
              <p:cNvSpPr>
                <a:spLocks noChangeArrowheads="1"/>
              </p:cNvSpPr>
              <p:nvPr/>
            </p:nvSpPr>
            <p:spPr bwMode="auto">
              <a:xfrm>
                <a:off x="8699500" y="3848100"/>
                <a:ext cx="898525" cy="336550"/>
              </a:xfrm>
              <a:prstGeom prst="rect">
                <a:avLst/>
              </a:prstGeom>
              <a:solidFill>
                <a:srgbClr val="89CDCD"/>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Rectangle 30">
                <a:extLst>
                  <a:ext uri="{FF2B5EF4-FFF2-40B4-BE49-F238E27FC236}">
                    <a16:creationId xmlns:a16="http://schemas.microsoft.com/office/drawing/2014/main" id="{61221455-3D15-47BB-8618-A8474DF8BED7}"/>
                  </a:ext>
                </a:extLst>
              </p:cNvPr>
              <p:cNvSpPr>
                <a:spLocks noChangeArrowheads="1"/>
              </p:cNvSpPr>
              <p:nvPr/>
            </p:nvSpPr>
            <p:spPr bwMode="auto">
              <a:xfrm>
                <a:off x="8699500" y="3276600"/>
                <a:ext cx="898525" cy="522287"/>
              </a:xfrm>
              <a:prstGeom prst="rect">
                <a:avLst/>
              </a:prstGeom>
              <a:solidFill>
                <a:srgbClr val="8497B0"/>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Rectangle 31">
                <a:extLst>
                  <a:ext uri="{FF2B5EF4-FFF2-40B4-BE49-F238E27FC236}">
                    <a16:creationId xmlns:a16="http://schemas.microsoft.com/office/drawing/2014/main" id="{00FF77BF-B8B9-4A97-AB5E-C5CE6241BCF5}"/>
                  </a:ext>
                </a:extLst>
              </p:cNvPr>
              <p:cNvSpPr>
                <a:spLocks noChangeArrowheads="1"/>
              </p:cNvSpPr>
              <p:nvPr/>
            </p:nvSpPr>
            <p:spPr bwMode="auto">
              <a:xfrm>
                <a:off x="7754938" y="421798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32">
                <a:extLst>
                  <a:ext uri="{FF2B5EF4-FFF2-40B4-BE49-F238E27FC236}">
                    <a16:creationId xmlns:a16="http://schemas.microsoft.com/office/drawing/2014/main" id="{63EFA1F9-7840-409A-A071-7EFF21AE1A9B}"/>
                  </a:ext>
                </a:extLst>
              </p:cNvPr>
              <p:cNvSpPr>
                <a:spLocks noChangeArrowheads="1"/>
              </p:cNvSpPr>
              <p:nvPr/>
            </p:nvSpPr>
            <p:spPr bwMode="auto">
              <a:xfrm>
                <a:off x="7754938" y="4267200"/>
                <a:ext cx="881063"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33">
                <a:extLst>
                  <a:ext uri="{FF2B5EF4-FFF2-40B4-BE49-F238E27FC236}">
                    <a16:creationId xmlns:a16="http://schemas.microsoft.com/office/drawing/2014/main" id="{B279A3C2-A573-4071-B79C-B7371F706D32}"/>
                  </a:ext>
                </a:extLst>
              </p:cNvPr>
              <p:cNvSpPr>
                <a:spLocks noChangeArrowheads="1"/>
              </p:cNvSpPr>
              <p:nvPr/>
            </p:nvSpPr>
            <p:spPr bwMode="auto">
              <a:xfrm>
                <a:off x="7754938" y="4316413"/>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34">
                <a:extLst>
                  <a:ext uri="{FF2B5EF4-FFF2-40B4-BE49-F238E27FC236}">
                    <a16:creationId xmlns:a16="http://schemas.microsoft.com/office/drawing/2014/main" id="{013A55B6-F929-451D-A684-C08ABC08AA4F}"/>
                  </a:ext>
                </a:extLst>
              </p:cNvPr>
              <p:cNvSpPr>
                <a:spLocks noChangeArrowheads="1"/>
              </p:cNvSpPr>
              <p:nvPr/>
            </p:nvSpPr>
            <p:spPr bwMode="auto">
              <a:xfrm>
                <a:off x="7754938" y="4367213"/>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35">
                <a:extLst>
                  <a:ext uri="{FF2B5EF4-FFF2-40B4-BE49-F238E27FC236}">
                    <a16:creationId xmlns:a16="http://schemas.microsoft.com/office/drawing/2014/main" id="{F1DDD472-50ED-45F1-9793-ACA0E898D158}"/>
                  </a:ext>
                </a:extLst>
              </p:cNvPr>
              <p:cNvSpPr>
                <a:spLocks noChangeArrowheads="1"/>
              </p:cNvSpPr>
              <p:nvPr/>
            </p:nvSpPr>
            <p:spPr bwMode="auto">
              <a:xfrm>
                <a:off x="7754938" y="441483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36">
                <a:extLst>
                  <a:ext uri="{FF2B5EF4-FFF2-40B4-BE49-F238E27FC236}">
                    <a16:creationId xmlns:a16="http://schemas.microsoft.com/office/drawing/2014/main" id="{EB08C549-1C8A-453C-8DFB-AE0F35DF9402}"/>
                  </a:ext>
                </a:extLst>
              </p:cNvPr>
              <p:cNvSpPr>
                <a:spLocks noChangeArrowheads="1"/>
              </p:cNvSpPr>
              <p:nvPr/>
            </p:nvSpPr>
            <p:spPr bwMode="auto">
              <a:xfrm>
                <a:off x="7754938" y="446563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37">
                <a:extLst>
                  <a:ext uri="{FF2B5EF4-FFF2-40B4-BE49-F238E27FC236}">
                    <a16:creationId xmlns:a16="http://schemas.microsoft.com/office/drawing/2014/main" id="{90797209-0A6E-44CB-B99A-D057006CF3A6}"/>
                  </a:ext>
                </a:extLst>
              </p:cNvPr>
              <p:cNvSpPr>
                <a:spLocks noChangeArrowheads="1"/>
              </p:cNvSpPr>
              <p:nvPr/>
            </p:nvSpPr>
            <p:spPr bwMode="auto">
              <a:xfrm>
                <a:off x="7754938" y="4513263"/>
                <a:ext cx="881063"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38">
                <a:extLst>
                  <a:ext uri="{FF2B5EF4-FFF2-40B4-BE49-F238E27FC236}">
                    <a16:creationId xmlns:a16="http://schemas.microsoft.com/office/drawing/2014/main" id="{38A16D1D-CAB7-45F0-B66F-F1EF396E4AFF}"/>
                  </a:ext>
                </a:extLst>
              </p:cNvPr>
              <p:cNvSpPr>
                <a:spLocks noChangeArrowheads="1"/>
              </p:cNvSpPr>
              <p:nvPr/>
            </p:nvSpPr>
            <p:spPr bwMode="auto">
              <a:xfrm>
                <a:off x="8204200" y="3860800"/>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39">
                <a:extLst>
                  <a:ext uri="{FF2B5EF4-FFF2-40B4-BE49-F238E27FC236}">
                    <a16:creationId xmlns:a16="http://schemas.microsoft.com/office/drawing/2014/main" id="{19483730-6C47-4966-B3FF-F8A1482D101C}"/>
                  </a:ext>
                </a:extLst>
              </p:cNvPr>
              <p:cNvSpPr>
                <a:spLocks noChangeArrowheads="1"/>
              </p:cNvSpPr>
              <p:nvPr/>
            </p:nvSpPr>
            <p:spPr bwMode="auto">
              <a:xfrm>
                <a:off x="8204200" y="391001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40">
                <a:extLst>
                  <a:ext uri="{FF2B5EF4-FFF2-40B4-BE49-F238E27FC236}">
                    <a16:creationId xmlns:a16="http://schemas.microsoft.com/office/drawing/2014/main" id="{635347D0-7074-45D0-9083-0C265E7A2E0A}"/>
                  </a:ext>
                </a:extLst>
              </p:cNvPr>
              <p:cNvSpPr>
                <a:spLocks noChangeArrowheads="1"/>
              </p:cNvSpPr>
              <p:nvPr/>
            </p:nvSpPr>
            <p:spPr bwMode="auto">
              <a:xfrm>
                <a:off x="8204200" y="3959225"/>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41">
                <a:extLst>
                  <a:ext uri="{FF2B5EF4-FFF2-40B4-BE49-F238E27FC236}">
                    <a16:creationId xmlns:a16="http://schemas.microsoft.com/office/drawing/2014/main" id="{9CCEE980-EB8E-4703-A1E0-DE5F3E4F5878}"/>
                  </a:ext>
                </a:extLst>
              </p:cNvPr>
              <p:cNvSpPr>
                <a:spLocks noChangeArrowheads="1"/>
              </p:cNvSpPr>
              <p:nvPr/>
            </p:nvSpPr>
            <p:spPr bwMode="auto">
              <a:xfrm>
                <a:off x="8204200" y="4008438"/>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42">
                <a:extLst>
                  <a:ext uri="{FF2B5EF4-FFF2-40B4-BE49-F238E27FC236}">
                    <a16:creationId xmlns:a16="http://schemas.microsoft.com/office/drawing/2014/main" id="{3CE8C26F-C7EB-451E-A9AB-C6487ED9E0CE}"/>
                  </a:ext>
                </a:extLst>
              </p:cNvPr>
              <p:cNvSpPr>
                <a:spLocks noChangeArrowheads="1"/>
              </p:cNvSpPr>
              <p:nvPr/>
            </p:nvSpPr>
            <p:spPr bwMode="auto">
              <a:xfrm>
                <a:off x="8204200" y="4057650"/>
                <a:ext cx="431800"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43">
                <a:extLst>
                  <a:ext uri="{FF2B5EF4-FFF2-40B4-BE49-F238E27FC236}">
                    <a16:creationId xmlns:a16="http://schemas.microsoft.com/office/drawing/2014/main" id="{DD210366-2E5D-40A2-8256-7769C3237271}"/>
                  </a:ext>
                </a:extLst>
              </p:cNvPr>
              <p:cNvSpPr>
                <a:spLocks noChangeArrowheads="1"/>
              </p:cNvSpPr>
              <p:nvPr/>
            </p:nvSpPr>
            <p:spPr bwMode="auto">
              <a:xfrm>
                <a:off x="8204200" y="410686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44">
                <a:extLst>
                  <a:ext uri="{FF2B5EF4-FFF2-40B4-BE49-F238E27FC236}">
                    <a16:creationId xmlns:a16="http://schemas.microsoft.com/office/drawing/2014/main" id="{322F44E5-24CF-4EF9-9370-0D3ED1EBF1F8}"/>
                  </a:ext>
                </a:extLst>
              </p:cNvPr>
              <p:cNvSpPr>
                <a:spLocks noChangeArrowheads="1"/>
              </p:cNvSpPr>
              <p:nvPr/>
            </p:nvSpPr>
            <p:spPr bwMode="auto">
              <a:xfrm>
                <a:off x="8204200" y="415766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45">
                <a:extLst>
                  <a:ext uri="{FF2B5EF4-FFF2-40B4-BE49-F238E27FC236}">
                    <a16:creationId xmlns:a16="http://schemas.microsoft.com/office/drawing/2014/main" id="{007CD8D6-76D8-4191-8E25-EA5BB260179C}"/>
                  </a:ext>
                </a:extLst>
              </p:cNvPr>
              <p:cNvSpPr>
                <a:spLocks noChangeArrowheads="1"/>
              </p:cNvSpPr>
              <p:nvPr/>
            </p:nvSpPr>
            <p:spPr bwMode="auto">
              <a:xfrm>
                <a:off x="8699500" y="4216400"/>
                <a:ext cx="433388" cy="338137"/>
              </a:xfrm>
              <a:prstGeom prst="rect">
                <a:avLst/>
              </a:prstGeom>
              <a:solidFill>
                <a:srgbClr val="F49880"/>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Rectangle 46">
                <a:extLst>
                  <a:ext uri="{FF2B5EF4-FFF2-40B4-BE49-F238E27FC236}">
                    <a16:creationId xmlns:a16="http://schemas.microsoft.com/office/drawing/2014/main" id="{50650299-8589-4D71-81CC-28BB6B3FF0CA}"/>
                  </a:ext>
                </a:extLst>
              </p:cNvPr>
              <p:cNvSpPr>
                <a:spLocks noChangeArrowheads="1"/>
              </p:cNvSpPr>
              <p:nvPr/>
            </p:nvSpPr>
            <p:spPr bwMode="auto">
              <a:xfrm>
                <a:off x="9161463" y="4216400"/>
                <a:ext cx="436563" cy="338137"/>
              </a:xfrm>
              <a:prstGeom prst="rect">
                <a:avLst/>
              </a:prstGeom>
              <a:solidFill>
                <a:srgbClr val="CF96BB"/>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97" name="Rectangle: Rounded Corners 296">
            <a:extLst>
              <a:ext uri="{FF2B5EF4-FFF2-40B4-BE49-F238E27FC236}">
                <a16:creationId xmlns:a16="http://schemas.microsoft.com/office/drawing/2014/main" id="{AF791FD1-08BC-4B84-B7D8-36149F8CE325}"/>
              </a:ext>
            </a:extLst>
          </p:cNvPr>
          <p:cNvSpPr/>
          <p:nvPr/>
        </p:nvSpPr>
        <p:spPr>
          <a:xfrm>
            <a:off x="7903673" y="4915252"/>
            <a:ext cx="2942462" cy="1245951"/>
          </a:xfrm>
          <a:prstGeom prst="roundRect">
            <a:avLst>
              <a:gd name="adj" fmla="val 11145"/>
            </a:avLst>
          </a:prstGeom>
          <a:solidFill>
            <a:schemeClr val="accent6">
              <a:lumMod val="20000"/>
              <a:lumOff val="80000"/>
            </a:schemeClr>
          </a:solidFill>
          <a:ln>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100" dirty="0">
                <a:solidFill>
                  <a:schemeClr val="bg2">
                    <a:lumMod val="50000"/>
                  </a:schemeClr>
                </a:solidFill>
              </a:rPr>
              <a:t>Organization / Business Services</a:t>
            </a:r>
          </a:p>
          <a:p>
            <a:pPr marL="171450" indent="-171450">
              <a:buFont typeface="Arial" panose="020B0604020202020204" pitchFamily="34" charset="0"/>
              <a:buChar char="•"/>
            </a:pPr>
            <a:r>
              <a:rPr lang="en-US" sz="1100" dirty="0">
                <a:solidFill>
                  <a:schemeClr val="bg2">
                    <a:lumMod val="50000"/>
                  </a:schemeClr>
                </a:solidFill>
              </a:rPr>
              <a:t>World-Class Online Presence</a:t>
            </a:r>
          </a:p>
          <a:p>
            <a:pPr marL="171450" indent="-171450">
              <a:buFont typeface="Arial" panose="020B0604020202020204" pitchFamily="34" charset="0"/>
              <a:buChar char="•"/>
            </a:pPr>
            <a:r>
              <a:rPr lang="en-US" sz="1100" dirty="0">
                <a:solidFill>
                  <a:schemeClr val="bg2">
                    <a:lumMod val="50000"/>
                  </a:schemeClr>
                </a:solidFill>
              </a:rPr>
              <a:t>Automation of Key Operations</a:t>
            </a:r>
          </a:p>
          <a:p>
            <a:pPr marL="171450" indent="-171450">
              <a:buFont typeface="Arial" panose="020B0604020202020204" pitchFamily="34" charset="0"/>
              <a:buChar char="•"/>
            </a:pPr>
            <a:r>
              <a:rPr lang="en-US" sz="1100" dirty="0">
                <a:solidFill>
                  <a:schemeClr val="bg2">
                    <a:lumMod val="50000"/>
                  </a:schemeClr>
                </a:solidFill>
              </a:rPr>
              <a:t>Automation of Marketing / Outreach</a:t>
            </a:r>
          </a:p>
          <a:p>
            <a:pPr marL="171450" indent="-171450">
              <a:buFont typeface="Arial" panose="020B0604020202020204" pitchFamily="34" charset="0"/>
              <a:buChar char="•"/>
            </a:pPr>
            <a:r>
              <a:rPr lang="en-US" sz="1100" dirty="0">
                <a:solidFill>
                  <a:schemeClr val="bg2">
                    <a:lumMod val="50000"/>
                  </a:schemeClr>
                </a:solidFill>
              </a:rPr>
              <a:t>Automation of Fund-Raising / Commerce</a:t>
            </a:r>
          </a:p>
        </p:txBody>
      </p:sp>
      <p:grpSp>
        <p:nvGrpSpPr>
          <p:cNvPr id="3" name="Group 2">
            <a:extLst>
              <a:ext uri="{FF2B5EF4-FFF2-40B4-BE49-F238E27FC236}">
                <a16:creationId xmlns:a16="http://schemas.microsoft.com/office/drawing/2014/main" id="{93CE8F62-3BA1-46D1-A34A-C20DA0AAEFCB}"/>
              </a:ext>
            </a:extLst>
          </p:cNvPr>
          <p:cNvGrpSpPr/>
          <p:nvPr/>
        </p:nvGrpSpPr>
        <p:grpSpPr>
          <a:xfrm>
            <a:off x="7942883" y="2481188"/>
            <a:ext cx="2814977" cy="1564913"/>
            <a:chOff x="3178328" y="2146257"/>
            <a:chExt cx="5079654" cy="2823902"/>
          </a:xfrm>
        </p:grpSpPr>
        <p:grpSp>
          <p:nvGrpSpPr>
            <p:cNvPr id="18" name="Group 17">
              <a:extLst>
                <a:ext uri="{FF2B5EF4-FFF2-40B4-BE49-F238E27FC236}">
                  <a16:creationId xmlns:a16="http://schemas.microsoft.com/office/drawing/2014/main" id="{F16A9A1D-DE03-4C86-81FE-8203E847E8CE}"/>
                </a:ext>
              </a:extLst>
            </p:cNvPr>
            <p:cNvGrpSpPr/>
            <p:nvPr/>
          </p:nvGrpSpPr>
          <p:grpSpPr>
            <a:xfrm>
              <a:off x="7517300" y="2572523"/>
              <a:ext cx="700924" cy="432229"/>
              <a:chOff x="1344120" y="1824113"/>
              <a:chExt cx="700924" cy="432229"/>
            </a:xfrm>
          </p:grpSpPr>
          <p:sp>
            <p:nvSpPr>
              <p:cNvPr id="17" name="Rectangle 16">
                <a:extLst>
                  <a:ext uri="{FF2B5EF4-FFF2-40B4-BE49-F238E27FC236}">
                    <a16:creationId xmlns:a16="http://schemas.microsoft.com/office/drawing/2014/main" id="{606BDF50-9A04-4BE3-B727-E36AB20D744B}"/>
                  </a:ext>
                </a:extLst>
              </p:cNvPr>
              <p:cNvSpPr/>
              <p:nvPr/>
            </p:nvSpPr>
            <p:spPr>
              <a:xfrm>
                <a:off x="1344120" y="1824113"/>
                <a:ext cx="700924" cy="1252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8D5B05A2-2F23-4955-91B9-8EC8CCEF690E}"/>
                  </a:ext>
                </a:extLst>
              </p:cNvPr>
              <p:cNvSpPr/>
              <p:nvPr/>
            </p:nvSpPr>
            <p:spPr>
              <a:xfrm>
                <a:off x="1506995" y="1965390"/>
                <a:ext cx="379808" cy="2909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B41F1DC6-5BE3-4B1C-B5A4-9D19DCE0F9F0}"/>
                  </a:ext>
                </a:extLst>
              </p:cNvPr>
              <p:cNvSpPr/>
              <p:nvPr/>
            </p:nvSpPr>
            <p:spPr>
              <a:xfrm>
                <a:off x="1898826" y="1965390"/>
                <a:ext cx="145521" cy="2909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F55077E4-9589-456D-B590-ECF4CF9B3346}"/>
                  </a:ext>
                </a:extLst>
              </p:cNvPr>
              <p:cNvSpPr/>
              <p:nvPr/>
            </p:nvSpPr>
            <p:spPr>
              <a:xfrm>
                <a:off x="1345848" y="1965390"/>
                <a:ext cx="145521" cy="2909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5" name="Graphic 174" descr="Group">
              <a:extLst>
                <a:ext uri="{FF2B5EF4-FFF2-40B4-BE49-F238E27FC236}">
                  <a16:creationId xmlns:a16="http://schemas.microsoft.com/office/drawing/2014/main" id="{951AFB2B-8049-4288-8C92-749DAD7DD23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58851" y="4233388"/>
              <a:ext cx="630818" cy="630818"/>
            </a:xfrm>
            <a:prstGeom prst="rect">
              <a:avLst/>
            </a:prstGeom>
          </p:spPr>
        </p:pic>
        <p:sp>
          <p:nvSpPr>
            <p:cNvPr id="312" name="Rectangle 311">
              <a:extLst>
                <a:ext uri="{FF2B5EF4-FFF2-40B4-BE49-F238E27FC236}">
                  <a16:creationId xmlns:a16="http://schemas.microsoft.com/office/drawing/2014/main" id="{55A24B4D-0A3E-4A8E-82A2-23ECA5A581D6}"/>
                </a:ext>
              </a:extLst>
            </p:cNvPr>
            <p:cNvSpPr/>
            <p:nvPr/>
          </p:nvSpPr>
          <p:spPr>
            <a:xfrm>
              <a:off x="3178328" y="2146257"/>
              <a:ext cx="3739719" cy="141637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 name="Rectangle 312">
              <a:extLst>
                <a:ext uri="{FF2B5EF4-FFF2-40B4-BE49-F238E27FC236}">
                  <a16:creationId xmlns:a16="http://schemas.microsoft.com/office/drawing/2014/main" id="{18475870-6054-4F4B-9351-5E5E33EE5D06}"/>
                </a:ext>
              </a:extLst>
            </p:cNvPr>
            <p:cNvSpPr/>
            <p:nvPr/>
          </p:nvSpPr>
          <p:spPr>
            <a:xfrm>
              <a:off x="3178328" y="3620116"/>
              <a:ext cx="3739719" cy="1350043"/>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endParaRPr>
            </a:p>
          </p:txBody>
        </p:sp>
        <p:sp>
          <p:nvSpPr>
            <p:cNvPr id="314" name="Rectangle 313">
              <a:extLst>
                <a:ext uri="{FF2B5EF4-FFF2-40B4-BE49-F238E27FC236}">
                  <a16:creationId xmlns:a16="http://schemas.microsoft.com/office/drawing/2014/main" id="{25C3C97F-A8DE-43CE-8D33-78F0EECFC616}"/>
                </a:ext>
              </a:extLst>
            </p:cNvPr>
            <p:cNvSpPr/>
            <p:nvPr/>
          </p:nvSpPr>
          <p:spPr>
            <a:xfrm>
              <a:off x="6984025" y="2146257"/>
              <a:ext cx="1273957" cy="2819915"/>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Rectangle: Rounded Corners 315">
              <a:extLst>
                <a:ext uri="{FF2B5EF4-FFF2-40B4-BE49-F238E27FC236}">
                  <a16:creationId xmlns:a16="http://schemas.microsoft.com/office/drawing/2014/main" id="{7595A487-69C1-4903-8C7F-A2D434948ABC}"/>
                </a:ext>
              </a:extLst>
            </p:cNvPr>
            <p:cNvSpPr/>
            <p:nvPr/>
          </p:nvSpPr>
          <p:spPr>
            <a:xfrm>
              <a:off x="3321056" y="2471515"/>
              <a:ext cx="1432822" cy="486177"/>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endParaRPr>
            </a:p>
          </p:txBody>
        </p:sp>
        <p:sp>
          <p:nvSpPr>
            <p:cNvPr id="317" name="Rectangle: Rounded Corners 316">
              <a:extLst>
                <a:ext uri="{FF2B5EF4-FFF2-40B4-BE49-F238E27FC236}">
                  <a16:creationId xmlns:a16="http://schemas.microsoft.com/office/drawing/2014/main" id="{81C5728B-4FB6-439F-B09B-6919A3F2F823}"/>
                </a:ext>
              </a:extLst>
            </p:cNvPr>
            <p:cNvSpPr/>
            <p:nvPr/>
          </p:nvSpPr>
          <p:spPr>
            <a:xfrm>
              <a:off x="4829595" y="2477895"/>
              <a:ext cx="1061793" cy="144363"/>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2">
                    <a:lumMod val="75000"/>
                  </a:schemeClr>
                </a:solidFill>
              </a:endParaRPr>
            </a:p>
          </p:txBody>
        </p:sp>
        <p:sp>
          <p:nvSpPr>
            <p:cNvPr id="318" name="Rectangle: Rounded Corners 317">
              <a:extLst>
                <a:ext uri="{FF2B5EF4-FFF2-40B4-BE49-F238E27FC236}">
                  <a16:creationId xmlns:a16="http://schemas.microsoft.com/office/drawing/2014/main" id="{05BAA23F-9BF9-47EF-8E60-FF6FDDBD5556}"/>
                </a:ext>
              </a:extLst>
            </p:cNvPr>
            <p:cNvSpPr/>
            <p:nvPr/>
          </p:nvSpPr>
          <p:spPr>
            <a:xfrm>
              <a:off x="4829595" y="2625444"/>
              <a:ext cx="1061793" cy="144363"/>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2">
                    <a:lumMod val="75000"/>
                  </a:schemeClr>
                </a:solidFill>
              </a:endParaRPr>
            </a:p>
          </p:txBody>
        </p:sp>
        <p:sp>
          <p:nvSpPr>
            <p:cNvPr id="319" name="Rectangle: Rounded Corners 318">
              <a:extLst>
                <a:ext uri="{FF2B5EF4-FFF2-40B4-BE49-F238E27FC236}">
                  <a16:creationId xmlns:a16="http://schemas.microsoft.com/office/drawing/2014/main" id="{DECB36AB-4035-4AA9-9E10-609E04514C04}"/>
                </a:ext>
              </a:extLst>
            </p:cNvPr>
            <p:cNvSpPr/>
            <p:nvPr/>
          </p:nvSpPr>
          <p:spPr>
            <a:xfrm>
              <a:off x="4829595" y="2774782"/>
              <a:ext cx="1061793" cy="144363"/>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2">
                    <a:lumMod val="75000"/>
                  </a:schemeClr>
                </a:solidFill>
              </a:endParaRPr>
            </a:p>
          </p:txBody>
        </p:sp>
        <p:sp>
          <p:nvSpPr>
            <p:cNvPr id="320" name="Rectangle: Rounded Corners 319">
              <a:extLst>
                <a:ext uri="{FF2B5EF4-FFF2-40B4-BE49-F238E27FC236}">
                  <a16:creationId xmlns:a16="http://schemas.microsoft.com/office/drawing/2014/main" id="{8E25FE26-C712-41A2-B581-B66BDE169A4A}"/>
                </a:ext>
              </a:extLst>
            </p:cNvPr>
            <p:cNvSpPr/>
            <p:nvPr/>
          </p:nvSpPr>
          <p:spPr>
            <a:xfrm>
              <a:off x="4829595" y="2919369"/>
              <a:ext cx="1061793" cy="144363"/>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2">
                    <a:lumMod val="75000"/>
                  </a:schemeClr>
                </a:solidFill>
              </a:endParaRPr>
            </a:p>
          </p:txBody>
        </p:sp>
        <p:sp>
          <p:nvSpPr>
            <p:cNvPr id="321" name="Rectangle: Rounded Corners 320">
              <a:extLst>
                <a:ext uri="{FF2B5EF4-FFF2-40B4-BE49-F238E27FC236}">
                  <a16:creationId xmlns:a16="http://schemas.microsoft.com/office/drawing/2014/main" id="{1FA26632-F246-444E-813B-5DD2CB247703}"/>
                </a:ext>
              </a:extLst>
            </p:cNvPr>
            <p:cNvSpPr/>
            <p:nvPr/>
          </p:nvSpPr>
          <p:spPr>
            <a:xfrm>
              <a:off x="3321056" y="2980224"/>
              <a:ext cx="730233" cy="486177"/>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dirty="0">
                <a:solidFill>
                  <a:schemeClr val="accent2">
                    <a:lumMod val="75000"/>
                  </a:schemeClr>
                </a:solidFill>
              </a:endParaRPr>
            </a:p>
          </p:txBody>
        </p:sp>
        <p:sp>
          <p:nvSpPr>
            <p:cNvPr id="322" name="Rectangle: Rounded Corners 321">
              <a:extLst>
                <a:ext uri="{FF2B5EF4-FFF2-40B4-BE49-F238E27FC236}">
                  <a16:creationId xmlns:a16="http://schemas.microsoft.com/office/drawing/2014/main" id="{9F4D7686-2FC3-44E8-9745-42C4D0487D1C}"/>
                </a:ext>
              </a:extLst>
            </p:cNvPr>
            <p:cNvSpPr/>
            <p:nvPr/>
          </p:nvSpPr>
          <p:spPr>
            <a:xfrm>
              <a:off x="4059905" y="2980223"/>
              <a:ext cx="693973" cy="486177"/>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chemeClr val="accent2">
                    <a:lumMod val="75000"/>
                  </a:schemeClr>
                </a:solidFill>
              </a:endParaRPr>
            </a:p>
          </p:txBody>
        </p:sp>
        <p:sp>
          <p:nvSpPr>
            <p:cNvPr id="323" name="Add Database">
              <a:extLst>
                <a:ext uri="{FF2B5EF4-FFF2-40B4-BE49-F238E27FC236}">
                  <a16:creationId xmlns:a16="http://schemas.microsoft.com/office/drawing/2014/main" id="{2DC687E4-9FD1-4792-B1A3-872A15F2462B}"/>
                </a:ext>
              </a:extLst>
            </p:cNvPr>
            <p:cNvSpPr>
              <a:spLocks noChangeAspect="1" noEditPoints="1"/>
            </p:cNvSpPr>
            <p:nvPr/>
          </p:nvSpPr>
          <p:spPr bwMode="auto">
            <a:xfrm>
              <a:off x="3800439" y="3133940"/>
              <a:ext cx="197634" cy="197634"/>
            </a:xfrm>
            <a:custGeom>
              <a:avLst/>
              <a:gdLst>
                <a:gd name="T0" fmla="*/ 86 w 667"/>
                <a:gd name="T1" fmla="*/ 37 h 667"/>
                <a:gd name="T2" fmla="*/ 0 w 667"/>
                <a:gd name="T3" fmla="*/ 132 h 667"/>
                <a:gd name="T4" fmla="*/ 0 w 667"/>
                <a:gd name="T5" fmla="*/ 520 h 667"/>
                <a:gd name="T6" fmla="*/ 86 w 667"/>
                <a:gd name="T7" fmla="*/ 617 h 667"/>
                <a:gd name="T8" fmla="*/ 388 w 667"/>
                <a:gd name="T9" fmla="*/ 643 h 667"/>
                <a:gd name="T10" fmla="*/ 280 w 667"/>
                <a:gd name="T11" fmla="*/ 627 h 667"/>
                <a:gd name="T12" fmla="*/ 44 w 667"/>
                <a:gd name="T13" fmla="*/ 558 h 667"/>
                <a:gd name="T14" fmla="*/ 26 w 667"/>
                <a:gd name="T15" fmla="*/ 458 h 667"/>
                <a:gd name="T16" fmla="*/ 280 w 667"/>
                <a:gd name="T17" fmla="*/ 534 h 667"/>
                <a:gd name="T18" fmla="*/ 345 w 667"/>
                <a:gd name="T19" fmla="*/ 503 h 667"/>
                <a:gd name="T20" fmla="*/ 96 w 667"/>
                <a:gd name="T21" fmla="*/ 473 h 667"/>
                <a:gd name="T22" fmla="*/ 26 w 667"/>
                <a:gd name="T23" fmla="*/ 400 h 667"/>
                <a:gd name="T24" fmla="*/ 86 w 667"/>
                <a:gd name="T25" fmla="*/ 364 h 667"/>
                <a:gd name="T26" fmla="*/ 474 w 667"/>
                <a:gd name="T27" fmla="*/ 364 h 667"/>
                <a:gd name="T28" fmla="*/ 533 w 667"/>
                <a:gd name="T29" fmla="*/ 360 h 667"/>
                <a:gd name="T30" fmla="*/ 560 w 667"/>
                <a:gd name="T31" fmla="*/ 267 h 667"/>
                <a:gd name="T32" fmla="*/ 559 w 667"/>
                <a:gd name="T33" fmla="*/ 132 h 667"/>
                <a:gd name="T34" fmla="*/ 474 w 667"/>
                <a:gd name="T35" fmla="*/ 37 h 667"/>
                <a:gd name="T36" fmla="*/ 280 w 667"/>
                <a:gd name="T37" fmla="*/ 27 h 667"/>
                <a:gd name="T38" fmla="*/ 516 w 667"/>
                <a:gd name="T39" fmla="*/ 96 h 667"/>
                <a:gd name="T40" fmla="*/ 516 w 667"/>
                <a:gd name="T41" fmla="*/ 171 h 667"/>
                <a:gd name="T42" fmla="*/ 280 w 667"/>
                <a:gd name="T43" fmla="*/ 240 h 667"/>
                <a:gd name="T44" fmla="*/ 44 w 667"/>
                <a:gd name="T45" fmla="*/ 171 h 667"/>
                <a:gd name="T46" fmla="*/ 44 w 667"/>
                <a:gd name="T47" fmla="*/ 96 h 667"/>
                <a:gd name="T48" fmla="*/ 280 w 667"/>
                <a:gd name="T49" fmla="*/ 27 h 667"/>
                <a:gd name="T50" fmla="*/ 86 w 667"/>
                <a:gd name="T51" fmla="*/ 231 h 667"/>
                <a:gd name="T52" fmla="*/ 474 w 667"/>
                <a:gd name="T53" fmla="*/ 231 h 667"/>
                <a:gd name="T54" fmla="*/ 533 w 667"/>
                <a:gd name="T55" fmla="*/ 267 h 667"/>
                <a:gd name="T56" fmla="*/ 463 w 667"/>
                <a:gd name="T57" fmla="*/ 340 h 667"/>
                <a:gd name="T58" fmla="*/ 97 w 667"/>
                <a:gd name="T59" fmla="*/ 340 h 667"/>
                <a:gd name="T60" fmla="*/ 26 w 667"/>
                <a:gd name="T61" fmla="*/ 267 h 667"/>
                <a:gd name="T62" fmla="*/ 533 w 667"/>
                <a:gd name="T63" fmla="*/ 400 h 667"/>
                <a:gd name="T64" fmla="*/ 533 w 667"/>
                <a:gd name="T65" fmla="*/ 667 h 667"/>
                <a:gd name="T66" fmla="*/ 533 w 667"/>
                <a:gd name="T67" fmla="*/ 400 h 667"/>
                <a:gd name="T68" fmla="*/ 639 w 667"/>
                <a:gd name="T69" fmla="*/ 534 h 667"/>
                <a:gd name="T70" fmla="*/ 427 w 667"/>
                <a:gd name="T71" fmla="*/ 534 h 667"/>
                <a:gd name="T72" fmla="*/ 520 w 667"/>
                <a:gd name="T73" fmla="*/ 467 h 667"/>
                <a:gd name="T74" fmla="*/ 466 w 667"/>
                <a:gd name="T75" fmla="*/ 520 h 667"/>
                <a:gd name="T76" fmla="*/ 520 w 667"/>
                <a:gd name="T77" fmla="*/ 547 h 667"/>
                <a:gd name="T78" fmla="*/ 546 w 667"/>
                <a:gd name="T79" fmla="*/ 600 h 667"/>
                <a:gd name="T80" fmla="*/ 600 w 667"/>
                <a:gd name="T81" fmla="*/ 547 h 667"/>
                <a:gd name="T82" fmla="*/ 546 w 667"/>
                <a:gd name="T83" fmla="*/ 520 h 667"/>
                <a:gd name="T84" fmla="*/ 520 w 667"/>
                <a:gd name="T85" fmla="*/ 4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7" h="667">
                  <a:moveTo>
                    <a:pt x="280" y="0"/>
                  </a:moveTo>
                  <a:cubicBezTo>
                    <a:pt x="204" y="0"/>
                    <a:pt x="136" y="14"/>
                    <a:pt x="86" y="37"/>
                  </a:cubicBezTo>
                  <a:cubicBezTo>
                    <a:pt x="60" y="48"/>
                    <a:pt x="39" y="62"/>
                    <a:pt x="24" y="78"/>
                  </a:cubicBezTo>
                  <a:cubicBezTo>
                    <a:pt x="9" y="93"/>
                    <a:pt x="0" y="112"/>
                    <a:pt x="0" y="132"/>
                  </a:cubicBezTo>
                  <a:cubicBezTo>
                    <a:pt x="0" y="133"/>
                    <a:pt x="0" y="133"/>
                    <a:pt x="0" y="134"/>
                  </a:cubicBezTo>
                  <a:lnTo>
                    <a:pt x="0" y="520"/>
                  </a:lnTo>
                  <a:cubicBezTo>
                    <a:pt x="0" y="541"/>
                    <a:pt x="9" y="560"/>
                    <a:pt x="24" y="576"/>
                  </a:cubicBezTo>
                  <a:cubicBezTo>
                    <a:pt x="39" y="592"/>
                    <a:pt x="60" y="606"/>
                    <a:pt x="86" y="617"/>
                  </a:cubicBezTo>
                  <a:cubicBezTo>
                    <a:pt x="136" y="640"/>
                    <a:pt x="204" y="654"/>
                    <a:pt x="280" y="654"/>
                  </a:cubicBezTo>
                  <a:cubicBezTo>
                    <a:pt x="318" y="654"/>
                    <a:pt x="355" y="650"/>
                    <a:pt x="388" y="643"/>
                  </a:cubicBezTo>
                  <a:cubicBezTo>
                    <a:pt x="406" y="640"/>
                    <a:pt x="401" y="613"/>
                    <a:pt x="383" y="617"/>
                  </a:cubicBezTo>
                  <a:cubicBezTo>
                    <a:pt x="352" y="623"/>
                    <a:pt x="317" y="627"/>
                    <a:pt x="280" y="627"/>
                  </a:cubicBezTo>
                  <a:cubicBezTo>
                    <a:pt x="208" y="627"/>
                    <a:pt x="142" y="614"/>
                    <a:pt x="96" y="593"/>
                  </a:cubicBezTo>
                  <a:cubicBezTo>
                    <a:pt x="74" y="583"/>
                    <a:pt x="55" y="570"/>
                    <a:pt x="44" y="558"/>
                  </a:cubicBezTo>
                  <a:cubicBezTo>
                    <a:pt x="32" y="545"/>
                    <a:pt x="26" y="533"/>
                    <a:pt x="26" y="520"/>
                  </a:cubicBezTo>
                  <a:lnTo>
                    <a:pt x="26" y="458"/>
                  </a:lnTo>
                  <a:cubicBezTo>
                    <a:pt x="41" y="473"/>
                    <a:pt x="61" y="486"/>
                    <a:pt x="86" y="497"/>
                  </a:cubicBezTo>
                  <a:cubicBezTo>
                    <a:pt x="136" y="520"/>
                    <a:pt x="204" y="534"/>
                    <a:pt x="280" y="534"/>
                  </a:cubicBezTo>
                  <a:cubicBezTo>
                    <a:pt x="303" y="534"/>
                    <a:pt x="326" y="532"/>
                    <a:pt x="348" y="530"/>
                  </a:cubicBezTo>
                  <a:cubicBezTo>
                    <a:pt x="366" y="528"/>
                    <a:pt x="363" y="501"/>
                    <a:pt x="345" y="503"/>
                  </a:cubicBezTo>
                  <a:cubicBezTo>
                    <a:pt x="324" y="506"/>
                    <a:pt x="302" y="507"/>
                    <a:pt x="280" y="507"/>
                  </a:cubicBezTo>
                  <a:cubicBezTo>
                    <a:pt x="208" y="507"/>
                    <a:pt x="142" y="494"/>
                    <a:pt x="96" y="473"/>
                  </a:cubicBezTo>
                  <a:cubicBezTo>
                    <a:pt x="74" y="463"/>
                    <a:pt x="55" y="450"/>
                    <a:pt x="44" y="438"/>
                  </a:cubicBezTo>
                  <a:cubicBezTo>
                    <a:pt x="32" y="425"/>
                    <a:pt x="26" y="413"/>
                    <a:pt x="26" y="400"/>
                  </a:cubicBezTo>
                  <a:lnTo>
                    <a:pt x="26" y="325"/>
                  </a:lnTo>
                  <a:cubicBezTo>
                    <a:pt x="41" y="340"/>
                    <a:pt x="61" y="353"/>
                    <a:pt x="86" y="364"/>
                  </a:cubicBezTo>
                  <a:cubicBezTo>
                    <a:pt x="136" y="387"/>
                    <a:pt x="204" y="400"/>
                    <a:pt x="280" y="400"/>
                  </a:cubicBezTo>
                  <a:cubicBezTo>
                    <a:pt x="355" y="400"/>
                    <a:pt x="423" y="387"/>
                    <a:pt x="474" y="364"/>
                  </a:cubicBezTo>
                  <a:cubicBezTo>
                    <a:pt x="498" y="353"/>
                    <a:pt x="518" y="340"/>
                    <a:pt x="533" y="325"/>
                  </a:cubicBezTo>
                  <a:lnTo>
                    <a:pt x="533" y="360"/>
                  </a:lnTo>
                  <a:cubicBezTo>
                    <a:pt x="533" y="378"/>
                    <a:pt x="560" y="378"/>
                    <a:pt x="560" y="360"/>
                  </a:cubicBezTo>
                  <a:lnTo>
                    <a:pt x="560" y="267"/>
                  </a:lnTo>
                  <a:lnTo>
                    <a:pt x="560" y="134"/>
                  </a:lnTo>
                  <a:cubicBezTo>
                    <a:pt x="560" y="133"/>
                    <a:pt x="560" y="132"/>
                    <a:pt x="559" y="132"/>
                  </a:cubicBezTo>
                  <a:cubicBezTo>
                    <a:pt x="559" y="112"/>
                    <a:pt x="550" y="93"/>
                    <a:pt x="535" y="78"/>
                  </a:cubicBezTo>
                  <a:cubicBezTo>
                    <a:pt x="520" y="62"/>
                    <a:pt x="499" y="48"/>
                    <a:pt x="474" y="37"/>
                  </a:cubicBezTo>
                  <a:cubicBezTo>
                    <a:pt x="423" y="14"/>
                    <a:pt x="355" y="0"/>
                    <a:pt x="280" y="0"/>
                  </a:cubicBezTo>
                  <a:close/>
                  <a:moveTo>
                    <a:pt x="280" y="27"/>
                  </a:moveTo>
                  <a:cubicBezTo>
                    <a:pt x="352" y="27"/>
                    <a:pt x="417" y="40"/>
                    <a:pt x="463" y="61"/>
                  </a:cubicBezTo>
                  <a:cubicBezTo>
                    <a:pt x="486" y="71"/>
                    <a:pt x="504" y="83"/>
                    <a:pt x="516" y="96"/>
                  </a:cubicBezTo>
                  <a:cubicBezTo>
                    <a:pt x="527" y="109"/>
                    <a:pt x="533" y="121"/>
                    <a:pt x="533" y="134"/>
                  </a:cubicBezTo>
                  <a:cubicBezTo>
                    <a:pt x="533" y="146"/>
                    <a:pt x="527" y="159"/>
                    <a:pt x="516" y="171"/>
                  </a:cubicBezTo>
                  <a:cubicBezTo>
                    <a:pt x="504" y="184"/>
                    <a:pt x="486" y="196"/>
                    <a:pt x="463" y="206"/>
                  </a:cubicBezTo>
                  <a:cubicBezTo>
                    <a:pt x="417" y="227"/>
                    <a:pt x="352" y="240"/>
                    <a:pt x="280" y="240"/>
                  </a:cubicBezTo>
                  <a:cubicBezTo>
                    <a:pt x="208" y="240"/>
                    <a:pt x="142" y="227"/>
                    <a:pt x="97" y="206"/>
                  </a:cubicBezTo>
                  <a:cubicBezTo>
                    <a:pt x="74" y="196"/>
                    <a:pt x="55" y="184"/>
                    <a:pt x="44" y="171"/>
                  </a:cubicBezTo>
                  <a:cubicBezTo>
                    <a:pt x="32" y="159"/>
                    <a:pt x="26" y="146"/>
                    <a:pt x="26" y="134"/>
                  </a:cubicBezTo>
                  <a:cubicBezTo>
                    <a:pt x="26" y="121"/>
                    <a:pt x="32" y="109"/>
                    <a:pt x="44" y="96"/>
                  </a:cubicBezTo>
                  <a:cubicBezTo>
                    <a:pt x="55" y="83"/>
                    <a:pt x="74" y="71"/>
                    <a:pt x="97" y="61"/>
                  </a:cubicBezTo>
                  <a:cubicBezTo>
                    <a:pt x="142" y="40"/>
                    <a:pt x="208" y="27"/>
                    <a:pt x="280" y="27"/>
                  </a:cubicBezTo>
                  <a:close/>
                  <a:moveTo>
                    <a:pt x="26" y="191"/>
                  </a:moveTo>
                  <a:cubicBezTo>
                    <a:pt x="41" y="207"/>
                    <a:pt x="61" y="220"/>
                    <a:pt x="86" y="231"/>
                  </a:cubicBezTo>
                  <a:cubicBezTo>
                    <a:pt x="136" y="253"/>
                    <a:pt x="204" y="267"/>
                    <a:pt x="280" y="267"/>
                  </a:cubicBezTo>
                  <a:cubicBezTo>
                    <a:pt x="355" y="267"/>
                    <a:pt x="423" y="253"/>
                    <a:pt x="474" y="231"/>
                  </a:cubicBezTo>
                  <a:cubicBezTo>
                    <a:pt x="498" y="220"/>
                    <a:pt x="518" y="207"/>
                    <a:pt x="533" y="191"/>
                  </a:cubicBezTo>
                  <a:lnTo>
                    <a:pt x="533" y="267"/>
                  </a:lnTo>
                  <a:cubicBezTo>
                    <a:pt x="533" y="279"/>
                    <a:pt x="527" y="292"/>
                    <a:pt x="516" y="305"/>
                  </a:cubicBezTo>
                  <a:cubicBezTo>
                    <a:pt x="504" y="317"/>
                    <a:pt x="486" y="329"/>
                    <a:pt x="463" y="340"/>
                  </a:cubicBezTo>
                  <a:cubicBezTo>
                    <a:pt x="417" y="360"/>
                    <a:pt x="352" y="374"/>
                    <a:pt x="280" y="374"/>
                  </a:cubicBezTo>
                  <a:cubicBezTo>
                    <a:pt x="208" y="374"/>
                    <a:pt x="142" y="360"/>
                    <a:pt x="97" y="340"/>
                  </a:cubicBezTo>
                  <a:cubicBezTo>
                    <a:pt x="74" y="329"/>
                    <a:pt x="55" y="317"/>
                    <a:pt x="44" y="305"/>
                  </a:cubicBezTo>
                  <a:cubicBezTo>
                    <a:pt x="32" y="292"/>
                    <a:pt x="26" y="279"/>
                    <a:pt x="26" y="267"/>
                  </a:cubicBezTo>
                  <a:lnTo>
                    <a:pt x="26" y="191"/>
                  </a:lnTo>
                  <a:close/>
                  <a:moveTo>
                    <a:pt x="533" y="400"/>
                  </a:moveTo>
                  <a:cubicBezTo>
                    <a:pt x="459" y="400"/>
                    <a:pt x="399" y="460"/>
                    <a:pt x="399" y="534"/>
                  </a:cubicBezTo>
                  <a:cubicBezTo>
                    <a:pt x="399" y="607"/>
                    <a:pt x="459" y="667"/>
                    <a:pt x="533" y="667"/>
                  </a:cubicBezTo>
                  <a:cubicBezTo>
                    <a:pt x="607" y="667"/>
                    <a:pt x="667" y="607"/>
                    <a:pt x="667" y="534"/>
                  </a:cubicBezTo>
                  <a:cubicBezTo>
                    <a:pt x="667" y="460"/>
                    <a:pt x="607" y="400"/>
                    <a:pt x="533" y="400"/>
                  </a:cubicBezTo>
                  <a:close/>
                  <a:moveTo>
                    <a:pt x="533" y="427"/>
                  </a:moveTo>
                  <a:cubicBezTo>
                    <a:pt x="592" y="427"/>
                    <a:pt x="639" y="475"/>
                    <a:pt x="639" y="534"/>
                  </a:cubicBezTo>
                  <a:cubicBezTo>
                    <a:pt x="639" y="593"/>
                    <a:pt x="592" y="640"/>
                    <a:pt x="533" y="640"/>
                  </a:cubicBezTo>
                  <a:cubicBezTo>
                    <a:pt x="474" y="640"/>
                    <a:pt x="427" y="593"/>
                    <a:pt x="427" y="534"/>
                  </a:cubicBezTo>
                  <a:cubicBezTo>
                    <a:pt x="427" y="475"/>
                    <a:pt x="474" y="427"/>
                    <a:pt x="533" y="427"/>
                  </a:cubicBezTo>
                  <a:close/>
                  <a:moveTo>
                    <a:pt x="520" y="467"/>
                  </a:moveTo>
                  <a:lnTo>
                    <a:pt x="520" y="520"/>
                  </a:lnTo>
                  <a:lnTo>
                    <a:pt x="466" y="520"/>
                  </a:lnTo>
                  <a:lnTo>
                    <a:pt x="466" y="547"/>
                  </a:lnTo>
                  <a:lnTo>
                    <a:pt x="520" y="547"/>
                  </a:lnTo>
                  <a:lnTo>
                    <a:pt x="520" y="600"/>
                  </a:lnTo>
                  <a:lnTo>
                    <a:pt x="546" y="600"/>
                  </a:lnTo>
                  <a:lnTo>
                    <a:pt x="546" y="547"/>
                  </a:lnTo>
                  <a:lnTo>
                    <a:pt x="600" y="547"/>
                  </a:lnTo>
                  <a:lnTo>
                    <a:pt x="600" y="520"/>
                  </a:lnTo>
                  <a:lnTo>
                    <a:pt x="546" y="520"/>
                  </a:lnTo>
                  <a:lnTo>
                    <a:pt x="546" y="467"/>
                  </a:lnTo>
                  <a:lnTo>
                    <a:pt x="520" y="467"/>
                  </a:lnTo>
                  <a:close/>
                </a:path>
              </a:pathLst>
            </a:custGeom>
            <a:solidFill>
              <a:srgbClr val="5F5F5F"/>
            </a:solidFill>
            <a:ln w="9525">
              <a:noFill/>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Segoe UI" panose="020B0502040204020203" pitchFamily="34" charset="0"/>
                <a:cs typeface="Segoe UI" panose="020B0502040204020203" pitchFamily="34" charset="0"/>
              </a:endParaRPr>
            </a:p>
          </p:txBody>
        </p:sp>
        <p:sp>
          <p:nvSpPr>
            <p:cNvPr id="324" name="Settings">
              <a:extLst>
                <a:ext uri="{FF2B5EF4-FFF2-40B4-BE49-F238E27FC236}">
                  <a16:creationId xmlns:a16="http://schemas.microsoft.com/office/drawing/2014/main" id="{B303079D-C75C-4183-B125-3CA0F6A28FB5}"/>
                </a:ext>
              </a:extLst>
            </p:cNvPr>
            <p:cNvSpPr>
              <a:spLocks noChangeAspect="1" noEditPoints="1"/>
            </p:cNvSpPr>
            <p:nvPr/>
          </p:nvSpPr>
          <p:spPr bwMode="auto">
            <a:xfrm>
              <a:off x="4531465" y="3158316"/>
              <a:ext cx="161925" cy="161925"/>
            </a:xfrm>
            <a:custGeom>
              <a:avLst/>
              <a:gdLst>
                <a:gd name="T0" fmla="*/ 265 w 666"/>
                <a:gd name="T1" fmla="*/ 98 h 667"/>
                <a:gd name="T2" fmla="*/ 134 w 666"/>
                <a:gd name="T3" fmla="*/ 61 h 667"/>
                <a:gd name="T4" fmla="*/ 118 w 666"/>
                <a:gd name="T5" fmla="*/ 215 h 667"/>
                <a:gd name="T6" fmla="*/ 0 w 666"/>
                <a:gd name="T7" fmla="*/ 281 h 667"/>
                <a:gd name="T8" fmla="*/ 97 w 666"/>
                <a:gd name="T9" fmla="*/ 401 h 667"/>
                <a:gd name="T10" fmla="*/ 60 w 666"/>
                <a:gd name="T11" fmla="*/ 532 h 667"/>
                <a:gd name="T12" fmla="*/ 215 w 666"/>
                <a:gd name="T13" fmla="*/ 548 h 667"/>
                <a:gd name="T14" fmla="*/ 281 w 666"/>
                <a:gd name="T15" fmla="*/ 667 h 667"/>
                <a:gd name="T16" fmla="*/ 401 w 666"/>
                <a:gd name="T17" fmla="*/ 568 h 667"/>
                <a:gd name="T18" fmla="*/ 533 w 666"/>
                <a:gd name="T19" fmla="*/ 605 h 667"/>
                <a:gd name="T20" fmla="*/ 547 w 666"/>
                <a:gd name="T21" fmla="*/ 451 h 667"/>
                <a:gd name="T22" fmla="*/ 666 w 666"/>
                <a:gd name="T23" fmla="*/ 384 h 667"/>
                <a:gd name="T24" fmla="*/ 666 w 666"/>
                <a:gd name="T25" fmla="*/ 281 h 667"/>
                <a:gd name="T26" fmla="*/ 547 w 666"/>
                <a:gd name="T27" fmla="*/ 216 h 667"/>
                <a:gd name="T28" fmla="*/ 532 w 666"/>
                <a:gd name="T29" fmla="*/ 61 h 667"/>
                <a:gd name="T30" fmla="*/ 401 w 666"/>
                <a:gd name="T31" fmla="*/ 99 h 667"/>
                <a:gd name="T32" fmla="*/ 281 w 666"/>
                <a:gd name="T33" fmla="*/ 0 h 667"/>
                <a:gd name="T34" fmla="*/ 361 w 666"/>
                <a:gd name="T35" fmla="*/ 27 h 667"/>
                <a:gd name="T36" fmla="*/ 453 w 666"/>
                <a:gd name="T37" fmla="*/ 150 h 667"/>
                <a:gd name="T38" fmla="*/ 570 w 666"/>
                <a:gd name="T39" fmla="*/ 136 h 667"/>
                <a:gd name="T40" fmla="*/ 547 w 666"/>
                <a:gd name="T41" fmla="*/ 289 h 667"/>
                <a:gd name="T42" fmla="*/ 640 w 666"/>
                <a:gd name="T43" fmla="*/ 361 h 667"/>
                <a:gd name="T44" fmla="*/ 516 w 666"/>
                <a:gd name="T45" fmla="*/ 453 h 667"/>
                <a:gd name="T46" fmla="*/ 530 w 666"/>
                <a:gd name="T47" fmla="*/ 570 h 667"/>
                <a:gd name="T48" fmla="*/ 377 w 666"/>
                <a:gd name="T49" fmla="*/ 548 h 667"/>
                <a:gd name="T50" fmla="*/ 304 w 666"/>
                <a:gd name="T51" fmla="*/ 640 h 667"/>
                <a:gd name="T52" fmla="*/ 212 w 666"/>
                <a:gd name="T53" fmla="*/ 517 h 667"/>
                <a:gd name="T54" fmla="*/ 95 w 666"/>
                <a:gd name="T55" fmla="*/ 529 h 667"/>
                <a:gd name="T56" fmla="*/ 118 w 666"/>
                <a:gd name="T57" fmla="*/ 378 h 667"/>
                <a:gd name="T58" fmla="*/ 26 w 666"/>
                <a:gd name="T59" fmla="*/ 304 h 667"/>
                <a:gd name="T60" fmla="*/ 149 w 666"/>
                <a:gd name="T61" fmla="*/ 213 h 667"/>
                <a:gd name="T62" fmla="*/ 137 w 666"/>
                <a:gd name="T63" fmla="*/ 96 h 667"/>
                <a:gd name="T64" fmla="*/ 289 w 666"/>
                <a:gd name="T65" fmla="*/ 119 h 667"/>
                <a:gd name="T66" fmla="*/ 333 w 666"/>
                <a:gd name="T67" fmla="*/ 213 h 667"/>
                <a:gd name="T68" fmla="*/ 333 w 666"/>
                <a:gd name="T69" fmla="*/ 453 h 667"/>
                <a:gd name="T70" fmla="*/ 333 w 666"/>
                <a:gd name="T71" fmla="*/ 213 h 667"/>
                <a:gd name="T72" fmla="*/ 426 w 666"/>
                <a:gd name="T73" fmla="*/ 333 h 667"/>
                <a:gd name="T74" fmla="*/ 240 w 666"/>
                <a:gd name="T75" fmla="*/ 33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6" h="667">
                  <a:moveTo>
                    <a:pt x="281" y="0"/>
                  </a:moveTo>
                  <a:lnTo>
                    <a:pt x="265" y="98"/>
                  </a:lnTo>
                  <a:cubicBezTo>
                    <a:pt x="247" y="103"/>
                    <a:pt x="231" y="110"/>
                    <a:pt x="215" y="119"/>
                  </a:cubicBezTo>
                  <a:lnTo>
                    <a:pt x="134" y="61"/>
                  </a:lnTo>
                  <a:lnTo>
                    <a:pt x="61" y="133"/>
                  </a:lnTo>
                  <a:lnTo>
                    <a:pt x="118" y="215"/>
                  </a:lnTo>
                  <a:cubicBezTo>
                    <a:pt x="110" y="231"/>
                    <a:pt x="103" y="247"/>
                    <a:pt x="98" y="265"/>
                  </a:cubicBezTo>
                  <a:lnTo>
                    <a:pt x="0" y="281"/>
                  </a:lnTo>
                  <a:lnTo>
                    <a:pt x="0" y="384"/>
                  </a:lnTo>
                  <a:lnTo>
                    <a:pt x="97" y="401"/>
                  </a:lnTo>
                  <a:cubicBezTo>
                    <a:pt x="103" y="419"/>
                    <a:pt x="110" y="436"/>
                    <a:pt x="118" y="451"/>
                  </a:cubicBezTo>
                  <a:lnTo>
                    <a:pt x="60" y="532"/>
                  </a:lnTo>
                  <a:lnTo>
                    <a:pt x="133" y="605"/>
                  </a:lnTo>
                  <a:lnTo>
                    <a:pt x="215" y="548"/>
                  </a:lnTo>
                  <a:cubicBezTo>
                    <a:pt x="230" y="556"/>
                    <a:pt x="247" y="563"/>
                    <a:pt x="265" y="568"/>
                  </a:cubicBezTo>
                  <a:lnTo>
                    <a:pt x="281" y="667"/>
                  </a:lnTo>
                  <a:lnTo>
                    <a:pt x="383" y="667"/>
                  </a:lnTo>
                  <a:lnTo>
                    <a:pt x="401" y="568"/>
                  </a:lnTo>
                  <a:cubicBezTo>
                    <a:pt x="418" y="563"/>
                    <a:pt x="435" y="556"/>
                    <a:pt x="451" y="547"/>
                  </a:cubicBezTo>
                  <a:lnTo>
                    <a:pt x="533" y="605"/>
                  </a:lnTo>
                  <a:lnTo>
                    <a:pt x="605" y="532"/>
                  </a:lnTo>
                  <a:lnTo>
                    <a:pt x="547" y="451"/>
                  </a:lnTo>
                  <a:cubicBezTo>
                    <a:pt x="555" y="435"/>
                    <a:pt x="562" y="419"/>
                    <a:pt x="567" y="401"/>
                  </a:cubicBezTo>
                  <a:lnTo>
                    <a:pt x="666" y="384"/>
                  </a:lnTo>
                  <a:lnTo>
                    <a:pt x="666" y="373"/>
                  </a:lnTo>
                  <a:lnTo>
                    <a:pt x="666" y="281"/>
                  </a:lnTo>
                  <a:lnTo>
                    <a:pt x="567" y="265"/>
                  </a:lnTo>
                  <a:cubicBezTo>
                    <a:pt x="562" y="248"/>
                    <a:pt x="555" y="231"/>
                    <a:pt x="547" y="216"/>
                  </a:cubicBezTo>
                  <a:lnTo>
                    <a:pt x="604" y="133"/>
                  </a:lnTo>
                  <a:lnTo>
                    <a:pt x="532" y="61"/>
                  </a:lnTo>
                  <a:lnTo>
                    <a:pt x="450" y="119"/>
                  </a:lnTo>
                  <a:cubicBezTo>
                    <a:pt x="435" y="111"/>
                    <a:pt x="418" y="104"/>
                    <a:pt x="401" y="99"/>
                  </a:cubicBezTo>
                  <a:lnTo>
                    <a:pt x="383" y="0"/>
                  </a:lnTo>
                  <a:lnTo>
                    <a:pt x="281" y="0"/>
                  </a:lnTo>
                  <a:close/>
                  <a:moveTo>
                    <a:pt x="304" y="27"/>
                  </a:moveTo>
                  <a:lnTo>
                    <a:pt x="361" y="27"/>
                  </a:lnTo>
                  <a:lnTo>
                    <a:pt x="377" y="119"/>
                  </a:lnTo>
                  <a:cubicBezTo>
                    <a:pt x="405" y="127"/>
                    <a:pt x="430" y="137"/>
                    <a:pt x="453" y="150"/>
                  </a:cubicBezTo>
                  <a:lnTo>
                    <a:pt x="529" y="96"/>
                  </a:lnTo>
                  <a:lnTo>
                    <a:pt x="570" y="136"/>
                  </a:lnTo>
                  <a:lnTo>
                    <a:pt x="516" y="213"/>
                  </a:lnTo>
                  <a:cubicBezTo>
                    <a:pt x="530" y="239"/>
                    <a:pt x="540" y="263"/>
                    <a:pt x="547" y="289"/>
                  </a:cubicBezTo>
                  <a:lnTo>
                    <a:pt x="640" y="304"/>
                  </a:lnTo>
                  <a:lnTo>
                    <a:pt x="640" y="361"/>
                  </a:lnTo>
                  <a:lnTo>
                    <a:pt x="547" y="378"/>
                  </a:lnTo>
                  <a:cubicBezTo>
                    <a:pt x="539" y="406"/>
                    <a:pt x="529" y="430"/>
                    <a:pt x="516" y="453"/>
                  </a:cubicBezTo>
                  <a:lnTo>
                    <a:pt x="570" y="529"/>
                  </a:lnTo>
                  <a:lnTo>
                    <a:pt x="530" y="570"/>
                  </a:lnTo>
                  <a:lnTo>
                    <a:pt x="453" y="516"/>
                  </a:lnTo>
                  <a:cubicBezTo>
                    <a:pt x="427" y="530"/>
                    <a:pt x="404" y="541"/>
                    <a:pt x="377" y="548"/>
                  </a:cubicBezTo>
                  <a:lnTo>
                    <a:pt x="361" y="640"/>
                  </a:lnTo>
                  <a:lnTo>
                    <a:pt x="304" y="640"/>
                  </a:lnTo>
                  <a:lnTo>
                    <a:pt x="288" y="548"/>
                  </a:lnTo>
                  <a:cubicBezTo>
                    <a:pt x="260" y="540"/>
                    <a:pt x="236" y="530"/>
                    <a:pt x="212" y="517"/>
                  </a:cubicBezTo>
                  <a:lnTo>
                    <a:pt x="136" y="570"/>
                  </a:lnTo>
                  <a:lnTo>
                    <a:pt x="95" y="529"/>
                  </a:lnTo>
                  <a:lnTo>
                    <a:pt x="149" y="454"/>
                  </a:lnTo>
                  <a:cubicBezTo>
                    <a:pt x="135" y="428"/>
                    <a:pt x="124" y="404"/>
                    <a:pt x="118" y="378"/>
                  </a:cubicBezTo>
                  <a:lnTo>
                    <a:pt x="26" y="361"/>
                  </a:lnTo>
                  <a:lnTo>
                    <a:pt x="26" y="304"/>
                  </a:lnTo>
                  <a:lnTo>
                    <a:pt x="118" y="289"/>
                  </a:lnTo>
                  <a:cubicBezTo>
                    <a:pt x="126" y="260"/>
                    <a:pt x="135" y="236"/>
                    <a:pt x="149" y="213"/>
                  </a:cubicBezTo>
                  <a:lnTo>
                    <a:pt x="96" y="136"/>
                  </a:lnTo>
                  <a:lnTo>
                    <a:pt x="137" y="96"/>
                  </a:lnTo>
                  <a:lnTo>
                    <a:pt x="212" y="150"/>
                  </a:lnTo>
                  <a:cubicBezTo>
                    <a:pt x="238" y="136"/>
                    <a:pt x="262" y="125"/>
                    <a:pt x="289" y="119"/>
                  </a:cubicBezTo>
                  <a:lnTo>
                    <a:pt x="304" y="27"/>
                  </a:lnTo>
                  <a:close/>
                  <a:moveTo>
                    <a:pt x="333" y="213"/>
                  </a:moveTo>
                  <a:cubicBezTo>
                    <a:pt x="267" y="213"/>
                    <a:pt x="213" y="267"/>
                    <a:pt x="213" y="333"/>
                  </a:cubicBezTo>
                  <a:cubicBezTo>
                    <a:pt x="213" y="399"/>
                    <a:pt x="267" y="453"/>
                    <a:pt x="333" y="453"/>
                  </a:cubicBezTo>
                  <a:cubicBezTo>
                    <a:pt x="399" y="453"/>
                    <a:pt x="453" y="399"/>
                    <a:pt x="453" y="333"/>
                  </a:cubicBezTo>
                  <a:cubicBezTo>
                    <a:pt x="453" y="267"/>
                    <a:pt x="399" y="213"/>
                    <a:pt x="333" y="213"/>
                  </a:cubicBezTo>
                  <a:close/>
                  <a:moveTo>
                    <a:pt x="333" y="240"/>
                  </a:moveTo>
                  <a:cubicBezTo>
                    <a:pt x="385" y="240"/>
                    <a:pt x="426" y="282"/>
                    <a:pt x="426" y="333"/>
                  </a:cubicBezTo>
                  <a:cubicBezTo>
                    <a:pt x="426" y="385"/>
                    <a:pt x="385" y="427"/>
                    <a:pt x="333" y="427"/>
                  </a:cubicBezTo>
                  <a:cubicBezTo>
                    <a:pt x="281" y="427"/>
                    <a:pt x="240" y="385"/>
                    <a:pt x="240" y="333"/>
                  </a:cubicBezTo>
                  <a:cubicBezTo>
                    <a:pt x="240" y="282"/>
                    <a:pt x="281" y="240"/>
                    <a:pt x="333" y="240"/>
                  </a:cubicBezTo>
                  <a:close/>
                </a:path>
              </a:pathLst>
            </a:custGeom>
            <a:solidFill>
              <a:srgbClr val="5F5F5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Segoe UI" panose="020B0502040204020203" pitchFamily="34" charset="0"/>
                <a:cs typeface="Segoe UI" panose="020B0502040204020203" pitchFamily="34" charset="0"/>
              </a:endParaRPr>
            </a:p>
          </p:txBody>
        </p:sp>
        <p:sp>
          <p:nvSpPr>
            <p:cNvPr id="326" name="Rectangle: Rounded Corners 325">
              <a:extLst>
                <a:ext uri="{FF2B5EF4-FFF2-40B4-BE49-F238E27FC236}">
                  <a16:creationId xmlns:a16="http://schemas.microsoft.com/office/drawing/2014/main" id="{1590C5CD-FEE5-488B-A4E2-540F86A58E9D}"/>
                </a:ext>
              </a:extLst>
            </p:cNvPr>
            <p:cNvSpPr/>
            <p:nvPr/>
          </p:nvSpPr>
          <p:spPr>
            <a:xfrm>
              <a:off x="3247193" y="3884880"/>
              <a:ext cx="1432822"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b="1" dirty="0">
                <a:solidFill>
                  <a:schemeClr val="accent5">
                    <a:lumMod val="50000"/>
                  </a:schemeClr>
                </a:solidFill>
              </a:endParaRPr>
            </a:p>
          </p:txBody>
        </p:sp>
        <p:sp>
          <p:nvSpPr>
            <p:cNvPr id="327" name="Presentation">
              <a:extLst>
                <a:ext uri="{FF2B5EF4-FFF2-40B4-BE49-F238E27FC236}">
                  <a16:creationId xmlns:a16="http://schemas.microsoft.com/office/drawing/2014/main" id="{57BF1E77-BE65-4D9F-95A0-C68A7CD126E2}"/>
                </a:ext>
              </a:extLst>
            </p:cNvPr>
            <p:cNvSpPr>
              <a:spLocks noChangeAspect="1" noEditPoints="1"/>
            </p:cNvSpPr>
            <p:nvPr/>
          </p:nvSpPr>
          <p:spPr bwMode="auto">
            <a:xfrm>
              <a:off x="4305971" y="4002358"/>
              <a:ext cx="232593" cy="237154"/>
            </a:xfrm>
            <a:custGeom>
              <a:avLst/>
              <a:gdLst>
                <a:gd name="T0" fmla="*/ 333 w 667"/>
                <a:gd name="T1" fmla="*/ 1 h 677"/>
                <a:gd name="T2" fmla="*/ 320 w 667"/>
                <a:gd name="T3" fmla="*/ 14 h 677"/>
                <a:gd name="T4" fmla="*/ 320 w 667"/>
                <a:gd name="T5" fmla="*/ 54 h 677"/>
                <a:gd name="T6" fmla="*/ 0 w 667"/>
                <a:gd name="T7" fmla="*/ 54 h 677"/>
                <a:gd name="T8" fmla="*/ 0 w 667"/>
                <a:gd name="T9" fmla="*/ 507 h 677"/>
                <a:gd name="T10" fmla="*/ 320 w 667"/>
                <a:gd name="T11" fmla="*/ 507 h 677"/>
                <a:gd name="T12" fmla="*/ 320 w 667"/>
                <a:gd name="T13" fmla="*/ 529 h 677"/>
                <a:gd name="T14" fmla="*/ 204 w 667"/>
                <a:gd name="T15" fmla="*/ 645 h 677"/>
                <a:gd name="T16" fmla="*/ 223 w 667"/>
                <a:gd name="T17" fmla="*/ 664 h 677"/>
                <a:gd name="T18" fmla="*/ 320 w 667"/>
                <a:gd name="T19" fmla="*/ 566 h 677"/>
                <a:gd name="T20" fmla="*/ 320 w 667"/>
                <a:gd name="T21" fmla="*/ 601 h 677"/>
                <a:gd name="T22" fmla="*/ 347 w 667"/>
                <a:gd name="T23" fmla="*/ 601 h 677"/>
                <a:gd name="T24" fmla="*/ 347 w 667"/>
                <a:gd name="T25" fmla="*/ 566 h 677"/>
                <a:gd name="T26" fmla="*/ 444 w 667"/>
                <a:gd name="T27" fmla="*/ 664 h 677"/>
                <a:gd name="T28" fmla="*/ 463 w 667"/>
                <a:gd name="T29" fmla="*/ 645 h 677"/>
                <a:gd name="T30" fmla="*/ 347 w 667"/>
                <a:gd name="T31" fmla="*/ 529 h 677"/>
                <a:gd name="T32" fmla="*/ 347 w 667"/>
                <a:gd name="T33" fmla="*/ 507 h 677"/>
                <a:gd name="T34" fmla="*/ 667 w 667"/>
                <a:gd name="T35" fmla="*/ 507 h 677"/>
                <a:gd name="T36" fmla="*/ 667 w 667"/>
                <a:gd name="T37" fmla="*/ 54 h 677"/>
                <a:gd name="T38" fmla="*/ 347 w 667"/>
                <a:gd name="T39" fmla="*/ 54 h 677"/>
                <a:gd name="T40" fmla="*/ 347 w 667"/>
                <a:gd name="T41" fmla="*/ 14 h 677"/>
                <a:gd name="T42" fmla="*/ 333 w 667"/>
                <a:gd name="T43" fmla="*/ 1 h 677"/>
                <a:gd name="T44" fmla="*/ 27 w 667"/>
                <a:gd name="T45" fmla="*/ 81 h 677"/>
                <a:gd name="T46" fmla="*/ 640 w 667"/>
                <a:gd name="T47" fmla="*/ 81 h 677"/>
                <a:gd name="T48" fmla="*/ 640 w 667"/>
                <a:gd name="T49" fmla="*/ 481 h 677"/>
                <a:gd name="T50" fmla="*/ 27 w 667"/>
                <a:gd name="T51" fmla="*/ 481 h 677"/>
                <a:gd name="T52" fmla="*/ 27 w 667"/>
                <a:gd name="T53" fmla="*/ 81 h 677"/>
                <a:gd name="T54" fmla="*/ 547 w 667"/>
                <a:gd name="T55" fmla="*/ 187 h 677"/>
                <a:gd name="T56" fmla="*/ 520 w 667"/>
                <a:gd name="T57" fmla="*/ 214 h 677"/>
                <a:gd name="T58" fmla="*/ 520 w 667"/>
                <a:gd name="T59" fmla="*/ 218 h 677"/>
                <a:gd name="T60" fmla="*/ 384 w 667"/>
                <a:gd name="T61" fmla="*/ 323 h 677"/>
                <a:gd name="T62" fmla="*/ 373 w 667"/>
                <a:gd name="T63" fmla="*/ 321 h 677"/>
                <a:gd name="T64" fmla="*/ 363 w 667"/>
                <a:gd name="T65" fmla="*/ 323 h 677"/>
                <a:gd name="T66" fmla="*/ 253 w 667"/>
                <a:gd name="T67" fmla="*/ 244 h 677"/>
                <a:gd name="T68" fmla="*/ 253 w 667"/>
                <a:gd name="T69" fmla="*/ 241 h 677"/>
                <a:gd name="T70" fmla="*/ 227 w 667"/>
                <a:gd name="T71" fmla="*/ 214 h 677"/>
                <a:gd name="T72" fmla="*/ 200 w 667"/>
                <a:gd name="T73" fmla="*/ 241 h 677"/>
                <a:gd name="T74" fmla="*/ 200 w 667"/>
                <a:gd name="T75" fmla="*/ 244 h 677"/>
                <a:gd name="T76" fmla="*/ 131 w 667"/>
                <a:gd name="T77" fmla="*/ 296 h 677"/>
                <a:gd name="T78" fmla="*/ 120 w 667"/>
                <a:gd name="T79" fmla="*/ 294 h 677"/>
                <a:gd name="T80" fmla="*/ 93 w 667"/>
                <a:gd name="T81" fmla="*/ 321 h 677"/>
                <a:gd name="T82" fmla="*/ 120 w 667"/>
                <a:gd name="T83" fmla="*/ 347 h 677"/>
                <a:gd name="T84" fmla="*/ 147 w 667"/>
                <a:gd name="T85" fmla="*/ 321 h 677"/>
                <a:gd name="T86" fmla="*/ 146 w 667"/>
                <a:gd name="T87" fmla="*/ 318 h 677"/>
                <a:gd name="T88" fmla="*/ 216 w 667"/>
                <a:gd name="T89" fmla="*/ 265 h 677"/>
                <a:gd name="T90" fmla="*/ 227 w 667"/>
                <a:gd name="T91" fmla="*/ 267 h 677"/>
                <a:gd name="T92" fmla="*/ 238 w 667"/>
                <a:gd name="T93" fmla="*/ 265 h 677"/>
                <a:gd name="T94" fmla="*/ 347 w 667"/>
                <a:gd name="T95" fmla="*/ 345 h 677"/>
                <a:gd name="T96" fmla="*/ 347 w 667"/>
                <a:gd name="T97" fmla="*/ 347 h 677"/>
                <a:gd name="T98" fmla="*/ 373 w 667"/>
                <a:gd name="T99" fmla="*/ 374 h 677"/>
                <a:gd name="T100" fmla="*/ 400 w 667"/>
                <a:gd name="T101" fmla="*/ 347 h 677"/>
                <a:gd name="T102" fmla="*/ 400 w 667"/>
                <a:gd name="T103" fmla="*/ 344 h 677"/>
                <a:gd name="T104" fmla="*/ 537 w 667"/>
                <a:gd name="T105" fmla="*/ 239 h 677"/>
                <a:gd name="T106" fmla="*/ 547 w 667"/>
                <a:gd name="T107" fmla="*/ 241 h 677"/>
                <a:gd name="T108" fmla="*/ 573 w 667"/>
                <a:gd name="T109" fmla="*/ 214 h 677"/>
                <a:gd name="T110" fmla="*/ 547 w 667"/>
                <a:gd name="T111" fmla="*/ 187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7" h="677">
                  <a:moveTo>
                    <a:pt x="333" y="1"/>
                  </a:moveTo>
                  <a:cubicBezTo>
                    <a:pt x="326" y="1"/>
                    <a:pt x="320" y="7"/>
                    <a:pt x="320" y="14"/>
                  </a:cubicBezTo>
                  <a:lnTo>
                    <a:pt x="320" y="54"/>
                  </a:lnTo>
                  <a:lnTo>
                    <a:pt x="0" y="54"/>
                  </a:lnTo>
                  <a:lnTo>
                    <a:pt x="0" y="507"/>
                  </a:lnTo>
                  <a:lnTo>
                    <a:pt x="320" y="507"/>
                  </a:lnTo>
                  <a:lnTo>
                    <a:pt x="320" y="529"/>
                  </a:lnTo>
                  <a:lnTo>
                    <a:pt x="204" y="645"/>
                  </a:lnTo>
                  <a:cubicBezTo>
                    <a:pt x="191" y="657"/>
                    <a:pt x="210" y="677"/>
                    <a:pt x="223" y="664"/>
                  </a:cubicBezTo>
                  <a:lnTo>
                    <a:pt x="320" y="566"/>
                  </a:lnTo>
                  <a:lnTo>
                    <a:pt x="320" y="601"/>
                  </a:lnTo>
                  <a:cubicBezTo>
                    <a:pt x="320" y="619"/>
                    <a:pt x="347" y="619"/>
                    <a:pt x="347" y="601"/>
                  </a:cubicBezTo>
                  <a:lnTo>
                    <a:pt x="347" y="566"/>
                  </a:lnTo>
                  <a:lnTo>
                    <a:pt x="444" y="664"/>
                  </a:lnTo>
                  <a:cubicBezTo>
                    <a:pt x="457" y="677"/>
                    <a:pt x="476" y="657"/>
                    <a:pt x="463" y="645"/>
                  </a:cubicBezTo>
                  <a:lnTo>
                    <a:pt x="347" y="529"/>
                  </a:lnTo>
                  <a:lnTo>
                    <a:pt x="347" y="507"/>
                  </a:lnTo>
                  <a:lnTo>
                    <a:pt x="667" y="507"/>
                  </a:lnTo>
                  <a:lnTo>
                    <a:pt x="667" y="54"/>
                  </a:lnTo>
                  <a:lnTo>
                    <a:pt x="347" y="54"/>
                  </a:lnTo>
                  <a:lnTo>
                    <a:pt x="347" y="14"/>
                  </a:lnTo>
                  <a:cubicBezTo>
                    <a:pt x="347" y="7"/>
                    <a:pt x="341" y="0"/>
                    <a:pt x="333" y="1"/>
                  </a:cubicBezTo>
                  <a:close/>
                  <a:moveTo>
                    <a:pt x="27" y="81"/>
                  </a:moveTo>
                  <a:cubicBezTo>
                    <a:pt x="231" y="81"/>
                    <a:pt x="435" y="81"/>
                    <a:pt x="640" y="81"/>
                  </a:cubicBezTo>
                  <a:lnTo>
                    <a:pt x="640" y="481"/>
                  </a:lnTo>
                  <a:cubicBezTo>
                    <a:pt x="435" y="481"/>
                    <a:pt x="231" y="481"/>
                    <a:pt x="27" y="481"/>
                  </a:cubicBezTo>
                  <a:lnTo>
                    <a:pt x="27" y="81"/>
                  </a:lnTo>
                  <a:close/>
                  <a:moveTo>
                    <a:pt x="547" y="187"/>
                  </a:moveTo>
                  <a:cubicBezTo>
                    <a:pt x="532" y="187"/>
                    <a:pt x="520" y="199"/>
                    <a:pt x="520" y="214"/>
                  </a:cubicBezTo>
                  <a:cubicBezTo>
                    <a:pt x="520" y="215"/>
                    <a:pt x="520" y="216"/>
                    <a:pt x="520" y="218"/>
                  </a:cubicBezTo>
                  <a:lnTo>
                    <a:pt x="384" y="323"/>
                  </a:lnTo>
                  <a:cubicBezTo>
                    <a:pt x="380" y="321"/>
                    <a:pt x="377" y="321"/>
                    <a:pt x="373" y="321"/>
                  </a:cubicBezTo>
                  <a:cubicBezTo>
                    <a:pt x="370" y="321"/>
                    <a:pt x="366" y="322"/>
                    <a:pt x="363" y="323"/>
                  </a:cubicBezTo>
                  <a:lnTo>
                    <a:pt x="253" y="244"/>
                  </a:lnTo>
                  <a:cubicBezTo>
                    <a:pt x="253" y="243"/>
                    <a:pt x="253" y="242"/>
                    <a:pt x="253" y="241"/>
                  </a:cubicBezTo>
                  <a:cubicBezTo>
                    <a:pt x="253" y="226"/>
                    <a:pt x="241" y="214"/>
                    <a:pt x="227" y="214"/>
                  </a:cubicBezTo>
                  <a:cubicBezTo>
                    <a:pt x="212" y="214"/>
                    <a:pt x="200" y="226"/>
                    <a:pt x="200" y="241"/>
                  </a:cubicBezTo>
                  <a:cubicBezTo>
                    <a:pt x="200" y="242"/>
                    <a:pt x="200" y="243"/>
                    <a:pt x="200" y="244"/>
                  </a:cubicBezTo>
                  <a:lnTo>
                    <a:pt x="131" y="296"/>
                  </a:lnTo>
                  <a:cubicBezTo>
                    <a:pt x="127" y="295"/>
                    <a:pt x="124" y="294"/>
                    <a:pt x="120" y="294"/>
                  </a:cubicBezTo>
                  <a:cubicBezTo>
                    <a:pt x="105" y="294"/>
                    <a:pt x="93" y="306"/>
                    <a:pt x="93" y="321"/>
                  </a:cubicBezTo>
                  <a:cubicBezTo>
                    <a:pt x="93" y="335"/>
                    <a:pt x="105" y="347"/>
                    <a:pt x="120" y="347"/>
                  </a:cubicBezTo>
                  <a:cubicBezTo>
                    <a:pt x="135" y="347"/>
                    <a:pt x="147" y="335"/>
                    <a:pt x="147" y="321"/>
                  </a:cubicBezTo>
                  <a:cubicBezTo>
                    <a:pt x="147" y="320"/>
                    <a:pt x="147" y="319"/>
                    <a:pt x="146" y="318"/>
                  </a:cubicBezTo>
                  <a:lnTo>
                    <a:pt x="216" y="265"/>
                  </a:lnTo>
                  <a:cubicBezTo>
                    <a:pt x="220" y="267"/>
                    <a:pt x="223" y="267"/>
                    <a:pt x="227" y="267"/>
                  </a:cubicBezTo>
                  <a:cubicBezTo>
                    <a:pt x="230" y="267"/>
                    <a:pt x="234" y="267"/>
                    <a:pt x="238" y="265"/>
                  </a:cubicBezTo>
                  <a:lnTo>
                    <a:pt x="347" y="345"/>
                  </a:lnTo>
                  <a:cubicBezTo>
                    <a:pt x="347" y="346"/>
                    <a:pt x="347" y="346"/>
                    <a:pt x="347" y="347"/>
                  </a:cubicBezTo>
                  <a:cubicBezTo>
                    <a:pt x="347" y="362"/>
                    <a:pt x="359" y="374"/>
                    <a:pt x="373" y="374"/>
                  </a:cubicBezTo>
                  <a:cubicBezTo>
                    <a:pt x="388" y="374"/>
                    <a:pt x="400" y="362"/>
                    <a:pt x="400" y="347"/>
                  </a:cubicBezTo>
                  <a:cubicBezTo>
                    <a:pt x="400" y="346"/>
                    <a:pt x="400" y="345"/>
                    <a:pt x="400" y="344"/>
                  </a:cubicBezTo>
                  <a:lnTo>
                    <a:pt x="537" y="239"/>
                  </a:lnTo>
                  <a:cubicBezTo>
                    <a:pt x="540" y="240"/>
                    <a:pt x="543" y="241"/>
                    <a:pt x="547" y="241"/>
                  </a:cubicBezTo>
                  <a:cubicBezTo>
                    <a:pt x="561" y="241"/>
                    <a:pt x="573" y="229"/>
                    <a:pt x="573" y="214"/>
                  </a:cubicBezTo>
                  <a:cubicBezTo>
                    <a:pt x="573" y="199"/>
                    <a:pt x="561" y="187"/>
                    <a:pt x="547" y="187"/>
                  </a:cubicBezTo>
                  <a:close/>
                </a:path>
              </a:pathLst>
            </a:custGeom>
            <a:solidFill>
              <a:srgbClr val="5F5F5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latin typeface="Segoe UI" panose="020B0502040204020203" pitchFamily="34" charset="0"/>
                <a:cs typeface="Segoe UI" panose="020B0502040204020203" pitchFamily="34" charset="0"/>
              </a:endParaRPr>
            </a:p>
          </p:txBody>
        </p:sp>
        <p:sp>
          <p:nvSpPr>
            <p:cNvPr id="328" name="Rectangle: Rounded Corners 327">
              <a:extLst>
                <a:ext uri="{FF2B5EF4-FFF2-40B4-BE49-F238E27FC236}">
                  <a16:creationId xmlns:a16="http://schemas.microsoft.com/office/drawing/2014/main" id="{ECB1B506-52E2-4087-946C-5500CB591EBC}"/>
                </a:ext>
              </a:extLst>
            </p:cNvPr>
            <p:cNvSpPr/>
            <p:nvPr/>
          </p:nvSpPr>
          <p:spPr>
            <a:xfrm>
              <a:off x="3247193" y="4406160"/>
              <a:ext cx="730233"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dirty="0">
                <a:solidFill>
                  <a:schemeClr val="accent5">
                    <a:lumMod val="50000"/>
                  </a:schemeClr>
                </a:solidFill>
              </a:endParaRPr>
            </a:p>
          </p:txBody>
        </p:sp>
        <p:sp>
          <p:nvSpPr>
            <p:cNvPr id="329" name="Add Database">
              <a:extLst>
                <a:ext uri="{FF2B5EF4-FFF2-40B4-BE49-F238E27FC236}">
                  <a16:creationId xmlns:a16="http://schemas.microsoft.com/office/drawing/2014/main" id="{49DD3A64-1FD2-456B-B406-48B17B6FEE5A}"/>
                </a:ext>
              </a:extLst>
            </p:cNvPr>
            <p:cNvSpPr>
              <a:spLocks noChangeAspect="1" noEditPoints="1"/>
            </p:cNvSpPr>
            <p:nvPr/>
          </p:nvSpPr>
          <p:spPr bwMode="auto">
            <a:xfrm>
              <a:off x="3726576" y="4559876"/>
              <a:ext cx="197634" cy="197634"/>
            </a:xfrm>
            <a:custGeom>
              <a:avLst/>
              <a:gdLst>
                <a:gd name="T0" fmla="*/ 86 w 667"/>
                <a:gd name="T1" fmla="*/ 37 h 667"/>
                <a:gd name="T2" fmla="*/ 0 w 667"/>
                <a:gd name="T3" fmla="*/ 132 h 667"/>
                <a:gd name="T4" fmla="*/ 0 w 667"/>
                <a:gd name="T5" fmla="*/ 520 h 667"/>
                <a:gd name="T6" fmla="*/ 86 w 667"/>
                <a:gd name="T7" fmla="*/ 617 h 667"/>
                <a:gd name="T8" fmla="*/ 388 w 667"/>
                <a:gd name="T9" fmla="*/ 643 h 667"/>
                <a:gd name="T10" fmla="*/ 280 w 667"/>
                <a:gd name="T11" fmla="*/ 627 h 667"/>
                <a:gd name="T12" fmla="*/ 44 w 667"/>
                <a:gd name="T13" fmla="*/ 558 h 667"/>
                <a:gd name="T14" fmla="*/ 26 w 667"/>
                <a:gd name="T15" fmla="*/ 458 h 667"/>
                <a:gd name="T16" fmla="*/ 280 w 667"/>
                <a:gd name="T17" fmla="*/ 534 h 667"/>
                <a:gd name="T18" fmla="*/ 345 w 667"/>
                <a:gd name="T19" fmla="*/ 503 h 667"/>
                <a:gd name="T20" fmla="*/ 96 w 667"/>
                <a:gd name="T21" fmla="*/ 473 h 667"/>
                <a:gd name="T22" fmla="*/ 26 w 667"/>
                <a:gd name="T23" fmla="*/ 400 h 667"/>
                <a:gd name="T24" fmla="*/ 86 w 667"/>
                <a:gd name="T25" fmla="*/ 364 h 667"/>
                <a:gd name="T26" fmla="*/ 474 w 667"/>
                <a:gd name="T27" fmla="*/ 364 h 667"/>
                <a:gd name="T28" fmla="*/ 533 w 667"/>
                <a:gd name="T29" fmla="*/ 360 h 667"/>
                <a:gd name="T30" fmla="*/ 560 w 667"/>
                <a:gd name="T31" fmla="*/ 267 h 667"/>
                <a:gd name="T32" fmla="*/ 559 w 667"/>
                <a:gd name="T33" fmla="*/ 132 h 667"/>
                <a:gd name="T34" fmla="*/ 474 w 667"/>
                <a:gd name="T35" fmla="*/ 37 h 667"/>
                <a:gd name="T36" fmla="*/ 280 w 667"/>
                <a:gd name="T37" fmla="*/ 27 h 667"/>
                <a:gd name="T38" fmla="*/ 516 w 667"/>
                <a:gd name="T39" fmla="*/ 96 h 667"/>
                <a:gd name="T40" fmla="*/ 516 w 667"/>
                <a:gd name="T41" fmla="*/ 171 h 667"/>
                <a:gd name="T42" fmla="*/ 280 w 667"/>
                <a:gd name="T43" fmla="*/ 240 h 667"/>
                <a:gd name="T44" fmla="*/ 44 w 667"/>
                <a:gd name="T45" fmla="*/ 171 h 667"/>
                <a:gd name="T46" fmla="*/ 44 w 667"/>
                <a:gd name="T47" fmla="*/ 96 h 667"/>
                <a:gd name="T48" fmla="*/ 280 w 667"/>
                <a:gd name="T49" fmla="*/ 27 h 667"/>
                <a:gd name="T50" fmla="*/ 86 w 667"/>
                <a:gd name="T51" fmla="*/ 231 h 667"/>
                <a:gd name="T52" fmla="*/ 474 w 667"/>
                <a:gd name="T53" fmla="*/ 231 h 667"/>
                <a:gd name="T54" fmla="*/ 533 w 667"/>
                <a:gd name="T55" fmla="*/ 267 h 667"/>
                <a:gd name="T56" fmla="*/ 463 w 667"/>
                <a:gd name="T57" fmla="*/ 340 h 667"/>
                <a:gd name="T58" fmla="*/ 97 w 667"/>
                <a:gd name="T59" fmla="*/ 340 h 667"/>
                <a:gd name="T60" fmla="*/ 26 w 667"/>
                <a:gd name="T61" fmla="*/ 267 h 667"/>
                <a:gd name="T62" fmla="*/ 533 w 667"/>
                <a:gd name="T63" fmla="*/ 400 h 667"/>
                <a:gd name="T64" fmla="*/ 533 w 667"/>
                <a:gd name="T65" fmla="*/ 667 h 667"/>
                <a:gd name="T66" fmla="*/ 533 w 667"/>
                <a:gd name="T67" fmla="*/ 400 h 667"/>
                <a:gd name="T68" fmla="*/ 639 w 667"/>
                <a:gd name="T69" fmla="*/ 534 h 667"/>
                <a:gd name="T70" fmla="*/ 427 w 667"/>
                <a:gd name="T71" fmla="*/ 534 h 667"/>
                <a:gd name="T72" fmla="*/ 520 w 667"/>
                <a:gd name="T73" fmla="*/ 467 h 667"/>
                <a:gd name="T74" fmla="*/ 466 w 667"/>
                <a:gd name="T75" fmla="*/ 520 h 667"/>
                <a:gd name="T76" fmla="*/ 520 w 667"/>
                <a:gd name="T77" fmla="*/ 547 h 667"/>
                <a:gd name="T78" fmla="*/ 546 w 667"/>
                <a:gd name="T79" fmla="*/ 600 h 667"/>
                <a:gd name="T80" fmla="*/ 600 w 667"/>
                <a:gd name="T81" fmla="*/ 547 h 667"/>
                <a:gd name="T82" fmla="*/ 546 w 667"/>
                <a:gd name="T83" fmla="*/ 520 h 667"/>
                <a:gd name="T84" fmla="*/ 520 w 667"/>
                <a:gd name="T85" fmla="*/ 4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7" h="667">
                  <a:moveTo>
                    <a:pt x="280" y="0"/>
                  </a:moveTo>
                  <a:cubicBezTo>
                    <a:pt x="204" y="0"/>
                    <a:pt x="136" y="14"/>
                    <a:pt x="86" y="37"/>
                  </a:cubicBezTo>
                  <a:cubicBezTo>
                    <a:pt x="60" y="48"/>
                    <a:pt x="39" y="62"/>
                    <a:pt x="24" y="78"/>
                  </a:cubicBezTo>
                  <a:cubicBezTo>
                    <a:pt x="9" y="93"/>
                    <a:pt x="0" y="112"/>
                    <a:pt x="0" y="132"/>
                  </a:cubicBezTo>
                  <a:cubicBezTo>
                    <a:pt x="0" y="133"/>
                    <a:pt x="0" y="133"/>
                    <a:pt x="0" y="134"/>
                  </a:cubicBezTo>
                  <a:lnTo>
                    <a:pt x="0" y="520"/>
                  </a:lnTo>
                  <a:cubicBezTo>
                    <a:pt x="0" y="541"/>
                    <a:pt x="9" y="560"/>
                    <a:pt x="24" y="576"/>
                  </a:cubicBezTo>
                  <a:cubicBezTo>
                    <a:pt x="39" y="592"/>
                    <a:pt x="60" y="606"/>
                    <a:pt x="86" y="617"/>
                  </a:cubicBezTo>
                  <a:cubicBezTo>
                    <a:pt x="136" y="640"/>
                    <a:pt x="204" y="654"/>
                    <a:pt x="280" y="654"/>
                  </a:cubicBezTo>
                  <a:cubicBezTo>
                    <a:pt x="318" y="654"/>
                    <a:pt x="355" y="650"/>
                    <a:pt x="388" y="643"/>
                  </a:cubicBezTo>
                  <a:cubicBezTo>
                    <a:pt x="406" y="640"/>
                    <a:pt x="401" y="613"/>
                    <a:pt x="383" y="617"/>
                  </a:cubicBezTo>
                  <a:cubicBezTo>
                    <a:pt x="352" y="623"/>
                    <a:pt x="317" y="627"/>
                    <a:pt x="280" y="627"/>
                  </a:cubicBezTo>
                  <a:cubicBezTo>
                    <a:pt x="208" y="627"/>
                    <a:pt x="142" y="614"/>
                    <a:pt x="96" y="593"/>
                  </a:cubicBezTo>
                  <a:cubicBezTo>
                    <a:pt x="74" y="583"/>
                    <a:pt x="55" y="570"/>
                    <a:pt x="44" y="558"/>
                  </a:cubicBezTo>
                  <a:cubicBezTo>
                    <a:pt x="32" y="545"/>
                    <a:pt x="26" y="533"/>
                    <a:pt x="26" y="520"/>
                  </a:cubicBezTo>
                  <a:lnTo>
                    <a:pt x="26" y="458"/>
                  </a:lnTo>
                  <a:cubicBezTo>
                    <a:pt x="41" y="473"/>
                    <a:pt x="61" y="486"/>
                    <a:pt x="86" y="497"/>
                  </a:cubicBezTo>
                  <a:cubicBezTo>
                    <a:pt x="136" y="520"/>
                    <a:pt x="204" y="534"/>
                    <a:pt x="280" y="534"/>
                  </a:cubicBezTo>
                  <a:cubicBezTo>
                    <a:pt x="303" y="534"/>
                    <a:pt x="326" y="532"/>
                    <a:pt x="348" y="530"/>
                  </a:cubicBezTo>
                  <a:cubicBezTo>
                    <a:pt x="366" y="528"/>
                    <a:pt x="363" y="501"/>
                    <a:pt x="345" y="503"/>
                  </a:cubicBezTo>
                  <a:cubicBezTo>
                    <a:pt x="324" y="506"/>
                    <a:pt x="302" y="507"/>
                    <a:pt x="280" y="507"/>
                  </a:cubicBezTo>
                  <a:cubicBezTo>
                    <a:pt x="208" y="507"/>
                    <a:pt x="142" y="494"/>
                    <a:pt x="96" y="473"/>
                  </a:cubicBezTo>
                  <a:cubicBezTo>
                    <a:pt x="74" y="463"/>
                    <a:pt x="55" y="450"/>
                    <a:pt x="44" y="438"/>
                  </a:cubicBezTo>
                  <a:cubicBezTo>
                    <a:pt x="32" y="425"/>
                    <a:pt x="26" y="413"/>
                    <a:pt x="26" y="400"/>
                  </a:cubicBezTo>
                  <a:lnTo>
                    <a:pt x="26" y="325"/>
                  </a:lnTo>
                  <a:cubicBezTo>
                    <a:pt x="41" y="340"/>
                    <a:pt x="61" y="353"/>
                    <a:pt x="86" y="364"/>
                  </a:cubicBezTo>
                  <a:cubicBezTo>
                    <a:pt x="136" y="387"/>
                    <a:pt x="204" y="400"/>
                    <a:pt x="280" y="400"/>
                  </a:cubicBezTo>
                  <a:cubicBezTo>
                    <a:pt x="355" y="400"/>
                    <a:pt x="423" y="387"/>
                    <a:pt x="474" y="364"/>
                  </a:cubicBezTo>
                  <a:cubicBezTo>
                    <a:pt x="498" y="353"/>
                    <a:pt x="518" y="340"/>
                    <a:pt x="533" y="325"/>
                  </a:cubicBezTo>
                  <a:lnTo>
                    <a:pt x="533" y="360"/>
                  </a:lnTo>
                  <a:cubicBezTo>
                    <a:pt x="533" y="378"/>
                    <a:pt x="560" y="378"/>
                    <a:pt x="560" y="360"/>
                  </a:cubicBezTo>
                  <a:lnTo>
                    <a:pt x="560" y="267"/>
                  </a:lnTo>
                  <a:lnTo>
                    <a:pt x="560" y="134"/>
                  </a:lnTo>
                  <a:cubicBezTo>
                    <a:pt x="560" y="133"/>
                    <a:pt x="560" y="132"/>
                    <a:pt x="559" y="132"/>
                  </a:cubicBezTo>
                  <a:cubicBezTo>
                    <a:pt x="559" y="112"/>
                    <a:pt x="550" y="93"/>
                    <a:pt x="535" y="78"/>
                  </a:cubicBezTo>
                  <a:cubicBezTo>
                    <a:pt x="520" y="62"/>
                    <a:pt x="499" y="48"/>
                    <a:pt x="474" y="37"/>
                  </a:cubicBezTo>
                  <a:cubicBezTo>
                    <a:pt x="423" y="14"/>
                    <a:pt x="355" y="0"/>
                    <a:pt x="280" y="0"/>
                  </a:cubicBezTo>
                  <a:close/>
                  <a:moveTo>
                    <a:pt x="280" y="27"/>
                  </a:moveTo>
                  <a:cubicBezTo>
                    <a:pt x="352" y="27"/>
                    <a:pt x="417" y="40"/>
                    <a:pt x="463" y="61"/>
                  </a:cubicBezTo>
                  <a:cubicBezTo>
                    <a:pt x="486" y="71"/>
                    <a:pt x="504" y="83"/>
                    <a:pt x="516" y="96"/>
                  </a:cubicBezTo>
                  <a:cubicBezTo>
                    <a:pt x="527" y="109"/>
                    <a:pt x="533" y="121"/>
                    <a:pt x="533" y="134"/>
                  </a:cubicBezTo>
                  <a:cubicBezTo>
                    <a:pt x="533" y="146"/>
                    <a:pt x="527" y="159"/>
                    <a:pt x="516" y="171"/>
                  </a:cubicBezTo>
                  <a:cubicBezTo>
                    <a:pt x="504" y="184"/>
                    <a:pt x="486" y="196"/>
                    <a:pt x="463" y="206"/>
                  </a:cubicBezTo>
                  <a:cubicBezTo>
                    <a:pt x="417" y="227"/>
                    <a:pt x="352" y="240"/>
                    <a:pt x="280" y="240"/>
                  </a:cubicBezTo>
                  <a:cubicBezTo>
                    <a:pt x="208" y="240"/>
                    <a:pt x="142" y="227"/>
                    <a:pt x="97" y="206"/>
                  </a:cubicBezTo>
                  <a:cubicBezTo>
                    <a:pt x="74" y="196"/>
                    <a:pt x="55" y="184"/>
                    <a:pt x="44" y="171"/>
                  </a:cubicBezTo>
                  <a:cubicBezTo>
                    <a:pt x="32" y="159"/>
                    <a:pt x="26" y="146"/>
                    <a:pt x="26" y="134"/>
                  </a:cubicBezTo>
                  <a:cubicBezTo>
                    <a:pt x="26" y="121"/>
                    <a:pt x="32" y="109"/>
                    <a:pt x="44" y="96"/>
                  </a:cubicBezTo>
                  <a:cubicBezTo>
                    <a:pt x="55" y="83"/>
                    <a:pt x="74" y="71"/>
                    <a:pt x="97" y="61"/>
                  </a:cubicBezTo>
                  <a:cubicBezTo>
                    <a:pt x="142" y="40"/>
                    <a:pt x="208" y="27"/>
                    <a:pt x="280" y="27"/>
                  </a:cubicBezTo>
                  <a:close/>
                  <a:moveTo>
                    <a:pt x="26" y="191"/>
                  </a:moveTo>
                  <a:cubicBezTo>
                    <a:pt x="41" y="207"/>
                    <a:pt x="61" y="220"/>
                    <a:pt x="86" y="231"/>
                  </a:cubicBezTo>
                  <a:cubicBezTo>
                    <a:pt x="136" y="253"/>
                    <a:pt x="204" y="267"/>
                    <a:pt x="280" y="267"/>
                  </a:cubicBezTo>
                  <a:cubicBezTo>
                    <a:pt x="355" y="267"/>
                    <a:pt x="423" y="253"/>
                    <a:pt x="474" y="231"/>
                  </a:cubicBezTo>
                  <a:cubicBezTo>
                    <a:pt x="498" y="220"/>
                    <a:pt x="518" y="207"/>
                    <a:pt x="533" y="191"/>
                  </a:cubicBezTo>
                  <a:lnTo>
                    <a:pt x="533" y="267"/>
                  </a:lnTo>
                  <a:cubicBezTo>
                    <a:pt x="533" y="279"/>
                    <a:pt x="527" y="292"/>
                    <a:pt x="516" y="305"/>
                  </a:cubicBezTo>
                  <a:cubicBezTo>
                    <a:pt x="504" y="317"/>
                    <a:pt x="486" y="329"/>
                    <a:pt x="463" y="340"/>
                  </a:cubicBezTo>
                  <a:cubicBezTo>
                    <a:pt x="417" y="360"/>
                    <a:pt x="352" y="374"/>
                    <a:pt x="280" y="374"/>
                  </a:cubicBezTo>
                  <a:cubicBezTo>
                    <a:pt x="208" y="374"/>
                    <a:pt x="142" y="360"/>
                    <a:pt x="97" y="340"/>
                  </a:cubicBezTo>
                  <a:cubicBezTo>
                    <a:pt x="74" y="329"/>
                    <a:pt x="55" y="317"/>
                    <a:pt x="44" y="305"/>
                  </a:cubicBezTo>
                  <a:cubicBezTo>
                    <a:pt x="32" y="292"/>
                    <a:pt x="26" y="279"/>
                    <a:pt x="26" y="267"/>
                  </a:cubicBezTo>
                  <a:lnTo>
                    <a:pt x="26" y="191"/>
                  </a:lnTo>
                  <a:close/>
                  <a:moveTo>
                    <a:pt x="533" y="400"/>
                  </a:moveTo>
                  <a:cubicBezTo>
                    <a:pt x="459" y="400"/>
                    <a:pt x="399" y="460"/>
                    <a:pt x="399" y="534"/>
                  </a:cubicBezTo>
                  <a:cubicBezTo>
                    <a:pt x="399" y="607"/>
                    <a:pt x="459" y="667"/>
                    <a:pt x="533" y="667"/>
                  </a:cubicBezTo>
                  <a:cubicBezTo>
                    <a:pt x="607" y="667"/>
                    <a:pt x="667" y="607"/>
                    <a:pt x="667" y="534"/>
                  </a:cubicBezTo>
                  <a:cubicBezTo>
                    <a:pt x="667" y="460"/>
                    <a:pt x="607" y="400"/>
                    <a:pt x="533" y="400"/>
                  </a:cubicBezTo>
                  <a:close/>
                  <a:moveTo>
                    <a:pt x="533" y="427"/>
                  </a:moveTo>
                  <a:cubicBezTo>
                    <a:pt x="592" y="427"/>
                    <a:pt x="639" y="475"/>
                    <a:pt x="639" y="534"/>
                  </a:cubicBezTo>
                  <a:cubicBezTo>
                    <a:pt x="639" y="593"/>
                    <a:pt x="592" y="640"/>
                    <a:pt x="533" y="640"/>
                  </a:cubicBezTo>
                  <a:cubicBezTo>
                    <a:pt x="474" y="640"/>
                    <a:pt x="427" y="593"/>
                    <a:pt x="427" y="534"/>
                  </a:cubicBezTo>
                  <a:cubicBezTo>
                    <a:pt x="427" y="475"/>
                    <a:pt x="474" y="427"/>
                    <a:pt x="533" y="427"/>
                  </a:cubicBezTo>
                  <a:close/>
                  <a:moveTo>
                    <a:pt x="520" y="467"/>
                  </a:moveTo>
                  <a:lnTo>
                    <a:pt x="520" y="520"/>
                  </a:lnTo>
                  <a:lnTo>
                    <a:pt x="466" y="520"/>
                  </a:lnTo>
                  <a:lnTo>
                    <a:pt x="466" y="547"/>
                  </a:lnTo>
                  <a:lnTo>
                    <a:pt x="520" y="547"/>
                  </a:lnTo>
                  <a:lnTo>
                    <a:pt x="520" y="600"/>
                  </a:lnTo>
                  <a:lnTo>
                    <a:pt x="546" y="600"/>
                  </a:lnTo>
                  <a:lnTo>
                    <a:pt x="546" y="547"/>
                  </a:lnTo>
                  <a:lnTo>
                    <a:pt x="600" y="547"/>
                  </a:lnTo>
                  <a:lnTo>
                    <a:pt x="600" y="520"/>
                  </a:lnTo>
                  <a:lnTo>
                    <a:pt x="546" y="520"/>
                  </a:lnTo>
                  <a:lnTo>
                    <a:pt x="546" y="467"/>
                  </a:lnTo>
                  <a:lnTo>
                    <a:pt x="520" y="467"/>
                  </a:lnTo>
                  <a:close/>
                </a:path>
              </a:pathLst>
            </a:custGeom>
            <a:solidFill>
              <a:srgbClr val="5F5F5F"/>
            </a:solidFill>
            <a:ln w="9525">
              <a:noFill/>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Segoe UI" panose="020B0502040204020203" pitchFamily="34" charset="0"/>
                <a:cs typeface="Segoe UI" panose="020B0502040204020203" pitchFamily="34" charset="0"/>
              </a:endParaRPr>
            </a:p>
          </p:txBody>
        </p:sp>
        <p:sp>
          <p:nvSpPr>
            <p:cNvPr id="330" name="Rectangle: Rounded Corners 329">
              <a:extLst>
                <a:ext uri="{FF2B5EF4-FFF2-40B4-BE49-F238E27FC236}">
                  <a16:creationId xmlns:a16="http://schemas.microsoft.com/office/drawing/2014/main" id="{38E1A749-1E0D-49D0-8485-6F39C1113341}"/>
                </a:ext>
              </a:extLst>
            </p:cNvPr>
            <p:cNvSpPr/>
            <p:nvPr/>
          </p:nvSpPr>
          <p:spPr>
            <a:xfrm>
              <a:off x="3986207" y="4406160"/>
              <a:ext cx="688180"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900" b="1" dirty="0">
                <a:solidFill>
                  <a:schemeClr val="accent5">
                    <a:lumMod val="50000"/>
                  </a:schemeClr>
                </a:solidFill>
              </a:endParaRPr>
            </a:p>
          </p:txBody>
        </p:sp>
        <p:sp>
          <p:nvSpPr>
            <p:cNvPr id="331" name="Lock">
              <a:extLst>
                <a:ext uri="{FF2B5EF4-FFF2-40B4-BE49-F238E27FC236}">
                  <a16:creationId xmlns:a16="http://schemas.microsoft.com/office/drawing/2014/main" id="{A53A1C2F-79A4-4CDF-9C27-B414B3FAF1A7}"/>
                </a:ext>
              </a:extLst>
            </p:cNvPr>
            <p:cNvSpPr>
              <a:spLocks noChangeAspect="1" noEditPoints="1"/>
            </p:cNvSpPr>
            <p:nvPr/>
          </p:nvSpPr>
          <p:spPr bwMode="auto">
            <a:xfrm>
              <a:off x="4367099" y="4616190"/>
              <a:ext cx="163513" cy="217238"/>
            </a:xfrm>
            <a:custGeom>
              <a:avLst/>
              <a:gdLst>
                <a:gd name="T0" fmla="*/ 226 w 453"/>
                <a:gd name="T1" fmla="*/ 0 h 600"/>
                <a:gd name="T2" fmla="*/ 80 w 453"/>
                <a:gd name="T3" fmla="*/ 146 h 600"/>
                <a:gd name="T4" fmla="*/ 80 w 453"/>
                <a:gd name="T5" fmla="*/ 226 h 600"/>
                <a:gd name="T6" fmla="*/ 40 w 453"/>
                <a:gd name="T7" fmla="*/ 226 h 600"/>
                <a:gd name="T8" fmla="*/ 0 w 453"/>
                <a:gd name="T9" fmla="*/ 266 h 600"/>
                <a:gd name="T10" fmla="*/ 0 w 453"/>
                <a:gd name="T11" fmla="*/ 560 h 600"/>
                <a:gd name="T12" fmla="*/ 40 w 453"/>
                <a:gd name="T13" fmla="*/ 600 h 600"/>
                <a:gd name="T14" fmla="*/ 413 w 453"/>
                <a:gd name="T15" fmla="*/ 600 h 600"/>
                <a:gd name="T16" fmla="*/ 453 w 453"/>
                <a:gd name="T17" fmla="*/ 560 h 600"/>
                <a:gd name="T18" fmla="*/ 453 w 453"/>
                <a:gd name="T19" fmla="*/ 266 h 600"/>
                <a:gd name="T20" fmla="*/ 413 w 453"/>
                <a:gd name="T21" fmla="*/ 226 h 600"/>
                <a:gd name="T22" fmla="*/ 373 w 453"/>
                <a:gd name="T23" fmla="*/ 226 h 600"/>
                <a:gd name="T24" fmla="*/ 373 w 453"/>
                <a:gd name="T25" fmla="*/ 146 h 600"/>
                <a:gd name="T26" fmla="*/ 226 w 453"/>
                <a:gd name="T27" fmla="*/ 0 h 600"/>
                <a:gd name="T28" fmla="*/ 226 w 453"/>
                <a:gd name="T29" fmla="*/ 26 h 600"/>
                <a:gd name="T30" fmla="*/ 346 w 453"/>
                <a:gd name="T31" fmla="*/ 146 h 600"/>
                <a:gd name="T32" fmla="*/ 346 w 453"/>
                <a:gd name="T33" fmla="*/ 226 h 600"/>
                <a:gd name="T34" fmla="*/ 106 w 453"/>
                <a:gd name="T35" fmla="*/ 226 h 600"/>
                <a:gd name="T36" fmla="*/ 106 w 453"/>
                <a:gd name="T37" fmla="*/ 146 h 600"/>
                <a:gd name="T38" fmla="*/ 226 w 453"/>
                <a:gd name="T39" fmla="*/ 26 h 600"/>
                <a:gd name="T40" fmla="*/ 40 w 453"/>
                <a:gd name="T41" fmla="*/ 253 h 600"/>
                <a:gd name="T42" fmla="*/ 413 w 453"/>
                <a:gd name="T43" fmla="*/ 253 h 600"/>
                <a:gd name="T44" fmla="*/ 426 w 453"/>
                <a:gd name="T45" fmla="*/ 266 h 600"/>
                <a:gd name="T46" fmla="*/ 426 w 453"/>
                <a:gd name="T47" fmla="*/ 560 h 600"/>
                <a:gd name="T48" fmla="*/ 413 w 453"/>
                <a:gd name="T49" fmla="*/ 573 h 600"/>
                <a:gd name="T50" fmla="*/ 40 w 453"/>
                <a:gd name="T51" fmla="*/ 573 h 600"/>
                <a:gd name="T52" fmla="*/ 26 w 453"/>
                <a:gd name="T53" fmla="*/ 560 h 600"/>
                <a:gd name="T54" fmla="*/ 26 w 453"/>
                <a:gd name="T55" fmla="*/ 266 h 600"/>
                <a:gd name="T56" fmla="*/ 40 w 453"/>
                <a:gd name="T57" fmla="*/ 253 h 600"/>
                <a:gd name="T58" fmla="*/ 226 w 453"/>
                <a:gd name="T59" fmla="*/ 346 h 600"/>
                <a:gd name="T60" fmla="*/ 186 w 453"/>
                <a:gd name="T61" fmla="*/ 386 h 600"/>
                <a:gd name="T62" fmla="*/ 200 w 453"/>
                <a:gd name="T63" fmla="*/ 416 h 600"/>
                <a:gd name="T64" fmla="*/ 200 w 453"/>
                <a:gd name="T65" fmla="*/ 453 h 600"/>
                <a:gd name="T66" fmla="*/ 226 w 453"/>
                <a:gd name="T67" fmla="*/ 480 h 600"/>
                <a:gd name="T68" fmla="*/ 253 w 453"/>
                <a:gd name="T69" fmla="*/ 453 h 600"/>
                <a:gd name="T70" fmla="*/ 253 w 453"/>
                <a:gd name="T71" fmla="*/ 416 h 600"/>
                <a:gd name="T72" fmla="*/ 266 w 453"/>
                <a:gd name="T73" fmla="*/ 386 h 600"/>
                <a:gd name="T74" fmla="*/ 226 w 453"/>
                <a:gd name="T75" fmla="*/ 34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3" h="600">
                  <a:moveTo>
                    <a:pt x="226" y="0"/>
                  </a:moveTo>
                  <a:cubicBezTo>
                    <a:pt x="146" y="0"/>
                    <a:pt x="80" y="65"/>
                    <a:pt x="80" y="146"/>
                  </a:cubicBezTo>
                  <a:lnTo>
                    <a:pt x="80" y="226"/>
                  </a:lnTo>
                  <a:lnTo>
                    <a:pt x="40" y="226"/>
                  </a:lnTo>
                  <a:cubicBezTo>
                    <a:pt x="18" y="226"/>
                    <a:pt x="0" y="244"/>
                    <a:pt x="0" y="266"/>
                  </a:cubicBezTo>
                  <a:lnTo>
                    <a:pt x="0" y="560"/>
                  </a:lnTo>
                  <a:cubicBezTo>
                    <a:pt x="0" y="582"/>
                    <a:pt x="18" y="600"/>
                    <a:pt x="40" y="600"/>
                  </a:cubicBezTo>
                  <a:lnTo>
                    <a:pt x="413" y="600"/>
                  </a:lnTo>
                  <a:cubicBezTo>
                    <a:pt x="435" y="600"/>
                    <a:pt x="453" y="582"/>
                    <a:pt x="453" y="560"/>
                  </a:cubicBezTo>
                  <a:lnTo>
                    <a:pt x="453" y="266"/>
                  </a:lnTo>
                  <a:cubicBezTo>
                    <a:pt x="453" y="244"/>
                    <a:pt x="435" y="226"/>
                    <a:pt x="413" y="226"/>
                  </a:cubicBezTo>
                  <a:lnTo>
                    <a:pt x="373" y="226"/>
                  </a:lnTo>
                  <a:lnTo>
                    <a:pt x="373" y="146"/>
                  </a:lnTo>
                  <a:cubicBezTo>
                    <a:pt x="373" y="65"/>
                    <a:pt x="307" y="0"/>
                    <a:pt x="226" y="0"/>
                  </a:cubicBezTo>
                  <a:close/>
                  <a:moveTo>
                    <a:pt x="226" y="26"/>
                  </a:moveTo>
                  <a:cubicBezTo>
                    <a:pt x="293" y="26"/>
                    <a:pt x="346" y="80"/>
                    <a:pt x="346" y="146"/>
                  </a:cubicBezTo>
                  <a:lnTo>
                    <a:pt x="346" y="226"/>
                  </a:lnTo>
                  <a:lnTo>
                    <a:pt x="106" y="226"/>
                  </a:lnTo>
                  <a:lnTo>
                    <a:pt x="106" y="146"/>
                  </a:lnTo>
                  <a:cubicBezTo>
                    <a:pt x="106" y="80"/>
                    <a:pt x="160" y="26"/>
                    <a:pt x="226" y="26"/>
                  </a:cubicBezTo>
                  <a:close/>
                  <a:moveTo>
                    <a:pt x="40" y="253"/>
                  </a:moveTo>
                  <a:lnTo>
                    <a:pt x="413" y="253"/>
                  </a:lnTo>
                  <a:cubicBezTo>
                    <a:pt x="421" y="253"/>
                    <a:pt x="426" y="259"/>
                    <a:pt x="426" y="266"/>
                  </a:cubicBezTo>
                  <a:lnTo>
                    <a:pt x="426" y="560"/>
                  </a:lnTo>
                  <a:cubicBezTo>
                    <a:pt x="426" y="567"/>
                    <a:pt x="421" y="573"/>
                    <a:pt x="413" y="573"/>
                  </a:cubicBezTo>
                  <a:lnTo>
                    <a:pt x="40" y="573"/>
                  </a:lnTo>
                  <a:cubicBezTo>
                    <a:pt x="32" y="573"/>
                    <a:pt x="26" y="567"/>
                    <a:pt x="26" y="560"/>
                  </a:cubicBezTo>
                  <a:lnTo>
                    <a:pt x="26" y="266"/>
                  </a:lnTo>
                  <a:cubicBezTo>
                    <a:pt x="26" y="259"/>
                    <a:pt x="32" y="253"/>
                    <a:pt x="40" y="253"/>
                  </a:cubicBezTo>
                  <a:close/>
                  <a:moveTo>
                    <a:pt x="226" y="346"/>
                  </a:moveTo>
                  <a:cubicBezTo>
                    <a:pt x="204" y="346"/>
                    <a:pt x="186" y="364"/>
                    <a:pt x="186" y="386"/>
                  </a:cubicBezTo>
                  <a:cubicBezTo>
                    <a:pt x="186" y="398"/>
                    <a:pt x="192" y="409"/>
                    <a:pt x="200" y="416"/>
                  </a:cubicBezTo>
                  <a:lnTo>
                    <a:pt x="200" y="453"/>
                  </a:lnTo>
                  <a:cubicBezTo>
                    <a:pt x="200" y="468"/>
                    <a:pt x="212" y="480"/>
                    <a:pt x="226" y="480"/>
                  </a:cubicBezTo>
                  <a:cubicBezTo>
                    <a:pt x="241" y="480"/>
                    <a:pt x="253" y="468"/>
                    <a:pt x="253" y="453"/>
                  </a:cubicBezTo>
                  <a:lnTo>
                    <a:pt x="253" y="416"/>
                  </a:lnTo>
                  <a:cubicBezTo>
                    <a:pt x="261" y="409"/>
                    <a:pt x="266" y="398"/>
                    <a:pt x="266" y="386"/>
                  </a:cubicBezTo>
                  <a:cubicBezTo>
                    <a:pt x="266" y="364"/>
                    <a:pt x="249" y="346"/>
                    <a:pt x="226" y="346"/>
                  </a:cubicBezTo>
                  <a:close/>
                </a:path>
              </a:pathLst>
            </a:custGeom>
            <a:solidFill>
              <a:srgbClr val="5F5F5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Segoe UI" panose="020B0502040204020203" pitchFamily="34" charset="0"/>
                <a:cs typeface="Segoe UI" panose="020B0502040204020203" pitchFamily="34" charset="0"/>
              </a:endParaRPr>
            </a:p>
          </p:txBody>
        </p:sp>
        <p:sp>
          <p:nvSpPr>
            <p:cNvPr id="332" name="Multipe Users">
              <a:extLst>
                <a:ext uri="{FF2B5EF4-FFF2-40B4-BE49-F238E27FC236}">
                  <a16:creationId xmlns:a16="http://schemas.microsoft.com/office/drawing/2014/main" id="{0E0FCE73-9481-441D-A572-3F5A9EEFE3D0}"/>
                </a:ext>
              </a:extLst>
            </p:cNvPr>
            <p:cNvSpPr>
              <a:spLocks noChangeAspect="1" noEditPoints="1"/>
            </p:cNvSpPr>
            <p:nvPr/>
          </p:nvSpPr>
          <p:spPr bwMode="auto">
            <a:xfrm>
              <a:off x="4084962" y="4634020"/>
              <a:ext cx="236467" cy="199734"/>
            </a:xfrm>
            <a:custGeom>
              <a:avLst/>
              <a:gdLst>
                <a:gd name="T0" fmla="*/ 146 w 669"/>
                <a:gd name="T1" fmla="*/ 198 h 568"/>
                <a:gd name="T2" fmla="*/ 162 w 669"/>
                <a:gd name="T3" fmla="*/ 274 h 568"/>
                <a:gd name="T4" fmla="*/ 191 w 669"/>
                <a:gd name="T5" fmla="*/ 337 h 568"/>
                <a:gd name="T6" fmla="*/ 97 w 669"/>
                <a:gd name="T7" fmla="*/ 437 h 568"/>
                <a:gd name="T8" fmla="*/ 0 w 669"/>
                <a:gd name="T9" fmla="*/ 568 h 568"/>
                <a:gd name="T10" fmla="*/ 516 w 669"/>
                <a:gd name="T11" fmla="*/ 496 h 568"/>
                <a:gd name="T12" fmla="*/ 640 w 669"/>
                <a:gd name="T13" fmla="*/ 416 h 568"/>
                <a:gd name="T14" fmla="*/ 510 w 669"/>
                <a:gd name="T15" fmla="*/ 338 h 568"/>
                <a:gd name="T16" fmla="*/ 522 w 669"/>
                <a:gd name="T17" fmla="*/ 281 h 568"/>
                <a:gd name="T18" fmla="*/ 554 w 669"/>
                <a:gd name="T19" fmla="*/ 210 h 568"/>
                <a:gd name="T20" fmla="*/ 541 w 669"/>
                <a:gd name="T21" fmla="*/ 60 h 568"/>
                <a:gd name="T22" fmla="*/ 440 w 669"/>
                <a:gd name="T23" fmla="*/ 13 h 568"/>
                <a:gd name="T24" fmla="*/ 267 w 669"/>
                <a:gd name="T25" fmla="*/ 0 h 568"/>
                <a:gd name="T26" fmla="*/ 316 w 669"/>
                <a:gd name="T27" fmla="*/ 43 h 568"/>
                <a:gd name="T28" fmla="*/ 363 w 669"/>
                <a:gd name="T29" fmla="*/ 70 h 568"/>
                <a:gd name="T30" fmla="*/ 360 w 669"/>
                <a:gd name="T31" fmla="*/ 208 h 568"/>
                <a:gd name="T32" fmla="*/ 365 w 669"/>
                <a:gd name="T33" fmla="*/ 251 h 568"/>
                <a:gd name="T34" fmla="*/ 349 w 669"/>
                <a:gd name="T35" fmla="*/ 266 h 568"/>
                <a:gd name="T36" fmla="*/ 326 w 669"/>
                <a:gd name="T37" fmla="*/ 320 h 568"/>
                <a:gd name="T38" fmla="*/ 320 w 669"/>
                <a:gd name="T39" fmla="*/ 389 h 568"/>
                <a:gd name="T40" fmla="*/ 366 w 669"/>
                <a:gd name="T41" fmla="*/ 436 h 568"/>
                <a:gd name="T42" fmla="*/ 482 w 669"/>
                <a:gd name="T43" fmla="*/ 495 h 568"/>
                <a:gd name="T44" fmla="*/ 31 w 669"/>
                <a:gd name="T45" fmla="*/ 541 h 568"/>
                <a:gd name="T46" fmla="*/ 171 w 669"/>
                <a:gd name="T47" fmla="*/ 436 h 568"/>
                <a:gd name="T48" fmla="*/ 216 w 669"/>
                <a:gd name="T49" fmla="*/ 389 h 568"/>
                <a:gd name="T50" fmla="*/ 210 w 669"/>
                <a:gd name="T51" fmla="*/ 320 h 568"/>
                <a:gd name="T52" fmla="*/ 186 w 669"/>
                <a:gd name="T53" fmla="*/ 266 h 568"/>
                <a:gd name="T54" fmla="*/ 171 w 669"/>
                <a:gd name="T55" fmla="*/ 251 h 568"/>
                <a:gd name="T56" fmla="*/ 176 w 669"/>
                <a:gd name="T57" fmla="*/ 208 h 568"/>
                <a:gd name="T58" fmla="*/ 267 w 669"/>
                <a:gd name="T59" fmla="*/ 26 h 568"/>
                <a:gd name="T60" fmla="*/ 483 w 669"/>
                <a:gd name="T61" fmla="*/ 58 h 568"/>
                <a:gd name="T62" fmla="*/ 530 w 669"/>
                <a:gd name="T63" fmla="*/ 109 h 568"/>
                <a:gd name="T64" fmla="*/ 525 w 669"/>
                <a:gd name="T65" fmla="*/ 197 h 568"/>
                <a:gd name="T66" fmla="*/ 520 w 669"/>
                <a:gd name="T67" fmla="*/ 227 h 568"/>
                <a:gd name="T68" fmla="*/ 498 w 669"/>
                <a:gd name="T69" fmla="*/ 269 h 568"/>
                <a:gd name="T70" fmla="*/ 482 w 669"/>
                <a:gd name="T71" fmla="*/ 287 h 568"/>
                <a:gd name="T72" fmla="*/ 483 w 669"/>
                <a:gd name="T73" fmla="*/ 345 h 568"/>
                <a:gd name="T74" fmla="*/ 575 w 669"/>
                <a:gd name="T75" fmla="*/ 406 h 568"/>
                <a:gd name="T76" fmla="*/ 493 w 669"/>
                <a:gd name="T77" fmla="*/ 469 h 568"/>
                <a:gd name="T78" fmla="*/ 347 w 669"/>
                <a:gd name="T79" fmla="*/ 385 h 568"/>
                <a:gd name="T80" fmla="*/ 362 w 669"/>
                <a:gd name="T81" fmla="*/ 314 h 568"/>
                <a:gd name="T82" fmla="*/ 399 w 669"/>
                <a:gd name="T83" fmla="*/ 231 h 568"/>
                <a:gd name="T84" fmla="*/ 384 w 669"/>
                <a:gd name="T85" fmla="*/ 5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9" h="568">
                  <a:moveTo>
                    <a:pt x="266" y="0"/>
                  </a:moveTo>
                  <a:cubicBezTo>
                    <a:pt x="204" y="1"/>
                    <a:pt x="164" y="26"/>
                    <a:pt x="147" y="66"/>
                  </a:cubicBezTo>
                  <a:cubicBezTo>
                    <a:pt x="131" y="103"/>
                    <a:pt x="134" y="150"/>
                    <a:pt x="146" y="198"/>
                  </a:cubicBezTo>
                  <a:cubicBezTo>
                    <a:pt x="140" y="206"/>
                    <a:pt x="135" y="216"/>
                    <a:pt x="137" y="231"/>
                  </a:cubicBezTo>
                  <a:cubicBezTo>
                    <a:pt x="138" y="245"/>
                    <a:pt x="144" y="257"/>
                    <a:pt x="150" y="267"/>
                  </a:cubicBezTo>
                  <a:cubicBezTo>
                    <a:pt x="153" y="272"/>
                    <a:pt x="158" y="272"/>
                    <a:pt x="162" y="274"/>
                  </a:cubicBezTo>
                  <a:cubicBezTo>
                    <a:pt x="164" y="288"/>
                    <a:pt x="168" y="302"/>
                    <a:pt x="174" y="314"/>
                  </a:cubicBezTo>
                  <a:cubicBezTo>
                    <a:pt x="178" y="321"/>
                    <a:pt x="181" y="327"/>
                    <a:pt x="185" y="332"/>
                  </a:cubicBezTo>
                  <a:cubicBezTo>
                    <a:pt x="186" y="334"/>
                    <a:pt x="189" y="335"/>
                    <a:pt x="191" y="337"/>
                  </a:cubicBezTo>
                  <a:cubicBezTo>
                    <a:pt x="191" y="354"/>
                    <a:pt x="191" y="367"/>
                    <a:pt x="190" y="385"/>
                  </a:cubicBezTo>
                  <a:cubicBezTo>
                    <a:pt x="185" y="395"/>
                    <a:pt x="175" y="404"/>
                    <a:pt x="159" y="412"/>
                  </a:cubicBezTo>
                  <a:cubicBezTo>
                    <a:pt x="142" y="420"/>
                    <a:pt x="120" y="428"/>
                    <a:pt x="97" y="437"/>
                  </a:cubicBezTo>
                  <a:cubicBezTo>
                    <a:pt x="75" y="447"/>
                    <a:pt x="52" y="459"/>
                    <a:pt x="34" y="477"/>
                  </a:cubicBezTo>
                  <a:cubicBezTo>
                    <a:pt x="16" y="495"/>
                    <a:pt x="3" y="521"/>
                    <a:pt x="1" y="554"/>
                  </a:cubicBezTo>
                  <a:lnTo>
                    <a:pt x="0" y="568"/>
                  </a:lnTo>
                  <a:lnTo>
                    <a:pt x="535" y="568"/>
                  </a:lnTo>
                  <a:lnTo>
                    <a:pt x="535" y="554"/>
                  </a:lnTo>
                  <a:cubicBezTo>
                    <a:pt x="533" y="531"/>
                    <a:pt x="526" y="511"/>
                    <a:pt x="516" y="496"/>
                  </a:cubicBezTo>
                  <a:lnTo>
                    <a:pt x="669" y="496"/>
                  </a:lnTo>
                  <a:lnTo>
                    <a:pt x="668" y="482"/>
                  </a:lnTo>
                  <a:cubicBezTo>
                    <a:pt x="666" y="453"/>
                    <a:pt x="655" y="431"/>
                    <a:pt x="640" y="416"/>
                  </a:cubicBezTo>
                  <a:cubicBezTo>
                    <a:pt x="624" y="400"/>
                    <a:pt x="605" y="390"/>
                    <a:pt x="586" y="382"/>
                  </a:cubicBezTo>
                  <a:cubicBezTo>
                    <a:pt x="567" y="374"/>
                    <a:pt x="549" y="367"/>
                    <a:pt x="535" y="360"/>
                  </a:cubicBezTo>
                  <a:cubicBezTo>
                    <a:pt x="521" y="353"/>
                    <a:pt x="513" y="347"/>
                    <a:pt x="510" y="338"/>
                  </a:cubicBezTo>
                  <a:cubicBezTo>
                    <a:pt x="509" y="325"/>
                    <a:pt x="509" y="313"/>
                    <a:pt x="509" y="300"/>
                  </a:cubicBezTo>
                  <a:cubicBezTo>
                    <a:pt x="510" y="299"/>
                    <a:pt x="512" y="297"/>
                    <a:pt x="513" y="296"/>
                  </a:cubicBezTo>
                  <a:cubicBezTo>
                    <a:pt x="517" y="291"/>
                    <a:pt x="520" y="286"/>
                    <a:pt x="522" y="281"/>
                  </a:cubicBezTo>
                  <a:cubicBezTo>
                    <a:pt x="527" y="271"/>
                    <a:pt x="530" y="259"/>
                    <a:pt x="532" y="248"/>
                  </a:cubicBezTo>
                  <a:cubicBezTo>
                    <a:pt x="536" y="246"/>
                    <a:pt x="540" y="245"/>
                    <a:pt x="543" y="242"/>
                  </a:cubicBezTo>
                  <a:cubicBezTo>
                    <a:pt x="548" y="234"/>
                    <a:pt x="552" y="224"/>
                    <a:pt x="554" y="210"/>
                  </a:cubicBezTo>
                  <a:cubicBezTo>
                    <a:pt x="555" y="199"/>
                    <a:pt x="550" y="190"/>
                    <a:pt x="546" y="183"/>
                  </a:cubicBezTo>
                  <a:cubicBezTo>
                    <a:pt x="552" y="164"/>
                    <a:pt x="558" y="136"/>
                    <a:pt x="556" y="107"/>
                  </a:cubicBezTo>
                  <a:cubicBezTo>
                    <a:pt x="555" y="90"/>
                    <a:pt x="551" y="74"/>
                    <a:pt x="541" y="60"/>
                  </a:cubicBezTo>
                  <a:cubicBezTo>
                    <a:pt x="531" y="47"/>
                    <a:pt x="516" y="37"/>
                    <a:pt x="496" y="34"/>
                  </a:cubicBezTo>
                  <a:cubicBezTo>
                    <a:pt x="483" y="20"/>
                    <a:pt x="464" y="13"/>
                    <a:pt x="440" y="13"/>
                  </a:cubicBezTo>
                  <a:lnTo>
                    <a:pt x="440" y="13"/>
                  </a:lnTo>
                  <a:cubicBezTo>
                    <a:pt x="407" y="14"/>
                    <a:pt x="382" y="22"/>
                    <a:pt x="364" y="36"/>
                  </a:cubicBezTo>
                  <a:cubicBezTo>
                    <a:pt x="356" y="31"/>
                    <a:pt x="346" y="27"/>
                    <a:pt x="335" y="25"/>
                  </a:cubicBezTo>
                  <a:cubicBezTo>
                    <a:pt x="321" y="7"/>
                    <a:pt x="296" y="0"/>
                    <a:pt x="267" y="0"/>
                  </a:cubicBezTo>
                  <a:lnTo>
                    <a:pt x="266" y="0"/>
                  </a:lnTo>
                  <a:close/>
                  <a:moveTo>
                    <a:pt x="267" y="26"/>
                  </a:moveTo>
                  <a:cubicBezTo>
                    <a:pt x="294" y="26"/>
                    <a:pt x="311" y="34"/>
                    <a:pt x="316" y="43"/>
                  </a:cubicBezTo>
                  <a:lnTo>
                    <a:pt x="319" y="49"/>
                  </a:lnTo>
                  <a:lnTo>
                    <a:pt x="326" y="50"/>
                  </a:lnTo>
                  <a:cubicBezTo>
                    <a:pt x="344" y="52"/>
                    <a:pt x="355" y="60"/>
                    <a:pt x="363" y="70"/>
                  </a:cubicBezTo>
                  <a:cubicBezTo>
                    <a:pt x="370" y="80"/>
                    <a:pt x="374" y="95"/>
                    <a:pt x="375" y="111"/>
                  </a:cubicBezTo>
                  <a:cubicBezTo>
                    <a:pt x="378" y="143"/>
                    <a:pt x="369" y="180"/>
                    <a:pt x="363" y="198"/>
                  </a:cubicBezTo>
                  <a:lnTo>
                    <a:pt x="360" y="208"/>
                  </a:lnTo>
                  <a:lnTo>
                    <a:pt x="369" y="213"/>
                  </a:lnTo>
                  <a:cubicBezTo>
                    <a:pt x="368" y="213"/>
                    <a:pt x="374" y="217"/>
                    <a:pt x="373" y="228"/>
                  </a:cubicBezTo>
                  <a:cubicBezTo>
                    <a:pt x="371" y="241"/>
                    <a:pt x="368" y="248"/>
                    <a:pt x="365" y="251"/>
                  </a:cubicBezTo>
                  <a:cubicBezTo>
                    <a:pt x="363" y="254"/>
                    <a:pt x="362" y="254"/>
                    <a:pt x="361" y="254"/>
                  </a:cubicBezTo>
                  <a:lnTo>
                    <a:pt x="351" y="255"/>
                  </a:lnTo>
                  <a:lnTo>
                    <a:pt x="349" y="266"/>
                  </a:lnTo>
                  <a:cubicBezTo>
                    <a:pt x="348" y="277"/>
                    <a:pt x="343" y="291"/>
                    <a:pt x="338" y="302"/>
                  </a:cubicBezTo>
                  <a:cubicBezTo>
                    <a:pt x="335" y="308"/>
                    <a:pt x="333" y="312"/>
                    <a:pt x="330" y="316"/>
                  </a:cubicBezTo>
                  <a:cubicBezTo>
                    <a:pt x="328" y="319"/>
                    <a:pt x="325" y="321"/>
                    <a:pt x="326" y="320"/>
                  </a:cubicBezTo>
                  <a:lnTo>
                    <a:pt x="319" y="324"/>
                  </a:lnTo>
                  <a:lnTo>
                    <a:pt x="319" y="332"/>
                  </a:lnTo>
                  <a:cubicBezTo>
                    <a:pt x="319" y="351"/>
                    <a:pt x="318" y="367"/>
                    <a:pt x="320" y="389"/>
                  </a:cubicBezTo>
                  <a:lnTo>
                    <a:pt x="321" y="391"/>
                  </a:lnTo>
                  <a:lnTo>
                    <a:pt x="321" y="393"/>
                  </a:lnTo>
                  <a:cubicBezTo>
                    <a:pt x="329" y="413"/>
                    <a:pt x="346" y="426"/>
                    <a:pt x="366" y="436"/>
                  </a:cubicBezTo>
                  <a:cubicBezTo>
                    <a:pt x="385" y="445"/>
                    <a:pt x="407" y="453"/>
                    <a:pt x="428" y="462"/>
                  </a:cubicBezTo>
                  <a:cubicBezTo>
                    <a:pt x="446" y="469"/>
                    <a:pt x="462" y="478"/>
                    <a:pt x="475" y="489"/>
                  </a:cubicBezTo>
                  <a:cubicBezTo>
                    <a:pt x="477" y="492"/>
                    <a:pt x="479" y="494"/>
                    <a:pt x="482" y="495"/>
                  </a:cubicBezTo>
                  <a:cubicBezTo>
                    <a:pt x="482" y="495"/>
                    <a:pt x="482" y="495"/>
                    <a:pt x="483" y="496"/>
                  </a:cubicBezTo>
                  <a:cubicBezTo>
                    <a:pt x="494" y="507"/>
                    <a:pt x="501" y="522"/>
                    <a:pt x="505" y="541"/>
                  </a:cubicBezTo>
                  <a:lnTo>
                    <a:pt x="31" y="541"/>
                  </a:lnTo>
                  <a:cubicBezTo>
                    <a:pt x="35" y="522"/>
                    <a:pt x="42" y="507"/>
                    <a:pt x="53" y="496"/>
                  </a:cubicBezTo>
                  <a:cubicBezTo>
                    <a:pt x="67" y="481"/>
                    <a:pt x="87" y="471"/>
                    <a:pt x="108" y="462"/>
                  </a:cubicBezTo>
                  <a:cubicBezTo>
                    <a:pt x="129" y="453"/>
                    <a:pt x="151" y="445"/>
                    <a:pt x="171" y="436"/>
                  </a:cubicBezTo>
                  <a:cubicBezTo>
                    <a:pt x="190" y="426"/>
                    <a:pt x="208" y="413"/>
                    <a:pt x="215" y="393"/>
                  </a:cubicBezTo>
                  <a:lnTo>
                    <a:pt x="216" y="391"/>
                  </a:lnTo>
                  <a:lnTo>
                    <a:pt x="216" y="389"/>
                  </a:lnTo>
                  <a:cubicBezTo>
                    <a:pt x="218" y="367"/>
                    <a:pt x="217" y="351"/>
                    <a:pt x="217" y="332"/>
                  </a:cubicBezTo>
                  <a:lnTo>
                    <a:pt x="217" y="324"/>
                  </a:lnTo>
                  <a:lnTo>
                    <a:pt x="210" y="320"/>
                  </a:lnTo>
                  <a:cubicBezTo>
                    <a:pt x="211" y="321"/>
                    <a:pt x="209" y="319"/>
                    <a:pt x="206" y="316"/>
                  </a:cubicBezTo>
                  <a:cubicBezTo>
                    <a:pt x="204" y="312"/>
                    <a:pt x="201" y="307"/>
                    <a:pt x="198" y="302"/>
                  </a:cubicBezTo>
                  <a:cubicBezTo>
                    <a:pt x="192" y="291"/>
                    <a:pt x="188" y="277"/>
                    <a:pt x="186" y="266"/>
                  </a:cubicBezTo>
                  <a:lnTo>
                    <a:pt x="185" y="255"/>
                  </a:lnTo>
                  <a:lnTo>
                    <a:pt x="174" y="254"/>
                  </a:lnTo>
                  <a:cubicBezTo>
                    <a:pt x="174" y="254"/>
                    <a:pt x="173" y="254"/>
                    <a:pt x="171" y="251"/>
                  </a:cubicBezTo>
                  <a:cubicBezTo>
                    <a:pt x="168" y="248"/>
                    <a:pt x="165" y="241"/>
                    <a:pt x="163" y="228"/>
                  </a:cubicBezTo>
                  <a:cubicBezTo>
                    <a:pt x="161" y="222"/>
                    <a:pt x="166" y="217"/>
                    <a:pt x="167" y="213"/>
                  </a:cubicBezTo>
                  <a:lnTo>
                    <a:pt x="176" y="208"/>
                  </a:lnTo>
                  <a:lnTo>
                    <a:pt x="173" y="198"/>
                  </a:lnTo>
                  <a:cubicBezTo>
                    <a:pt x="161" y="150"/>
                    <a:pt x="159" y="106"/>
                    <a:pt x="172" y="76"/>
                  </a:cubicBezTo>
                  <a:cubicBezTo>
                    <a:pt x="185" y="46"/>
                    <a:pt x="211" y="27"/>
                    <a:pt x="267" y="26"/>
                  </a:cubicBezTo>
                  <a:close/>
                  <a:moveTo>
                    <a:pt x="440" y="40"/>
                  </a:moveTo>
                  <a:cubicBezTo>
                    <a:pt x="463" y="40"/>
                    <a:pt x="476" y="46"/>
                    <a:pt x="480" y="53"/>
                  </a:cubicBezTo>
                  <a:lnTo>
                    <a:pt x="483" y="58"/>
                  </a:lnTo>
                  <a:lnTo>
                    <a:pt x="490" y="59"/>
                  </a:lnTo>
                  <a:cubicBezTo>
                    <a:pt x="505" y="61"/>
                    <a:pt x="513" y="67"/>
                    <a:pt x="519" y="76"/>
                  </a:cubicBezTo>
                  <a:cubicBezTo>
                    <a:pt x="525" y="84"/>
                    <a:pt x="529" y="96"/>
                    <a:pt x="530" y="109"/>
                  </a:cubicBezTo>
                  <a:cubicBezTo>
                    <a:pt x="532" y="135"/>
                    <a:pt x="524" y="167"/>
                    <a:pt x="519" y="181"/>
                  </a:cubicBezTo>
                  <a:lnTo>
                    <a:pt x="516" y="191"/>
                  </a:lnTo>
                  <a:lnTo>
                    <a:pt x="525" y="197"/>
                  </a:lnTo>
                  <a:cubicBezTo>
                    <a:pt x="524" y="196"/>
                    <a:pt x="528" y="198"/>
                    <a:pt x="527" y="207"/>
                  </a:cubicBezTo>
                  <a:cubicBezTo>
                    <a:pt x="527" y="214"/>
                    <a:pt x="524" y="219"/>
                    <a:pt x="522" y="225"/>
                  </a:cubicBezTo>
                  <a:cubicBezTo>
                    <a:pt x="520" y="227"/>
                    <a:pt x="519" y="227"/>
                    <a:pt x="520" y="227"/>
                  </a:cubicBezTo>
                  <a:lnTo>
                    <a:pt x="509" y="228"/>
                  </a:lnTo>
                  <a:lnTo>
                    <a:pt x="508" y="239"/>
                  </a:lnTo>
                  <a:cubicBezTo>
                    <a:pt x="507" y="248"/>
                    <a:pt x="503" y="260"/>
                    <a:pt x="498" y="269"/>
                  </a:cubicBezTo>
                  <a:cubicBezTo>
                    <a:pt x="496" y="273"/>
                    <a:pt x="494" y="277"/>
                    <a:pt x="492" y="280"/>
                  </a:cubicBezTo>
                  <a:cubicBezTo>
                    <a:pt x="490" y="283"/>
                    <a:pt x="488" y="284"/>
                    <a:pt x="489" y="283"/>
                  </a:cubicBezTo>
                  <a:lnTo>
                    <a:pt x="482" y="287"/>
                  </a:lnTo>
                  <a:lnTo>
                    <a:pt x="482" y="295"/>
                  </a:lnTo>
                  <a:cubicBezTo>
                    <a:pt x="482" y="311"/>
                    <a:pt x="482" y="325"/>
                    <a:pt x="483" y="344"/>
                  </a:cubicBezTo>
                  <a:lnTo>
                    <a:pt x="483" y="345"/>
                  </a:lnTo>
                  <a:lnTo>
                    <a:pt x="484" y="347"/>
                  </a:lnTo>
                  <a:cubicBezTo>
                    <a:pt x="491" y="365"/>
                    <a:pt x="506" y="376"/>
                    <a:pt x="523" y="384"/>
                  </a:cubicBezTo>
                  <a:cubicBezTo>
                    <a:pt x="539" y="392"/>
                    <a:pt x="558" y="399"/>
                    <a:pt x="575" y="406"/>
                  </a:cubicBezTo>
                  <a:cubicBezTo>
                    <a:pt x="593" y="414"/>
                    <a:pt x="609" y="422"/>
                    <a:pt x="621" y="434"/>
                  </a:cubicBezTo>
                  <a:cubicBezTo>
                    <a:pt x="629" y="443"/>
                    <a:pt x="635" y="455"/>
                    <a:pt x="638" y="469"/>
                  </a:cubicBezTo>
                  <a:lnTo>
                    <a:pt x="493" y="469"/>
                  </a:lnTo>
                  <a:cubicBezTo>
                    <a:pt x="477" y="455"/>
                    <a:pt x="458" y="445"/>
                    <a:pt x="439" y="437"/>
                  </a:cubicBezTo>
                  <a:cubicBezTo>
                    <a:pt x="417" y="428"/>
                    <a:pt x="395" y="420"/>
                    <a:pt x="378" y="412"/>
                  </a:cubicBezTo>
                  <a:cubicBezTo>
                    <a:pt x="361" y="404"/>
                    <a:pt x="351" y="395"/>
                    <a:pt x="347" y="385"/>
                  </a:cubicBezTo>
                  <a:cubicBezTo>
                    <a:pt x="345" y="367"/>
                    <a:pt x="346" y="353"/>
                    <a:pt x="346" y="337"/>
                  </a:cubicBezTo>
                  <a:cubicBezTo>
                    <a:pt x="348" y="335"/>
                    <a:pt x="350" y="334"/>
                    <a:pt x="352" y="331"/>
                  </a:cubicBezTo>
                  <a:cubicBezTo>
                    <a:pt x="355" y="326"/>
                    <a:pt x="359" y="320"/>
                    <a:pt x="362" y="314"/>
                  </a:cubicBezTo>
                  <a:cubicBezTo>
                    <a:pt x="368" y="302"/>
                    <a:pt x="372" y="288"/>
                    <a:pt x="374" y="274"/>
                  </a:cubicBezTo>
                  <a:cubicBezTo>
                    <a:pt x="378" y="272"/>
                    <a:pt x="383" y="272"/>
                    <a:pt x="386" y="267"/>
                  </a:cubicBezTo>
                  <a:cubicBezTo>
                    <a:pt x="393" y="259"/>
                    <a:pt x="397" y="247"/>
                    <a:pt x="399" y="231"/>
                  </a:cubicBezTo>
                  <a:cubicBezTo>
                    <a:pt x="401" y="216"/>
                    <a:pt x="396" y="206"/>
                    <a:pt x="390" y="199"/>
                  </a:cubicBezTo>
                  <a:cubicBezTo>
                    <a:pt x="396" y="178"/>
                    <a:pt x="405" y="144"/>
                    <a:pt x="402" y="109"/>
                  </a:cubicBezTo>
                  <a:cubicBezTo>
                    <a:pt x="398" y="88"/>
                    <a:pt x="395" y="68"/>
                    <a:pt x="384" y="54"/>
                  </a:cubicBezTo>
                  <a:cubicBezTo>
                    <a:pt x="397" y="46"/>
                    <a:pt x="415" y="40"/>
                    <a:pt x="440" y="40"/>
                  </a:cubicBezTo>
                  <a:close/>
                </a:path>
              </a:pathLst>
            </a:custGeom>
            <a:solidFill>
              <a:srgbClr val="5F5F5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Segoe UI" panose="020B0502040204020203" pitchFamily="34" charset="0"/>
                <a:cs typeface="Segoe UI" panose="020B0502040204020203" pitchFamily="34" charset="0"/>
              </a:endParaRPr>
            </a:p>
          </p:txBody>
        </p:sp>
        <p:sp>
          <p:nvSpPr>
            <p:cNvPr id="333" name="Rectangle: Rounded Corners 332">
              <a:extLst>
                <a:ext uri="{FF2B5EF4-FFF2-40B4-BE49-F238E27FC236}">
                  <a16:creationId xmlns:a16="http://schemas.microsoft.com/office/drawing/2014/main" id="{958ADCA5-CE48-42AD-8C67-8A9FF08EF5EC}"/>
                </a:ext>
              </a:extLst>
            </p:cNvPr>
            <p:cNvSpPr/>
            <p:nvPr/>
          </p:nvSpPr>
          <p:spPr>
            <a:xfrm>
              <a:off x="4720329" y="3886408"/>
              <a:ext cx="672088"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dirty="0">
                <a:solidFill>
                  <a:schemeClr val="accent5">
                    <a:lumMod val="50000"/>
                  </a:schemeClr>
                </a:solidFill>
              </a:endParaRPr>
            </a:p>
          </p:txBody>
        </p:sp>
        <p:sp>
          <p:nvSpPr>
            <p:cNvPr id="334" name="Rectangle: Rounded Corners 333">
              <a:extLst>
                <a:ext uri="{FF2B5EF4-FFF2-40B4-BE49-F238E27FC236}">
                  <a16:creationId xmlns:a16="http://schemas.microsoft.com/office/drawing/2014/main" id="{F8E5CC01-A104-480B-BC79-A378A955DEB1}"/>
                </a:ext>
              </a:extLst>
            </p:cNvPr>
            <p:cNvSpPr/>
            <p:nvPr/>
          </p:nvSpPr>
          <p:spPr>
            <a:xfrm>
              <a:off x="4714701" y="4406159"/>
              <a:ext cx="672088"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dirty="0">
                <a:solidFill>
                  <a:schemeClr val="accent5">
                    <a:lumMod val="50000"/>
                  </a:schemeClr>
                </a:solidFill>
              </a:endParaRPr>
            </a:p>
          </p:txBody>
        </p:sp>
        <p:sp>
          <p:nvSpPr>
            <p:cNvPr id="335" name="Rectangle: Rounded Corners 334">
              <a:extLst>
                <a:ext uri="{FF2B5EF4-FFF2-40B4-BE49-F238E27FC236}">
                  <a16:creationId xmlns:a16="http://schemas.microsoft.com/office/drawing/2014/main" id="{104EC9B9-2E89-4734-AECC-80A34ED4B3F3}"/>
                </a:ext>
              </a:extLst>
            </p:cNvPr>
            <p:cNvSpPr/>
            <p:nvPr/>
          </p:nvSpPr>
          <p:spPr>
            <a:xfrm>
              <a:off x="4829595" y="3066152"/>
              <a:ext cx="1063287" cy="144363"/>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2">
                    <a:lumMod val="75000"/>
                  </a:schemeClr>
                </a:solidFill>
              </a:endParaRPr>
            </a:p>
          </p:txBody>
        </p:sp>
        <p:sp>
          <p:nvSpPr>
            <p:cNvPr id="336" name="Rectangle: Rounded Corners 335">
              <a:extLst>
                <a:ext uri="{FF2B5EF4-FFF2-40B4-BE49-F238E27FC236}">
                  <a16:creationId xmlns:a16="http://schemas.microsoft.com/office/drawing/2014/main" id="{C6BAA1C1-B04C-4D3A-8817-7411AB8667A2}"/>
                </a:ext>
              </a:extLst>
            </p:cNvPr>
            <p:cNvSpPr/>
            <p:nvPr/>
          </p:nvSpPr>
          <p:spPr>
            <a:xfrm>
              <a:off x="5432009" y="3884472"/>
              <a:ext cx="672088"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dirty="0">
                <a:solidFill>
                  <a:schemeClr val="accent5">
                    <a:lumMod val="50000"/>
                  </a:schemeClr>
                </a:solidFill>
              </a:endParaRPr>
            </a:p>
          </p:txBody>
        </p:sp>
        <p:sp>
          <p:nvSpPr>
            <p:cNvPr id="337" name="Rectangle: Rounded Corners 336">
              <a:extLst>
                <a:ext uri="{FF2B5EF4-FFF2-40B4-BE49-F238E27FC236}">
                  <a16:creationId xmlns:a16="http://schemas.microsoft.com/office/drawing/2014/main" id="{86FDF8A6-F547-4B2D-9F1B-4BC3CF1FF2A1}"/>
                </a:ext>
              </a:extLst>
            </p:cNvPr>
            <p:cNvSpPr/>
            <p:nvPr/>
          </p:nvSpPr>
          <p:spPr>
            <a:xfrm>
              <a:off x="5426381" y="4404223"/>
              <a:ext cx="672088"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dirty="0">
                <a:solidFill>
                  <a:schemeClr val="accent5">
                    <a:lumMod val="50000"/>
                  </a:schemeClr>
                </a:solidFill>
              </a:endParaRPr>
            </a:p>
          </p:txBody>
        </p:sp>
        <p:sp>
          <p:nvSpPr>
            <p:cNvPr id="338" name="Rectangle: Rounded Corners 337">
              <a:extLst>
                <a:ext uri="{FF2B5EF4-FFF2-40B4-BE49-F238E27FC236}">
                  <a16:creationId xmlns:a16="http://schemas.microsoft.com/office/drawing/2014/main" id="{864A254F-BF7B-4033-9051-11858CB2AA10}"/>
                </a:ext>
              </a:extLst>
            </p:cNvPr>
            <p:cNvSpPr/>
            <p:nvPr/>
          </p:nvSpPr>
          <p:spPr>
            <a:xfrm>
              <a:off x="6148583" y="3871180"/>
              <a:ext cx="672088"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b="1" dirty="0">
                <a:solidFill>
                  <a:schemeClr val="accent5">
                    <a:lumMod val="50000"/>
                  </a:schemeClr>
                </a:solidFill>
              </a:endParaRPr>
            </a:p>
          </p:txBody>
        </p:sp>
        <p:sp>
          <p:nvSpPr>
            <p:cNvPr id="339" name="Rectangle: Rounded Corners 338">
              <a:extLst>
                <a:ext uri="{FF2B5EF4-FFF2-40B4-BE49-F238E27FC236}">
                  <a16:creationId xmlns:a16="http://schemas.microsoft.com/office/drawing/2014/main" id="{ED411FAB-31E5-4D4E-A448-7C41672AA304}"/>
                </a:ext>
              </a:extLst>
            </p:cNvPr>
            <p:cNvSpPr/>
            <p:nvPr/>
          </p:nvSpPr>
          <p:spPr>
            <a:xfrm>
              <a:off x="6142955" y="4390931"/>
              <a:ext cx="672088"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dirty="0">
                <a:solidFill>
                  <a:schemeClr val="accent5">
                    <a:lumMod val="50000"/>
                  </a:schemeClr>
                </a:solidFill>
              </a:endParaRPr>
            </a:p>
          </p:txBody>
        </p:sp>
        <p:sp>
          <p:nvSpPr>
            <p:cNvPr id="341" name="Rectangle: Rounded Corners 340">
              <a:extLst>
                <a:ext uri="{FF2B5EF4-FFF2-40B4-BE49-F238E27FC236}">
                  <a16:creationId xmlns:a16="http://schemas.microsoft.com/office/drawing/2014/main" id="{D775D396-75BF-40DF-8AA1-3D7170BBABB3}"/>
                </a:ext>
              </a:extLst>
            </p:cNvPr>
            <p:cNvSpPr/>
            <p:nvPr/>
          </p:nvSpPr>
          <p:spPr>
            <a:xfrm>
              <a:off x="7059742" y="2506200"/>
              <a:ext cx="1113606" cy="306575"/>
            </a:xfrm>
            <a:prstGeom prst="roundRect">
              <a:avLst>
                <a:gd name="adj" fmla="val 942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accent5">
                    <a:lumMod val="50000"/>
                  </a:schemeClr>
                </a:solidFill>
              </a:endParaRPr>
            </a:p>
          </p:txBody>
        </p:sp>
        <p:sp>
          <p:nvSpPr>
            <p:cNvPr id="342" name="Rectangle: Rounded Corners 341">
              <a:extLst>
                <a:ext uri="{FF2B5EF4-FFF2-40B4-BE49-F238E27FC236}">
                  <a16:creationId xmlns:a16="http://schemas.microsoft.com/office/drawing/2014/main" id="{C64EB4A6-E6EE-49D6-B8C6-76E86C48EA31}"/>
                </a:ext>
              </a:extLst>
            </p:cNvPr>
            <p:cNvSpPr/>
            <p:nvPr/>
          </p:nvSpPr>
          <p:spPr>
            <a:xfrm>
              <a:off x="7059742" y="2858710"/>
              <a:ext cx="1113606" cy="306575"/>
            </a:xfrm>
            <a:prstGeom prst="roundRect">
              <a:avLst>
                <a:gd name="adj" fmla="val 942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accent5">
                    <a:lumMod val="50000"/>
                  </a:schemeClr>
                </a:solidFill>
              </a:endParaRPr>
            </a:p>
          </p:txBody>
        </p:sp>
        <p:sp>
          <p:nvSpPr>
            <p:cNvPr id="343" name="Rectangle: Rounded Corners 342">
              <a:extLst>
                <a:ext uri="{FF2B5EF4-FFF2-40B4-BE49-F238E27FC236}">
                  <a16:creationId xmlns:a16="http://schemas.microsoft.com/office/drawing/2014/main" id="{75F5FDEF-A0DC-4660-AAFC-552B9D192961}"/>
                </a:ext>
              </a:extLst>
            </p:cNvPr>
            <p:cNvSpPr/>
            <p:nvPr/>
          </p:nvSpPr>
          <p:spPr>
            <a:xfrm>
              <a:off x="5973261" y="2479840"/>
              <a:ext cx="878584" cy="332935"/>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endParaRPr>
            </a:p>
          </p:txBody>
        </p:sp>
        <p:sp>
          <p:nvSpPr>
            <p:cNvPr id="344" name="Rectangle: Rounded Corners 343">
              <a:extLst>
                <a:ext uri="{FF2B5EF4-FFF2-40B4-BE49-F238E27FC236}">
                  <a16:creationId xmlns:a16="http://schemas.microsoft.com/office/drawing/2014/main" id="{BFE08913-20CD-425E-8F96-428E4AF56929}"/>
                </a:ext>
              </a:extLst>
            </p:cNvPr>
            <p:cNvSpPr/>
            <p:nvPr/>
          </p:nvSpPr>
          <p:spPr>
            <a:xfrm>
              <a:off x="5971618" y="2815875"/>
              <a:ext cx="878584" cy="332935"/>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endParaRPr>
            </a:p>
          </p:txBody>
        </p:sp>
        <p:sp>
          <p:nvSpPr>
            <p:cNvPr id="345" name="Rectangle: Rounded Corners 344">
              <a:extLst>
                <a:ext uri="{FF2B5EF4-FFF2-40B4-BE49-F238E27FC236}">
                  <a16:creationId xmlns:a16="http://schemas.microsoft.com/office/drawing/2014/main" id="{1035AE9E-3860-46BE-97AA-5D5B2191683A}"/>
                </a:ext>
              </a:extLst>
            </p:cNvPr>
            <p:cNvSpPr/>
            <p:nvPr/>
          </p:nvSpPr>
          <p:spPr>
            <a:xfrm>
              <a:off x="5971618" y="3151139"/>
              <a:ext cx="878584" cy="332935"/>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endParaRPr>
            </a:p>
          </p:txBody>
        </p:sp>
        <p:sp>
          <p:nvSpPr>
            <p:cNvPr id="346" name="Rectangle: Rounded Corners 345">
              <a:extLst>
                <a:ext uri="{FF2B5EF4-FFF2-40B4-BE49-F238E27FC236}">
                  <a16:creationId xmlns:a16="http://schemas.microsoft.com/office/drawing/2014/main" id="{C9D2167B-5B0D-47D7-9051-19FED7C06C7C}"/>
                </a:ext>
              </a:extLst>
            </p:cNvPr>
            <p:cNvSpPr/>
            <p:nvPr/>
          </p:nvSpPr>
          <p:spPr>
            <a:xfrm>
              <a:off x="7069940" y="3215556"/>
              <a:ext cx="1113606" cy="306575"/>
            </a:xfrm>
            <a:prstGeom prst="roundRect">
              <a:avLst>
                <a:gd name="adj" fmla="val 942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accent5">
                    <a:lumMod val="50000"/>
                  </a:schemeClr>
                </a:solidFill>
              </a:endParaRPr>
            </a:p>
          </p:txBody>
        </p:sp>
        <p:sp>
          <p:nvSpPr>
            <p:cNvPr id="347" name="Rectangle: Rounded Corners 346">
              <a:extLst>
                <a:ext uri="{FF2B5EF4-FFF2-40B4-BE49-F238E27FC236}">
                  <a16:creationId xmlns:a16="http://schemas.microsoft.com/office/drawing/2014/main" id="{2785D259-0D76-4B7E-B870-269FD112668C}"/>
                </a:ext>
              </a:extLst>
            </p:cNvPr>
            <p:cNvSpPr/>
            <p:nvPr/>
          </p:nvSpPr>
          <p:spPr>
            <a:xfrm>
              <a:off x="7066065" y="3569541"/>
              <a:ext cx="1113606" cy="306575"/>
            </a:xfrm>
            <a:prstGeom prst="roundRect">
              <a:avLst>
                <a:gd name="adj" fmla="val 942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accent5">
                    <a:lumMod val="50000"/>
                  </a:schemeClr>
                </a:solidFill>
              </a:endParaRPr>
            </a:p>
          </p:txBody>
        </p:sp>
        <p:sp>
          <p:nvSpPr>
            <p:cNvPr id="348" name="Rectangle: Rounded Corners 347">
              <a:extLst>
                <a:ext uri="{FF2B5EF4-FFF2-40B4-BE49-F238E27FC236}">
                  <a16:creationId xmlns:a16="http://schemas.microsoft.com/office/drawing/2014/main" id="{7520A7BE-3899-421D-9B50-3840AF73ECF4}"/>
                </a:ext>
              </a:extLst>
            </p:cNvPr>
            <p:cNvSpPr/>
            <p:nvPr/>
          </p:nvSpPr>
          <p:spPr>
            <a:xfrm>
              <a:off x="7064200" y="3912441"/>
              <a:ext cx="1113606" cy="306575"/>
            </a:xfrm>
            <a:prstGeom prst="roundRect">
              <a:avLst>
                <a:gd name="adj" fmla="val 942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accent5">
                    <a:lumMod val="50000"/>
                  </a:schemeClr>
                </a:solidFill>
              </a:endParaRPr>
            </a:p>
          </p:txBody>
        </p:sp>
        <p:sp>
          <p:nvSpPr>
            <p:cNvPr id="349" name="Rectangle: Rounded Corners 348">
              <a:extLst>
                <a:ext uri="{FF2B5EF4-FFF2-40B4-BE49-F238E27FC236}">
                  <a16:creationId xmlns:a16="http://schemas.microsoft.com/office/drawing/2014/main" id="{22278259-BD8B-47D7-A594-12869BC58AD9}"/>
                </a:ext>
              </a:extLst>
            </p:cNvPr>
            <p:cNvSpPr/>
            <p:nvPr/>
          </p:nvSpPr>
          <p:spPr>
            <a:xfrm>
              <a:off x="7062335" y="4255341"/>
              <a:ext cx="1113606" cy="306575"/>
            </a:xfrm>
            <a:prstGeom prst="roundRect">
              <a:avLst>
                <a:gd name="adj" fmla="val 942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accent5">
                    <a:lumMod val="50000"/>
                  </a:schemeClr>
                </a:solidFill>
              </a:endParaRPr>
            </a:p>
          </p:txBody>
        </p:sp>
        <p:sp>
          <p:nvSpPr>
            <p:cNvPr id="350" name="Rectangle: Rounded Corners 349">
              <a:extLst>
                <a:ext uri="{FF2B5EF4-FFF2-40B4-BE49-F238E27FC236}">
                  <a16:creationId xmlns:a16="http://schemas.microsoft.com/office/drawing/2014/main" id="{DA69C6E4-979A-4F96-AAA2-93473DA459BA}"/>
                </a:ext>
              </a:extLst>
            </p:cNvPr>
            <p:cNvSpPr/>
            <p:nvPr/>
          </p:nvSpPr>
          <p:spPr>
            <a:xfrm>
              <a:off x="7060470" y="4598241"/>
              <a:ext cx="1113606" cy="306575"/>
            </a:xfrm>
            <a:prstGeom prst="roundRect">
              <a:avLst>
                <a:gd name="adj" fmla="val 942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accent5">
                    <a:lumMod val="50000"/>
                  </a:schemeClr>
                </a:solidFill>
              </a:endParaRPr>
            </a:p>
          </p:txBody>
        </p:sp>
        <p:sp>
          <p:nvSpPr>
            <p:cNvPr id="351" name="Rectangle: Rounded Corners 350">
              <a:extLst>
                <a:ext uri="{FF2B5EF4-FFF2-40B4-BE49-F238E27FC236}">
                  <a16:creationId xmlns:a16="http://schemas.microsoft.com/office/drawing/2014/main" id="{7621AEE3-0835-4EB0-BE16-AFDEA00D7A42}"/>
                </a:ext>
              </a:extLst>
            </p:cNvPr>
            <p:cNvSpPr/>
            <p:nvPr/>
          </p:nvSpPr>
          <p:spPr>
            <a:xfrm>
              <a:off x="4831307" y="3212900"/>
              <a:ext cx="1061304" cy="144363"/>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2">
                    <a:lumMod val="75000"/>
                  </a:schemeClr>
                </a:solidFill>
              </a:endParaRPr>
            </a:p>
          </p:txBody>
        </p:sp>
        <p:sp>
          <p:nvSpPr>
            <p:cNvPr id="352" name="Rectangle: Rounded Corners 351">
              <a:extLst>
                <a:ext uri="{FF2B5EF4-FFF2-40B4-BE49-F238E27FC236}">
                  <a16:creationId xmlns:a16="http://schemas.microsoft.com/office/drawing/2014/main" id="{CF2B0ECA-4670-41EA-9093-FCF47ABE23B2}"/>
                </a:ext>
              </a:extLst>
            </p:cNvPr>
            <p:cNvSpPr/>
            <p:nvPr/>
          </p:nvSpPr>
          <p:spPr>
            <a:xfrm>
              <a:off x="4832464" y="3359648"/>
              <a:ext cx="1059876" cy="144363"/>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2">
                    <a:lumMod val="75000"/>
                  </a:schemeClr>
                </a:solidFill>
              </a:endParaRPr>
            </a:p>
          </p:txBody>
        </p:sp>
      </p:grpSp>
      <p:sp>
        <p:nvSpPr>
          <p:cNvPr id="353" name="TextBox 352">
            <a:extLst>
              <a:ext uri="{FF2B5EF4-FFF2-40B4-BE49-F238E27FC236}">
                <a16:creationId xmlns:a16="http://schemas.microsoft.com/office/drawing/2014/main" id="{60CCD2DD-35D5-4CBE-ADE7-6F696FD9C56C}"/>
              </a:ext>
            </a:extLst>
          </p:cNvPr>
          <p:cNvSpPr txBox="1"/>
          <p:nvPr/>
        </p:nvSpPr>
        <p:spPr>
          <a:xfrm>
            <a:off x="5280647" y="2118647"/>
            <a:ext cx="2194411" cy="276999"/>
          </a:xfrm>
          <a:prstGeom prst="rect">
            <a:avLst/>
          </a:prstGeom>
          <a:noFill/>
        </p:spPr>
        <p:txBody>
          <a:bodyPr wrap="square" rtlCol="0">
            <a:spAutoFit/>
          </a:bodyPr>
          <a:lstStyle/>
          <a:p>
            <a:pPr algn="ctr"/>
            <a:r>
              <a:rPr lang="en-US" sz="1200" b="1" dirty="0"/>
              <a:t>Blackfacts.com</a:t>
            </a:r>
          </a:p>
        </p:txBody>
      </p:sp>
      <p:sp>
        <p:nvSpPr>
          <p:cNvPr id="354" name="TextBox 353">
            <a:extLst>
              <a:ext uri="{FF2B5EF4-FFF2-40B4-BE49-F238E27FC236}">
                <a16:creationId xmlns:a16="http://schemas.microsoft.com/office/drawing/2014/main" id="{51016553-5E7C-469C-A31F-4948D7967BC0}"/>
              </a:ext>
            </a:extLst>
          </p:cNvPr>
          <p:cNvSpPr txBox="1"/>
          <p:nvPr/>
        </p:nvSpPr>
        <p:spPr>
          <a:xfrm>
            <a:off x="7904639" y="2139001"/>
            <a:ext cx="2853221" cy="276999"/>
          </a:xfrm>
          <a:prstGeom prst="rect">
            <a:avLst/>
          </a:prstGeom>
          <a:noFill/>
        </p:spPr>
        <p:txBody>
          <a:bodyPr wrap="square" rtlCol="0">
            <a:spAutoFit/>
          </a:bodyPr>
          <a:lstStyle/>
          <a:p>
            <a:pPr algn="ctr"/>
            <a:r>
              <a:rPr lang="en-US" sz="1200" b="1" dirty="0"/>
              <a:t>Wakanda Technology Initiative</a:t>
            </a:r>
          </a:p>
        </p:txBody>
      </p:sp>
      <p:grpSp>
        <p:nvGrpSpPr>
          <p:cNvPr id="365" name="Group 364">
            <a:extLst>
              <a:ext uri="{FF2B5EF4-FFF2-40B4-BE49-F238E27FC236}">
                <a16:creationId xmlns:a16="http://schemas.microsoft.com/office/drawing/2014/main" id="{48CC0883-C4D8-4DE2-92C6-7836A3350A80}"/>
              </a:ext>
            </a:extLst>
          </p:cNvPr>
          <p:cNvGrpSpPr/>
          <p:nvPr/>
        </p:nvGrpSpPr>
        <p:grpSpPr>
          <a:xfrm>
            <a:off x="5152437" y="4076604"/>
            <a:ext cx="947741" cy="700622"/>
            <a:chOff x="748199" y="2518460"/>
            <a:chExt cx="947741" cy="700622"/>
          </a:xfrm>
        </p:grpSpPr>
        <p:pic>
          <p:nvPicPr>
            <p:cNvPr id="366" name="Graphic 365" descr="Group">
              <a:extLst>
                <a:ext uri="{FF2B5EF4-FFF2-40B4-BE49-F238E27FC236}">
                  <a16:creationId xmlns:a16="http://schemas.microsoft.com/office/drawing/2014/main" id="{4B2A553D-F6E6-40E0-8B39-311BE979D23E}"/>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2747" y="2518460"/>
              <a:ext cx="630820" cy="630820"/>
            </a:xfrm>
            <a:prstGeom prst="rect">
              <a:avLst/>
            </a:prstGeom>
          </p:spPr>
        </p:pic>
        <p:sp>
          <p:nvSpPr>
            <p:cNvPr id="367" name="TextBox 366">
              <a:extLst>
                <a:ext uri="{FF2B5EF4-FFF2-40B4-BE49-F238E27FC236}">
                  <a16:creationId xmlns:a16="http://schemas.microsoft.com/office/drawing/2014/main" id="{0343407A-3868-4BFD-8360-1CF8D436E6E2}"/>
                </a:ext>
              </a:extLst>
            </p:cNvPr>
            <p:cNvSpPr txBox="1"/>
            <p:nvPr/>
          </p:nvSpPr>
          <p:spPr>
            <a:xfrm>
              <a:off x="748199" y="2957472"/>
              <a:ext cx="947741" cy="261610"/>
            </a:xfrm>
            <a:prstGeom prst="rect">
              <a:avLst/>
            </a:prstGeom>
            <a:noFill/>
          </p:spPr>
          <p:txBody>
            <a:bodyPr wrap="square" rtlCol="0">
              <a:spAutoFit/>
            </a:bodyPr>
            <a:lstStyle/>
            <a:p>
              <a:pPr algn="ctr"/>
              <a:r>
                <a:rPr lang="en-US" sz="1050" dirty="0"/>
                <a:t>Consumers</a:t>
              </a:r>
            </a:p>
          </p:txBody>
        </p:sp>
      </p:grpSp>
      <p:grpSp>
        <p:nvGrpSpPr>
          <p:cNvPr id="368" name="Group 367">
            <a:extLst>
              <a:ext uri="{FF2B5EF4-FFF2-40B4-BE49-F238E27FC236}">
                <a16:creationId xmlns:a16="http://schemas.microsoft.com/office/drawing/2014/main" id="{F59C2E68-891F-444F-904F-608A741F128F}"/>
              </a:ext>
            </a:extLst>
          </p:cNvPr>
          <p:cNvGrpSpPr/>
          <p:nvPr/>
        </p:nvGrpSpPr>
        <p:grpSpPr>
          <a:xfrm>
            <a:off x="6099762" y="4144700"/>
            <a:ext cx="667856" cy="646245"/>
            <a:chOff x="732162" y="3223540"/>
            <a:chExt cx="947741" cy="921010"/>
          </a:xfrm>
        </p:grpSpPr>
        <p:pic>
          <p:nvPicPr>
            <p:cNvPr id="369" name="Graphic 368" descr="Team">
              <a:extLst>
                <a:ext uri="{FF2B5EF4-FFF2-40B4-BE49-F238E27FC236}">
                  <a16:creationId xmlns:a16="http://schemas.microsoft.com/office/drawing/2014/main" id="{FBF2D9A1-2CA5-4CE5-94BE-AF966B37AE1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61706" y="3223540"/>
              <a:ext cx="688654" cy="688654"/>
            </a:xfrm>
            <a:prstGeom prst="rect">
              <a:avLst/>
            </a:prstGeom>
          </p:spPr>
        </p:pic>
        <p:sp>
          <p:nvSpPr>
            <p:cNvPr id="370" name="TextBox 369">
              <a:extLst>
                <a:ext uri="{FF2B5EF4-FFF2-40B4-BE49-F238E27FC236}">
                  <a16:creationId xmlns:a16="http://schemas.microsoft.com/office/drawing/2014/main" id="{63A1C290-3E11-43E3-8AC0-78C1E1D36881}"/>
                </a:ext>
              </a:extLst>
            </p:cNvPr>
            <p:cNvSpPr txBox="1"/>
            <p:nvPr/>
          </p:nvSpPr>
          <p:spPr>
            <a:xfrm>
              <a:off x="732162" y="3793643"/>
              <a:ext cx="947741" cy="350907"/>
            </a:xfrm>
            <a:prstGeom prst="rect">
              <a:avLst/>
            </a:prstGeom>
            <a:noFill/>
          </p:spPr>
          <p:txBody>
            <a:bodyPr wrap="square" rtlCol="0">
              <a:spAutoFit/>
            </a:bodyPr>
            <a:lstStyle/>
            <a:p>
              <a:pPr algn="ctr"/>
              <a:r>
                <a:rPr lang="en-US" sz="1000" dirty="0" err="1"/>
                <a:t>Assns</a:t>
              </a:r>
              <a:endParaRPr lang="en-US" sz="1050" dirty="0"/>
            </a:p>
          </p:txBody>
        </p:sp>
      </p:grpSp>
      <p:grpSp>
        <p:nvGrpSpPr>
          <p:cNvPr id="371" name="Group 370">
            <a:extLst>
              <a:ext uri="{FF2B5EF4-FFF2-40B4-BE49-F238E27FC236}">
                <a16:creationId xmlns:a16="http://schemas.microsoft.com/office/drawing/2014/main" id="{056BDCAA-689C-4940-93D1-2FE97815B4D3}"/>
              </a:ext>
            </a:extLst>
          </p:cNvPr>
          <p:cNvGrpSpPr/>
          <p:nvPr/>
        </p:nvGrpSpPr>
        <p:grpSpPr>
          <a:xfrm>
            <a:off x="6745017" y="4151278"/>
            <a:ext cx="730679" cy="581707"/>
            <a:chOff x="730523" y="4078998"/>
            <a:chExt cx="947741" cy="754514"/>
          </a:xfrm>
        </p:grpSpPr>
        <p:pic>
          <p:nvPicPr>
            <p:cNvPr id="372" name="Graphic 371" descr="Woman">
              <a:extLst>
                <a:ext uri="{FF2B5EF4-FFF2-40B4-BE49-F238E27FC236}">
                  <a16:creationId xmlns:a16="http://schemas.microsoft.com/office/drawing/2014/main" id="{254A26B0-9E30-47B3-848E-6805A3E32C9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39195" y="4078998"/>
              <a:ext cx="535486" cy="535486"/>
            </a:xfrm>
            <a:prstGeom prst="rect">
              <a:avLst/>
            </a:prstGeom>
          </p:spPr>
        </p:pic>
        <p:sp>
          <p:nvSpPr>
            <p:cNvPr id="373" name="TextBox 372">
              <a:extLst>
                <a:ext uri="{FF2B5EF4-FFF2-40B4-BE49-F238E27FC236}">
                  <a16:creationId xmlns:a16="http://schemas.microsoft.com/office/drawing/2014/main" id="{F3B51394-D80F-49AF-9843-C29071E2027E}"/>
                </a:ext>
              </a:extLst>
            </p:cNvPr>
            <p:cNvSpPr txBox="1"/>
            <p:nvPr/>
          </p:nvSpPr>
          <p:spPr>
            <a:xfrm>
              <a:off x="730523" y="4571902"/>
              <a:ext cx="947741" cy="261610"/>
            </a:xfrm>
            <a:prstGeom prst="rect">
              <a:avLst/>
            </a:prstGeom>
            <a:noFill/>
          </p:spPr>
          <p:txBody>
            <a:bodyPr wrap="square" rtlCol="0">
              <a:spAutoFit/>
            </a:bodyPr>
            <a:lstStyle/>
            <a:p>
              <a:pPr algn="ctr"/>
              <a:r>
                <a:rPr lang="en-US" sz="1050" dirty="0"/>
                <a:t>Historians</a:t>
              </a:r>
            </a:p>
          </p:txBody>
        </p:sp>
      </p:grpSp>
      <p:pic>
        <p:nvPicPr>
          <p:cNvPr id="374" name="Picture 373">
            <a:extLst>
              <a:ext uri="{FF2B5EF4-FFF2-40B4-BE49-F238E27FC236}">
                <a16:creationId xmlns:a16="http://schemas.microsoft.com/office/drawing/2014/main" id="{E9CB75E6-D357-455C-A3F3-2CAC0EFDEA36}"/>
              </a:ext>
            </a:extLst>
          </p:cNvPr>
          <p:cNvPicPr/>
          <p:nvPr/>
        </p:nvPicPr>
        <p:blipFill>
          <a:blip r:embed="rId9" cstate="screen">
            <a:extLst>
              <a:ext uri="{28A0092B-C50C-407E-A947-70E740481C1C}">
                <a14:useLocalDpi xmlns:a14="http://schemas.microsoft.com/office/drawing/2010/main"/>
              </a:ext>
            </a:extLst>
          </a:blip>
          <a:stretch>
            <a:fillRect/>
          </a:stretch>
        </p:blipFill>
        <p:spPr>
          <a:xfrm>
            <a:off x="9772006" y="498989"/>
            <a:ext cx="1114860" cy="1050957"/>
          </a:xfrm>
          <a:prstGeom prst="rect">
            <a:avLst/>
          </a:prstGeom>
        </p:spPr>
      </p:pic>
      <p:sp>
        <p:nvSpPr>
          <p:cNvPr id="375" name="Rectangle: Rounded Corners 374">
            <a:extLst>
              <a:ext uri="{FF2B5EF4-FFF2-40B4-BE49-F238E27FC236}">
                <a16:creationId xmlns:a16="http://schemas.microsoft.com/office/drawing/2014/main" id="{C89F5069-04AF-4AD8-81EF-7DAA216FC4FD}"/>
              </a:ext>
            </a:extLst>
          </p:cNvPr>
          <p:cNvSpPr/>
          <p:nvPr/>
        </p:nvSpPr>
        <p:spPr>
          <a:xfrm>
            <a:off x="1303421" y="2402913"/>
            <a:ext cx="3669633" cy="3855273"/>
          </a:xfrm>
          <a:prstGeom prst="roundRect">
            <a:avLst>
              <a:gd name="adj" fmla="val 11145"/>
            </a:avLst>
          </a:prstGeom>
          <a:solidFill>
            <a:schemeClr val="accent2">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Blackfacts.com is just the initial offering in what will be an entire platform  of technology services created to help ‘uplift the race’ by connecting individuals and communities of color with today’s advanced software capabilities.</a:t>
            </a:r>
          </a:p>
          <a:p>
            <a:endParaRPr lang="en-US" sz="1200" dirty="0">
              <a:solidFill>
                <a:schemeClr val="tx1"/>
              </a:solidFill>
            </a:endParaRPr>
          </a:p>
          <a:p>
            <a:r>
              <a:rPr lang="en-US" sz="1200" dirty="0">
                <a:solidFill>
                  <a:schemeClr val="tx1"/>
                </a:solidFill>
              </a:rPr>
              <a:t>The platform is called the Wakanda Technology Initiative™ and is based on a ‘Black Paper’ by </a:t>
            </a:r>
            <a:r>
              <a:rPr lang="en-US" sz="1200" dirty="0" err="1">
                <a:solidFill>
                  <a:schemeClr val="tx1"/>
                </a:solidFill>
              </a:rPr>
              <a:t>Blackfacts</a:t>
            </a:r>
            <a:r>
              <a:rPr lang="en-US" sz="1200" dirty="0">
                <a:solidFill>
                  <a:schemeClr val="tx1"/>
                </a:solidFill>
              </a:rPr>
              <a:t>’ founder Ken Granderson titled </a:t>
            </a:r>
            <a:r>
              <a:rPr lang="en-US" sz="1200" dirty="0">
                <a:solidFill>
                  <a:schemeClr val="tx1"/>
                </a:solidFill>
                <a:hlinkClick r:id="rId10"/>
              </a:rPr>
              <a:t>Lessons From Wakanda: Embrace Technology To Protect Your Culture</a:t>
            </a:r>
            <a:r>
              <a:rPr lang="en-US" sz="1200" dirty="0">
                <a:solidFill>
                  <a:schemeClr val="tx1"/>
                </a:solidFill>
              </a:rPr>
              <a:t>.</a:t>
            </a:r>
          </a:p>
          <a:p>
            <a:endParaRPr lang="en-US" sz="1200" dirty="0">
              <a:solidFill>
                <a:schemeClr val="tx1"/>
              </a:solidFill>
            </a:endParaRPr>
          </a:p>
          <a:p>
            <a:r>
              <a:rPr lang="en-US" sz="1200" dirty="0">
                <a:solidFill>
                  <a:schemeClr val="tx1"/>
                </a:solidFill>
              </a:rPr>
              <a:t>The Wakanda Technology Initiative™ aims to finally connect communities and organizations of color with today’s powerful software capabilities towards the goal of enabling us to be more competitive in every aspect of our lives and fields of endeavor.</a:t>
            </a:r>
          </a:p>
        </p:txBody>
      </p:sp>
    </p:spTree>
    <p:extLst>
      <p:ext uri="{BB962C8B-B14F-4D97-AF65-F5344CB8AC3E}">
        <p14:creationId xmlns:p14="http://schemas.microsoft.com/office/powerpoint/2010/main" val="1006243994"/>
      </p:ext>
    </p:extLst>
  </p:cSld>
  <p:clrMapOvr>
    <a:masterClrMapping/>
  </p:clrMapOvr>
  <mc:AlternateContent xmlns:mc="http://schemas.openxmlformats.org/markup-compatibility/2006" xmlns:p14="http://schemas.microsoft.com/office/powerpoint/2010/main">
    <mc:Choice Requires="p14">
      <p:transition p14:dur="250" advTm="10000">
        <p:pull/>
      </p:transition>
    </mc:Choice>
    <mc:Fallback xmlns="">
      <p:transition advTm="10000">
        <p:pull/>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extBox 299">
            <a:extLst>
              <a:ext uri="{FF2B5EF4-FFF2-40B4-BE49-F238E27FC236}">
                <a16:creationId xmlns:a16="http://schemas.microsoft.com/office/drawing/2014/main" id="{1EF43364-0627-4D53-BAA6-BF976D7A4097}"/>
              </a:ext>
            </a:extLst>
          </p:cNvPr>
          <p:cNvSpPr txBox="1"/>
          <p:nvPr/>
        </p:nvSpPr>
        <p:spPr>
          <a:xfrm>
            <a:off x="8199231" y="4289134"/>
            <a:ext cx="890277" cy="400110"/>
          </a:xfrm>
          <a:prstGeom prst="rect">
            <a:avLst/>
          </a:prstGeom>
          <a:noFill/>
        </p:spPr>
        <p:txBody>
          <a:bodyPr wrap="square" rtlCol="0">
            <a:spAutoFit/>
          </a:bodyPr>
          <a:lstStyle/>
          <a:p>
            <a:pPr algn="ctr"/>
            <a:r>
              <a:rPr lang="en-US" sz="1000" dirty="0">
                <a:solidFill>
                  <a:schemeClr val="bg1">
                    <a:lumMod val="50000"/>
                  </a:schemeClr>
                </a:solidFill>
              </a:rPr>
              <a:t>Get complete</a:t>
            </a:r>
          </a:p>
          <a:p>
            <a:pPr algn="ctr"/>
            <a:r>
              <a:rPr lang="en-US" sz="1000" dirty="0">
                <a:solidFill>
                  <a:schemeClr val="bg1">
                    <a:lumMod val="50000"/>
                  </a:schemeClr>
                </a:solidFill>
              </a:rPr>
              <a:t>Website</a:t>
            </a:r>
          </a:p>
        </p:txBody>
      </p:sp>
      <p:sp>
        <p:nvSpPr>
          <p:cNvPr id="298" name="TextBox 297">
            <a:extLst>
              <a:ext uri="{FF2B5EF4-FFF2-40B4-BE49-F238E27FC236}">
                <a16:creationId xmlns:a16="http://schemas.microsoft.com/office/drawing/2014/main" id="{FBEFD51E-3CC5-4350-B277-382B32C63D50}"/>
              </a:ext>
            </a:extLst>
          </p:cNvPr>
          <p:cNvSpPr txBox="1"/>
          <p:nvPr/>
        </p:nvSpPr>
        <p:spPr>
          <a:xfrm>
            <a:off x="8212086" y="2411267"/>
            <a:ext cx="853345" cy="400110"/>
          </a:xfrm>
          <a:prstGeom prst="rect">
            <a:avLst/>
          </a:prstGeom>
          <a:noFill/>
        </p:spPr>
        <p:txBody>
          <a:bodyPr wrap="square" rtlCol="0">
            <a:spAutoFit/>
          </a:bodyPr>
          <a:lstStyle/>
          <a:p>
            <a:pPr algn="ctr"/>
            <a:r>
              <a:rPr lang="en-US" sz="1000" dirty="0">
                <a:solidFill>
                  <a:schemeClr val="bg1">
                    <a:lumMod val="50000"/>
                  </a:schemeClr>
                </a:solidFill>
              </a:rPr>
              <a:t>Select your</a:t>
            </a:r>
          </a:p>
          <a:p>
            <a:pPr algn="ctr"/>
            <a:r>
              <a:rPr lang="en-US" sz="1000" dirty="0">
                <a:solidFill>
                  <a:schemeClr val="bg1">
                    <a:lumMod val="50000"/>
                  </a:schemeClr>
                </a:solidFill>
              </a:rPr>
              <a:t>Widgets</a:t>
            </a:r>
          </a:p>
        </p:txBody>
      </p:sp>
      <p:grpSp>
        <p:nvGrpSpPr>
          <p:cNvPr id="264" name="Group 263">
            <a:extLst>
              <a:ext uri="{FF2B5EF4-FFF2-40B4-BE49-F238E27FC236}">
                <a16:creationId xmlns:a16="http://schemas.microsoft.com/office/drawing/2014/main" id="{D49D8EE4-8F1C-42FB-AC7D-1DF3A230F631}"/>
              </a:ext>
            </a:extLst>
          </p:cNvPr>
          <p:cNvGrpSpPr/>
          <p:nvPr/>
        </p:nvGrpSpPr>
        <p:grpSpPr>
          <a:xfrm>
            <a:off x="9435487" y="3522131"/>
            <a:ext cx="1699219" cy="1210854"/>
            <a:chOff x="8875646" y="2919145"/>
            <a:chExt cx="2068153" cy="1422544"/>
          </a:xfrm>
        </p:grpSpPr>
        <p:sp>
          <p:nvSpPr>
            <p:cNvPr id="265" name="Rectangle 264">
              <a:extLst>
                <a:ext uri="{FF2B5EF4-FFF2-40B4-BE49-F238E27FC236}">
                  <a16:creationId xmlns:a16="http://schemas.microsoft.com/office/drawing/2014/main" id="{B0500C82-3549-4B16-9D4A-436295CC7786}"/>
                </a:ext>
              </a:extLst>
            </p:cNvPr>
            <p:cNvSpPr/>
            <p:nvPr/>
          </p:nvSpPr>
          <p:spPr>
            <a:xfrm>
              <a:off x="8875646" y="2919145"/>
              <a:ext cx="2068153" cy="1422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 name="Group 265">
              <a:extLst>
                <a:ext uri="{FF2B5EF4-FFF2-40B4-BE49-F238E27FC236}">
                  <a16:creationId xmlns:a16="http://schemas.microsoft.com/office/drawing/2014/main" id="{7490CC86-C0C7-40EC-9E55-E94850D2A882}"/>
                </a:ext>
              </a:extLst>
            </p:cNvPr>
            <p:cNvGrpSpPr/>
            <p:nvPr/>
          </p:nvGrpSpPr>
          <p:grpSpPr>
            <a:xfrm>
              <a:off x="8890656" y="2932295"/>
              <a:ext cx="2024128" cy="1396193"/>
              <a:chOff x="7239000" y="3276600"/>
              <a:chExt cx="2359026" cy="1277937"/>
            </a:xfrm>
          </p:grpSpPr>
          <p:sp>
            <p:nvSpPr>
              <p:cNvPr id="267" name="Rectangle 24">
                <a:extLst>
                  <a:ext uri="{FF2B5EF4-FFF2-40B4-BE49-F238E27FC236}">
                    <a16:creationId xmlns:a16="http://schemas.microsoft.com/office/drawing/2014/main" id="{6D0EBEBD-DD0C-4D36-8138-96144F63F107}"/>
                  </a:ext>
                </a:extLst>
              </p:cNvPr>
              <p:cNvSpPr>
                <a:spLocks noChangeArrowheads="1"/>
              </p:cNvSpPr>
              <p:nvPr/>
            </p:nvSpPr>
            <p:spPr bwMode="auto">
              <a:xfrm>
                <a:off x="7239000" y="3848100"/>
                <a:ext cx="411163" cy="679450"/>
              </a:xfrm>
              <a:prstGeom prst="rect">
                <a:avLst/>
              </a:prstGeom>
              <a:solidFill>
                <a:srgbClr val="89CDCD"/>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Rectangle 25">
                <a:extLst>
                  <a:ext uri="{FF2B5EF4-FFF2-40B4-BE49-F238E27FC236}">
                    <a16:creationId xmlns:a16="http://schemas.microsoft.com/office/drawing/2014/main" id="{67B963FF-29D3-4413-8B70-4B58C5655D72}"/>
                  </a:ext>
                </a:extLst>
              </p:cNvPr>
              <p:cNvSpPr>
                <a:spLocks noChangeArrowheads="1"/>
              </p:cNvSpPr>
              <p:nvPr/>
            </p:nvSpPr>
            <p:spPr bwMode="auto">
              <a:xfrm>
                <a:off x="7248525" y="3276600"/>
                <a:ext cx="1408113" cy="522287"/>
              </a:xfrm>
              <a:prstGeom prst="rect">
                <a:avLst/>
              </a:pr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26">
                <a:extLst>
                  <a:ext uri="{FF2B5EF4-FFF2-40B4-BE49-F238E27FC236}">
                    <a16:creationId xmlns:a16="http://schemas.microsoft.com/office/drawing/2014/main" id="{63354759-5F11-4DA6-B6E1-21DA0D8DAA70}"/>
                  </a:ext>
                </a:extLst>
              </p:cNvPr>
              <p:cNvSpPr>
                <a:spLocks/>
              </p:cNvSpPr>
              <p:nvPr/>
            </p:nvSpPr>
            <p:spPr bwMode="auto">
              <a:xfrm>
                <a:off x="8559800" y="3489325"/>
                <a:ext cx="42863" cy="93662"/>
              </a:xfrm>
              <a:custGeom>
                <a:avLst/>
                <a:gdLst>
                  <a:gd name="T0" fmla="*/ 1 w 24"/>
                  <a:gd name="T1" fmla="*/ 6 h 53"/>
                  <a:gd name="T2" fmla="*/ 2 w 24"/>
                  <a:gd name="T3" fmla="*/ 2 h 53"/>
                  <a:gd name="T4" fmla="*/ 6 w 24"/>
                  <a:gd name="T5" fmla="*/ 2 h 53"/>
                  <a:gd name="T6" fmla="*/ 23 w 24"/>
                  <a:gd name="T7" fmla="*/ 25 h 53"/>
                  <a:gd name="T8" fmla="*/ 24 w 24"/>
                  <a:gd name="T9" fmla="*/ 25 h 53"/>
                  <a:gd name="T10" fmla="*/ 24 w 24"/>
                  <a:gd name="T11" fmla="*/ 25 h 53"/>
                  <a:gd name="T12" fmla="*/ 24 w 24"/>
                  <a:gd name="T13" fmla="*/ 25 h 53"/>
                  <a:gd name="T14" fmla="*/ 24 w 24"/>
                  <a:gd name="T15" fmla="*/ 25 h 53"/>
                  <a:gd name="T16" fmla="*/ 24 w 24"/>
                  <a:gd name="T17" fmla="*/ 26 h 53"/>
                  <a:gd name="T18" fmla="*/ 24 w 24"/>
                  <a:gd name="T19" fmla="*/ 26 h 53"/>
                  <a:gd name="T20" fmla="*/ 24 w 24"/>
                  <a:gd name="T21" fmla="*/ 26 h 53"/>
                  <a:gd name="T22" fmla="*/ 24 w 24"/>
                  <a:gd name="T23" fmla="*/ 26 h 53"/>
                  <a:gd name="T24" fmla="*/ 24 w 24"/>
                  <a:gd name="T25" fmla="*/ 26 h 53"/>
                  <a:gd name="T26" fmla="*/ 24 w 24"/>
                  <a:gd name="T27" fmla="*/ 27 h 53"/>
                  <a:gd name="T28" fmla="*/ 24 w 24"/>
                  <a:gd name="T29" fmla="*/ 27 h 53"/>
                  <a:gd name="T30" fmla="*/ 24 w 24"/>
                  <a:gd name="T31" fmla="*/ 27 h 53"/>
                  <a:gd name="T32" fmla="*/ 24 w 24"/>
                  <a:gd name="T33" fmla="*/ 27 h 53"/>
                  <a:gd name="T34" fmla="*/ 24 w 24"/>
                  <a:gd name="T35" fmla="*/ 27 h 53"/>
                  <a:gd name="T36" fmla="*/ 24 w 24"/>
                  <a:gd name="T37" fmla="*/ 27 h 53"/>
                  <a:gd name="T38" fmla="*/ 24 w 24"/>
                  <a:gd name="T39" fmla="*/ 27 h 53"/>
                  <a:gd name="T40" fmla="*/ 24 w 24"/>
                  <a:gd name="T41" fmla="*/ 27 h 53"/>
                  <a:gd name="T42" fmla="*/ 24 w 24"/>
                  <a:gd name="T43" fmla="*/ 27 h 53"/>
                  <a:gd name="T44" fmla="*/ 24 w 24"/>
                  <a:gd name="T45" fmla="*/ 27 h 53"/>
                  <a:gd name="T46" fmla="*/ 24 w 24"/>
                  <a:gd name="T47" fmla="*/ 28 h 53"/>
                  <a:gd name="T48" fmla="*/ 24 w 24"/>
                  <a:gd name="T49" fmla="*/ 28 h 53"/>
                  <a:gd name="T50" fmla="*/ 24 w 24"/>
                  <a:gd name="T51" fmla="*/ 28 h 53"/>
                  <a:gd name="T52" fmla="*/ 24 w 24"/>
                  <a:gd name="T53" fmla="*/ 28 h 53"/>
                  <a:gd name="T54" fmla="*/ 24 w 24"/>
                  <a:gd name="T55" fmla="*/ 28 h 53"/>
                  <a:gd name="T56" fmla="*/ 24 w 24"/>
                  <a:gd name="T57" fmla="*/ 29 h 53"/>
                  <a:gd name="T58" fmla="*/ 24 w 24"/>
                  <a:gd name="T59" fmla="*/ 29 h 53"/>
                  <a:gd name="T60" fmla="*/ 24 w 24"/>
                  <a:gd name="T61" fmla="*/ 29 h 53"/>
                  <a:gd name="T62" fmla="*/ 24 w 24"/>
                  <a:gd name="T63" fmla="*/ 29 h 53"/>
                  <a:gd name="T64" fmla="*/ 23 w 24"/>
                  <a:gd name="T65" fmla="*/ 29 h 53"/>
                  <a:gd name="T66" fmla="*/ 6 w 24"/>
                  <a:gd name="T67" fmla="*/ 52 h 53"/>
                  <a:gd name="T68" fmla="*/ 2 w 24"/>
                  <a:gd name="T69" fmla="*/ 52 h 53"/>
                  <a:gd name="T70" fmla="*/ 1 w 24"/>
                  <a:gd name="T71" fmla="*/ 48 h 53"/>
                  <a:gd name="T72" fmla="*/ 17 w 24"/>
                  <a:gd name="T73" fmla="*/ 27 h 53"/>
                  <a:gd name="T74" fmla="*/ 1 w 24"/>
                  <a:gd name="T75"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53">
                    <a:moveTo>
                      <a:pt x="1" y="6"/>
                    </a:moveTo>
                    <a:cubicBezTo>
                      <a:pt x="0" y="5"/>
                      <a:pt x="0" y="3"/>
                      <a:pt x="2" y="2"/>
                    </a:cubicBezTo>
                    <a:cubicBezTo>
                      <a:pt x="3" y="0"/>
                      <a:pt x="5" y="1"/>
                      <a:pt x="6" y="2"/>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5"/>
                      <a:pt x="24" y="25"/>
                    </a:cubicBezTo>
                    <a:cubicBezTo>
                      <a:pt x="24" y="25"/>
                      <a:pt x="24" y="25"/>
                      <a:pt x="24" y="26"/>
                    </a:cubicBezTo>
                    <a:cubicBezTo>
                      <a:pt x="24" y="26"/>
                      <a:pt x="24" y="26"/>
                      <a:pt x="24" y="26"/>
                    </a:cubicBezTo>
                    <a:cubicBezTo>
                      <a:pt x="24" y="26"/>
                      <a:pt x="24" y="26"/>
                      <a:pt x="24" y="26"/>
                    </a:cubicBezTo>
                    <a:cubicBezTo>
                      <a:pt x="24" y="26"/>
                      <a:pt x="24" y="26"/>
                      <a:pt x="24" y="26"/>
                    </a:cubicBezTo>
                    <a:cubicBezTo>
                      <a:pt x="24" y="26"/>
                      <a:pt x="24" y="26"/>
                      <a:pt x="24" y="26"/>
                    </a:cubicBezTo>
                    <a:cubicBezTo>
                      <a:pt x="24" y="26"/>
                      <a:pt x="24" y="26"/>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8"/>
                      <a:pt x="24" y="28"/>
                    </a:cubicBezTo>
                    <a:cubicBezTo>
                      <a:pt x="24" y="28"/>
                      <a:pt x="24" y="28"/>
                      <a:pt x="24" y="28"/>
                    </a:cubicBezTo>
                    <a:cubicBezTo>
                      <a:pt x="24" y="28"/>
                      <a:pt x="24" y="28"/>
                      <a:pt x="24" y="28"/>
                    </a:cubicBezTo>
                    <a:cubicBezTo>
                      <a:pt x="24" y="28"/>
                      <a:pt x="24" y="28"/>
                      <a:pt x="24" y="28"/>
                    </a:cubicBezTo>
                    <a:cubicBezTo>
                      <a:pt x="24" y="28"/>
                      <a:pt x="24" y="28"/>
                      <a:pt x="24" y="28"/>
                    </a:cubicBezTo>
                    <a:cubicBezTo>
                      <a:pt x="24" y="28"/>
                      <a:pt x="24" y="29"/>
                      <a:pt x="24" y="29"/>
                    </a:cubicBezTo>
                    <a:cubicBezTo>
                      <a:pt x="24" y="29"/>
                      <a:pt x="24" y="29"/>
                      <a:pt x="24" y="29"/>
                    </a:cubicBezTo>
                    <a:cubicBezTo>
                      <a:pt x="24" y="29"/>
                      <a:pt x="24" y="29"/>
                      <a:pt x="24" y="29"/>
                    </a:cubicBezTo>
                    <a:cubicBezTo>
                      <a:pt x="24" y="29"/>
                      <a:pt x="24" y="29"/>
                      <a:pt x="24" y="29"/>
                    </a:cubicBezTo>
                    <a:cubicBezTo>
                      <a:pt x="24" y="29"/>
                      <a:pt x="24" y="29"/>
                      <a:pt x="23" y="29"/>
                    </a:cubicBezTo>
                    <a:cubicBezTo>
                      <a:pt x="6" y="52"/>
                      <a:pt x="6" y="52"/>
                      <a:pt x="6" y="52"/>
                    </a:cubicBezTo>
                    <a:cubicBezTo>
                      <a:pt x="5" y="53"/>
                      <a:pt x="3" y="53"/>
                      <a:pt x="2" y="52"/>
                    </a:cubicBezTo>
                    <a:cubicBezTo>
                      <a:pt x="0" y="51"/>
                      <a:pt x="0" y="49"/>
                      <a:pt x="1" y="48"/>
                    </a:cubicBezTo>
                    <a:cubicBezTo>
                      <a:pt x="17" y="27"/>
                      <a:pt x="17" y="27"/>
                      <a:pt x="17" y="27"/>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27">
                <a:extLst>
                  <a:ext uri="{FF2B5EF4-FFF2-40B4-BE49-F238E27FC236}">
                    <a16:creationId xmlns:a16="http://schemas.microsoft.com/office/drawing/2014/main" id="{0F042CA1-D949-4234-B4DC-D53E25E97E7D}"/>
                  </a:ext>
                </a:extLst>
              </p:cNvPr>
              <p:cNvSpPr>
                <a:spLocks/>
              </p:cNvSpPr>
              <p:nvPr/>
            </p:nvSpPr>
            <p:spPr bwMode="auto">
              <a:xfrm>
                <a:off x="7300913" y="3489325"/>
                <a:ext cx="42863" cy="93662"/>
              </a:xfrm>
              <a:custGeom>
                <a:avLst/>
                <a:gdLst>
                  <a:gd name="T0" fmla="*/ 17 w 24"/>
                  <a:gd name="T1" fmla="*/ 2 h 53"/>
                  <a:gd name="T2" fmla="*/ 22 w 24"/>
                  <a:gd name="T3" fmla="*/ 2 h 53"/>
                  <a:gd name="T4" fmla="*/ 23 w 24"/>
                  <a:gd name="T5" fmla="*/ 6 h 53"/>
                  <a:gd name="T6" fmla="*/ 7 w 24"/>
                  <a:gd name="T7" fmla="*/ 27 h 53"/>
                  <a:gd name="T8" fmla="*/ 23 w 24"/>
                  <a:gd name="T9" fmla="*/ 48 h 53"/>
                  <a:gd name="T10" fmla="*/ 22 w 24"/>
                  <a:gd name="T11" fmla="*/ 52 h 53"/>
                  <a:gd name="T12" fmla="*/ 17 w 24"/>
                  <a:gd name="T13" fmla="*/ 52 h 53"/>
                  <a:gd name="T14" fmla="*/ 0 w 24"/>
                  <a:gd name="T15" fmla="*/ 29 h 53"/>
                  <a:gd name="T16" fmla="*/ 0 w 24"/>
                  <a:gd name="T17" fmla="*/ 29 h 53"/>
                  <a:gd name="T18" fmla="*/ 0 w 24"/>
                  <a:gd name="T19" fmla="*/ 29 h 53"/>
                  <a:gd name="T20" fmla="*/ 0 w 24"/>
                  <a:gd name="T21" fmla="*/ 29 h 53"/>
                  <a:gd name="T22" fmla="*/ 0 w 24"/>
                  <a:gd name="T23" fmla="*/ 29 h 53"/>
                  <a:gd name="T24" fmla="*/ 0 w 24"/>
                  <a:gd name="T25" fmla="*/ 28 h 53"/>
                  <a:gd name="T26" fmla="*/ 0 w 24"/>
                  <a:gd name="T27" fmla="*/ 28 h 53"/>
                  <a:gd name="T28" fmla="*/ 0 w 24"/>
                  <a:gd name="T29" fmla="*/ 28 h 53"/>
                  <a:gd name="T30" fmla="*/ 0 w 24"/>
                  <a:gd name="T31" fmla="*/ 28 h 53"/>
                  <a:gd name="T32" fmla="*/ 0 w 24"/>
                  <a:gd name="T33" fmla="*/ 28 h 53"/>
                  <a:gd name="T34" fmla="*/ 0 w 24"/>
                  <a:gd name="T35" fmla="*/ 27 h 53"/>
                  <a:gd name="T36" fmla="*/ 0 w 24"/>
                  <a:gd name="T37" fmla="*/ 27 h 53"/>
                  <a:gd name="T38" fmla="*/ 0 w 24"/>
                  <a:gd name="T39" fmla="*/ 27 h 53"/>
                  <a:gd name="T40" fmla="*/ 0 w 24"/>
                  <a:gd name="T41" fmla="*/ 27 h 53"/>
                  <a:gd name="T42" fmla="*/ 0 w 24"/>
                  <a:gd name="T43" fmla="*/ 27 h 53"/>
                  <a:gd name="T44" fmla="*/ 0 w 24"/>
                  <a:gd name="T45" fmla="*/ 27 h 53"/>
                  <a:gd name="T46" fmla="*/ 0 w 24"/>
                  <a:gd name="T47" fmla="*/ 27 h 53"/>
                  <a:gd name="T48" fmla="*/ 0 w 24"/>
                  <a:gd name="T49" fmla="*/ 27 h 53"/>
                  <a:gd name="T50" fmla="*/ 0 w 24"/>
                  <a:gd name="T51" fmla="*/ 27 h 53"/>
                  <a:gd name="T52" fmla="*/ 0 w 24"/>
                  <a:gd name="T53" fmla="*/ 27 h 53"/>
                  <a:gd name="T54" fmla="*/ 0 w 24"/>
                  <a:gd name="T55" fmla="*/ 26 h 53"/>
                  <a:gd name="T56" fmla="*/ 0 w 24"/>
                  <a:gd name="T57" fmla="*/ 26 h 53"/>
                  <a:gd name="T58" fmla="*/ 0 w 24"/>
                  <a:gd name="T59" fmla="*/ 26 h 53"/>
                  <a:gd name="T60" fmla="*/ 0 w 24"/>
                  <a:gd name="T61" fmla="*/ 26 h 53"/>
                  <a:gd name="T62" fmla="*/ 0 w 24"/>
                  <a:gd name="T63" fmla="*/ 26 h 53"/>
                  <a:gd name="T64" fmla="*/ 0 w 24"/>
                  <a:gd name="T65" fmla="*/ 25 h 53"/>
                  <a:gd name="T66" fmla="*/ 0 w 24"/>
                  <a:gd name="T67" fmla="*/ 25 h 53"/>
                  <a:gd name="T68" fmla="*/ 0 w 24"/>
                  <a:gd name="T69" fmla="*/ 25 h 53"/>
                  <a:gd name="T70" fmla="*/ 0 w 24"/>
                  <a:gd name="T71" fmla="*/ 25 h 53"/>
                  <a:gd name="T72" fmla="*/ 0 w 24"/>
                  <a:gd name="T73" fmla="*/ 25 h 53"/>
                  <a:gd name="T74" fmla="*/ 17 w 24"/>
                  <a:gd name="T75"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53">
                    <a:moveTo>
                      <a:pt x="17" y="2"/>
                    </a:moveTo>
                    <a:cubicBezTo>
                      <a:pt x="18" y="1"/>
                      <a:pt x="21" y="0"/>
                      <a:pt x="22" y="2"/>
                    </a:cubicBezTo>
                    <a:cubicBezTo>
                      <a:pt x="24" y="3"/>
                      <a:pt x="24" y="5"/>
                      <a:pt x="23" y="6"/>
                    </a:cubicBezTo>
                    <a:cubicBezTo>
                      <a:pt x="7" y="27"/>
                      <a:pt x="7" y="27"/>
                      <a:pt x="7" y="27"/>
                    </a:cubicBezTo>
                    <a:cubicBezTo>
                      <a:pt x="23" y="48"/>
                      <a:pt x="23" y="48"/>
                      <a:pt x="23" y="48"/>
                    </a:cubicBezTo>
                    <a:cubicBezTo>
                      <a:pt x="24" y="49"/>
                      <a:pt x="24" y="51"/>
                      <a:pt x="22" y="52"/>
                    </a:cubicBezTo>
                    <a:cubicBezTo>
                      <a:pt x="21" y="53"/>
                      <a:pt x="18" y="53"/>
                      <a:pt x="17" y="52"/>
                    </a:cubicBezTo>
                    <a:cubicBezTo>
                      <a:pt x="0" y="29"/>
                      <a:pt x="0" y="29"/>
                      <a:pt x="0" y="29"/>
                    </a:cubicBezTo>
                    <a:cubicBezTo>
                      <a:pt x="0" y="29"/>
                      <a:pt x="0" y="29"/>
                      <a:pt x="0" y="29"/>
                    </a:cubicBezTo>
                    <a:cubicBezTo>
                      <a:pt x="0" y="29"/>
                      <a:pt x="0" y="29"/>
                      <a:pt x="0" y="29"/>
                    </a:cubicBezTo>
                    <a:cubicBezTo>
                      <a:pt x="0" y="29"/>
                      <a:pt x="0" y="29"/>
                      <a:pt x="0" y="29"/>
                    </a:cubicBezTo>
                    <a:cubicBezTo>
                      <a:pt x="0" y="29"/>
                      <a:pt x="0" y="29"/>
                      <a:pt x="0" y="29"/>
                    </a:cubicBezTo>
                    <a:cubicBezTo>
                      <a:pt x="0" y="29"/>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6"/>
                      <a:pt x="0" y="26"/>
                      <a:pt x="0" y="26"/>
                    </a:cubicBezTo>
                    <a:cubicBezTo>
                      <a:pt x="0" y="26"/>
                      <a:pt x="0" y="26"/>
                      <a:pt x="0" y="26"/>
                    </a:cubicBezTo>
                    <a:cubicBezTo>
                      <a:pt x="0" y="26"/>
                      <a:pt x="0" y="26"/>
                      <a:pt x="0" y="26"/>
                    </a:cubicBezTo>
                    <a:cubicBezTo>
                      <a:pt x="0" y="26"/>
                      <a:pt x="0" y="26"/>
                      <a:pt x="0" y="26"/>
                    </a:cubicBezTo>
                    <a:cubicBezTo>
                      <a:pt x="0" y="26"/>
                      <a:pt x="0" y="26"/>
                      <a:pt x="0" y="26"/>
                    </a:cubicBezTo>
                    <a:cubicBezTo>
                      <a:pt x="0" y="25"/>
                      <a:pt x="0" y="25"/>
                      <a:pt x="0" y="25"/>
                    </a:cubicBezTo>
                    <a:cubicBezTo>
                      <a:pt x="0" y="25"/>
                      <a:pt x="0" y="25"/>
                      <a:pt x="0" y="25"/>
                    </a:cubicBezTo>
                    <a:cubicBezTo>
                      <a:pt x="0" y="25"/>
                      <a:pt x="0" y="25"/>
                      <a:pt x="0" y="25"/>
                    </a:cubicBezTo>
                    <a:cubicBezTo>
                      <a:pt x="0" y="25"/>
                      <a:pt x="0" y="25"/>
                      <a:pt x="0" y="25"/>
                    </a:cubicBezTo>
                    <a:cubicBezTo>
                      <a:pt x="0" y="25"/>
                      <a:pt x="0" y="25"/>
                      <a:pt x="0" y="25"/>
                    </a:cubicBezTo>
                    <a:lnTo>
                      <a:pt x="1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28">
                <a:extLst>
                  <a:ext uri="{FF2B5EF4-FFF2-40B4-BE49-F238E27FC236}">
                    <a16:creationId xmlns:a16="http://schemas.microsoft.com/office/drawing/2014/main" id="{F18BCC75-0646-435B-BC66-BA5DDCF819C0}"/>
                  </a:ext>
                </a:extLst>
              </p:cNvPr>
              <p:cNvSpPr>
                <a:spLocks noChangeArrowheads="1"/>
              </p:cNvSpPr>
              <p:nvPr/>
            </p:nvSpPr>
            <p:spPr bwMode="auto">
              <a:xfrm>
                <a:off x="7754938" y="3848100"/>
                <a:ext cx="411163" cy="336550"/>
              </a:xfrm>
              <a:prstGeom prst="rect">
                <a:avLst/>
              </a:prstGeom>
              <a:solidFill>
                <a:srgbClr val="FEC799"/>
              </a:solidFill>
              <a:ln>
                <a:noFill/>
              </a:ln>
            </p:spPr>
            <p:txBody>
              <a:bodyPr vert="horz" wrap="square" lIns="91440" tIns="45720" rIns="91440" bIns="45720" numCol="1" anchor="t" anchorCtr="0" compatLnSpc="1">
                <a:prstTxWarp prst="textNoShape">
                  <a:avLst/>
                </a:prstTxWarp>
              </a:bodyPr>
              <a:lstStyle/>
              <a:p>
                <a:endParaRPr lang="en-US"/>
              </a:p>
            </p:txBody>
          </p:sp>
          <p:sp>
            <p:nvSpPr>
              <p:cNvPr id="272" name="Rectangle 29">
                <a:extLst>
                  <a:ext uri="{FF2B5EF4-FFF2-40B4-BE49-F238E27FC236}">
                    <a16:creationId xmlns:a16="http://schemas.microsoft.com/office/drawing/2014/main" id="{1D6F4B88-75E6-4EA9-8E1A-C4E690F3D2F0}"/>
                  </a:ext>
                </a:extLst>
              </p:cNvPr>
              <p:cNvSpPr>
                <a:spLocks noChangeArrowheads="1"/>
              </p:cNvSpPr>
              <p:nvPr/>
            </p:nvSpPr>
            <p:spPr bwMode="auto">
              <a:xfrm>
                <a:off x="8699500" y="3848100"/>
                <a:ext cx="898525" cy="336550"/>
              </a:xfrm>
              <a:prstGeom prst="rect">
                <a:avLst/>
              </a:pr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3" name="Rectangle 30">
                <a:extLst>
                  <a:ext uri="{FF2B5EF4-FFF2-40B4-BE49-F238E27FC236}">
                    <a16:creationId xmlns:a16="http://schemas.microsoft.com/office/drawing/2014/main" id="{2529322D-2A45-4CD6-ACFC-72C8B815AD69}"/>
                  </a:ext>
                </a:extLst>
              </p:cNvPr>
              <p:cNvSpPr>
                <a:spLocks noChangeArrowheads="1"/>
              </p:cNvSpPr>
              <p:nvPr/>
            </p:nvSpPr>
            <p:spPr bwMode="auto">
              <a:xfrm>
                <a:off x="8699500" y="3276600"/>
                <a:ext cx="898525" cy="522287"/>
              </a:xfrm>
              <a:prstGeom prst="rect">
                <a:avLst/>
              </a:pr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4" name="Rectangle 31">
                <a:extLst>
                  <a:ext uri="{FF2B5EF4-FFF2-40B4-BE49-F238E27FC236}">
                    <a16:creationId xmlns:a16="http://schemas.microsoft.com/office/drawing/2014/main" id="{EC7F203F-5123-406D-B647-C1B45D37B1AA}"/>
                  </a:ext>
                </a:extLst>
              </p:cNvPr>
              <p:cNvSpPr>
                <a:spLocks noChangeArrowheads="1"/>
              </p:cNvSpPr>
              <p:nvPr/>
            </p:nvSpPr>
            <p:spPr bwMode="auto">
              <a:xfrm>
                <a:off x="7754938" y="421798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32">
                <a:extLst>
                  <a:ext uri="{FF2B5EF4-FFF2-40B4-BE49-F238E27FC236}">
                    <a16:creationId xmlns:a16="http://schemas.microsoft.com/office/drawing/2014/main" id="{82F06454-4A89-4329-A54F-CC230DDF4023}"/>
                  </a:ext>
                </a:extLst>
              </p:cNvPr>
              <p:cNvSpPr>
                <a:spLocks noChangeArrowheads="1"/>
              </p:cNvSpPr>
              <p:nvPr/>
            </p:nvSpPr>
            <p:spPr bwMode="auto">
              <a:xfrm>
                <a:off x="7754938" y="4267200"/>
                <a:ext cx="881063"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33">
                <a:extLst>
                  <a:ext uri="{FF2B5EF4-FFF2-40B4-BE49-F238E27FC236}">
                    <a16:creationId xmlns:a16="http://schemas.microsoft.com/office/drawing/2014/main" id="{9A9857A8-C187-4DB2-BED4-DEC096002962}"/>
                  </a:ext>
                </a:extLst>
              </p:cNvPr>
              <p:cNvSpPr>
                <a:spLocks noChangeArrowheads="1"/>
              </p:cNvSpPr>
              <p:nvPr/>
            </p:nvSpPr>
            <p:spPr bwMode="auto">
              <a:xfrm>
                <a:off x="7754938" y="4316413"/>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34">
                <a:extLst>
                  <a:ext uri="{FF2B5EF4-FFF2-40B4-BE49-F238E27FC236}">
                    <a16:creationId xmlns:a16="http://schemas.microsoft.com/office/drawing/2014/main" id="{69F36906-4C03-4DDC-ABBE-CA4923991D95}"/>
                  </a:ext>
                </a:extLst>
              </p:cNvPr>
              <p:cNvSpPr>
                <a:spLocks noChangeArrowheads="1"/>
              </p:cNvSpPr>
              <p:nvPr/>
            </p:nvSpPr>
            <p:spPr bwMode="auto">
              <a:xfrm>
                <a:off x="7754938" y="4367213"/>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35">
                <a:extLst>
                  <a:ext uri="{FF2B5EF4-FFF2-40B4-BE49-F238E27FC236}">
                    <a16:creationId xmlns:a16="http://schemas.microsoft.com/office/drawing/2014/main" id="{06823074-CEE9-4005-B917-3CF81E2AD0D9}"/>
                  </a:ext>
                </a:extLst>
              </p:cNvPr>
              <p:cNvSpPr>
                <a:spLocks noChangeArrowheads="1"/>
              </p:cNvSpPr>
              <p:nvPr/>
            </p:nvSpPr>
            <p:spPr bwMode="auto">
              <a:xfrm>
                <a:off x="7754938" y="441483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36">
                <a:extLst>
                  <a:ext uri="{FF2B5EF4-FFF2-40B4-BE49-F238E27FC236}">
                    <a16:creationId xmlns:a16="http://schemas.microsoft.com/office/drawing/2014/main" id="{2A81328F-81CE-4D85-8615-2A7898CF18E7}"/>
                  </a:ext>
                </a:extLst>
              </p:cNvPr>
              <p:cNvSpPr>
                <a:spLocks noChangeArrowheads="1"/>
              </p:cNvSpPr>
              <p:nvPr/>
            </p:nvSpPr>
            <p:spPr bwMode="auto">
              <a:xfrm>
                <a:off x="7754938" y="446563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37">
                <a:extLst>
                  <a:ext uri="{FF2B5EF4-FFF2-40B4-BE49-F238E27FC236}">
                    <a16:creationId xmlns:a16="http://schemas.microsoft.com/office/drawing/2014/main" id="{3C932794-BEAC-4C94-ACEC-A6F2F756E04D}"/>
                  </a:ext>
                </a:extLst>
              </p:cNvPr>
              <p:cNvSpPr>
                <a:spLocks noChangeArrowheads="1"/>
              </p:cNvSpPr>
              <p:nvPr/>
            </p:nvSpPr>
            <p:spPr bwMode="auto">
              <a:xfrm>
                <a:off x="7754938" y="4513263"/>
                <a:ext cx="881063"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38">
                <a:extLst>
                  <a:ext uri="{FF2B5EF4-FFF2-40B4-BE49-F238E27FC236}">
                    <a16:creationId xmlns:a16="http://schemas.microsoft.com/office/drawing/2014/main" id="{0E92F161-87CC-41AD-AC9E-0E6CE5EA1DE2}"/>
                  </a:ext>
                </a:extLst>
              </p:cNvPr>
              <p:cNvSpPr>
                <a:spLocks noChangeArrowheads="1"/>
              </p:cNvSpPr>
              <p:nvPr/>
            </p:nvSpPr>
            <p:spPr bwMode="auto">
              <a:xfrm>
                <a:off x="8204200" y="3860800"/>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39">
                <a:extLst>
                  <a:ext uri="{FF2B5EF4-FFF2-40B4-BE49-F238E27FC236}">
                    <a16:creationId xmlns:a16="http://schemas.microsoft.com/office/drawing/2014/main" id="{B1945F9C-5BEE-4C8A-8762-01CF38561B59}"/>
                  </a:ext>
                </a:extLst>
              </p:cNvPr>
              <p:cNvSpPr>
                <a:spLocks noChangeArrowheads="1"/>
              </p:cNvSpPr>
              <p:nvPr/>
            </p:nvSpPr>
            <p:spPr bwMode="auto">
              <a:xfrm>
                <a:off x="8204200" y="391001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40">
                <a:extLst>
                  <a:ext uri="{FF2B5EF4-FFF2-40B4-BE49-F238E27FC236}">
                    <a16:creationId xmlns:a16="http://schemas.microsoft.com/office/drawing/2014/main" id="{68F5C01B-C41D-461E-AC1B-4047ED77739E}"/>
                  </a:ext>
                </a:extLst>
              </p:cNvPr>
              <p:cNvSpPr>
                <a:spLocks noChangeArrowheads="1"/>
              </p:cNvSpPr>
              <p:nvPr/>
            </p:nvSpPr>
            <p:spPr bwMode="auto">
              <a:xfrm>
                <a:off x="8204200" y="3959225"/>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41">
                <a:extLst>
                  <a:ext uri="{FF2B5EF4-FFF2-40B4-BE49-F238E27FC236}">
                    <a16:creationId xmlns:a16="http://schemas.microsoft.com/office/drawing/2014/main" id="{ABA1075C-BE2B-4DBF-BECD-F97EF0009215}"/>
                  </a:ext>
                </a:extLst>
              </p:cNvPr>
              <p:cNvSpPr>
                <a:spLocks noChangeArrowheads="1"/>
              </p:cNvSpPr>
              <p:nvPr/>
            </p:nvSpPr>
            <p:spPr bwMode="auto">
              <a:xfrm>
                <a:off x="8204200" y="4008438"/>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42">
                <a:extLst>
                  <a:ext uri="{FF2B5EF4-FFF2-40B4-BE49-F238E27FC236}">
                    <a16:creationId xmlns:a16="http://schemas.microsoft.com/office/drawing/2014/main" id="{2125375B-9803-481C-8AF7-B2674E986536}"/>
                  </a:ext>
                </a:extLst>
              </p:cNvPr>
              <p:cNvSpPr>
                <a:spLocks noChangeArrowheads="1"/>
              </p:cNvSpPr>
              <p:nvPr/>
            </p:nvSpPr>
            <p:spPr bwMode="auto">
              <a:xfrm>
                <a:off x="8204200" y="4057650"/>
                <a:ext cx="431800"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43">
                <a:extLst>
                  <a:ext uri="{FF2B5EF4-FFF2-40B4-BE49-F238E27FC236}">
                    <a16:creationId xmlns:a16="http://schemas.microsoft.com/office/drawing/2014/main" id="{8D488334-B792-47DD-BF2F-AC7550E515EC}"/>
                  </a:ext>
                </a:extLst>
              </p:cNvPr>
              <p:cNvSpPr>
                <a:spLocks noChangeArrowheads="1"/>
              </p:cNvSpPr>
              <p:nvPr/>
            </p:nvSpPr>
            <p:spPr bwMode="auto">
              <a:xfrm>
                <a:off x="8204200" y="410686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44">
                <a:extLst>
                  <a:ext uri="{FF2B5EF4-FFF2-40B4-BE49-F238E27FC236}">
                    <a16:creationId xmlns:a16="http://schemas.microsoft.com/office/drawing/2014/main" id="{C02016FE-5FDA-466C-AD9B-ED3C8B4B5531}"/>
                  </a:ext>
                </a:extLst>
              </p:cNvPr>
              <p:cNvSpPr>
                <a:spLocks noChangeArrowheads="1"/>
              </p:cNvSpPr>
              <p:nvPr/>
            </p:nvSpPr>
            <p:spPr bwMode="auto">
              <a:xfrm>
                <a:off x="8204200" y="415766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45">
                <a:extLst>
                  <a:ext uri="{FF2B5EF4-FFF2-40B4-BE49-F238E27FC236}">
                    <a16:creationId xmlns:a16="http://schemas.microsoft.com/office/drawing/2014/main" id="{55492C37-9222-42F5-A63D-6E9DE91E74CE}"/>
                  </a:ext>
                </a:extLst>
              </p:cNvPr>
              <p:cNvSpPr>
                <a:spLocks noChangeArrowheads="1"/>
              </p:cNvSpPr>
              <p:nvPr/>
            </p:nvSpPr>
            <p:spPr bwMode="auto">
              <a:xfrm>
                <a:off x="8699500" y="4216400"/>
                <a:ext cx="433388" cy="338137"/>
              </a:xfrm>
              <a:prstGeom prst="rect">
                <a:avLst/>
              </a:prstGeom>
              <a:solidFill>
                <a:srgbClr val="F49880"/>
              </a:solidFill>
              <a:ln>
                <a:noFill/>
              </a:ln>
            </p:spPr>
            <p:txBody>
              <a:bodyPr vert="horz" wrap="square" lIns="91440" tIns="45720" rIns="91440" bIns="45720" numCol="1" anchor="t" anchorCtr="0" compatLnSpc="1">
                <a:prstTxWarp prst="textNoShape">
                  <a:avLst/>
                </a:prstTxWarp>
              </a:bodyPr>
              <a:lstStyle/>
              <a:p>
                <a:endParaRPr lang="en-US"/>
              </a:p>
            </p:txBody>
          </p:sp>
          <p:sp>
            <p:nvSpPr>
              <p:cNvPr id="289" name="Rectangle 46">
                <a:extLst>
                  <a:ext uri="{FF2B5EF4-FFF2-40B4-BE49-F238E27FC236}">
                    <a16:creationId xmlns:a16="http://schemas.microsoft.com/office/drawing/2014/main" id="{391B558C-D5DC-451A-88FB-B162A42AC4F9}"/>
                  </a:ext>
                </a:extLst>
              </p:cNvPr>
              <p:cNvSpPr>
                <a:spLocks noChangeArrowheads="1"/>
              </p:cNvSpPr>
              <p:nvPr/>
            </p:nvSpPr>
            <p:spPr bwMode="auto">
              <a:xfrm>
                <a:off x="9161463" y="4216400"/>
                <a:ext cx="436563" cy="338137"/>
              </a:xfrm>
              <a:prstGeom prst="rect">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38" name="Group 237">
            <a:extLst>
              <a:ext uri="{FF2B5EF4-FFF2-40B4-BE49-F238E27FC236}">
                <a16:creationId xmlns:a16="http://schemas.microsoft.com/office/drawing/2014/main" id="{80B60FF5-FA67-452E-B5EF-BAE6AD80F913}"/>
              </a:ext>
            </a:extLst>
          </p:cNvPr>
          <p:cNvGrpSpPr/>
          <p:nvPr/>
        </p:nvGrpSpPr>
        <p:grpSpPr>
          <a:xfrm>
            <a:off x="9273369" y="3640563"/>
            <a:ext cx="1699219" cy="1210854"/>
            <a:chOff x="8875646" y="2919145"/>
            <a:chExt cx="2068153" cy="1422544"/>
          </a:xfrm>
        </p:grpSpPr>
        <p:sp>
          <p:nvSpPr>
            <p:cNvPr id="239" name="Rectangle 238">
              <a:extLst>
                <a:ext uri="{FF2B5EF4-FFF2-40B4-BE49-F238E27FC236}">
                  <a16:creationId xmlns:a16="http://schemas.microsoft.com/office/drawing/2014/main" id="{3FAD344B-647E-4874-A10F-0159CF9D425A}"/>
                </a:ext>
              </a:extLst>
            </p:cNvPr>
            <p:cNvSpPr/>
            <p:nvPr/>
          </p:nvSpPr>
          <p:spPr>
            <a:xfrm>
              <a:off x="8875646" y="2919145"/>
              <a:ext cx="2068153" cy="1422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239">
              <a:extLst>
                <a:ext uri="{FF2B5EF4-FFF2-40B4-BE49-F238E27FC236}">
                  <a16:creationId xmlns:a16="http://schemas.microsoft.com/office/drawing/2014/main" id="{18B3CCEB-8D1B-4EE7-9368-1675026A3237}"/>
                </a:ext>
              </a:extLst>
            </p:cNvPr>
            <p:cNvGrpSpPr/>
            <p:nvPr/>
          </p:nvGrpSpPr>
          <p:grpSpPr>
            <a:xfrm>
              <a:off x="8890656" y="2932295"/>
              <a:ext cx="2024128" cy="1396193"/>
              <a:chOff x="7239000" y="3276600"/>
              <a:chExt cx="2359026" cy="1277937"/>
            </a:xfrm>
          </p:grpSpPr>
          <p:sp>
            <p:nvSpPr>
              <p:cNvPr id="241" name="Rectangle 24">
                <a:extLst>
                  <a:ext uri="{FF2B5EF4-FFF2-40B4-BE49-F238E27FC236}">
                    <a16:creationId xmlns:a16="http://schemas.microsoft.com/office/drawing/2014/main" id="{F0C19DE1-D906-4ED3-BBFD-AD989620FCCC}"/>
                  </a:ext>
                </a:extLst>
              </p:cNvPr>
              <p:cNvSpPr>
                <a:spLocks noChangeArrowheads="1"/>
              </p:cNvSpPr>
              <p:nvPr/>
            </p:nvSpPr>
            <p:spPr bwMode="auto">
              <a:xfrm>
                <a:off x="7239000" y="3848100"/>
                <a:ext cx="411163" cy="679450"/>
              </a:xfrm>
              <a:prstGeom prst="rect">
                <a:avLst/>
              </a:prstGeom>
              <a:solidFill>
                <a:srgbClr val="89CDCD"/>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Rectangle 25">
                <a:extLst>
                  <a:ext uri="{FF2B5EF4-FFF2-40B4-BE49-F238E27FC236}">
                    <a16:creationId xmlns:a16="http://schemas.microsoft.com/office/drawing/2014/main" id="{E295BC2F-2CAD-4028-A4A5-A52FB850C0E1}"/>
                  </a:ext>
                </a:extLst>
              </p:cNvPr>
              <p:cNvSpPr>
                <a:spLocks noChangeArrowheads="1"/>
              </p:cNvSpPr>
              <p:nvPr/>
            </p:nvSpPr>
            <p:spPr bwMode="auto">
              <a:xfrm>
                <a:off x="7248525" y="3276600"/>
                <a:ext cx="1408113" cy="522287"/>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26">
                <a:extLst>
                  <a:ext uri="{FF2B5EF4-FFF2-40B4-BE49-F238E27FC236}">
                    <a16:creationId xmlns:a16="http://schemas.microsoft.com/office/drawing/2014/main" id="{AAF53F8D-EC19-471A-9F23-6DAFE40899CF}"/>
                  </a:ext>
                </a:extLst>
              </p:cNvPr>
              <p:cNvSpPr>
                <a:spLocks/>
              </p:cNvSpPr>
              <p:nvPr/>
            </p:nvSpPr>
            <p:spPr bwMode="auto">
              <a:xfrm>
                <a:off x="8559800" y="3489325"/>
                <a:ext cx="42863" cy="93662"/>
              </a:xfrm>
              <a:custGeom>
                <a:avLst/>
                <a:gdLst>
                  <a:gd name="T0" fmla="*/ 1 w 24"/>
                  <a:gd name="T1" fmla="*/ 6 h 53"/>
                  <a:gd name="T2" fmla="*/ 2 w 24"/>
                  <a:gd name="T3" fmla="*/ 2 h 53"/>
                  <a:gd name="T4" fmla="*/ 6 w 24"/>
                  <a:gd name="T5" fmla="*/ 2 h 53"/>
                  <a:gd name="T6" fmla="*/ 23 w 24"/>
                  <a:gd name="T7" fmla="*/ 25 h 53"/>
                  <a:gd name="T8" fmla="*/ 24 w 24"/>
                  <a:gd name="T9" fmla="*/ 25 h 53"/>
                  <a:gd name="T10" fmla="*/ 24 w 24"/>
                  <a:gd name="T11" fmla="*/ 25 h 53"/>
                  <a:gd name="T12" fmla="*/ 24 w 24"/>
                  <a:gd name="T13" fmla="*/ 25 h 53"/>
                  <a:gd name="T14" fmla="*/ 24 w 24"/>
                  <a:gd name="T15" fmla="*/ 25 h 53"/>
                  <a:gd name="T16" fmla="*/ 24 w 24"/>
                  <a:gd name="T17" fmla="*/ 26 h 53"/>
                  <a:gd name="T18" fmla="*/ 24 w 24"/>
                  <a:gd name="T19" fmla="*/ 26 h 53"/>
                  <a:gd name="T20" fmla="*/ 24 w 24"/>
                  <a:gd name="T21" fmla="*/ 26 h 53"/>
                  <a:gd name="T22" fmla="*/ 24 w 24"/>
                  <a:gd name="T23" fmla="*/ 26 h 53"/>
                  <a:gd name="T24" fmla="*/ 24 w 24"/>
                  <a:gd name="T25" fmla="*/ 26 h 53"/>
                  <a:gd name="T26" fmla="*/ 24 w 24"/>
                  <a:gd name="T27" fmla="*/ 27 h 53"/>
                  <a:gd name="T28" fmla="*/ 24 w 24"/>
                  <a:gd name="T29" fmla="*/ 27 h 53"/>
                  <a:gd name="T30" fmla="*/ 24 w 24"/>
                  <a:gd name="T31" fmla="*/ 27 h 53"/>
                  <a:gd name="T32" fmla="*/ 24 w 24"/>
                  <a:gd name="T33" fmla="*/ 27 h 53"/>
                  <a:gd name="T34" fmla="*/ 24 w 24"/>
                  <a:gd name="T35" fmla="*/ 27 h 53"/>
                  <a:gd name="T36" fmla="*/ 24 w 24"/>
                  <a:gd name="T37" fmla="*/ 27 h 53"/>
                  <a:gd name="T38" fmla="*/ 24 w 24"/>
                  <a:gd name="T39" fmla="*/ 27 h 53"/>
                  <a:gd name="T40" fmla="*/ 24 w 24"/>
                  <a:gd name="T41" fmla="*/ 27 h 53"/>
                  <a:gd name="T42" fmla="*/ 24 w 24"/>
                  <a:gd name="T43" fmla="*/ 27 h 53"/>
                  <a:gd name="T44" fmla="*/ 24 w 24"/>
                  <a:gd name="T45" fmla="*/ 27 h 53"/>
                  <a:gd name="T46" fmla="*/ 24 w 24"/>
                  <a:gd name="T47" fmla="*/ 28 h 53"/>
                  <a:gd name="T48" fmla="*/ 24 w 24"/>
                  <a:gd name="T49" fmla="*/ 28 h 53"/>
                  <a:gd name="T50" fmla="*/ 24 w 24"/>
                  <a:gd name="T51" fmla="*/ 28 h 53"/>
                  <a:gd name="T52" fmla="*/ 24 w 24"/>
                  <a:gd name="T53" fmla="*/ 28 h 53"/>
                  <a:gd name="T54" fmla="*/ 24 w 24"/>
                  <a:gd name="T55" fmla="*/ 28 h 53"/>
                  <a:gd name="T56" fmla="*/ 24 w 24"/>
                  <a:gd name="T57" fmla="*/ 29 h 53"/>
                  <a:gd name="T58" fmla="*/ 24 w 24"/>
                  <a:gd name="T59" fmla="*/ 29 h 53"/>
                  <a:gd name="T60" fmla="*/ 24 w 24"/>
                  <a:gd name="T61" fmla="*/ 29 h 53"/>
                  <a:gd name="T62" fmla="*/ 24 w 24"/>
                  <a:gd name="T63" fmla="*/ 29 h 53"/>
                  <a:gd name="T64" fmla="*/ 23 w 24"/>
                  <a:gd name="T65" fmla="*/ 29 h 53"/>
                  <a:gd name="T66" fmla="*/ 6 w 24"/>
                  <a:gd name="T67" fmla="*/ 52 h 53"/>
                  <a:gd name="T68" fmla="*/ 2 w 24"/>
                  <a:gd name="T69" fmla="*/ 52 h 53"/>
                  <a:gd name="T70" fmla="*/ 1 w 24"/>
                  <a:gd name="T71" fmla="*/ 48 h 53"/>
                  <a:gd name="T72" fmla="*/ 17 w 24"/>
                  <a:gd name="T73" fmla="*/ 27 h 53"/>
                  <a:gd name="T74" fmla="*/ 1 w 24"/>
                  <a:gd name="T75"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53">
                    <a:moveTo>
                      <a:pt x="1" y="6"/>
                    </a:moveTo>
                    <a:cubicBezTo>
                      <a:pt x="0" y="5"/>
                      <a:pt x="0" y="3"/>
                      <a:pt x="2" y="2"/>
                    </a:cubicBezTo>
                    <a:cubicBezTo>
                      <a:pt x="3" y="0"/>
                      <a:pt x="5" y="1"/>
                      <a:pt x="6" y="2"/>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5"/>
                      <a:pt x="24" y="25"/>
                    </a:cubicBezTo>
                    <a:cubicBezTo>
                      <a:pt x="24" y="25"/>
                      <a:pt x="24" y="25"/>
                      <a:pt x="24" y="26"/>
                    </a:cubicBezTo>
                    <a:cubicBezTo>
                      <a:pt x="24" y="26"/>
                      <a:pt x="24" y="26"/>
                      <a:pt x="24" y="26"/>
                    </a:cubicBezTo>
                    <a:cubicBezTo>
                      <a:pt x="24" y="26"/>
                      <a:pt x="24" y="26"/>
                      <a:pt x="24" y="26"/>
                    </a:cubicBezTo>
                    <a:cubicBezTo>
                      <a:pt x="24" y="26"/>
                      <a:pt x="24" y="26"/>
                      <a:pt x="24" y="26"/>
                    </a:cubicBezTo>
                    <a:cubicBezTo>
                      <a:pt x="24" y="26"/>
                      <a:pt x="24" y="26"/>
                      <a:pt x="24" y="26"/>
                    </a:cubicBezTo>
                    <a:cubicBezTo>
                      <a:pt x="24" y="26"/>
                      <a:pt x="24" y="26"/>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8"/>
                      <a:pt x="24" y="28"/>
                    </a:cubicBezTo>
                    <a:cubicBezTo>
                      <a:pt x="24" y="28"/>
                      <a:pt x="24" y="28"/>
                      <a:pt x="24" y="28"/>
                    </a:cubicBezTo>
                    <a:cubicBezTo>
                      <a:pt x="24" y="28"/>
                      <a:pt x="24" y="28"/>
                      <a:pt x="24" y="28"/>
                    </a:cubicBezTo>
                    <a:cubicBezTo>
                      <a:pt x="24" y="28"/>
                      <a:pt x="24" y="28"/>
                      <a:pt x="24" y="28"/>
                    </a:cubicBezTo>
                    <a:cubicBezTo>
                      <a:pt x="24" y="28"/>
                      <a:pt x="24" y="28"/>
                      <a:pt x="24" y="28"/>
                    </a:cubicBezTo>
                    <a:cubicBezTo>
                      <a:pt x="24" y="28"/>
                      <a:pt x="24" y="29"/>
                      <a:pt x="24" y="29"/>
                    </a:cubicBezTo>
                    <a:cubicBezTo>
                      <a:pt x="24" y="29"/>
                      <a:pt x="24" y="29"/>
                      <a:pt x="24" y="29"/>
                    </a:cubicBezTo>
                    <a:cubicBezTo>
                      <a:pt x="24" y="29"/>
                      <a:pt x="24" y="29"/>
                      <a:pt x="24" y="29"/>
                    </a:cubicBezTo>
                    <a:cubicBezTo>
                      <a:pt x="24" y="29"/>
                      <a:pt x="24" y="29"/>
                      <a:pt x="24" y="29"/>
                    </a:cubicBezTo>
                    <a:cubicBezTo>
                      <a:pt x="24" y="29"/>
                      <a:pt x="24" y="29"/>
                      <a:pt x="23" y="29"/>
                    </a:cubicBezTo>
                    <a:cubicBezTo>
                      <a:pt x="6" y="52"/>
                      <a:pt x="6" y="52"/>
                      <a:pt x="6" y="52"/>
                    </a:cubicBezTo>
                    <a:cubicBezTo>
                      <a:pt x="5" y="53"/>
                      <a:pt x="3" y="53"/>
                      <a:pt x="2" y="52"/>
                    </a:cubicBezTo>
                    <a:cubicBezTo>
                      <a:pt x="0" y="51"/>
                      <a:pt x="0" y="49"/>
                      <a:pt x="1" y="48"/>
                    </a:cubicBezTo>
                    <a:cubicBezTo>
                      <a:pt x="17" y="27"/>
                      <a:pt x="17" y="27"/>
                      <a:pt x="17" y="27"/>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27">
                <a:extLst>
                  <a:ext uri="{FF2B5EF4-FFF2-40B4-BE49-F238E27FC236}">
                    <a16:creationId xmlns:a16="http://schemas.microsoft.com/office/drawing/2014/main" id="{25FC5AA7-8124-4D04-8336-23AB8F9955EE}"/>
                  </a:ext>
                </a:extLst>
              </p:cNvPr>
              <p:cNvSpPr>
                <a:spLocks/>
              </p:cNvSpPr>
              <p:nvPr/>
            </p:nvSpPr>
            <p:spPr bwMode="auto">
              <a:xfrm>
                <a:off x="7300913" y="3489325"/>
                <a:ext cx="42863" cy="93662"/>
              </a:xfrm>
              <a:custGeom>
                <a:avLst/>
                <a:gdLst>
                  <a:gd name="T0" fmla="*/ 17 w 24"/>
                  <a:gd name="T1" fmla="*/ 2 h 53"/>
                  <a:gd name="T2" fmla="*/ 22 w 24"/>
                  <a:gd name="T3" fmla="*/ 2 h 53"/>
                  <a:gd name="T4" fmla="*/ 23 w 24"/>
                  <a:gd name="T5" fmla="*/ 6 h 53"/>
                  <a:gd name="T6" fmla="*/ 7 w 24"/>
                  <a:gd name="T7" fmla="*/ 27 h 53"/>
                  <a:gd name="T8" fmla="*/ 23 w 24"/>
                  <a:gd name="T9" fmla="*/ 48 h 53"/>
                  <a:gd name="T10" fmla="*/ 22 w 24"/>
                  <a:gd name="T11" fmla="*/ 52 h 53"/>
                  <a:gd name="T12" fmla="*/ 17 w 24"/>
                  <a:gd name="T13" fmla="*/ 52 h 53"/>
                  <a:gd name="T14" fmla="*/ 0 w 24"/>
                  <a:gd name="T15" fmla="*/ 29 h 53"/>
                  <a:gd name="T16" fmla="*/ 0 w 24"/>
                  <a:gd name="T17" fmla="*/ 29 h 53"/>
                  <a:gd name="T18" fmla="*/ 0 w 24"/>
                  <a:gd name="T19" fmla="*/ 29 h 53"/>
                  <a:gd name="T20" fmla="*/ 0 w 24"/>
                  <a:gd name="T21" fmla="*/ 29 h 53"/>
                  <a:gd name="T22" fmla="*/ 0 w 24"/>
                  <a:gd name="T23" fmla="*/ 29 h 53"/>
                  <a:gd name="T24" fmla="*/ 0 w 24"/>
                  <a:gd name="T25" fmla="*/ 28 h 53"/>
                  <a:gd name="T26" fmla="*/ 0 w 24"/>
                  <a:gd name="T27" fmla="*/ 28 h 53"/>
                  <a:gd name="T28" fmla="*/ 0 w 24"/>
                  <a:gd name="T29" fmla="*/ 28 h 53"/>
                  <a:gd name="T30" fmla="*/ 0 w 24"/>
                  <a:gd name="T31" fmla="*/ 28 h 53"/>
                  <a:gd name="T32" fmla="*/ 0 w 24"/>
                  <a:gd name="T33" fmla="*/ 28 h 53"/>
                  <a:gd name="T34" fmla="*/ 0 w 24"/>
                  <a:gd name="T35" fmla="*/ 27 h 53"/>
                  <a:gd name="T36" fmla="*/ 0 w 24"/>
                  <a:gd name="T37" fmla="*/ 27 h 53"/>
                  <a:gd name="T38" fmla="*/ 0 w 24"/>
                  <a:gd name="T39" fmla="*/ 27 h 53"/>
                  <a:gd name="T40" fmla="*/ 0 w 24"/>
                  <a:gd name="T41" fmla="*/ 27 h 53"/>
                  <a:gd name="T42" fmla="*/ 0 w 24"/>
                  <a:gd name="T43" fmla="*/ 27 h 53"/>
                  <a:gd name="T44" fmla="*/ 0 w 24"/>
                  <a:gd name="T45" fmla="*/ 27 h 53"/>
                  <a:gd name="T46" fmla="*/ 0 w 24"/>
                  <a:gd name="T47" fmla="*/ 27 h 53"/>
                  <a:gd name="T48" fmla="*/ 0 w 24"/>
                  <a:gd name="T49" fmla="*/ 27 h 53"/>
                  <a:gd name="T50" fmla="*/ 0 w 24"/>
                  <a:gd name="T51" fmla="*/ 27 h 53"/>
                  <a:gd name="T52" fmla="*/ 0 w 24"/>
                  <a:gd name="T53" fmla="*/ 27 h 53"/>
                  <a:gd name="T54" fmla="*/ 0 w 24"/>
                  <a:gd name="T55" fmla="*/ 26 h 53"/>
                  <a:gd name="T56" fmla="*/ 0 w 24"/>
                  <a:gd name="T57" fmla="*/ 26 h 53"/>
                  <a:gd name="T58" fmla="*/ 0 w 24"/>
                  <a:gd name="T59" fmla="*/ 26 h 53"/>
                  <a:gd name="T60" fmla="*/ 0 w 24"/>
                  <a:gd name="T61" fmla="*/ 26 h 53"/>
                  <a:gd name="T62" fmla="*/ 0 w 24"/>
                  <a:gd name="T63" fmla="*/ 26 h 53"/>
                  <a:gd name="T64" fmla="*/ 0 w 24"/>
                  <a:gd name="T65" fmla="*/ 25 h 53"/>
                  <a:gd name="T66" fmla="*/ 0 w 24"/>
                  <a:gd name="T67" fmla="*/ 25 h 53"/>
                  <a:gd name="T68" fmla="*/ 0 w 24"/>
                  <a:gd name="T69" fmla="*/ 25 h 53"/>
                  <a:gd name="T70" fmla="*/ 0 w 24"/>
                  <a:gd name="T71" fmla="*/ 25 h 53"/>
                  <a:gd name="T72" fmla="*/ 0 w 24"/>
                  <a:gd name="T73" fmla="*/ 25 h 53"/>
                  <a:gd name="T74" fmla="*/ 17 w 24"/>
                  <a:gd name="T75"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53">
                    <a:moveTo>
                      <a:pt x="17" y="2"/>
                    </a:moveTo>
                    <a:cubicBezTo>
                      <a:pt x="18" y="1"/>
                      <a:pt x="21" y="0"/>
                      <a:pt x="22" y="2"/>
                    </a:cubicBezTo>
                    <a:cubicBezTo>
                      <a:pt x="24" y="3"/>
                      <a:pt x="24" y="5"/>
                      <a:pt x="23" y="6"/>
                    </a:cubicBezTo>
                    <a:cubicBezTo>
                      <a:pt x="7" y="27"/>
                      <a:pt x="7" y="27"/>
                      <a:pt x="7" y="27"/>
                    </a:cubicBezTo>
                    <a:cubicBezTo>
                      <a:pt x="23" y="48"/>
                      <a:pt x="23" y="48"/>
                      <a:pt x="23" y="48"/>
                    </a:cubicBezTo>
                    <a:cubicBezTo>
                      <a:pt x="24" y="49"/>
                      <a:pt x="24" y="51"/>
                      <a:pt x="22" y="52"/>
                    </a:cubicBezTo>
                    <a:cubicBezTo>
                      <a:pt x="21" y="53"/>
                      <a:pt x="18" y="53"/>
                      <a:pt x="17" y="52"/>
                    </a:cubicBezTo>
                    <a:cubicBezTo>
                      <a:pt x="0" y="29"/>
                      <a:pt x="0" y="29"/>
                      <a:pt x="0" y="29"/>
                    </a:cubicBezTo>
                    <a:cubicBezTo>
                      <a:pt x="0" y="29"/>
                      <a:pt x="0" y="29"/>
                      <a:pt x="0" y="29"/>
                    </a:cubicBezTo>
                    <a:cubicBezTo>
                      <a:pt x="0" y="29"/>
                      <a:pt x="0" y="29"/>
                      <a:pt x="0" y="29"/>
                    </a:cubicBezTo>
                    <a:cubicBezTo>
                      <a:pt x="0" y="29"/>
                      <a:pt x="0" y="29"/>
                      <a:pt x="0" y="29"/>
                    </a:cubicBezTo>
                    <a:cubicBezTo>
                      <a:pt x="0" y="29"/>
                      <a:pt x="0" y="29"/>
                      <a:pt x="0" y="29"/>
                    </a:cubicBezTo>
                    <a:cubicBezTo>
                      <a:pt x="0" y="29"/>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6"/>
                      <a:pt x="0" y="26"/>
                      <a:pt x="0" y="26"/>
                    </a:cubicBezTo>
                    <a:cubicBezTo>
                      <a:pt x="0" y="26"/>
                      <a:pt x="0" y="26"/>
                      <a:pt x="0" y="26"/>
                    </a:cubicBezTo>
                    <a:cubicBezTo>
                      <a:pt x="0" y="26"/>
                      <a:pt x="0" y="26"/>
                      <a:pt x="0" y="26"/>
                    </a:cubicBezTo>
                    <a:cubicBezTo>
                      <a:pt x="0" y="26"/>
                      <a:pt x="0" y="26"/>
                      <a:pt x="0" y="26"/>
                    </a:cubicBezTo>
                    <a:cubicBezTo>
                      <a:pt x="0" y="26"/>
                      <a:pt x="0" y="26"/>
                      <a:pt x="0" y="26"/>
                    </a:cubicBezTo>
                    <a:cubicBezTo>
                      <a:pt x="0" y="25"/>
                      <a:pt x="0" y="25"/>
                      <a:pt x="0" y="25"/>
                    </a:cubicBezTo>
                    <a:cubicBezTo>
                      <a:pt x="0" y="25"/>
                      <a:pt x="0" y="25"/>
                      <a:pt x="0" y="25"/>
                    </a:cubicBezTo>
                    <a:cubicBezTo>
                      <a:pt x="0" y="25"/>
                      <a:pt x="0" y="25"/>
                      <a:pt x="0" y="25"/>
                    </a:cubicBezTo>
                    <a:cubicBezTo>
                      <a:pt x="0" y="25"/>
                      <a:pt x="0" y="25"/>
                      <a:pt x="0" y="25"/>
                    </a:cubicBezTo>
                    <a:cubicBezTo>
                      <a:pt x="0" y="25"/>
                      <a:pt x="0" y="25"/>
                      <a:pt x="0" y="25"/>
                    </a:cubicBezTo>
                    <a:lnTo>
                      <a:pt x="1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28">
                <a:extLst>
                  <a:ext uri="{FF2B5EF4-FFF2-40B4-BE49-F238E27FC236}">
                    <a16:creationId xmlns:a16="http://schemas.microsoft.com/office/drawing/2014/main" id="{1CFD829C-524F-45FC-8E36-6FD61BC52B47}"/>
                  </a:ext>
                </a:extLst>
              </p:cNvPr>
              <p:cNvSpPr>
                <a:spLocks noChangeArrowheads="1"/>
              </p:cNvSpPr>
              <p:nvPr/>
            </p:nvSpPr>
            <p:spPr bwMode="auto">
              <a:xfrm>
                <a:off x="7754938" y="3848100"/>
                <a:ext cx="411163" cy="336550"/>
              </a:xfrm>
              <a:prstGeom prst="rect">
                <a:avLst/>
              </a:prstGeom>
              <a:solidFill>
                <a:srgbClr val="FEC799"/>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Rectangle 29">
                <a:extLst>
                  <a:ext uri="{FF2B5EF4-FFF2-40B4-BE49-F238E27FC236}">
                    <a16:creationId xmlns:a16="http://schemas.microsoft.com/office/drawing/2014/main" id="{A9443262-1BDE-4CA2-BDB1-5F3179B46B2E}"/>
                  </a:ext>
                </a:extLst>
              </p:cNvPr>
              <p:cNvSpPr>
                <a:spLocks noChangeArrowheads="1"/>
              </p:cNvSpPr>
              <p:nvPr/>
            </p:nvSpPr>
            <p:spPr bwMode="auto">
              <a:xfrm>
                <a:off x="8699500" y="3848100"/>
                <a:ext cx="898525" cy="336550"/>
              </a:xfrm>
              <a:prstGeom prst="rect">
                <a:avLst/>
              </a:pr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Rectangle 30">
                <a:extLst>
                  <a:ext uri="{FF2B5EF4-FFF2-40B4-BE49-F238E27FC236}">
                    <a16:creationId xmlns:a16="http://schemas.microsoft.com/office/drawing/2014/main" id="{7DA7266D-DAA2-4076-9FE5-CDEF7897A0B9}"/>
                  </a:ext>
                </a:extLst>
              </p:cNvPr>
              <p:cNvSpPr>
                <a:spLocks noChangeArrowheads="1"/>
              </p:cNvSpPr>
              <p:nvPr/>
            </p:nvSpPr>
            <p:spPr bwMode="auto">
              <a:xfrm>
                <a:off x="8699500" y="3276600"/>
                <a:ext cx="898525" cy="522287"/>
              </a:xfrm>
              <a:prstGeom prst="rect">
                <a:avLst/>
              </a:pr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Rectangle 31">
                <a:extLst>
                  <a:ext uri="{FF2B5EF4-FFF2-40B4-BE49-F238E27FC236}">
                    <a16:creationId xmlns:a16="http://schemas.microsoft.com/office/drawing/2014/main" id="{7B0A2EAD-0A19-4E68-AFE0-A706DA4BC4C8}"/>
                  </a:ext>
                </a:extLst>
              </p:cNvPr>
              <p:cNvSpPr>
                <a:spLocks noChangeArrowheads="1"/>
              </p:cNvSpPr>
              <p:nvPr/>
            </p:nvSpPr>
            <p:spPr bwMode="auto">
              <a:xfrm>
                <a:off x="7754938" y="421798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32">
                <a:extLst>
                  <a:ext uri="{FF2B5EF4-FFF2-40B4-BE49-F238E27FC236}">
                    <a16:creationId xmlns:a16="http://schemas.microsoft.com/office/drawing/2014/main" id="{FB8B6B07-2DBC-4F7A-96CC-D4E96813D1B6}"/>
                  </a:ext>
                </a:extLst>
              </p:cNvPr>
              <p:cNvSpPr>
                <a:spLocks noChangeArrowheads="1"/>
              </p:cNvSpPr>
              <p:nvPr/>
            </p:nvSpPr>
            <p:spPr bwMode="auto">
              <a:xfrm>
                <a:off x="7754938" y="4267200"/>
                <a:ext cx="881063"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33">
                <a:extLst>
                  <a:ext uri="{FF2B5EF4-FFF2-40B4-BE49-F238E27FC236}">
                    <a16:creationId xmlns:a16="http://schemas.microsoft.com/office/drawing/2014/main" id="{26973F0A-57C7-4997-808A-907DE8F19DCB}"/>
                  </a:ext>
                </a:extLst>
              </p:cNvPr>
              <p:cNvSpPr>
                <a:spLocks noChangeArrowheads="1"/>
              </p:cNvSpPr>
              <p:nvPr/>
            </p:nvSpPr>
            <p:spPr bwMode="auto">
              <a:xfrm>
                <a:off x="7754938" y="4316413"/>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34">
                <a:extLst>
                  <a:ext uri="{FF2B5EF4-FFF2-40B4-BE49-F238E27FC236}">
                    <a16:creationId xmlns:a16="http://schemas.microsoft.com/office/drawing/2014/main" id="{1C16217B-83AA-4595-B8DB-430F9C10DBA7}"/>
                  </a:ext>
                </a:extLst>
              </p:cNvPr>
              <p:cNvSpPr>
                <a:spLocks noChangeArrowheads="1"/>
              </p:cNvSpPr>
              <p:nvPr/>
            </p:nvSpPr>
            <p:spPr bwMode="auto">
              <a:xfrm>
                <a:off x="7754938" y="4367213"/>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35">
                <a:extLst>
                  <a:ext uri="{FF2B5EF4-FFF2-40B4-BE49-F238E27FC236}">
                    <a16:creationId xmlns:a16="http://schemas.microsoft.com/office/drawing/2014/main" id="{C5EF51B6-88D5-4664-BECD-09261929F201}"/>
                  </a:ext>
                </a:extLst>
              </p:cNvPr>
              <p:cNvSpPr>
                <a:spLocks noChangeArrowheads="1"/>
              </p:cNvSpPr>
              <p:nvPr/>
            </p:nvSpPr>
            <p:spPr bwMode="auto">
              <a:xfrm>
                <a:off x="7754938" y="441483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Rectangle 36">
                <a:extLst>
                  <a:ext uri="{FF2B5EF4-FFF2-40B4-BE49-F238E27FC236}">
                    <a16:creationId xmlns:a16="http://schemas.microsoft.com/office/drawing/2014/main" id="{25C57089-8814-4F3E-A752-C1024152097D}"/>
                  </a:ext>
                </a:extLst>
              </p:cNvPr>
              <p:cNvSpPr>
                <a:spLocks noChangeArrowheads="1"/>
              </p:cNvSpPr>
              <p:nvPr/>
            </p:nvSpPr>
            <p:spPr bwMode="auto">
              <a:xfrm>
                <a:off x="7754938" y="446563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37">
                <a:extLst>
                  <a:ext uri="{FF2B5EF4-FFF2-40B4-BE49-F238E27FC236}">
                    <a16:creationId xmlns:a16="http://schemas.microsoft.com/office/drawing/2014/main" id="{344D8F05-CCBB-4A67-A6FF-03650D5C85F4}"/>
                  </a:ext>
                </a:extLst>
              </p:cNvPr>
              <p:cNvSpPr>
                <a:spLocks noChangeArrowheads="1"/>
              </p:cNvSpPr>
              <p:nvPr/>
            </p:nvSpPr>
            <p:spPr bwMode="auto">
              <a:xfrm>
                <a:off x="7754938" y="4513263"/>
                <a:ext cx="881063"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38">
                <a:extLst>
                  <a:ext uri="{FF2B5EF4-FFF2-40B4-BE49-F238E27FC236}">
                    <a16:creationId xmlns:a16="http://schemas.microsoft.com/office/drawing/2014/main" id="{BB9B5C4D-A7E0-4504-8195-FED673C4C2A7}"/>
                  </a:ext>
                </a:extLst>
              </p:cNvPr>
              <p:cNvSpPr>
                <a:spLocks noChangeArrowheads="1"/>
              </p:cNvSpPr>
              <p:nvPr/>
            </p:nvSpPr>
            <p:spPr bwMode="auto">
              <a:xfrm>
                <a:off x="8204200" y="3860800"/>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39">
                <a:extLst>
                  <a:ext uri="{FF2B5EF4-FFF2-40B4-BE49-F238E27FC236}">
                    <a16:creationId xmlns:a16="http://schemas.microsoft.com/office/drawing/2014/main" id="{E00F465A-4EDC-4B2A-8F4D-7CA09D2EA68B}"/>
                  </a:ext>
                </a:extLst>
              </p:cNvPr>
              <p:cNvSpPr>
                <a:spLocks noChangeArrowheads="1"/>
              </p:cNvSpPr>
              <p:nvPr/>
            </p:nvSpPr>
            <p:spPr bwMode="auto">
              <a:xfrm>
                <a:off x="8204200" y="391001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40">
                <a:extLst>
                  <a:ext uri="{FF2B5EF4-FFF2-40B4-BE49-F238E27FC236}">
                    <a16:creationId xmlns:a16="http://schemas.microsoft.com/office/drawing/2014/main" id="{58844062-242B-48A9-8FCC-8D0EC25D8012}"/>
                  </a:ext>
                </a:extLst>
              </p:cNvPr>
              <p:cNvSpPr>
                <a:spLocks noChangeArrowheads="1"/>
              </p:cNvSpPr>
              <p:nvPr/>
            </p:nvSpPr>
            <p:spPr bwMode="auto">
              <a:xfrm>
                <a:off x="8204200" y="3959225"/>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Rectangle 41">
                <a:extLst>
                  <a:ext uri="{FF2B5EF4-FFF2-40B4-BE49-F238E27FC236}">
                    <a16:creationId xmlns:a16="http://schemas.microsoft.com/office/drawing/2014/main" id="{75392489-1C13-42F3-8807-C6E617F4D5A2}"/>
                  </a:ext>
                </a:extLst>
              </p:cNvPr>
              <p:cNvSpPr>
                <a:spLocks noChangeArrowheads="1"/>
              </p:cNvSpPr>
              <p:nvPr/>
            </p:nvSpPr>
            <p:spPr bwMode="auto">
              <a:xfrm>
                <a:off x="8204200" y="4008438"/>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42">
                <a:extLst>
                  <a:ext uri="{FF2B5EF4-FFF2-40B4-BE49-F238E27FC236}">
                    <a16:creationId xmlns:a16="http://schemas.microsoft.com/office/drawing/2014/main" id="{5DA1080A-E7E1-41AA-8A64-968D37D75E33}"/>
                  </a:ext>
                </a:extLst>
              </p:cNvPr>
              <p:cNvSpPr>
                <a:spLocks noChangeArrowheads="1"/>
              </p:cNvSpPr>
              <p:nvPr/>
            </p:nvSpPr>
            <p:spPr bwMode="auto">
              <a:xfrm>
                <a:off x="8204200" y="4057650"/>
                <a:ext cx="431800"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43">
                <a:extLst>
                  <a:ext uri="{FF2B5EF4-FFF2-40B4-BE49-F238E27FC236}">
                    <a16:creationId xmlns:a16="http://schemas.microsoft.com/office/drawing/2014/main" id="{EDA5ACE1-5769-477D-A3A2-8D7BECB01EE4}"/>
                  </a:ext>
                </a:extLst>
              </p:cNvPr>
              <p:cNvSpPr>
                <a:spLocks noChangeArrowheads="1"/>
              </p:cNvSpPr>
              <p:nvPr/>
            </p:nvSpPr>
            <p:spPr bwMode="auto">
              <a:xfrm>
                <a:off x="8204200" y="410686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44">
                <a:extLst>
                  <a:ext uri="{FF2B5EF4-FFF2-40B4-BE49-F238E27FC236}">
                    <a16:creationId xmlns:a16="http://schemas.microsoft.com/office/drawing/2014/main" id="{1089AFCA-D41B-4E11-A515-40F2F6731466}"/>
                  </a:ext>
                </a:extLst>
              </p:cNvPr>
              <p:cNvSpPr>
                <a:spLocks noChangeArrowheads="1"/>
              </p:cNvSpPr>
              <p:nvPr/>
            </p:nvSpPr>
            <p:spPr bwMode="auto">
              <a:xfrm>
                <a:off x="8204200" y="415766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45">
                <a:extLst>
                  <a:ext uri="{FF2B5EF4-FFF2-40B4-BE49-F238E27FC236}">
                    <a16:creationId xmlns:a16="http://schemas.microsoft.com/office/drawing/2014/main" id="{5E93A3D1-7B48-4E25-BFE3-1CA793051AB2}"/>
                  </a:ext>
                </a:extLst>
              </p:cNvPr>
              <p:cNvSpPr>
                <a:spLocks noChangeArrowheads="1"/>
              </p:cNvSpPr>
              <p:nvPr/>
            </p:nvSpPr>
            <p:spPr bwMode="auto">
              <a:xfrm>
                <a:off x="8699500" y="4216400"/>
                <a:ext cx="433388" cy="338137"/>
              </a:xfrm>
              <a:prstGeom prst="rect">
                <a:avLst/>
              </a:prstGeom>
              <a:solidFill>
                <a:srgbClr val="F49880"/>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Rectangle 46">
                <a:extLst>
                  <a:ext uri="{FF2B5EF4-FFF2-40B4-BE49-F238E27FC236}">
                    <a16:creationId xmlns:a16="http://schemas.microsoft.com/office/drawing/2014/main" id="{E117195C-B297-4FA2-A07A-914B13A77785}"/>
                  </a:ext>
                </a:extLst>
              </p:cNvPr>
              <p:cNvSpPr>
                <a:spLocks noChangeArrowheads="1"/>
              </p:cNvSpPr>
              <p:nvPr/>
            </p:nvSpPr>
            <p:spPr bwMode="auto">
              <a:xfrm>
                <a:off x="9161463" y="4216400"/>
                <a:ext cx="436563" cy="338137"/>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8" name="Rectangle: Rounded Corners 7">
            <a:extLst>
              <a:ext uri="{FF2B5EF4-FFF2-40B4-BE49-F238E27FC236}">
                <a16:creationId xmlns:a16="http://schemas.microsoft.com/office/drawing/2014/main" id="{1EC04B8B-9307-472A-98C8-83533270E26B}"/>
              </a:ext>
            </a:extLst>
          </p:cNvPr>
          <p:cNvSpPr/>
          <p:nvPr/>
        </p:nvSpPr>
        <p:spPr>
          <a:xfrm>
            <a:off x="816453" y="2356742"/>
            <a:ext cx="907279" cy="2547301"/>
          </a:xfrm>
          <a:prstGeom prst="roundRect">
            <a:avLst>
              <a:gd name="adj" fmla="val 671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294D4C3-5B92-4E52-9201-824DF01FBA39}"/>
              </a:ext>
            </a:extLst>
          </p:cNvPr>
          <p:cNvSpPr>
            <a:spLocks noGrp="1"/>
          </p:cNvSpPr>
          <p:nvPr>
            <p:ph type="sldNum" sz="quarter" idx="12"/>
          </p:nvPr>
        </p:nvSpPr>
        <p:spPr/>
        <p:txBody>
          <a:bodyPr/>
          <a:lstStyle/>
          <a:p>
            <a:fld id="{43E1C79E-4906-42D7-9799-8BE0AC9297B3}" type="slidenum">
              <a:rPr lang="en-US" smtClean="0"/>
              <a:pPr/>
              <a:t>5</a:t>
            </a:fld>
            <a:endParaRPr lang="en-US"/>
          </a:p>
        </p:txBody>
      </p:sp>
      <p:cxnSp>
        <p:nvCxnSpPr>
          <p:cNvPr id="35" name="Straight Arrow Connector 34">
            <a:extLst>
              <a:ext uri="{FF2B5EF4-FFF2-40B4-BE49-F238E27FC236}">
                <a16:creationId xmlns:a16="http://schemas.microsoft.com/office/drawing/2014/main" id="{B960E05C-534E-4209-B426-8981D7217839}"/>
              </a:ext>
            </a:extLst>
          </p:cNvPr>
          <p:cNvCxnSpPr>
            <a:cxnSpLocks/>
          </p:cNvCxnSpPr>
          <p:nvPr/>
        </p:nvCxnSpPr>
        <p:spPr>
          <a:xfrm>
            <a:off x="2603835" y="2337070"/>
            <a:ext cx="455928" cy="93920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DCFA5AC-F7DA-40D4-952B-23E61BF02D8D}"/>
              </a:ext>
            </a:extLst>
          </p:cNvPr>
          <p:cNvCxnSpPr>
            <a:cxnSpLocks/>
          </p:cNvCxnSpPr>
          <p:nvPr/>
        </p:nvCxnSpPr>
        <p:spPr>
          <a:xfrm flipV="1">
            <a:off x="1789710" y="2356742"/>
            <a:ext cx="534599" cy="9195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5D909DC-3967-4858-A728-B1885BEB7EE5}"/>
              </a:ext>
            </a:extLst>
          </p:cNvPr>
          <p:cNvCxnSpPr>
            <a:cxnSpLocks/>
          </p:cNvCxnSpPr>
          <p:nvPr/>
        </p:nvCxnSpPr>
        <p:spPr>
          <a:xfrm>
            <a:off x="1943852" y="3651439"/>
            <a:ext cx="1025750" cy="3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E4048DD-8571-4599-92E1-7ADE588C7897}"/>
              </a:ext>
            </a:extLst>
          </p:cNvPr>
          <p:cNvCxnSpPr>
            <a:cxnSpLocks/>
          </p:cNvCxnSpPr>
          <p:nvPr/>
        </p:nvCxnSpPr>
        <p:spPr>
          <a:xfrm>
            <a:off x="8305125" y="2611322"/>
            <a:ext cx="731732"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10F8D89-4AE1-4B00-9441-47BD310D9DBB}"/>
              </a:ext>
            </a:extLst>
          </p:cNvPr>
          <p:cNvCxnSpPr>
            <a:cxnSpLocks/>
          </p:cNvCxnSpPr>
          <p:nvPr/>
        </p:nvCxnSpPr>
        <p:spPr>
          <a:xfrm flipV="1">
            <a:off x="8306725" y="4496201"/>
            <a:ext cx="741279" cy="438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DB9B20B9-C8F9-4B40-BAFE-B5AA57DB8AE5}"/>
              </a:ext>
            </a:extLst>
          </p:cNvPr>
          <p:cNvSpPr txBox="1"/>
          <p:nvPr/>
        </p:nvSpPr>
        <p:spPr>
          <a:xfrm rot="16200000">
            <a:off x="-768864" y="3430337"/>
            <a:ext cx="2547301" cy="400110"/>
          </a:xfrm>
          <a:prstGeom prst="rect">
            <a:avLst/>
          </a:prstGeom>
          <a:noFill/>
        </p:spPr>
        <p:txBody>
          <a:bodyPr wrap="square" rtlCol="0">
            <a:spAutoFit/>
          </a:bodyPr>
          <a:lstStyle/>
          <a:p>
            <a:pPr algn="ctr"/>
            <a:r>
              <a:rPr lang="en-US" sz="2000" b="1" dirty="0"/>
              <a:t>Target Demographics</a:t>
            </a:r>
          </a:p>
        </p:txBody>
      </p:sp>
      <p:pic>
        <p:nvPicPr>
          <p:cNvPr id="89" name="Graphic 88" descr="Team">
            <a:extLst>
              <a:ext uri="{FF2B5EF4-FFF2-40B4-BE49-F238E27FC236}">
                <a16:creationId xmlns:a16="http://schemas.microsoft.com/office/drawing/2014/main" id="{EEA1764D-38A1-4C53-A2C0-060CAA1F28C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0404" y="3420167"/>
            <a:ext cx="279376" cy="279376"/>
          </a:xfrm>
          <a:prstGeom prst="rect">
            <a:avLst/>
          </a:prstGeom>
        </p:spPr>
      </p:pic>
      <p:pic>
        <p:nvPicPr>
          <p:cNvPr id="93" name="Graphic 92" descr="Group">
            <a:extLst>
              <a:ext uri="{FF2B5EF4-FFF2-40B4-BE49-F238E27FC236}">
                <a16:creationId xmlns:a16="http://schemas.microsoft.com/office/drawing/2014/main" id="{AC5D6CEE-A8FF-440C-B5E6-22FAE4EFA52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730" y="2671246"/>
            <a:ext cx="429302" cy="429302"/>
          </a:xfrm>
          <a:prstGeom prst="rect">
            <a:avLst/>
          </a:prstGeom>
        </p:spPr>
      </p:pic>
      <p:pic>
        <p:nvPicPr>
          <p:cNvPr id="95" name="Graphic 94" descr="Woman">
            <a:extLst>
              <a:ext uri="{FF2B5EF4-FFF2-40B4-BE49-F238E27FC236}">
                <a16:creationId xmlns:a16="http://schemas.microsoft.com/office/drawing/2014/main" id="{35F7E127-3A1E-4A63-A978-D2A77927C7A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9731" y="4101678"/>
            <a:ext cx="268734" cy="268734"/>
          </a:xfrm>
          <a:prstGeom prst="rect">
            <a:avLst/>
          </a:prstGeom>
        </p:spPr>
      </p:pic>
      <p:sp>
        <p:nvSpPr>
          <p:cNvPr id="111" name="TextBox 110">
            <a:extLst>
              <a:ext uri="{FF2B5EF4-FFF2-40B4-BE49-F238E27FC236}">
                <a16:creationId xmlns:a16="http://schemas.microsoft.com/office/drawing/2014/main" id="{C58A61A9-701B-403A-8C5D-650DB1457DDF}"/>
              </a:ext>
            </a:extLst>
          </p:cNvPr>
          <p:cNvSpPr txBox="1"/>
          <p:nvPr/>
        </p:nvSpPr>
        <p:spPr>
          <a:xfrm>
            <a:off x="845415" y="2939316"/>
            <a:ext cx="825922" cy="415498"/>
          </a:xfrm>
          <a:prstGeom prst="rect">
            <a:avLst/>
          </a:prstGeom>
          <a:noFill/>
        </p:spPr>
        <p:txBody>
          <a:bodyPr wrap="square" rtlCol="0">
            <a:spAutoFit/>
          </a:bodyPr>
          <a:lstStyle/>
          <a:p>
            <a:pPr algn="ctr"/>
            <a:r>
              <a:rPr lang="en-US" sz="1050" dirty="0"/>
              <a:t>Businesses &amp; Start-Ups</a:t>
            </a:r>
          </a:p>
        </p:txBody>
      </p:sp>
      <p:sp>
        <p:nvSpPr>
          <p:cNvPr id="112" name="TextBox 111">
            <a:extLst>
              <a:ext uri="{FF2B5EF4-FFF2-40B4-BE49-F238E27FC236}">
                <a16:creationId xmlns:a16="http://schemas.microsoft.com/office/drawing/2014/main" id="{65841AD0-FBE8-4F36-96DA-24C3A5E0A028}"/>
              </a:ext>
            </a:extLst>
          </p:cNvPr>
          <p:cNvSpPr txBox="1"/>
          <p:nvPr/>
        </p:nvSpPr>
        <p:spPr>
          <a:xfrm>
            <a:off x="793119" y="3609108"/>
            <a:ext cx="947741" cy="415498"/>
          </a:xfrm>
          <a:prstGeom prst="rect">
            <a:avLst/>
          </a:prstGeom>
          <a:noFill/>
        </p:spPr>
        <p:txBody>
          <a:bodyPr wrap="square" rtlCol="0">
            <a:spAutoFit/>
          </a:bodyPr>
          <a:lstStyle/>
          <a:p>
            <a:pPr algn="ctr"/>
            <a:r>
              <a:rPr lang="en-US" sz="1050" dirty="0"/>
              <a:t>Professional</a:t>
            </a:r>
          </a:p>
          <a:p>
            <a:pPr algn="ctr"/>
            <a:r>
              <a:rPr lang="en-US" sz="1050" dirty="0"/>
              <a:t>Associations</a:t>
            </a:r>
          </a:p>
        </p:txBody>
      </p:sp>
      <p:sp>
        <p:nvSpPr>
          <p:cNvPr id="113" name="TextBox 112">
            <a:extLst>
              <a:ext uri="{FF2B5EF4-FFF2-40B4-BE49-F238E27FC236}">
                <a16:creationId xmlns:a16="http://schemas.microsoft.com/office/drawing/2014/main" id="{AFE2F8BD-9477-4D6D-8341-30E59839C444}"/>
              </a:ext>
            </a:extLst>
          </p:cNvPr>
          <p:cNvSpPr txBox="1"/>
          <p:nvPr/>
        </p:nvSpPr>
        <p:spPr>
          <a:xfrm>
            <a:off x="781287" y="4328003"/>
            <a:ext cx="998230" cy="415498"/>
          </a:xfrm>
          <a:prstGeom prst="rect">
            <a:avLst/>
          </a:prstGeom>
          <a:noFill/>
        </p:spPr>
        <p:txBody>
          <a:bodyPr wrap="square" rtlCol="0">
            <a:spAutoFit/>
          </a:bodyPr>
          <a:lstStyle/>
          <a:p>
            <a:pPr algn="ctr"/>
            <a:r>
              <a:rPr lang="en-US" sz="1050" dirty="0"/>
              <a:t>Entrepreneurs</a:t>
            </a:r>
          </a:p>
          <a:p>
            <a:pPr algn="ctr"/>
            <a:r>
              <a:rPr lang="en-US" sz="1050" dirty="0"/>
              <a:t>&amp; Students</a:t>
            </a:r>
          </a:p>
        </p:txBody>
      </p:sp>
      <p:sp>
        <p:nvSpPr>
          <p:cNvPr id="116" name="Rectangle: Rounded Corners 115">
            <a:extLst>
              <a:ext uri="{FF2B5EF4-FFF2-40B4-BE49-F238E27FC236}">
                <a16:creationId xmlns:a16="http://schemas.microsoft.com/office/drawing/2014/main" id="{00866D8D-545A-45F9-AFBC-B878DF473CFB}"/>
              </a:ext>
            </a:extLst>
          </p:cNvPr>
          <p:cNvSpPr/>
          <p:nvPr/>
        </p:nvSpPr>
        <p:spPr>
          <a:xfrm>
            <a:off x="304731" y="5256104"/>
            <a:ext cx="2942462" cy="962716"/>
          </a:xfrm>
          <a:prstGeom prst="roundRect">
            <a:avLst>
              <a:gd name="adj" fmla="val 11145"/>
            </a:avLst>
          </a:prstGeom>
          <a:solidFill>
            <a:schemeClr val="accent1">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1">
                    <a:lumMod val="50000"/>
                  </a:schemeClr>
                </a:solidFill>
              </a:rPr>
              <a:t>Target Demographic</a:t>
            </a:r>
            <a:r>
              <a:rPr lang="en-US" sz="1200" dirty="0">
                <a:solidFill>
                  <a:schemeClr val="accent1">
                    <a:lumMod val="50000"/>
                  </a:schemeClr>
                </a:solidFill>
              </a:rPr>
              <a:t>: Entities with sub-par or non-existent technology presences - offer a low-cost solution that brings them to a higher quality of functionality</a:t>
            </a:r>
          </a:p>
        </p:txBody>
      </p:sp>
      <p:sp>
        <p:nvSpPr>
          <p:cNvPr id="150" name="TextBox 149">
            <a:extLst>
              <a:ext uri="{FF2B5EF4-FFF2-40B4-BE49-F238E27FC236}">
                <a16:creationId xmlns:a16="http://schemas.microsoft.com/office/drawing/2014/main" id="{8018EE77-47CE-4D2C-8462-89CC9F2A8C34}"/>
              </a:ext>
            </a:extLst>
          </p:cNvPr>
          <p:cNvSpPr txBox="1"/>
          <p:nvPr/>
        </p:nvSpPr>
        <p:spPr>
          <a:xfrm rot="5400000">
            <a:off x="10127177" y="3312726"/>
            <a:ext cx="2606352" cy="400110"/>
          </a:xfrm>
          <a:prstGeom prst="rect">
            <a:avLst/>
          </a:prstGeom>
          <a:noFill/>
        </p:spPr>
        <p:txBody>
          <a:bodyPr wrap="square" rtlCol="0">
            <a:spAutoFit/>
          </a:bodyPr>
          <a:lstStyle/>
          <a:p>
            <a:pPr algn="ctr"/>
            <a:r>
              <a:rPr lang="en-US" sz="2000" b="1" dirty="0"/>
              <a:t>Integrated Community</a:t>
            </a:r>
          </a:p>
        </p:txBody>
      </p:sp>
      <p:sp>
        <p:nvSpPr>
          <p:cNvPr id="102" name="Rectangle: Rounded Corners 101">
            <a:extLst>
              <a:ext uri="{FF2B5EF4-FFF2-40B4-BE49-F238E27FC236}">
                <a16:creationId xmlns:a16="http://schemas.microsoft.com/office/drawing/2014/main" id="{7108D37E-F542-4A1E-B565-00B0761DBCA1}"/>
              </a:ext>
            </a:extLst>
          </p:cNvPr>
          <p:cNvSpPr/>
          <p:nvPr/>
        </p:nvSpPr>
        <p:spPr>
          <a:xfrm>
            <a:off x="8277657" y="5258657"/>
            <a:ext cx="3285250" cy="1159519"/>
          </a:xfrm>
          <a:prstGeom prst="roundRect">
            <a:avLst>
              <a:gd name="adj" fmla="val 11145"/>
            </a:avLst>
          </a:prstGeom>
          <a:solidFill>
            <a:schemeClr val="accent2">
              <a:lumMod val="20000"/>
              <a:lumOff val="8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2">
                    <a:lumMod val="75000"/>
                  </a:schemeClr>
                </a:solidFill>
              </a:rPr>
              <a:t>Outcomes</a:t>
            </a:r>
            <a:r>
              <a:rPr lang="en-US" sz="1200" dirty="0">
                <a:solidFill>
                  <a:schemeClr val="tx2">
                    <a:lumMod val="75000"/>
                  </a:schemeClr>
                </a:solidFill>
              </a:rPr>
              <a:t>: Organizations with credible online presences, digital marketing campaigns, e-commerce for membership and ticket sales, etc.</a:t>
            </a:r>
          </a:p>
          <a:p>
            <a:r>
              <a:rPr lang="en-US" sz="1200" dirty="0">
                <a:solidFill>
                  <a:schemeClr val="tx2">
                    <a:lumMod val="75000"/>
                  </a:schemeClr>
                </a:solidFill>
              </a:rPr>
              <a:t>Businesses with online ordering, specials, marketing, loyalty clubs, accounting, human resources, inventory management, etc.</a:t>
            </a:r>
          </a:p>
        </p:txBody>
      </p:sp>
      <p:sp>
        <p:nvSpPr>
          <p:cNvPr id="105" name="TextBox 104">
            <a:extLst>
              <a:ext uri="{FF2B5EF4-FFF2-40B4-BE49-F238E27FC236}">
                <a16:creationId xmlns:a16="http://schemas.microsoft.com/office/drawing/2014/main" id="{0B94CE15-1D07-42C5-A2D7-7C389071DB3C}"/>
              </a:ext>
            </a:extLst>
          </p:cNvPr>
          <p:cNvSpPr txBox="1"/>
          <p:nvPr/>
        </p:nvSpPr>
        <p:spPr>
          <a:xfrm>
            <a:off x="3612892" y="1707901"/>
            <a:ext cx="4068898" cy="276999"/>
          </a:xfrm>
          <a:prstGeom prst="rect">
            <a:avLst/>
          </a:prstGeom>
          <a:noFill/>
        </p:spPr>
        <p:txBody>
          <a:bodyPr wrap="square" rtlCol="0">
            <a:spAutoFit/>
          </a:bodyPr>
          <a:lstStyle/>
          <a:p>
            <a:pPr algn="ctr"/>
            <a:r>
              <a:rPr lang="en-US" sz="1200" b="1" i="1" dirty="0"/>
              <a:t>Low Cost. Easy to Use. Business/Startup-in-a-Box! Ecosystem</a:t>
            </a:r>
          </a:p>
        </p:txBody>
      </p:sp>
      <p:grpSp>
        <p:nvGrpSpPr>
          <p:cNvPr id="94" name="Group 93">
            <a:extLst>
              <a:ext uri="{FF2B5EF4-FFF2-40B4-BE49-F238E27FC236}">
                <a16:creationId xmlns:a16="http://schemas.microsoft.com/office/drawing/2014/main" id="{810C9090-DA5F-44A8-AB58-D3BC553F41B1}"/>
              </a:ext>
            </a:extLst>
          </p:cNvPr>
          <p:cNvGrpSpPr/>
          <p:nvPr/>
        </p:nvGrpSpPr>
        <p:grpSpPr>
          <a:xfrm>
            <a:off x="1303421" y="757460"/>
            <a:ext cx="7419339" cy="810371"/>
            <a:chOff x="1303421" y="931556"/>
            <a:chExt cx="6434037" cy="1236063"/>
          </a:xfrm>
          <a:solidFill>
            <a:schemeClr val="accent2">
              <a:lumMod val="40000"/>
              <a:lumOff val="60000"/>
            </a:schemeClr>
          </a:solidFill>
        </p:grpSpPr>
        <p:sp>
          <p:nvSpPr>
            <p:cNvPr id="96" name="Title 1">
              <a:extLst>
                <a:ext uri="{FF2B5EF4-FFF2-40B4-BE49-F238E27FC236}">
                  <a16:creationId xmlns:a16="http://schemas.microsoft.com/office/drawing/2014/main" id="{8FABE8F4-4253-43A9-8486-1DE0972ED585}"/>
                </a:ext>
              </a:extLst>
            </p:cNvPr>
            <p:cNvSpPr txBox="1">
              <a:spLocks/>
            </p:cNvSpPr>
            <p:nvPr/>
          </p:nvSpPr>
          <p:spPr>
            <a:xfrm>
              <a:off x="1303421" y="931556"/>
              <a:ext cx="6434037" cy="760514"/>
            </a:xfrm>
            <a:prstGeom prst="rect">
              <a:avLst/>
            </a:prstGeom>
            <a:solidFill>
              <a:schemeClr val="accent3">
                <a:lumMod val="75000"/>
              </a:schemeClr>
            </a:solid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mn-lt"/>
                  <a:cs typeface="Segoe UI" panose="020B0502040204020203" pitchFamily="34" charset="0"/>
                </a:rPr>
                <a:t>The Wakanda Technology Initiative™</a:t>
              </a:r>
            </a:p>
          </p:txBody>
        </p:sp>
        <p:sp>
          <p:nvSpPr>
            <p:cNvPr id="97" name="Title 1">
              <a:extLst>
                <a:ext uri="{FF2B5EF4-FFF2-40B4-BE49-F238E27FC236}">
                  <a16:creationId xmlns:a16="http://schemas.microsoft.com/office/drawing/2014/main" id="{95D48C16-8DAA-46EE-926C-AD8DA2180C67}"/>
                </a:ext>
              </a:extLst>
            </p:cNvPr>
            <p:cNvSpPr txBox="1">
              <a:spLocks/>
            </p:cNvSpPr>
            <p:nvPr/>
          </p:nvSpPr>
          <p:spPr>
            <a:xfrm>
              <a:off x="1303421" y="1792057"/>
              <a:ext cx="6434037" cy="375562"/>
            </a:xfrm>
            <a:prstGeom prst="rect">
              <a:avLst/>
            </a:prstGeom>
            <a:solidFill>
              <a:schemeClr val="bg1"/>
            </a:solid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1600" dirty="0">
                  <a:latin typeface="+mn-lt"/>
                </a:rPr>
                <a:t>Technology Services Offering for Minority Entrepreneurs, Businesses and Students</a:t>
              </a:r>
            </a:p>
          </p:txBody>
        </p:sp>
      </p:grpSp>
      <p:grpSp>
        <p:nvGrpSpPr>
          <p:cNvPr id="103" name="Group 102">
            <a:extLst>
              <a:ext uri="{FF2B5EF4-FFF2-40B4-BE49-F238E27FC236}">
                <a16:creationId xmlns:a16="http://schemas.microsoft.com/office/drawing/2014/main" id="{6E488EC4-AC41-4654-BBB7-A0E57B47E067}"/>
              </a:ext>
            </a:extLst>
          </p:cNvPr>
          <p:cNvGrpSpPr/>
          <p:nvPr/>
        </p:nvGrpSpPr>
        <p:grpSpPr>
          <a:xfrm>
            <a:off x="1305134" y="454257"/>
            <a:ext cx="1019175" cy="181379"/>
            <a:chOff x="4127500" y="876491"/>
            <a:chExt cx="1019175" cy="181379"/>
          </a:xfrm>
        </p:grpSpPr>
        <p:sp>
          <p:nvSpPr>
            <p:cNvPr id="104" name="Oval 103">
              <a:extLst>
                <a:ext uri="{FF2B5EF4-FFF2-40B4-BE49-F238E27FC236}">
                  <a16:creationId xmlns:a16="http://schemas.microsoft.com/office/drawing/2014/main" id="{342B3746-06B5-4467-B8DC-B7B7D0941FC2}"/>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5EDFA9F-3400-4C0C-BFD1-9811B6B085FA}"/>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2426BF8-436A-4406-ADF9-6F8EFE2FE2F1}"/>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8BEE18B-EFE5-45AA-B875-7172DA518B54}"/>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8" name="Picture 97" descr="A close up of a sign&#10;&#10;Description generated with high confidence">
            <a:extLst>
              <a:ext uri="{FF2B5EF4-FFF2-40B4-BE49-F238E27FC236}">
                <a16:creationId xmlns:a16="http://schemas.microsoft.com/office/drawing/2014/main" id="{A3EC5320-09FA-4A5E-AC0D-1F0AEA57AEA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2544" b="-4"/>
          <a:stretch/>
        </p:blipFill>
        <p:spPr>
          <a:xfrm>
            <a:off x="198699" y="163442"/>
            <a:ext cx="819962" cy="763569"/>
          </a:xfrm>
          <a:prstGeom prst="rect">
            <a:avLst/>
          </a:prstGeom>
        </p:spPr>
      </p:pic>
      <p:grpSp>
        <p:nvGrpSpPr>
          <p:cNvPr id="3" name="Group 2">
            <a:extLst>
              <a:ext uri="{FF2B5EF4-FFF2-40B4-BE49-F238E27FC236}">
                <a16:creationId xmlns:a16="http://schemas.microsoft.com/office/drawing/2014/main" id="{5C6DEE72-615C-47A8-8569-6AFEBB67088A}"/>
              </a:ext>
            </a:extLst>
          </p:cNvPr>
          <p:cNvGrpSpPr/>
          <p:nvPr/>
        </p:nvGrpSpPr>
        <p:grpSpPr>
          <a:xfrm>
            <a:off x="3178328" y="2146257"/>
            <a:ext cx="5079654" cy="2823902"/>
            <a:chOff x="3178328" y="2146257"/>
            <a:chExt cx="5079654" cy="2823902"/>
          </a:xfrm>
        </p:grpSpPr>
        <p:sp>
          <p:nvSpPr>
            <p:cNvPr id="27" name="Rectangle 26">
              <a:extLst>
                <a:ext uri="{FF2B5EF4-FFF2-40B4-BE49-F238E27FC236}">
                  <a16:creationId xmlns:a16="http://schemas.microsoft.com/office/drawing/2014/main" id="{AAFD2DDD-E4F4-4D14-8055-7399405F268F}"/>
                </a:ext>
              </a:extLst>
            </p:cNvPr>
            <p:cNvSpPr/>
            <p:nvPr/>
          </p:nvSpPr>
          <p:spPr>
            <a:xfrm>
              <a:off x="3178328" y="2146257"/>
              <a:ext cx="3739719" cy="141637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3ED2329A-7CCB-4C2D-8F9E-B55D0604FC28}"/>
                </a:ext>
              </a:extLst>
            </p:cNvPr>
            <p:cNvSpPr/>
            <p:nvPr/>
          </p:nvSpPr>
          <p:spPr>
            <a:xfrm>
              <a:off x="3178328" y="3620116"/>
              <a:ext cx="3739719" cy="1350043"/>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endParaRPr>
            </a:p>
          </p:txBody>
        </p:sp>
        <p:sp>
          <p:nvSpPr>
            <p:cNvPr id="114" name="Rectangle 113">
              <a:extLst>
                <a:ext uri="{FF2B5EF4-FFF2-40B4-BE49-F238E27FC236}">
                  <a16:creationId xmlns:a16="http://schemas.microsoft.com/office/drawing/2014/main" id="{E8645C73-72B2-413F-9E87-5CB29218F4CB}"/>
                </a:ext>
              </a:extLst>
            </p:cNvPr>
            <p:cNvSpPr/>
            <p:nvPr/>
          </p:nvSpPr>
          <p:spPr>
            <a:xfrm>
              <a:off x="6984025" y="2146257"/>
              <a:ext cx="1273957" cy="2819915"/>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CB50D5C-F575-417F-A05F-1B9F4C947CBA}"/>
                </a:ext>
              </a:extLst>
            </p:cNvPr>
            <p:cNvSpPr txBox="1"/>
            <p:nvPr/>
          </p:nvSpPr>
          <p:spPr>
            <a:xfrm>
              <a:off x="3544228" y="2171416"/>
              <a:ext cx="3095997" cy="276999"/>
            </a:xfrm>
            <a:prstGeom prst="rect">
              <a:avLst/>
            </a:prstGeom>
            <a:noFill/>
          </p:spPr>
          <p:txBody>
            <a:bodyPr wrap="square" rtlCol="0">
              <a:spAutoFit/>
            </a:bodyPr>
            <a:lstStyle/>
            <a:p>
              <a:pPr algn="ctr"/>
              <a:r>
                <a:rPr lang="en-US" sz="1200" b="1" dirty="0">
                  <a:solidFill>
                    <a:schemeClr val="accent2">
                      <a:lumMod val="50000"/>
                    </a:schemeClr>
                  </a:solidFill>
                </a:rPr>
                <a:t>Core Content Management Services (CMS)</a:t>
              </a:r>
            </a:p>
          </p:txBody>
        </p:sp>
        <p:sp>
          <p:nvSpPr>
            <p:cNvPr id="47" name="Rectangle: Rounded Corners 46">
              <a:extLst>
                <a:ext uri="{FF2B5EF4-FFF2-40B4-BE49-F238E27FC236}">
                  <a16:creationId xmlns:a16="http://schemas.microsoft.com/office/drawing/2014/main" id="{82DF305D-1DDC-455C-92E9-601AA0C2CB4C}"/>
                </a:ext>
              </a:extLst>
            </p:cNvPr>
            <p:cNvSpPr/>
            <p:nvPr/>
          </p:nvSpPr>
          <p:spPr>
            <a:xfrm>
              <a:off x="3321056" y="2471515"/>
              <a:ext cx="1432822" cy="486177"/>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2">
                      <a:lumMod val="75000"/>
                    </a:schemeClr>
                  </a:solidFill>
                </a:rPr>
                <a:t>Structured Website</a:t>
              </a:r>
            </a:p>
            <a:p>
              <a:pPr algn="ctr"/>
              <a:r>
                <a:rPr lang="en-US" sz="1000" dirty="0">
                  <a:solidFill>
                    <a:schemeClr val="accent2">
                      <a:lumMod val="75000"/>
                    </a:schemeClr>
                  </a:solidFill>
                </a:rPr>
                <a:t>Branded Page(s) </a:t>
              </a:r>
            </a:p>
            <a:p>
              <a:pPr algn="ctr"/>
              <a:r>
                <a:rPr lang="en-US" sz="1000" dirty="0">
                  <a:solidFill>
                    <a:schemeClr val="accent2">
                      <a:lumMod val="75000"/>
                    </a:schemeClr>
                  </a:solidFill>
                </a:rPr>
                <a:t>(CSS)</a:t>
              </a:r>
            </a:p>
          </p:txBody>
        </p:sp>
        <p:sp>
          <p:nvSpPr>
            <p:cNvPr id="115" name="Rectangle: Rounded Corners 114">
              <a:extLst>
                <a:ext uri="{FF2B5EF4-FFF2-40B4-BE49-F238E27FC236}">
                  <a16:creationId xmlns:a16="http://schemas.microsoft.com/office/drawing/2014/main" id="{31516B5E-68B9-458B-B690-034465F58B60}"/>
                </a:ext>
              </a:extLst>
            </p:cNvPr>
            <p:cNvSpPr/>
            <p:nvPr/>
          </p:nvSpPr>
          <p:spPr>
            <a:xfrm>
              <a:off x="4829595" y="2477895"/>
              <a:ext cx="1061793" cy="144363"/>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2">
                      <a:lumMod val="75000"/>
                    </a:schemeClr>
                  </a:solidFill>
                </a:rPr>
                <a:t>Carousel</a:t>
              </a:r>
              <a:r>
                <a:rPr lang="en-US" sz="900" dirty="0">
                  <a:solidFill>
                    <a:schemeClr val="accent2">
                      <a:lumMod val="75000"/>
                    </a:schemeClr>
                  </a:solidFill>
                </a:rPr>
                <a:t> Widgets</a:t>
              </a:r>
            </a:p>
          </p:txBody>
        </p:sp>
        <p:sp>
          <p:nvSpPr>
            <p:cNvPr id="117" name="Rectangle: Rounded Corners 116">
              <a:extLst>
                <a:ext uri="{FF2B5EF4-FFF2-40B4-BE49-F238E27FC236}">
                  <a16:creationId xmlns:a16="http://schemas.microsoft.com/office/drawing/2014/main" id="{619FA139-0FD2-4F7E-BE6C-6E2EB08BC1AB}"/>
                </a:ext>
              </a:extLst>
            </p:cNvPr>
            <p:cNvSpPr/>
            <p:nvPr/>
          </p:nvSpPr>
          <p:spPr>
            <a:xfrm>
              <a:off x="4829595" y="2625444"/>
              <a:ext cx="1061793" cy="144363"/>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2">
                      <a:lumMod val="75000"/>
                    </a:schemeClr>
                  </a:solidFill>
                </a:rPr>
                <a:t>HTML</a:t>
              </a:r>
              <a:r>
                <a:rPr lang="en-US" sz="900" dirty="0">
                  <a:solidFill>
                    <a:schemeClr val="accent2">
                      <a:lumMod val="75000"/>
                    </a:schemeClr>
                  </a:solidFill>
                </a:rPr>
                <a:t> Widgets</a:t>
              </a:r>
            </a:p>
          </p:txBody>
        </p:sp>
        <p:sp>
          <p:nvSpPr>
            <p:cNvPr id="118" name="Rectangle: Rounded Corners 117">
              <a:extLst>
                <a:ext uri="{FF2B5EF4-FFF2-40B4-BE49-F238E27FC236}">
                  <a16:creationId xmlns:a16="http://schemas.microsoft.com/office/drawing/2014/main" id="{41B1CB4A-9F4E-4029-B679-51990A8CFC3A}"/>
                </a:ext>
              </a:extLst>
            </p:cNvPr>
            <p:cNvSpPr/>
            <p:nvPr/>
          </p:nvSpPr>
          <p:spPr>
            <a:xfrm>
              <a:off x="4829595" y="2774782"/>
              <a:ext cx="1061793" cy="144363"/>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2">
                      <a:lumMod val="75000"/>
                    </a:schemeClr>
                  </a:solidFill>
                </a:rPr>
                <a:t>Video</a:t>
              </a:r>
              <a:r>
                <a:rPr lang="en-US" sz="900" dirty="0">
                  <a:solidFill>
                    <a:schemeClr val="accent2">
                      <a:lumMod val="75000"/>
                    </a:schemeClr>
                  </a:solidFill>
                </a:rPr>
                <a:t> Widgets</a:t>
              </a:r>
            </a:p>
          </p:txBody>
        </p:sp>
        <p:sp>
          <p:nvSpPr>
            <p:cNvPr id="119" name="Rectangle: Rounded Corners 118">
              <a:extLst>
                <a:ext uri="{FF2B5EF4-FFF2-40B4-BE49-F238E27FC236}">
                  <a16:creationId xmlns:a16="http://schemas.microsoft.com/office/drawing/2014/main" id="{852457F6-92E1-40AE-8392-0B0D9EA2EA1A}"/>
                </a:ext>
              </a:extLst>
            </p:cNvPr>
            <p:cNvSpPr/>
            <p:nvPr/>
          </p:nvSpPr>
          <p:spPr>
            <a:xfrm>
              <a:off x="4829595" y="2919369"/>
              <a:ext cx="1061793" cy="144363"/>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2">
                      <a:lumMod val="75000"/>
                    </a:schemeClr>
                  </a:solidFill>
                </a:rPr>
                <a:t>List</a:t>
              </a:r>
              <a:r>
                <a:rPr lang="en-US" sz="900" dirty="0">
                  <a:solidFill>
                    <a:schemeClr val="accent2">
                      <a:lumMod val="75000"/>
                    </a:schemeClr>
                  </a:solidFill>
                </a:rPr>
                <a:t> Widgets</a:t>
              </a:r>
            </a:p>
          </p:txBody>
        </p:sp>
        <p:sp>
          <p:nvSpPr>
            <p:cNvPr id="121" name="Rectangle: Rounded Corners 120">
              <a:extLst>
                <a:ext uri="{FF2B5EF4-FFF2-40B4-BE49-F238E27FC236}">
                  <a16:creationId xmlns:a16="http://schemas.microsoft.com/office/drawing/2014/main" id="{FFD65EFA-99C9-42A2-BB5E-350944498EC2}"/>
                </a:ext>
              </a:extLst>
            </p:cNvPr>
            <p:cNvSpPr/>
            <p:nvPr/>
          </p:nvSpPr>
          <p:spPr>
            <a:xfrm>
              <a:off x="3321056" y="2980224"/>
              <a:ext cx="730233" cy="486177"/>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accent2">
                      <a:lumMod val="75000"/>
                    </a:schemeClr>
                  </a:solidFill>
                </a:rPr>
                <a:t>Data</a:t>
              </a:r>
            </a:p>
            <a:p>
              <a:r>
                <a:rPr lang="en-US" sz="900" dirty="0">
                  <a:solidFill>
                    <a:schemeClr val="accent2">
                      <a:lumMod val="75000"/>
                    </a:schemeClr>
                  </a:solidFill>
                </a:rPr>
                <a:t>Tables</a:t>
              </a:r>
            </a:p>
          </p:txBody>
        </p:sp>
        <p:sp>
          <p:nvSpPr>
            <p:cNvPr id="123" name="Rectangle: Rounded Corners 122">
              <a:extLst>
                <a:ext uri="{FF2B5EF4-FFF2-40B4-BE49-F238E27FC236}">
                  <a16:creationId xmlns:a16="http://schemas.microsoft.com/office/drawing/2014/main" id="{7891DE52-4BCB-4002-991F-B20E6C23736D}"/>
                </a:ext>
              </a:extLst>
            </p:cNvPr>
            <p:cNvSpPr/>
            <p:nvPr/>
          </p:nvSpPr>
          <p:spPr>
            <a:xfrm>
              <a:off x="4059905" y="2980223"/>
              <a:ext cx="693973" cy="486177"/>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accent2">
                      <a:lumMod val="75000"/>
                    </a:schemeClr>
                  </a:solidFill>
                </a:rPr>
                <a:t>Admin</a:t>
              </a:r>
            </a:p>
            <a:p>
              <a:r>
                <a:rPr lang="en-US" sz="1000" dirty="0">
                  <a:solidFill>
                    <a:schemeClr val="accent2">
                      <a:lumMod val="75000"/>
                    </a:schemeClr>
                  </a:solidFill>
                </a:rPr>
                <a:t>Tools</a:t>
              </a:r>
            </a:p>
          </p:txBody>
        </p:sp>
        <p:sp>
          <p:nvSpPr>
            <p:cNvPr id="125" name="Add Database">
              <a:extLst>
                <a:ext uri="{FF2B5EF4-FFF2-40B4-BE49-F238E27FC236}">
                  <a16:creationId xmlns:a16="http://schemas.microsoft.com/office/drawing/2014/main" id="{716BA33E-C3C5-4EB6-853B-B6706F2E5A43}"/>
                </a:ext>
              </a:extLst>
            </p:cNvPr>
            <p:cNvSpPr>
              <a:spLocks noChangeAspect="1" noEditPoints="1"/>
            </p:cNvSpPr>
            <p:nvPr/>
          </p:nvSpPr>
          <p:spPr bwMode="auto">
            <a:xfrm>
              <a:off x="3800439" y="3133940"/>
              <a:ext cx="197634" cy="197634"/>
            </a:xfrm>
            <a:custGeom>
              <a:avLst/>
              <a:gdLst>
                <a:gd name="T0" fmla="*/ 86 w 667"/>
                <a:gd name="T1" fmla="*/ 37 h 667"/>
                <a:gd name="T2" fmla="*/ 0 w 667"/>
                <a:gd name="T3" fmla="*/ 132 h 667"/>
                <a:gd name="T4" fmla="*/ 0 w 667"/>
                <a:gd name="T5" fmla="*/ 520 h 667"/>
                <a:gd name="T6" fmla="*/ 86 w 667"/>
                <a:gd name="T7" fmla="*/ 617 h 667"/>
                <a:gd name="T8" fmla="*/ 388 w 667"/>
                <a:gd name="T9" fmla="*/ 643 h 667"/>
                <a:gd name="T10" fmla="*/ 280 w 667"/>
                <a:gd name="T11" fmla="*/ 627 h 667"/>
                <a:gd name="T12" fmla="*/ 44 w 667"/>
                <a:gd name="T13" fmla="*/ 558 h 667"/>
                <a:gd name="T14" fmla="*/ 26 w 667"/>
                <a:gd name="T15" fmla="*/ 458 h 667"/>
                <a:gd name="T16" fmla="*/ 280 w 667"/>
                <a:gd name="T17" fmla="*/ 534 h 667"/>
                <a:gd name="T18" fmla="*/ 345 w 667"/>
                <a:gd name="T19" fmla="*/ 503 h 667"/>
                <a:gd name="T20" fmla="*/ 96 w 667"/>
                <a:gd name="T21" fmla="*/ 473 h 667"/>
                <a:gd name="T22" fmla="*/ 26 w 667"/>
                <a:gd name="T23" fmla="*/ 400 h 667"/>
                <a:gd name="T24" fmla="*/ 86 w 667"/>
                <a:gd name="T25" fmla="*/ 364 h 667"/>
                <a:gd name="T26" fmla="*/ 474 w 667"/>
                <a:gd name="T27" fmla="*/ 364 h 667"/>
                <a:gd name="T28" fmla="*/ 533 w 667"/>
                <a:gd name="T29" fmla="*/ 360 h 667"/>
                <a:gd name="T30" fmla="*/ 560 w 667"/>
                <a:gd name="T31" fmla="*/ 267 h 667"/>
                <a:gd name="T32" fmla="*/ 559 w 667"/>
                <a:gd name="T33" fmla="*/ 132 h 667"/>
                <a:gd name="T34" fmla="*/ 474 w 667"/>
                <a:gd name="T35" fmla="*/ 37 h 667"/>
                <a:gd name="T36" fmla="*/ 280 w 667"/>
                <a:gd name="T37" fmla="*/ 27 h 667"/>
                <a:gd name="T38" fmla="*/ 516 w 667"/>
                <a:gd name="T39" fmla="*/ 96 h 667"/>
                <a:gd name="T40" fmla="*/ 516 w 667"/>
                <a:gd name="T41" fmla="*/ 171 h 667"/>
                <a:gd name="T42" fmla="*/ 280 w 667"/>
                <a:gd name="T43" fmla="*/ 240 h 667"/>
                <a:gd name="T44" fmla="*/ 44 w 667"/>
                <a:gd name="T45" fmla="*/ 171 h 667"/>
                <a:gd name="T46" fmla="*/ 44 w 667"/>
                <a:gd name="T47" fmla="*/ 96 h 667"/>
                <a:gd name="T48" fmla="*/ 280 w 667"/>
                <a:gd name="T49" fmla="*/ 27 h 667"/>
                <a:gd name="T50" fmla="*/ 86 w 667"/>
                <a:gd name="T51" fmla="*/ 231 h 667"/>
                <a:gd name="T52" fmla="*/ 474 w 667"/>
                <a:gd name="T53" fmla="*/ 231 h 667"/>
                <a:gd name="T54" fmla="*/ 533 w 667"/>
                <a:gd name="T55" fmla="*/ 267 h 667"/>
                <a:gd name="T56" fmla="*/ 463 w 667"/>
                <a:gd name="T57" fmla="*/ 340 h 667"/>
                <a:gd name="T58" fmla="*/ 97 w 667"/>
                <a:gd name="T59" fmla="*/ 340 h 667"/>
                <a:gd name="T60" fmla="*/ 26 w 667"/>
                <a:gd name="T61" fmla="*/ 267 h 667"/>
                <a:gd name="T62" fmla="*/ 533 w 667"/>
                <a:gd name="T63" fmla="*/ 400 h 667"/>
                <a:gd name="T64" fmla="*/ 533 w 667"/>
                <a:gd name="T65" fmla="*/ 667 h 667"/>
                <a:gd name="T66" fmla="*/ 533 w 667"/>
                <a:gd name="T67" fmla="*/ 400 h 667"/>
                <a:gd name="T68" fmla="*/ 639 w 667"/>
                <a:gd name="T69" fmla="*/ 534 h 667"/>
                <a:gd name="T70" fmla="*/ 427 w 667"/>
                <a:gd name="T71" fmla="*/ 534 h 667"/>
                <a:gd name="T72" fmla="*/ 520 w 667"/>
                <a:gd name="T73" fmla="*/ 467 h 667"/>
                <a:gd name="T74" fmla="*/ 466 w 667"/>
                <a:gd name="T75" fmla="*/ 520 h 667"/>
                <a:gd name="T76" fmla="*/ 520 w 667"/>
                <a:gd name="T77" fmla="*/ 547 h 667"/>
                <a:gd name="T78" fmla="*/ 546 w 667"/>
                <a:gd name="T79" fmla="*/ 600 h 667"/>
                <a:gd name="T80" fmla="*/ 600 w 667"/>
                <a:gd name="T81" fmla="*/ 547 h 667"/>
                <a:gd name="T82" fmla="*/ 546 w 667"/>
                <a:gd name="T83" fmla="*/ 520 h 667"/>
                <a:gd name="T84" fmla="*/ 520 w 667"/>
                <a:gd name="T85" fmla="*/ 4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7" h="667">
                  <a:moveTo>
                    <a:pt x="280" y="0"/>
                  </a:moveTo>
                  <a:cubicBezTo>
                    <a:pt x="204" y="0"/>
                    <a:pt x="136" y="14"/>
                    <a:pt x="86" y="37"/>
                  </a:cubicBezTo>
                  <a:cubicBezTo>
                    <a:pt x="60" y="48"/>
                    <a:pt x="39" y="62"/>
                    <a:pt x="24" y="78"/>
                  </a:cubicBezTo>
                  <a:cubicBezTo>
                    <a:pt x="9" y="93"/>
                    <a:pt x="0" y="112"/>
                    <a:pt x="0" y="132"/>
                  </a:cubicBezTo>
                  <a:cubicBezTo>
                    <a:pt x="0" y="133"/>
                    <a:pt x="0" y="133"/>
                    <a:pt x="0" y="134"/>
                  </a:cubicBezTo>
                  <a:lnTo>
                    <a:pt x="0" y="520"/>
                  </a:lnTo>
                  <a:cubicBezTo>
                    <a:pt x="0" y="541"/>
                    <a:pt x="9" y="560"/>
                    <a:pt x="24" y="576"/>
                  </a:cubicBezTo>
                  <a:cubicBezTo>
                    <a:pt x="39" y="592"/>
                    <a:pt x="60" y="606"/>
                    <a:pt x="86" y="617"/>
                  </a:cubicBezTo>
                  <a:cubicBezTo>
                    <a:pt x="136" y="640"/>
                    <a:pt x="204" y="654"/>
                    <a:pt x="280" y="654"/>
                  </a:cubicBezTo>
                  <a:cubicBezTo>
                    <a:pt x="318" y="654"/>
                    <a:pt x="355" y="650"/>
                    <a:pt x="388" y="643"/>
                  </a:cubicBezTo>
                  <a:cubicBezTo>
                    <a:pt x="406" y="640"/>
                    <a:pt x="401" y="613"/>
                    <a:pt x="383" y="617"/>
                  </a:cubicBezTo>
                  <a:cubicBezTo>
                    <a:pt x="352" y="623"/>
                    <a:pt x="317" y="627"/>
                    <a:pt x="280" y="627"/>
                  </a:cubicBezTo>
                  <a:cubicBezTo>
                    <a:pt x="208" y="627"/>
                    <a:pt x="142" y="614"/>
                    <a:pt x="96" y="593"/>
                  </a:cubicBezTo>
                  <a:cubicBezTo>
                    <a:pt x="74" y="583"/>
                    <a:pt x="55" y="570"/>
                    <a:pt x="44" y="558"/>
                  </a:cubicBezTo>
                  <a:cubicBezTo>
                    <a:pt x="32" y="545"/>
                    <a:pt x="26" y="533"/>
                    <a:pt x="26" y="520"/>
                  </a:cubicBezTo>
                  <a:lnTo>
                    <a:pt x="26" y="458"/>
                  </a:lnTo>
                  <a:cubicBezTo>
                    <a:pt x="41" y="473"/>
                    <a:pt x="61" y="486"/>
                    <a:pt x="86" y="497"/>
                  </a:cubicBezTo>
                  <a:cubicBezTo>
                    <a:pt x="136" y="520"/>
                    <a:pt x="204" y="534"/>
                    <a:pt x="280" y="534"/>
                  </a:cubicBezTo>
                  <a:cubicBezTo>
                    <a:pt x="303" y="534"/>
                    <a:pt x="326" y="532"/>
                    <a:pt x="348" y="530"/>
                  </a:cubicBezTo>
                  <a:cubicBezTo>
                    <a:pt x="366" y="528"/>
                    <a:pt x="363" y="501"/>
                    <a:pt x="345" y="503"/>
                  </a:cubicBezTo>
                  <a:cubicBezTo>
                    <a:pt x="324" y="506"/>
                    <a:pt x="302" y="507"/>
                    <a:pt x="280" y="507"/>
                  </a:cubicBezTo>
                  <a:cubicBezTo>
                    <a:pt x="208" y="507"/>
                    <a:pt x="142" y="494"/>
                    <a:pt x="96" y="473"/>
                  </a:cubicBezTo>
                  <a:cubicBezTo>
                    <a:pt x="74" y="463"/>
                    <a:pt x="55" y="450"/>
                    <a:pt x="44" y="438"/>
                  </a:cubicBezTo>
                  <a:cubicBezTo>
                    <a:pt x="32" y="425"/>
                    <a:pt x="26" y="413"/>
                    <a:pt x="26" y="400"/>
                  </a:cubicBezTo>
                  <a:lnTo>
                    <a:pt x="26" y="325"/>
                  </a:lnTo>
                  <a:cubicBezTo>
                    <a:pt x="41" y="340"/>
                    <a:pt x="61" y="353"/>
                    <a:pt x="86" y="364"/>
                  </a:cubicBezTo>
                  <a:cubicBezTo>
                    <a:pt x="136" y="387"/>
                    <a:pt x="204" y="400"/>
                    <a:pt x="280" y="400"/>
                  </a:cubicBezTo>
                  <a:cubicBezTo>
                    <a:pt x="355" y="400"/>
                    <a:pt x="423" y="387"/>
                    <a:pt x="474" y="364"/>
                  </a:cubicBezTo>
                  <a:cubicBezTo>
                    <a:pt x="498" y="353"/>
                    <a:pt x="518" y="340"/>
                    <a:pt x="533" y="325"/>
                  </a:cubicBezTo>
                  <a:lnTo>
                    <a:pt x="533" y="360"/>
                  </a:lnTo>
                  <a:cubicBezTo>
                    <a:pt x="533" y="378"/>
                    <a:pt x="560" y="378"/>
                    <a:pt x="560" y="360"/>
                  </a:cubicBezTo>
                  <a:lnTo>
                    <a:pt x="560" y="267"/>
                  </a:lnTo>
                  <a:lnTo>
                    <a:pt x="560" y="134"/>
                  </a:lnTo>
                  <a:cubicBezTo>
                    <a:pt x="560" y="133"/>
                    <a:pt x="560" y="132"/>
                    <a:pt x="559" y="132"/>
                  </a:cubicBezTo>
                  <a:cubicBezTo>
                    <a:pt x="559" y="112"/>
                    <a:pt x="550" y="93"/>
                    <a:pt x="535" y="78"/>
                  </a:cubicBezTo>
                  <a:cubicBezTo>
                    <a:pt x="520" y="62"/>
                    <a:pt x="499" y="48"/>
                    <a:pt x="474" y="37"/>
                  </a:cubicBezTo>
                  <a:cubicBezTo>
                    <a:pt x="423" y="14"/>
                    <a:pt x="355" y="0"/>
                    <a:pt x="280" y="0"/>
                  </a:cubicBezTo>
                  <a:close/>
                  <a:moveTo>
                    <a:pt x="280" y="27"/>
                  </a:moveTo>
                  <a:cubicBezTo>
                    <a:pt x="352" y="27"/>
                    <a:pt x="417" y="40"/>
                    <a:pt x="463" y="61"/>
                  </a:cubicBezTo>
                  <a:cubicBezTo>
                    <a:pt x="486" y="71"/>
                    <a:pt x="504" y="83"/>
                    <a:pt x="516" y="96"/>
                  </a:cubicBezTo>
                  <a:cubicBezTo>
                    <a:pt x="527" y="109"/>
                    <a:pt x="533" y="121"/>
                    <a:pt x="533" y="134"/>
                  </a:cubicBezTo>
                  <a:cubicBezTo>
                    <a:pt x="533" y="146"/>
                    <a:pt x="527" y="159"/>
                    <a:pt x="516" y="171"/>
                  </a:cubicBezTo>
                  <a:cubicBezTo>
                    <a:pt x="504" y="184"/>
                    <a:pt x="486" y="196"/>
                    <a:pt x="463" y="206"/>
                  </a:cubicBezTo>
                  <a:cubicBezTo>
                    <a:pt x="417" y="227"/>
                    <a:pt x="352" y="240"/>
                    <a:pt x="280" y="240"/>
                  </a:cubicBezTo>
                  <a:cubicBezTo>
                    <a:pt x="208" y="240"/>
                    <a:pt x="142" y="227"/>
                    <a:pt x="97" y="206"/>
                  </a:cubicBezTo>
                  <a:cubicBezTo>
                    <a:pt x="74" y="196"/>
                    <a:pt x="55" y="184"/>
                    <a:pt x="44" y="171"/>
                  </a:cubicBezTo>
                  <a:cubicBezTo>
                    <a:pt x="32" y="159"/>
                    <a:pt x="26" y="146"/>
                    <a:pt x="26" y="134"/>
                  </a:cubicBezTo>
                  <a:cubicBezTo>
                    <a:pt x="26" y="121"/>
                    <a:pt x="32" y="109"/>
                    <a:pt x="44" y="96"/>
                  </a:cubicBezTo>
                  <a:cubicBezTo>
                    <a:pt x="55" y="83"/>
                    <a:pt x="74" y="71"/>
                    <a:pt x="97" y="61"/>
                  </a:cubicBezTo>
                  <a:cubicBezTo>
                    <a:pt x="142" y="40"/>
                    <a:pt x="208" y="27"/>
                    <a:pt x="280" y="27"/>
                  </a:cubicBezTo>
                  <a:close/>
                  <a:moveTo>
                    <a:pt x="26" y="191"/>
                  </a:moveTo>
                  <a:cubicBezTo>
                    <a:pt x="41" y="207"/>
                    <a:pt x="61" y="220"/>
                    <a:pt x="86" y="231"/>
                  </a:cubicBezTo>
                  <a:cubicBezTo>
                    <a:pt x="136" y="253"/>
                    <a:pt x="204" y="267"/>
                    <a:pt x="280" y="267"/>
                  </a:cubicBezTo>
                  <a:cubicBezTo>
                    <a:pt x="355" y="267"/>
                    <a:pt x="423" y="253"/>
                    <a:pt x="474" y="231"/>
                  </a:cubicBezTo>
                  <a:cubicBezTo>
                    <a:pt x="498" y="220"/>
                    <a:pt x="518" y="207"/>
                    <a:pt x="533" y="191"/>
                  </a:cubicBezTo>
                  <a:lnTo>
                    <a:pt x="533" y="267"/>
                  </a:lnTo>
                  <a:cubicBezTo>
                    <a:pt x="533" y="279"/>
                    <a:pt x="527" y="292"/>
                    <a:pt x="516" y="305"/>
                  </a:cubicBezTo>
                  <a:cubicBezTo>
                    <a:pt x="504" y="317"/>
                    <a:pt x="486" y="329"/>
                    <a:pt x="463" y="340"/>
                  </a:cubicBezTo>
                  <a:cubicBezTo>
                    <a:pt x="417" y="360"/>
                    <a:pt x="352" y="374"/>
                    <a:pt x="280" y="374"/>
                  </a:cubicBezTo>
                  <a:cubicBezTo>
                    <a:pt x="208" y="374"/>
                    <a:pt x="142" y="360"/>
                    <a:pt x="97" y="340"/>
                  </a:cubicBezTo>
                  <a:cubicBezTo>
                    <a:pt x="74" y="329"/>
                    <a:pt x="55" y="317"/>
                    <a:pt x="44" y="305"/>
                  </a:cubicBezTo>
                  <a:cubicBezTo>
                    <a:pt x="32" y="292"/>
                    <a:pt x="26" y="279"/>
                    <a:pt x="26" y="267"/>
                  </a:cubicBezTo>
                  <a:lnTo>
                    <a:pt x="26" y="191"/>
                  </a:lnTo>
                  <a:close/>
                  <a:moveTo>
                    <a:pt x="533" y="400"/>
                  </a:moveTo>
                  <a:cubicBezTo>
                    <a:pt x="459" y="400"/>
                    <a:pt x="399" y="460"/>
                    <a:pt x="399" y="534"/>
                  </a:cubicBezTo>
                  <a:cubicBezTo>
                    <a:pt x="399" y="607"/>
                    <a:pt x="459" y="667"/>
                    <a:pt x="533" y="667"/>
                  </a:cubicBezTo>
                  <a:cubicBezTo>
                    <a:pt x="607" y="667"/>
                    <a:pt x="667" y="607"/>
                    <a:pt x="667" y="534"/>
                  </a:cubicBezTo>
                  <a:cubicBezTo>
                    <a:pt x="667" y="460"/>
                    <a:pt x="607" y="400"/>
                    <a:pt x="533" y="400"/>
                  </a:cubicBezTo>
                  <a:close/>
                  <a:moveTo>
                    <a:pt x="533" y="427"/>
                  </a:moveTo>
                  <a:cubicBezTo>
                    <a:pt x="592" y="427"/>
                    <a:pt x="639" y="475"/>
                    <a:pt x="639" y="534"/>
                  </a:cubicBezTo>
                  <a:cubicBezTo>
                    <a:pt x="639" y="593"/>
                    <a:pt x="592" y="640"/>
                    <a:pt x="533" y="640"/>
                  </a:cubicBezTo>
                  <a:cubicBezTo>
                    <a:pt x="474" y="640"/>
                    <a:pt x="427" y="593"/>
                    <a:pt x="427" y="534"/>
                  </a:cubicBezTo>
                  <a:cubicBezTo>
                    <a:pt x="427" y="475"/>
                    <a:pt x="474" y="427"/>
                    <a:pt x="533" y="427"/>
                  </a:cubicBezTo>
                  <a:close/>
                  <a:moveTo>
                    <a:pt x="520" y="467"/>
                  </a:moveTo>
                  <a:lnTo>
                    <a:pt x="520" y="520"/>
                  </a:lnTo>
                  <a:lnTo>
                    <a:pt x="466" y="520"/>
                  </a:lnTo>
                  <a:lnTo>
                    <a:pt x="466" y="547"/>
                  </a:lnTo>
                  <a:lnTo>
                    <a:pt x="520" y="547"/>
                  </a:lnTo>
                  <a:lnTo>
                    <a:pt x="520" y="600"/>
                  </a:lnTo>
                  <a:lnTo>
                    <a:pt x="546" y="600"/>
                  </a:lnTo>
                  <a:lnTo>
                    <a:pt x="546" y="547"/>
                  </a:lnTo>
                  <a:lnTo>
                    <a:pt x="600" y="547"/>
                  </a:lnTo>
                  <a:lnTo>
                    <a:pt x="600" y="520"/>
                  </a:lnTo>
                  <a:lnTo>
                    <a:pt x="546" y="520"/>
                  </a:lnTo>
                  <a:lnTo>
                    <a:pt x="546" y="467"/>
                  </a:lnTo>
                  <a:lnTo>
                    <a:pt x="520" y="467"/>
                  </a:lnTo>
                  <a:close/>
                </a:path>
              </a:pathLst>
            </a:custGeom>
            <a:solidFill>
              <a:srgbClr val="5F5F5F"/>
            </a:solidFill>
            <a:ln w="9525">
              <a:noFill/>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Segoe UI" panose="020B0502040204020203" pitchFamily="34" charset="0"/>
                <a:cs typeface="Segoe UI" panose="020B0502040204020203" pitchFamily="34" charset="0"/>
              </a:endParaRPr>
            </a:p>
          </p:txBody>
        </p:sp>
        <p:sp>
          <p:nvSpPr>
            <p:cNvPr id="126" name="Settings">
              <a:extLst>
                <a:ext uri="{FF2B5EF4-FFF2-40B4-BE49-F238E27FC236}">
                  <a16:creationId xmlns:a16="http://schemas.microsoft.com/office/drawing/2014/main" id="{C408C07E-C289-4FB7-9E4A-A5533FD0137E}"/>
                </a:ext>
              </a:extLst>
            </p:cNvPr>
            <p:cNvSpPr>
              <a:spLocks noChangeAspect="1" noEditPoints="1"/>
            </p:cNvSpPr>
            <p:nvPr/>
          </p:nvSpPr>
          <p:spPr bwMode="auto">
            <a:xfrm>
              <a:off x="4531465" y="3158316"/>
              <a:ext cx="161925" cy="161925"/>
            </a:xfrm>
            <a:custGeom>
              <a:avLst/>
              <a:gdLst>
                <a:gd name="T0" fmla="*/ 265 w 666"/>
                <a:gd name="T1" fmla="*/ 98 h 667"/>
                <a:gd name="T2" fmla="*/ 134 w 666"/>
                <a:gd name="T3" fmla="*/ 61 h 667"/>
                <a:gd name="T4" fmla="*/ 118 w 666"/>
                <a:gd name="T5" fmla="*/ 215 h 667"/>
                <a:gd name="T6" fmla="*/ 0 w 666"/>
                <a:gd name="T7" fmla="*/ 281 h 667"/>
                <a:gd name="T8" fmla="*/ 97 w 666"/>
                <a:gd name="T9" fmla="*/ 401 h 667"/>
                <a:gd name="T10" fmla="*/ 60 w 666"/>
                <a:gd name="T11" fmla="*/ 532 h 667"/>
                <a:gd name="T12" fmla="*/ 215 w 666"/>
                <a:gd name="T13" fmla="*/ 548 h 667"/>
                <a:gd name="T14" fmla="*/ 281 w 666"/>
                <a:gd name="T15" fmla="*/ 667 h 667"/>
                <a:gd name="T16" fmla="*/ 401 w 666"/>
                <a:gd name="T17" fmla="*/ 568 h 667"/>
                <a:gd name="T18" fmla="*/ 533 w 666"/>
                <a:gd name="T19" fmla="*/ 605 h 667"/>
                <a:gd name="T20" fmla="*/ 547 w 666"/>
                <a:gd name="T21" fmla="*/ 451 h 667"/>
                <a:gd name="T22" fmla="*/ 666 w 666"/>
                <a:gd name="T23" fmla="*/ 384 h 667"/>
                <a:gd name="T24" fmla="*/ 666 w 666"/>
                <a:gd name="T25" fmla="*/ 281 h 667"/>
                <a:gd name="T26" fmla="*/ 547 w 666"/>
                <a:gd name="T27" fmla="*/ 216 h 667"/>
                <a:gd name="T28" fmla="*/ 532 w 666"/>
                <a:gd name="T29" fmla="*/ 61 h 667"/>
                <a:gd name="T30" fmla="*/ 401 w 666"/>
                <a:gd name="T31" fmla="*/ 99 h 667"/>
                <a:gd name="T32" fmla="*/ 281 w 666"/>
                <a:gd name="T33" fmla="*/ 0 h 667"/>
                <a:gd name="T34" fmla="*/ 361 w 666"/>
                <a:gd name="T35" fmla="*/ 27 h 667"/>
                <a:gd name="T36" fmla="*/ 453 w 666"/>
                <a:gd name="T37" fmla="*/ 150 h 667"/>
                <a:gd name="T38" fmla="*/ 570 w 666"/>
                <a:gd name="T39" fmla="*/ 136 h 667"/>
                <a:gd name="T40" fmla="*/ 547 w 666"/>
                <a:gd name="T41" fmla="*/ 289 h 667"/>
                <a:gd name="T42" fmla="*/ 640 w 666"/>
                <a:gd name="T43" fmla="*/ 361 h 667"/>
                <a:gd name="T44" fmla="*/ 516 w 666"/>
                <a:gd name="T45" fmla="*/ 453 h 667"/>
                <a:gd name="T46" fmla="*/ 530 w 666"/>
                <a:gd name="T47" fmla="*/ 570 h 667"/>
                <a:gd name="T48" fmla="*/ 377 w 666"/>
                <a:gd name="T49" fmla="*/ 548 h 667"/>
                <a:gd name="T50" fmla="*/ 304 w 666"/>
                <a:gd name="T51" fmla="*/ 640 h 667"/>
                <a:gd name="T52" fmla="*/ 212 w 666"/>
                <a:gd name="T53" fmla="*/ 517 h 667"/>
                <a:gd name="T54" fmla="*/ 95 w 666"/>
                <a:gd name="T55" fmla="*/ 529 h 667"/>
                <a:gd name="T56" fmla="*/ 118 w 666"/>
                <a:gd name="T57" fmla="*/ 378 h 667"/>
                <a:gd name="T58" fmla="*/ 26 w 666"/>
                <a:gd name="T59" fmla="*/ 304 h 667"/>
                <a:gd name="T60" fmla="*/ 149 w 666"/>
                <a:gd name="T61" fmla="*/ 213 h 667"/>
                <a:gd name="T62" fmla="*/ 137 w 666"/>
                <a:gd name="T63" fmla="*/ 96 h 667"/>
                <a:gd name="T64" fmla="*/ 289 w 666"/>
                <a:gd name="T65" fmla="*/ 119 h 667"/>
                <a:gd name="T66" fmla="*/ 333 w 666"/>
                <a:gd name="T67" fmla="*/ 213 h 667"/>
                <a:gd name="T68" fmla="*/ 333 w 666"/>
                <a:gd name="T69" fmla="*/ 453 h 667"/>
                <a:gd name="T70" fmla="*/ 333 w 666"/>
                <a:gd name="T71" fmla="*/ 213 h 667"/>
                <a:gd name="T72" fmla="*/ 426 w 666"/>
                <a:gd name="T73" fmla="*/ 333 h 667"/>
                <a:gd name="T74" fmla="*/ 240 w 666"/>
                <a:gd name="T75" fmla="*/ 33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6" h="667">
                  <a:moveTo>
                    <a:pt x="281" y="0"/>
                  </a:moveTo>
                  <a:lnTo>
                    <a:pt x="265" y="98"/>
                  </a:lnTo>
                  <a:cubicBezTo>
                    <a:pt x="247" y="103"/>
                    <a:pt x="231" y="110"/>
                    <a:pt x="215" y="119"/>
                  </a:cubicBezTo>
                  <a:lnTo>
                    <a:pt x="134" y="61"/>
                  </a:lnTo>
                  <a:lnTo>
                    <a:pt x="61" y="133"/>
                  </a:lnTo>
                  <a:lnTo>
                    <a:pt x="118" y="215"/>
                  </a:lnTo>
                  <a:cubicBezTo>
                    <a:pt x="110" y="231"/>
                    <a:pt x="103" y="247"/>
                    <a:pt x="98" y="265"/>
                  </a:cubicBezTo>
                  <a:lnTo>
                    <a:pt x="0" y="281"/>
                  </a:lnTo>
                  <a:lnTo>
                    <a:pt x="0" y="384"/>
                  </a:lnTo>
                  <a:lnTo>
                    <a:pt x="97" y="401"/>
                  </a:lnTo>
                  <a:cubicBezTo>
                    <a:pt x="103" y="419"/>
                    <a:pt x="110" y="436"/>
                    <a:pt x="118" y="451"/>
                  </a:cubicBezTo>
                  <a:lnTo>
                    <a:pt x="60" y="532"/>
                  </a:lnTo>
                  <a:lnTo>
                    <a:pt x="133" y="605"/>
                  </a:lnTo>
                  <a:lnTo>
                    <a:pt x="215" y="548"/>
                  </a:lnTo>
                  <a:cubicBezTo>
                    <a:pt x="230" y="556"/>
                    <a:pt x="247" y="563"/>
                    <a:pt x="265" y="568"/>
                  </a:cubicBezTo>
                  <a:lnTo>
                    <a:pt x="281" y="667"/>
                  </a:lnTo>
                  <a:lnTo>
                    <a:pt x="383" y="667"/>
                  </a:lnTo>
                  <a:lnTo>
                    <a:pt x="401" y="568"/>
                  </a:lnTo>
                  <a:cubicBezTo>
                    <a:pt x="418" y="563"/>
                    <a:pt x="435" y="556"/>
                    <a:pt x="451" y="547"/>
                  </a:cubicBezTo>
                  <a:lnTo>
                    <a:pt x="533" y="605"/>
                  </a:lnTo>
                  <a:lnTo>
                    <a:pt x="605" y="532"/>
                  </a:lnTo>
                  <a:lnTo>
                    <a:pt x="547" y="451"/>
                  </a:lnTo>
                  <a:cubicBezTo>
                    <a:pt x="555" y="435"/>
                    <a:pt x="562" y="419"/>
                    <a:pt x="567" y="401"/>
                  </a:cubicBezTo>
                  <a:lnTo>
                    <a:pt x="666" y="384"/>
                  </a:lnTo>
                  <a:lnTo>
                    <a:pt x="666" y="373"/>
                  </a:lnTo>
                  <a:lnTo>
                    <a:pt x="666" y="281"/>
                  </a:lnTo>
                  <a:lnTo>
                    <a:pt x="567" y="265"/>
                  </a:lnTo>
                  <a:cubicBezTo>
                    <a:pt x="562" y="248"/>
                    <a:pt x="555" y="231"/>
                    <a:pt x="547" y="216"/>
                  </a:cubicBezTo>
                  <a:lnTo>
                    <a:pt x="604" y="133"/>
                  </a:lnTo>
                  <a:lnTo>
                    <a:pt x="532" y="61"/>
                  </a:lnTo>
                  <a:lnTo>
                    <a:pt x="450" y="119"/>
                  </a:lnTo>
                  <a:cubicBezTo>
                    <a:pt x="435" y="111"/>
                    <a:pt x="418" y="104"/>
                    <a:pt x="401" y="99"/>
                  </a:cubicBezTo>
                  <a:lnTo>
                    <a:pt x="383" y="0"/>
                  </a:lnTo>
                  <a:lnTo>
                    <a:pt x="281" y="0"/>
                  </a:lnTo>
                  <a:close/>
                  <a:moveTo>
                    <a:pt x="304" y="27"/>
                  </a:moveTo>
                  <a:lnTo>
                    <a:pt x="361" y="27"/>
                  </a:lnTo>
                  <a:lnTo>
                    <a:pt x="377" y="119"/>
                  </a:lnTo>
                  <a:cubicBezTo>
                    <a:pt x="405" y="127"/>
                    <a:pt x="430" y="137"/>
                    <a:pt x="453" y="150"/>
                  </a:cubicBezTo>
                  <a:lnTo>
                    <a:pt x="529" y="96"/>
                  </a:lnTo>
                  <a:lnTo>
                    <a:pt x="570" y="136"/>
                  </a:lnTo>
                  <a:lnTo>
                    <a:pt x="516" y="213"/>
                  </a:lnTo>
                  <a:cubicBezTo>
                    <a:pt x="530" y="239"/>
                    <a:pt x="540" y="263"/>
                    <a:pt x="547" y="289"/>
                  </a:cubicBezTo>
                  <a:lnTo>
                    <a:pt x="640" y="304"/>
                  </a:lnTo>
                  <a:lnTo>
                    <a:pt x="640" y="361"/>
                  </a:lnTo>
                  <a:lnTo>
                    <a:pt x="547" y="378"/>
                  </a:lnTo>
                  <a:cubicBezTo>
                    <a:pt x="539" y="406"/>
                    <a:pt x="529" y="430"/>
                    <a:pt x="516" y="453"/>
                  </a:cubicBezTo>
                  <a:lnTo>
                    <a:pt x="570" y="529"/>
                  </a:lnTo>
                  <a:lnTo>
                    <a:pt x="530" y="570"/>
                  </a:lnTo>
                  <a:lnTo>
                    <a:pt x="453" y="516"/>
                  </a:lnTo>
                  <a:cubicBezTo>
                    <a:pt x="427" y="530"/>
                    <a:pt x="404" y="541"/>
                    <a:pt x="377" y="548"/>
                  </a:cubicBezTo>
                  <a:lnTo>
                    <a:pt x="361" y="640"/>
                  </a:lnTo>
                  <a:lnTo>
                    <a:pt x="304" y="640"/>
                  </a:lnTo>
                  <a:lnTo>
                    <a:pt x="288" y="548"/>
                  </a:lnTo>
                  <a:cubicBezTo>
                    <a:pt x="260" y="540"/>
                    <a:pt x="236" y="530"/>
                    <a:pt x="212" y="517"/>
                  </a:cubicBezTo>
                  <a:lnTo>
                    <a:pt x="136" y="570"/>
                  </a:lnTo>
                  <a:lnTo>
                    <a:pt x="95" y="529"/>
                  </a:lnTo>
                  <a:lnTo>
                    <a:pt x="149" y="454"/>
                  </a:lnTo>
                  <a:cubicBezTo>
                    <a:pt x="135" y="428"/>
                    <a:pt x="124" y="404"/>
                    <a:pt x="118" y="378"/>
                  </a:cubicBezTo>
                  <a:lnTo>
                    <a:pt x="26" y="361"/>
                  </a:lnTo>
                  <a:lnTo>
                    <a:pt x="26" y="304"/>
                  </a:lnTo>
                  <a:lnTo>
                    <a:pt x="118" y="289"/>
                  </a:lnTo>
                  <a:cubicBezTo>
                    <a:pt x="126" y="260"/>
                    <a:pt x="135" y="236"/>
                    <a:pt x="149" y="213"/>
                  </a:cubicBezTo>
                  <a:lnTo>
                    <a:pt x="96" y="136"/>
                  </a:lnTo>
                  <a:lnTo>
                    <a:pt x="137" y="96"/>
                  </a:lnTo>
                  <a:lnTo>
                    <a:pt x="212" y="150"/>
                  </a:lnTo>
                  <a:cubicBezTo>
                    <a:pt x="238" y="136"/>
                    <a:pt x="262" y="125"/>
                    <a:pt x="289" y="119"/>
                  </a:cubicBezTo>
                  <a:lnTo>
                    <a:pt x="304" y="27"/>
                  </a:lnTo>
                  <a:close/>
                  <a:moveTo>
                    <a:pt x="333" y="213"/>
                  </a:moveTo>
                  <a:cubicBezTo>
                    <a:pt x="267" y="213"/>
                    <a:pt x="213" y="267"/>
                    <a:pt x="213" y="333"/>
                  </a:cubicBezTo>
                  <a:cubicBezTo>
                    <a:pt x="213" y="399"/>
                    <a:pt x="267" y="453"/>
                    <a:pt x="333" y="453"/>
                  </a:cubicBezTo>
                  <a:cubicBezTo>
                    <a:pt x="399" y="453"/>
                    <a:pt x="453" y="399"/>
                    <a:pt x="453" y="333"/>
                  </a:cubicBezTo>
                  <a:cubicBezTo>
                    <a:pt x="453" y="267"/>
                    <a:pt x="399" y="213"/>
                    <a:pt x="333" y="213"/>
                  </a:cubicBezTo>
                  <a:close/>
                  <a:moveTo>
                    <a:pt x="333" y="240"/>
                  </a:moveTo>
                  <a:cubicBezTo>
                    <a:pt x="385" y="240"/>
                    <a:pt x="426" y="282"/>
                    <a:pt x="426" y="333"/>
                  </a:cubicBezTo>
                  <a:cubicBezTo>
                    <a:pt x="426" y="385"/>
                    <a:pt x="385" y="427"/>
                    <a:pt x="333" y="427"/>
                  </a:cubicBezTo>
                  <a:cubicBezTo>
                    <a:pt x="281" y="427"/>
                    <a:pt x="240" y="385"/>
                    <a:pt x="240" y="333"/>
                  </a:cubicBezTo>
                  <a:cubicBezTo>
                    <a:pt x="240" y="282"/>
                    <a:pt x="281" y="240"/>
                    <a:pt x="333" y="240"/>
                  </a:cubicBezTo>
                  <a:close/>
                </a:path>
              </a:pathLst>
            </a:custGeom>
            <a:solidFill>
              <a:srgbClr val="5F5F5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Segoe UI" panose="020B0502040204020203" pitchFamily="34" charset="0"/>
                <a:cs typeface="Segoe UI" panose="020B0502040204020203" pitchFamily="34" charset="0"/>
              </a:endParaRPr>
            </a:p>
          </p:txBody>
        </p:sp>
        <p:sp>
          <p:nvSpPr>
            <p:cNvPr id="127" name="TextBox 126">
              <a:extLst>
                <a:ext uri="{FF2B5EF4-FFF2-40B4-BE49-F238E27FC236}">
                  <a16:creationId xmlns:a16="http://schemas.microsoft.com/office/drawing/2014/main" id="{9F37077F-0B55-47F4-87AC-84A976A48F70}"/>
                </a:ext>
              </a:extLst>
            </p:cNvPr>
            <p:cNvSpPr txBox="1"/>
            <p:nvPr/>
          </p:nvSpPr>
          <p:spPr>
            <a:xfrm>
              <a:off x="3545657" y="3625116"/>
              <a:ext cx="3095997" cy="276999"/>
            </a:xfrm>
            <a:prstGeom prst="rect">
              <a:avLst/>
            </a:prstGeom>
            <a:noFill/>
          </p:spPr>
          <p:txBody>
            <a:bodyPr wrap="square" rtlCol="0">
              <a:spAutoFit/>
            </a:bodyPr>
            <a:lstStyle/>
            <a:p>
              <a:pPr algn="ctr"/>
              <a:r>
                <a:rPr lang="en-US" sz="1200" b="1" dirty="0">
                  <a:solidFill>
                    <a:schemeClr val="accent5">
                      <a:lumMod val="50000"/>
                    </a:schemeClr>
                  </a:solidFill>
                </a:rPr>
                <a:t>Shared Services</a:t>
              </a:r>
            </a:p>
          </p:txBody>
        </p:sp>
        <p:sp>
          <p:nvSpPr>
            <p:cNvPr id="129" name="Rectangle: Rounded Corners 128">
              <a:extLst>
                <a:ext uri="{FF2B5EF4-FFF2-40B4-BE49-F238E27FC236}">
                  <a16:creationId xmlns:a16="http://schemas.microsoft.com/office/drawing/2014/main" id="{CB264EBD-0E80-4E16-BD9C-4D0865636FD9}"/>
                </a:ext>
              </a:extLst>
            </p:cNvPr>
            <p:cNvSpPr/>
            <p:nvPr/>
          </p:nvSpPr>
          <p:spPr>
            <a:xfrm>
              <a:off x="3247193" y="3884880"/>
              <a:ext cx="1432822"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accent5">
                      <a:lumMod val="50000"/>
                    </a:schemeClr>
                  </a:solidFill>
                </a:rPr>
                <a:t>Reports/</a:t>
              </a:r>
            </a:p>
            <a:p>
              <a:r>
                <a:rPr lang="en-US" sz="1000" b="1" dirty="0">
                  <a:solidFill>
                    <a:schemeClr val="accent5">
                      <a:lumMod val="50000"/>
                    </a:schemeClr>
                  </a:solidFill>
                </a:rPr>
                <a:t>Activity Logs</a:t>
              </a:r>
            </a:p>
          </p:txBody>
        </p:sp>
        <p:sp>
          <p:nvSpPr>
            <p:cNvPr id="131" name="Presentation">
              <a:extLst>
                <a:ext uri="{FF2B5EF4-FFF2-40B4-BE49-F238E27FC236}">
                  <a16:creationId xmlns:a16="http://schemas.microsoft.com/office/drawing/2014/main" id="{7336FCCF-C97A-4D1D-ABBF-D98CD2C98BF6}"/>
                </a:ext>
              </a:extLst>
            </p:cNvPr>
            <p:cNvSpPr>
              <a:spLocks noChangeAspect="1" noEditPoints="1"/>
            </p:cNvSpPr>
            <p:nvPr/>
          </p:nvSpPr>
          <p:spPr bwMode="auto">
            <a:xfrm>
              <a:off x="4305971" y="4002358"/>
              <a:ext cx="232593" cy="237154"/>
            </a:xfrm>
            <a:custGeom>
              <a:avLst/>
              <a:gdLst>
                <a:gd name="T0" fmla="*/ 333 w 667"/>
                <a:gd name="T1" fmla="*/ 1 h 677"/>
                <a:gd name="T2" fmla="*/ 320 w 667"/>
                <a:gd name="T3" fmla="*/ 14 h 677"/>
                <a:gd name="T4" fmla="*/ 320 w 667"/>
                <a:gd name="T5" fmla="*/ 54 h 677"/>
                <a:gd name="T6" fmla="*/ 0 w 667"/>
                <a:gd name="T7" fmla="*/ 54 h 677"/>
                <a:gd name="T8" fmla="*/ 0 w 667"/>
                <a:gd name="T9" fmla="*/ 507 h 677"/>
                <a:gd name="T10" fmla="*/ 320 w 667"/>
                <a:gd name="T11" fmla="*/ 507 h 677"/>
                <a:gd name="T12" fmla="*/ 320 w 667"/>
                <a:gd name="T13" fmla="*/ 529 h 677"/>
                <a:gd name="T14" fmla="*/ 204 w 667"/>
                <a:gd name="T15" fmla="*/ 645 h 677"/>
                <a:gd name="T16" fmla="*/ 223 w 667"/>
                <a:gd name="T17" fmla="*/ 664 h 677"/>
                <a:gd name="T18" fmla="*/ 320 w 667"/>
                <a:gd name="T19" fmla="*/ 566 h 677"/>
                <a:gd name="T20" fmla="*/ 320 w 667"/>
                <a:gd name="T21" fmla="*/ 601 h 677"/>
                <a:gd name="T22" fmla="*/ 347 w 667"/>
                <a:gd name="T23" fmla="*/ 601 h 677"/>
                <a:gd name="T24" fmla="*/ 347 w 667"/>
                <a:gd name="T25" fmla="*/ 566 h 677"/>
                <a:gd name="T26" fmla="*/ 444 w 667"/>
                <a:gd name="T27" fmla="*/ 664 h 677"/>
                <a:gd name="T28" fmla="*/ 463 w 667"/>
                <a:gd name="T29" fmla="*/ 645 h 677"/>
                <a:gd name="T30" fmla="*/ 347 w 667"/>
                <a:gd name="T31" fmla="*/ 529 h 677"/>
                <a:gd name="T32" fmla="*/ 347 w 667"/>
                <a:gd name="T33" fmla="*/ 507 h 677"/>
                <a:gd name="T34" fmla="*/ 667 w 667"/>
                <a:gd name="T35" fmla="*/ 507 h 677"/>
                <a:gd name="T36" fmla="*/ 667 w 667"/>
                <a:gd name="T37" fmla="*/ 54 h 677"/>
                <a:gd name="T38" fmla="*/ 347 w 667"/>
                <a:gd name="T39" fmla="*/ 54 h 677"/>
                <a:gd name="T40" fmla="*/ 347 w 667"/>
                <a:gd name="T41" fmla="*/ 14 h 677"/>
                <a:gd name="T42" fmla="*/ 333 w 667"/>
                <a:gd name="T43" fmla="*/ 1 h 677"/>
                <a:gd name="T44" fmla="*/ 27 w 667"/>
                <a:gd name="T45" fmla="*/ 81 h 677"/>
                <a:gd name="T46" fmla="*/ 640 w 667"/>
                <a:gd name="T47" fmla="*/ 81 h 677"/>
                <a:gd name="T48" fmla="*/ 640 w 667"/>
                <a:gd name="T49" fmla="*/ 481 h 677"/>
                <a:gd name="T50" fmla="*/ 27 w 667"/>
                <a:gd name="T51" fmla="*/ 481 h 677"/>
                <a:gd name="T52" fmla="*/ 27 w 667"/>
                <a:gd name="T53" fmla="*/ 81 h 677"/>
                <a:gd name="T54" fmla="*/ 547 w 667"/>
                <a:gd name="T55" fmla="*/ 187 h 677"/>
                <a:gd name="T56" fmla="*/ 520 w 667"/>
                <a:gd name="T57" fmla="*/ 214 h 677"/>
                <a:gd name="T58" fmla="*/ 520 w 667"/>
                <a:gd name="T59" fmla="*/ 218 h 677"/>
                <a:gd name="T60" fmla="*/ 384 w 667"/>
                <a:gd name="T61" fmla="*/ 323 h 677"/>
                <a:gd name="T62" fmla="*/ 373 w 667"/>
                <a:gd name="T63" fmla="*/ 321 h 677"/>
                <a:gd name="T64" fmla="*/ 363 w 667"/>
                <a:gd name="T65" fmla="*/ 323 h 677"/>
                <a:gd name="T66" fmla="*/ 253 w 667"/>
                <a:gd name="T67" fmla="*/ 244 h 677"/>
                <a:gd name="T68" fmla="*/ 253 w 667"/>
                <a:gd name="T69" fmla="*/ 241 h 677"/>
                <a:gd name="T70" fmla="*/ 227 w 667"/>
                <a:gd name="T71" fmla="*/ 214 h 677"/>
                <a:gd name="T72" fmla="*/ 200 w 667"/>
                <a:gd name="T73" fmla="*/ 241 h 677"/>
                <a:gd name="T74" fmla="*/ 200 w 667"/>
                <a:gd name="T75" fmla="*/ 244 h 677"/>
                <a:gd name="T76" fmla="*/ 131 w 667"/>
                <a:gd name="T77" fmla="*/ 296 h 677"/>
                <a:gd name="T78" fmla="*/ 120 w 667"/>
                <a:gd name="T79" fmla="*/ 294 h 677"/>
                <a:gd name="T80" fmla="*/ 93 w 667"/>
                <a:gd name="T81" fmla="*/ 321 h 677"/>
                <a:gd name="T82" fmla="*/ 120 w 667"/>
                <a:gd name="T83" fmla="*/ 347 h 677"/>
                <a:gd name="T84" fmla="*/ 147 w 667"/>
                <a:gd name="T85" fmla="*/ 321 h 677"/>
                <a:gd name="T86" fmla="*/ 146 w 667"/>
                <a:gd name="T87" fmla="*/ 318 h 677"/>
                <a:gd name="T88" fmla="*/ 216 w 667"/>
                <a:gd name="T89" fmla="*/ 265 h 677"/>
                <a:gd name="T90" fmla="*/ 227 w 667"/>
                <a:gd name="T91" fmla="*/ 267 h 677"/>
                <a:gd name="T92" fmla="*/ 238 w 667"/>
                <a:gd name="T93" fmla="*/ 265 h 677"/>
                <a:gd name="T94" fmla="*/ 347 w 667"/>
                <a:gd name="T95" fmla="*/ 345 h 677"/>
                <a:gd name="T96" fmla="*/ 347 w 667"/>
                <a:gd name="T97" fmla="*/ 347 h 677"/>
                <a:gd name="T98" fmla="*/ 373 w 667"/>
                <a:gd name="T99" fmla="*/ 374 h 677"/>
                <a:gd name="T100" fmla="*/ 400 w 667"/>
                <a:gd name="T101" fmla="*/ 347 h 677"/>
                <a:gd name="T102" fmla="*/ 400 w 667"/>
                <a:gd name="T103" fmla="*/ 344 h 677"/>
                <a:gd name="T104" fmla="*/ 537 w 667"/>
                <a:gd name="T105" fmla="*/ 239 h 677"/>
                <a:gd name="T106" fmla="*/ 547 w 667"/>
                <a:gd name="T107" fmla="*/ 241 h 677"/>
                <a:gd name="T108" fmla="*/ 573 w 667"/>
                <a:gd name="T109" fmla="*/ 214 h 677"/>
                <a:gd name="T110" fmla="*/ 547 w 667"/>
                <a:gd name="T111" fmla="*/ 187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7" h="677">
                  <a:moveTo>
                    <a:pt x="333" y="1"/>
                  </a:moveTo>
                  <a:cubicBezTo>
                    <a:pt x="326" y="1"/>
                    <a:pt x="320" y="7"/>
                    <a:pt x="320" y="14"/>
                  </a:cubicBezTo>
                  <a:lnTo>
                    <a:pt x="320" y="54"/>
                  </a:lnTo>
                  <a:lnTo>
                    <a:pt x="0" y="54"/>
                  </a:lnTo>
                  <a:lnTo>
                    <a:pt x="0" y="507"/>
                  </a:lnTo>
                  <a:lnTo>
                    <a:pt x="320" y="507"/>
                  </a:lnTo>
                  <a:lnTo>
                    <a:pt x="320" y="529"/>
                  </a:lnTo>
                  <a:lnTo>
                    <a:pt x="204" y="645"/>
                  </a:lnTo>
                  <a:cubicBezTo>
                    <a:pt x="191" y="657"/>
                    <a:pt x="210" y="677"/>
                    <a:pt x="223" y="664"/>
                  </a:cubicBezTo>
                  <a:lnTo>
                    <a:pt x="320" y="566"/>
                  </a:lnTo>
                  <a:lnTo>
                    <a:pt x="320" y="601"/>
                  </a:lnTo>
                  <a:cubicBezTo>
                    <a:pt x="320" y="619"/>
                    <a:pt x="347" y="619"/>
                    <a:pt x="347" y="601"/>
                  </a:cubicBezTo>
                  <a:lnTo>
                    <a:pt x="347" y="566"/>
                  </a:lnTo>
                  <a:lnTo>
                    <a:pt x="444" y="664"/>
                  </a:lnTo>
                  <a:cubicBezTo>
                    <a:pt x="457" y="677"/>
                    <a:pt x="476" y="657"/>
                    <a:pt x="463" y="645"/>
                  </a:cubicBezTo>
                  <a:lnTo>
                    <a:pt x="347" y="529"/>
                  </a:lnTo>
                  <a:lnTo>
                    <a:pt x="347" y="507"/>
                  </a:lnTo>
                  <a:lnTo>
                    <a:pt x="667" y="507"/>
                  </a:lnTo>
                  <a:lnTo>
                    <a:pt x="667" y="54"/>
                  </a:lnTo>
                  <a:lnTo>
                    <a:pt x="347" y="54"/>
                  </a:lnTo>
                  <a:lnTo>
                    <a:pt x="347" y="14"/>
                  </a:lnTo>
                  <a:cubicBezTo>
                    <a:pt x="347" y="7"/>
                    <a:pt x="341" y="0"/>
                    <a:pt x="333" y="1"/>
                  </a:cubicBezTo>
                  <a:close/>
                  <a:moveTo>
                    <a:pt x="27" y="81"/>
                  </a:moveTo>
                  <a:cubicBezTo>
                    <a:pt x="231" y="81"/>
                    <a:pt x="435" y="81"/>
                    <a:pt x="640" y="81"/>
                  </a:cubicBezTo>
                  <a:lnTo>
                    <a:pt x="640" y="481"/>
                  </a:lnTo>
                  <a:cubicBezTo>
                    <a:pt x="435" y="481"/>
                    <a:pt x="231" y="481"/>
                    <a:pt x="27" y="481"/>
                  </a:cubicBezTo>
                  <a:lnTo>
                    <a:pt x="27" y="81"/>
                  </a:lnTo>
                  <a:close/>
                  <a:moveTo>
                    <a:pt x="547" y="187"/>
                  </a:moveTo>
                  <a:cubicBezTo>
                    <a:pt x="532" y="187"/>
                    <a:pt x="520" y="199"/>
                    <a:pt x="520" y="214"/>
                  </a:cubicBezTo>
                  <a:cubicBezTo>
                    <a:pt x="520" y="215"/>
                    <a:pt x="520" y="216"/>
                    <a:pt x="520" y="218"/>
                  </a:cubicBezTo>
                  <a:lnTo>
                    <a:pt x="384" y="323"/>
                  </a:lnTo>
                  <a:cubicBezTo>
                    <a:pt x="380" y="321"/>
                    <a:pt x="377" y="321"/>
                    <a:pt x="373" y="321"/>
                  </a:cubicBezTo>
                  <a:cubicBezTo>
                    <a:pt x="370" y="321"/>
                    <a:pt x="366" y="322"/>
                    <a:pt x="363" y="323"/>
                  </a:cubicBezTo>
                  <a:lnTo>
                    <a:pt x="253" y="244"/>
                  </a:lnTo>
                  <a:cubicBezTo>
                    <a:pt x="253" y="243"/>
                    <a:pt x="253" y="242"/>
                    <a:pt x="253" y="241"/>
                  </a:cubicBezTo>
                  <a:cubicBezTo>
                    <a:pt x="253" y="226"/>
                    <a:pt x="241" y="214"/>
                    <a:pt x="227" y="214"/>
                  </a:cubicBezTo>
                  <a:cubicBezTo>
                    <a:pt x="212" y="214"/>
                    <a:pt x="200" y="226"/>
                    <a:pt x="200" y="241"/>
                  </a:cubicBezTo>
                  <a:cubicBezTo>
                    <a:pt x="200" y="242"/>
                    <a:pt x="200" y="243"/>
                    <a:pt x="200" y="244"/>
                  </a:cubicBezTo>
                  <a:lnTo>
                    <a:pt x="131" y="296"/>
                  </a:lnTo>
                  <a:cubicBezTo>
                    <a:pt x="127" y="295"/>
                    <a:pt x="124" y="294"/>
                    <a:pt x="120" y="294"/>
                  </a:cubicBezTo>
                  <a:cubicBezTo>
                    <a:pt x="105" y="294"/>
                    <a:pt x="93" y="306"/>
                    <a:pt x="93" y="321"/>
                  </a:cubicBezTo>
                  <a:cubicBezTo>
                    <a:pt x="93" y="335"/>
                    <a:pt x="105" y="347"/>
                    <a:pt x="120" y="347"/>
                  </a:cubicBezTo>
                  <a:cubicBezTo>
                    <a:pt x="135" y="347"/>
                    <a:pt x="147" y="335"/>
                    <a:pt x="147" y="321"/>
                  </a:cubicBezTo>
                  <a:cubicBezTo>
                    <a:pt x="147" y="320"/>
                    <a:pt x="147" y="319"/>
                    <a:pt x="146" y="318"/>
                  </a:cubicBezTo>
                  <a:lnTo>
                    <a:pt x="216" y="265"/>
                  </a:lnTo>
                  <a:cubicBezTo>
                    <a:pt x="220" y="267"/>
                    <a:pt x="223" y="267"/>
                    <a:pt x="227" y="267"/>
                  </a:cubicBezTo>
                  <a:cubicBezTo>
                    <a:pt x="230" y="267"/>
                    <a:pt x="234" y="267"/>
                    <a:pt x="238" y="265"/>
                  </a:cubicBezTo>
                  <a:lnTo>
                    <a:pt x="347" y="345"/>
                  </a:lnTo>
                  <a:cubicBezTo>
                    <a:pt x="347" y="346"/>
                    <a:pt x="347" y="346"/>
                    <a:pt x="347" y="347"/>
                  </a:cubicBezTo>
                  <a:cubicBezTo>
                    <a:pt x="347" y="362"/>
                    <a:pt x="359" y="374"/>
                    <a:pt x="373" y="374"/>
                  </a:cubicBezTo>
                  <a:cubicBezTo>
                    <a:pt x="388" y="374"/>
                    <a:pt x="400" y="362"/>
                    <a:pt x="400" y="347"/>
                  </a:cubicBezTo>
                  <a:cubicBezTo>
                    <a:pt x="400" y="346"/>
                    <a:pt x="400" y="345"/>
                    <a:pt x="400" y="344"/>
                  </a:cubicBezTo>
                  <a:lnTo>
                    <a:pt x="537" y="239"/>
                  </a:lnTo>
                  <a:cubicBezTo>
                    <a:pt x="540" y="240"/>
                    <a:pt x="543" y="241"/>
                    <a:pt x="547" y="241"/>
                  </a:cubicBezTo>
                  <a:cubicBezTo>
                    <a:pt x="561" y="241"/>
                    <a:pt x="573" y="229"/>
                    <a:pt x="573" y="214"/>
                  </a:cubicBezTo>
                  <a:cubicBezTo>
                    <a:pt x="573" y="199"/>
                    <a:pt x="561" y="187"/>
                    <a:pt x="547" y="187"/>
                  </a:cubicBezTo>
                  <a:close/>
                </a:path>
              </a:pathLst>
            </a:custGeom>
            <a:solidFill>
              <a:srgbClr val="5F5F5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latin typeface="Segoe UI" panose="020B0502040204020203" pitchFamily="34" charset="0"/>
                <a:cs typeface="Segoe UI" panose="020B0502040204020203" pitchFamily="34" charset="0"/>
              </a:endParaRPr>
            </a:p>
          </p:txBody>
        </p:sp>
        <p:sp>
          <p:nvSpPr>
            <p:cNvPr id="133" name="Rectangle: Rounded Corners 132">
              <a:extLst>
                <a:ext uri="{FF2B5EF4-FFF2-40B4-BE49-F238E27FC236}">
                  <a16:creationId xmlns:a16="http://schemas.microsoft.com/office/drawing/2014/main" id="{0BAED0D6-B275-4234-93AA-36009CFC9A86}"/>
                </a:ext>
              </a:extLst>
            </p:cNvPr>
            <p:cNvSpPr/>
            <p:nvPr/>
          </p:nvSpPr>
          <p:spPr>
            <a:xfrm>
              <a:off x="3247193" y="4406160"/>
              <a:ext cx="730233"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accent5">
                      <a:lumMod val="50000"/>
                    </a:schemeClr>
                  </a:solidFill>
                </a:rPr>
                <a:t>Data</a:t>
              </a:r>
            </a:p>
            <a:p>
              <a:r>
                <a:rPr lang="en-US" sz="900" b="1" dirty="0">
                  <a:solidFill>
                    <a:schemeClr val="accent5">
                      <a:lumMod val="50000"/>
                    </a:schemeClr>
                  </a:solidFill>
                </a:rPr>
                <a:t>Model</a:t>
              </a:r>
            </a:p>
          </p:txBody>
        </p:sp>
        <p:sp>
          <p:nvSpPr>
            <p:cNvPr id="134" name="Add Database">
              <a:extLst>
                <a:ext uri="{FF2B5EF4-FFF2-40B4-BE49-F238E27FC236}">
                  <a16:creationId xmlns:a16="http://schemas.microsoft.com/office/drawing/2014/main" id="{AB6DB964-27BE-4ADB-B31E-8007829EAAEA}"/>
                </a:ext>
              </a:extLst>
            </p:cNvPr>
            <p:cNvSpPr>
              <a:spLocks noChangeAspect="1" noEditPoints="1"/>
            </p:cNvSpPr>
            <p:nvPr/>
          </p:nvSpPr>
          <p:spPr bwMode="auto">
            <a:xfrm>
              <a:off x="3726576" y="4559876"/>
              <a:ext cx="197634" cy="197634"/>
            </a:xfrm>
            <a:custGeom>
              <a:avLst/>
              <a:gdLst>
                <a:gd name="T0" fmla="*/ 86 w 667"/>
                <a:gd name="T1" fmla="*/ 37 h 667"/>
                <a:gd name="T2" fmla="*/ 0 w 667"/>
                <a:gd name="T3" fmla="*/ 132 h 667"/>
                <a:gd name="T4" fmla="*/ 0 w 667"/>
                <a:gd name="T5" fmla="*/ 520 h 667"/>
                <a:gd name="T6" fmla="*/ 86 w 667"/>
                <a:gd name="T7" fmla="*/ 617 h 667"/>
                <a:gd name="T8" fmla="*/ 388 w 667"/>
                <a:gd name="T9" fmla="*/ 643 h 667"/>
                <a:gd name="T10" fmla="*/ 280 w 667"/>
                <a:gd name="T11" fmla="*/ 627 h 667"/>
                <a:gd name="T12" fmla="*/ 44 w 667"/>
                <a:gd name="T13" fmla="*/ 558 h 667"/>
                <a:gd name="T14" fmla="*/ 26 w 667"/>
                <a:gd name="T15" fmla="*/ 458 h 667"/>
                <a:gd name="T16" fmla="*/ 280 w 667"/>
                <a:gd name="T17" fmla="*/ 534 h 667"/>
                <a:gd name="T18" fmla="*/ 345 w 667"/>
                <a:gd name="T19" fmla="*/ 503 h 667"/>
                <a:gd name="T20" fmla="*/ 96 w 667"/>
                <a:gd name="T21" fmla="*/ 473 h 667"/>
                <a:gd name="T22" fmla="*/ 26 w 667"/>
                <a:gd name="T23" fmla="*/ 400 h 667"/>
                <a:gd name="T24" fmla="*/ 86 w 667"/>
                <a:gd name="T25" fmla="*/ 364 h 667"/>
                <a:gd name="T26" fmla="*/ 474 w 667"/>
                <a:gd name="T27" fmla="*/ 364 h 667"/>
                <a:gd name="T28" fmla="*/ 533 w 667"/>
                <a:gd name="T29" fmla="*/ 360 h 667"/>
                <a:gd name="T30" fmla="*/ 560 w 667"/>
                <a:gd name="T31" fmla="*/ 267 h 667"/>
                <a:gd name="T32" fmla="*/ 559 w 667"/>
                <a:gd name="T33" fmla="*/ 132 h 667"/>
                <a:gd name="T34" fmla="*/ 474 w 667"/>
                <a:gd name="T35" fmla="*/ 37 h 667"/>
                <a:gd name="T36" fmla="*/ 280 w 667"/>
                <a:gd name="T37" fmla="*/ 27 h 667"/>
                <a:gd name="T38" fmla="*/ 516 w 667"/>
                <a:gd name="T39" fmla="*/ 96 h 667"/>
                <a:gd name="T40" fmla="*/ 516 w 667"/>
                <a:gd name="T41" fmla="*/ 171 h 667"/>
                <a:gd name="T42" fmla="*/ 280 w 667"/>
                <a:gd name="T43" fmla="*/ 240 h 667"/>
                <a:gd name="T44" fmla="*/ 44 w 667"/>
                <a:gd name="T45" fmla="*/ 171 h 667"/>
                <a:gd name="T46" fmla="*/ 44 w 667"/>
                <a:gd name="T47" fmla="*/ 96 h 667"/>
                <a:gd name="T48" fmla="*/ 280 w 667"/>
                <a:gd name="T49" fmla="*/ 27 h 667"/>
                <a:gd name="T50" fmla="*/ 86 w 667"/>
                <a:gd name="T51" fmla="*/ 231 h 667"/>
                <a:gd name="T52" fmla="*/ 474 w 667"/>
                <a:gd name="T53" fmla="*/ 231 h 667"/>
                <a:gd name="T54" fmla="*/ 533 w 667"/>
                <a:gd name="T55" fmla="*/ 267 h 667"/>
                <a:gd name="T56" fmla="*/ 463 w 667"/>
                <a:gd name="T57" fmla="*/ 340 h 667"/>
                <a:gd name="T58" fmla="*/ 97 w 667"/>
                <a:gd name="T59" fmla="*/ 340 h 667"/>
                <a:gd name="T60" fmla="*/ 26 w 667"/>
                <a:gd name="T61" fmla="*/ 267 h 667"/>
                <a:gd name="T62" fmla="*/ 533 w 667"/>
                <a:gd name="T63" fmla="*/ 400 h 667"/>
                <a:gd name="T64" fmla="*/ 533 w 667"/>
                <a:gd name="T65" fmla="*/ 667 h 667"/>
                <a:gd name="T66" fmla="*/ 533 w 667"/>
                <a:gd name="T67" fmla="*/ 400 h 667"/>
                <a:gd name="T68" fmla="*/ 639 w 667"/>
                <a:gd name="T69" fmla="*/ 534 h 667"/>
                <a:gd name="T70" fmla="*/ 427 w 667"/>
                <a:gd name="T71" fmla="*/ 534 h 667"/>
                <a:gd name="T72" fmla="*/ 520 w 667"/>
                <a:gd name="T73" fmla="*/ 467 h 667"/>
                <a:gd name="T74" fmla="*/ 466 w 667"/>
                <a:gd name="T75" fmla="*/ 520 h 667"/>
                <a:gd name="T76" fmla="*/ 520 w 667"/>
                <a:gd name="T77" fmla="*/ 547 h 667"/>
                <a:gd name="T78" fmla="*/ 546 w 667"/>
                <a:gd name="T79" fmla="*/ 600 h 667"/>
                <a:gd name="T80" fmla="*/ 600 w 667"/>
                <a:gd name="T81" fmla="*/ 547 h 667"/>
                <a:gd name="T82" fmla="*/ 546 w 667"/>
                <a:gd name="T83" fmla="*/ 520 h 667"/>
                <a:gd name="T84" fmla="*/ 520 w 667"/>
                <a:gd name="T85" fmla="*/ 4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7" h="667">
                  <a:moveTo>
                    <a:pt x="280" y="0"/>
                  </a:moveTo>
                  <a:cubicBezTo>
                    <a:pt x="204" y="0"/>
                    <a:pt x="136" y="14"/>
                    <a:pt x="86" y="37"/>
                  </a:cubicBezTo>
                  <a:cubicBezTo>
                    <a:pt x="60" y="48"/>
                    <a:pt x="39" y="62"/>
                    <a:pt x="24" y="78"/>
                  </a:cubicBezTo>
                  <a:cubicBezTo>
                    <a:pt x="9" y="93"/>
                    <a:pt x="0" y="112"/>
                    <a:pt x="0" y="132"/>
                  </a:cubicBezTo>
                  <a:cubicBezTo>
                    <a:pt x="0" y="133"/>
                    <a:pt x="0" y="133"/>
                    <a:pt x="0" y="134"/>
                  </a:cubicBezTo>
                  <a:lnTo>
                    <a:pt x="0" y="520"/>
                  </a:lnTo>
                  <a:cubicBezTo>
                    <a:pt x="0" y="541"/>
                    <a:pt x="9" y="560"/>
                    <a:pt x="24" y="576"/>
                  </a:cubicBezTo>
                  <a:cubicBezTo>
                    <a:pt x="39" y="592"/>
                    <a:pt x="60" y="606"/>
                    <a:pt x="86" y="617"/>
                  </a:cubicBezTo>
                  <a:cubicBezTo>
                    <a:pt x="136" y="640"/>
                    <a:pt x="204" y="654"/>
                    <a:pt x="280" y="654"/>
                  </a:cubicBezTo>
                  <a:cubicBezTo>
                    <a:pt x="318" y="654"/>
                    <a:pt x="355" y="650"/>
                    <a:pt x="388" y="643"/>
                  </a:cubicBezTo>
                  <a:cubicBezTo>
                    <a:pt x="406" y="640"/>
                    <a:pt x="401" y="613"/>
                    <a:pt x="383" y="617"/>
                  </a:cubicBezTo>
                  <a:cubicBezTo>
                    <a:pt x="352" y="623"/>
                    <a:pt x="317" y="627"/>
                    <a:pt x="280" y="627"/>
                  </a:cubicBezTo>
                  <a:cubicBezTo>
                    <a:pt x="208" y="627"/>
                    <a:pt x="142" y="614"/>
                    <a:pt x="96" y="593"/>
                  </a:cubicBezTo>
                  <a:cubicBezTo>
                    <a:pt x="74" y="583"/>
                    <a:pt x="55" y="570"/>
                    <a:pt x="44" y="558"/>
                  </a:cubicBezTo>
                  <a:cubicBezTo>
                    <a:pt x="32" y="545"/>
                    <a:pt x="26" y="533"/>
                    <a:pt x="26" y="520"/>
                  </a:cubicBezTo>
                  <a:lnTo>
                    <a:pt x="26" y="458"/>
                  </a:lnTo>
                  <a:cubicBezTo>
                    <a:pt x="41" y="473"/>
                    <a:pt x="61" y="486"/>
                    <a:pt x="86" y="497"/>
                  </a:cubicBezTo>
                  <a:cubicBezTo>
                    <a:pt x="136" y="520"/>
                    <a:pt x="204" y="534"/>
                    <a:pt x="280" y="534"/>
                  </a:cubicBezTo>
                  <a:cubicBezTo>
                    <a:pt x="303" y="534"/>
                    <a:pt x="326" y="532"/>
                    <a:pt x="348" y="530"/>
                  </a:cubicBezTo>
                  <a:cubicBezTo>
                    <a:pt x="366" y="528"/>
                    <a:pt x="363" y="501"/>
                    <a:pt x="345" y="503"/>
                  </a:cubicBezTo>
                  <a:cubicBezTo>
                    <a:pt x="324" y="506"/>
                    <a:pt x="302" y="507"/>
                    <a:pt x="280" y="507"/>
                  </a:cubicBezTo>
                  <a:cubicBezTo>
                    <a:pt x="208" y="507"/>
                    <a:pt x="142" y="494"/>
                    <a:pt x="96" y="473"/>
                  </a:cubicBezTo>
                  <a:cubicBezTo>
                    <a:pt x="74" y="463"/>
                    <a:pt x="55" y="450"/>
                    <a:pt x="44" y="438"/>
                  </a:cubicBezTo>
                  <a:cubicBezTo>
                    <a:pt x="32" y="425"/>
                    <a:pt x="26" y="413"/>
                    <a:pt x="26" y="400"/>
                  </a:cubicBezTo>
                  <a:lnTo>
                    <a:pt x="26" y="325"/>
                  </a:lnTo>
                  <a:cubicBezTo>
                    <a:pt x="41" y="340"/>
                    <a:pt x="61" y="353"/>
                    <a:pt x="86" y="364"/>
                  </a:cubicBezTo>
                  <a:cubicBezTo>
                    <a:pt x="136" y="387"/>
                    <a:pt x="204" y="400"/>
                    <a:pt x="280" y="400"/>
                  </a:cubicBezTo>
                  <a:cubicBezTo>
                    <a:pt x="355" y="400"/>
                    <a:pt x="423" y="387"/>
                    <a:pt x="474" y="364"/>
                  </a:cubicBezTo>
                  <a:cubicBezTo>
                    <a:pt x="498" y="353"/>
                    <a:pt x="518" y="340"/>
                    <a:pt x="533" y="325"/>
                  </a:cubicBezTo>
                  <a:lnTo>
                    <a:pt x="533" y="360"/>
                  </a:lnTo>
                  <a:cubicBezTo>
                    <a:pt x="533" y="378"/>
                    <a:pt x="560" y="378"/>
                    <a:pt x="560" y="360"/>
                  </a:cubicBezTo>
                  <a:lnTo>
                    <a:pt x="560" y="267"/>
                  </a:lnTo>
                  <a:lnTo>
                    <a:pt x="560" y="134"/>
                  </a:lnTo>
                  <a:cubicBezTo>
                    <a:pt x="560" y="133"/>
                    <a:pt x="560" y="132"/>
                    <a:pt x="559" y="132"/>
                  </a:cubicBezTo>
                  <a:cubicBezTo>
                    <a:pt x="559" y="112"/>
                    <a:pt x="550" y="93"/>
                    <a:pt x="535" y="78"/>
                  </a:cubicBezTo>
                  <a:cubicBezTo>
                    <a:pt x="520" y="62"/>
                    <a:pt x="499" y="48"/>
                    <a:pt x="474" y="37"/>
                  </a:cubicBezTo>
                  <a:cubicBezTo>
                    <a:pt x="423" y="14"/>
                    <a:pt x="355" y="0"/>
                    <a:pt x="280" y="0"/>
                  </a:cubicBezTo>
                  <a:close/>
                  <a:moveTo>
                    <a:pt x="280" y="27"/>
                  </a:moveTo>
                  <a:cubicBezTo>
                    <a:pt x="352" y="27"/>
                    <a:pt x="417" y="40"/>
                    <a:pt x="463" y="61"/>
                  </a:cubicBezTo>
                  <a:cubicBezTo>
                    <a:pt x="486" y="71"/>
                    <a:pt x="504" y="83"/>
                    <a:pt x="516" y="96"/>
                  </a:cubicBezTo>
                  <a:cubicBezTo>
                    <a:pt x="527" y="109"/>
                    <a:pt x="533" y="121"/>
                    <a:pt x="533" y="134"/>
                  </a:cubicBezTo>
                  <a:cubicBezTo>
                    <a:pt x="533" y="146"/>
                    <a:pt x="527" y="159"/>
                    <a:pt x="516" y="171"/>
                  </a:cubicBezTo>
                  <a:cubicBezTo>
                    <a:pt x="504" y="184"/>
                    <a:pt x="486" y="196"/>
                    <a:pt x="463" y="206"/>
                  </a:cubicBezTo>
                  <a:cubicBezTo>
                    <a:pt x="417" y="227"/>
                    <a:pt x="352" y="240"/>
                    <a:pt x="280" y="240"/>
                  </a:cubicBezTo>
                  <a:cubicBezTo>
                    <a:pt x="208" y="240"/>
                    <a:pt x="142" y="227"/>
                    <a:pt x="97" y="206"/>
                  </a:cubicBezTo>
                  <a:cubicBezTo>
                    <a:pt x="74" y="196"/>
                    <a:pt x="55" y="184"/>
                    <a:pt x="44" y="171"/>
                  </a:cubicBezTo>
                  <a:cubicBezTo>
                    <a:pt x="32" y="159"/>
                    <a:pt x="26" y="146"/>
                    <a:pt x="26" y="134"/>
                  </a:cubicBezTo>
                  <a:cubicBezTo>
                    <a:pt x="26" y="121"/>
                    <a:pt x="32" y="109"/>
                    <a:pt x="44" y="96"/>
                  </a:cubicBezTo>
                  <a:cubicBezTo>
                    <a:pt x="55" y="83"/>
                    <a:pt x="74" y="71"/>
                    <a:pt x="97" y="61"/>
                  </a:cubicBezTo>
                  <a:cubicBezTo>
                    <a:pt x="142" y="40"/>
                    <a:pt x="208" y="27"/>
                    <a:pt x="280" y="27"/>
                  </a:cubicBezTo>
                  <a:close/>
                  <a:moveTo>
                    <a:pt x="26" y="191"/>
                  </a:moveTo>
                  <a:cubicBezTo>
                    <a:pt x="41" y="207"/>
                    <a:pt x="61" y="220"/>
                    <a:pt x="86" y="231"/>
                  </a:cubicBezTo>
                  <a:cubicBezTo>
                    <a:pt x="136" y="253"/>
                    <a:pt x="204" y="267"/>
                    <a:pt x="280" y="267"/>
                  </a:cubicBezTo>
                  <a:cubicBezTo>
                    <a:pt x="355" y="267"/>
                    <a:pt x="423" y="253"/>
                    <a:pt x="474" y="231"/>
                  </a:cubicBezTo>
                  <a:cubicBezTo>
                    <a:pt x="498" y="220"/>
                    <a:pt x="518" y="207"/>
                    <a:pt x="533" y="191"/>
                  </a:cubicBezTo>
                  <a:lnTo>
                    <a:pt x="533" y="267"/>
                  </a:lnTo>
                  <a:cubicBezTo>
                    <a:pt x="533" y="279"/>
                    <a:pt x="527" y="292"/>
                    <a:pt x="516" y="305"/>
                  </a:cubicBezTo>
                  <a:cubicBezTo>
                    <a:pt x="504" y="317"/>
                    <a:pt x="486" y="329"/>
                    <a:pt x="463" y="340"/>
                  </a:cubicBezTo>
                  <a:cubicBezTo>
                    <a:pt x="417" y="360"/>
                    <a:pt x="352" y="374"/>
                    <a:pt x="280" y="374"/>
                  </a:cubicBezTo>
                  <a:cubicBezTo>
                    <a:pt x="208" y="374"/>
                    <a:pt x="142" y="360"/>
                    <a:pt x="97" y="340"/>
                  </a:cubicBezTo>
                  <a:cubicBezTo>
                    <a:pt x="74" y="329"/>
                    <a:pt x="55" y="317"/>
                    <a:pt x="44" y="305"/>
                  </a:cubicBezTo>
                  <a:cubicBezTo>
                    <a:pt x="32" y="292"/>
                    <a:pt x="26" y="279"/>
                    <a:pt x="26" y="267"/>
                  </a:cubicBezTo>
                  <a:lnTo>
                    <a:pt x="26" y="191"/>
                  </a:lnTo>
                  <a:close/>
                  <a:moveTo>
                    <a:pt x="533" y="400"/>
                  </a:moveTo>
                  <a:cubicBezTo>
                    <a:pt x="459" y="400"/>
                    <a:pt x="399" y="460"/>
                    <a:pt x="399" y="534"/>
                  </a:cubicBezTo>
                  <a:cubicBezTo>
                    <a:pt x="399" y="607"/>
                    <a:pt x="459" y="667"/>
                    <a:pt x="533" y="667"/>
                  </a:cubicBezTo>
                  <a:cubicBezTo>
                    <a:pt x="607" y="667"/>
                    <a:pt x="667" y="607"/>
                    <a:pt x="667" y="534"/>
                  </a:cubicBezTo>
                  <a:cubicBezTo>
                    <a:pt x="667" y="460"/>
                    <a:pt x="607" y="400"/>
                    <a:pt x="533" y="400"/>
                  </a:cubicBezTo>
                  <a:close/>
                  <a:moveTo>
                    <a:pt x="533" y="427"/>
                  </a:moveTo>
                  <a:cubicBezTo>
                    <a:pt x="592" y="427"/>
                    <a:pt x="639" y="475"/>
                    <a:pt x="639" y="534"/>
                  </a:cubicBezTo>
                  <a:cubicBezTo>
                    <a:pt x="639" y="593"/>
                    <a:pt x="592" y="640"/>
                    <a:pt x="533" y="640"/>
                  </a:cubicBezTo>
                  <a:cubicBezTo>
                    <a:pt x="474" y="640"/>
                    <a:pt x="427" y="593"/>
                    <a:pt x="427" y="534"/>
                  </a:cubicBezTo>
                  <a:cubicBezTo>
                    <a:pt x="427" y="475"/>
                    <a:pt x="474" y="427"/>
                    <a:pt x="533" y="427"/>
                  </a:cubicBezTo>
                  <a:close/>
                  <a:moveTo>
                    <a:pt x="520" y="467"/>
                  </a:moveTo>
                  <a:lnTo>
                    <a:pt x="520" y="520"/>
                  </a:lnTo>
                  <a:lnTo>
                    <a:pt x="466" y="520"/>
                  </a:lnTo>
                  <a:lnTo>
                    <a:pt x="466" y="547"/>
                  </a:lnTo>
                  <a:lnTo>
                    <a:pt x="520" y="547"/>
                  </a:lnTo>
                  <a:lnTo>
                    <a:pt x="520" y="600"/>
                  </a:lnTo>
                  <a:lnTo>
                    <a:pt x="546" y="600"/>
                  </a:lnTo>
                  <a:lnTo>
                    <a:pt x="546" y="547"/>
                  </a:lnTo>
                  <a:lnTo>
                    <a:pt x="600" y="547"/>
                  </a:lnTo>
                  <a:lnTo>
                    <a:pt x="600" y="520"/>
                  </a:lnTo>
                  <a:lnTo>
                    <a:pt x="546" y="520"/>
                  </a:lnTo>
                  <a:lnTo>
                    <a:pt x="546" y="467"/>
                  </a:lnTo>
                  <a:lnTo>
                    <a:pt x="520" y="467"/>
                  </a:lnTo>
                  <a:close/>
                </a:path>
              </a:pathLst>
            </a:custGeom>
            <a:solidFill>
              <a:srgbClr val="5F5F5F"/>
            </a:solidFill>
            <a:ln w="9525">
              <a:noFill/>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Segoe UI" panose="020B0502040204020203" pitchFamily="34" charset="0"/>
                <a:cs typeface="Segoe UI" panose="020B0502040204020203" pitchFamily="34" charset="0"/>
              </a:endParaRPr>
            </a:p>
          </p:txBody>
        </p:sp>
        <p:sp>
          <p:nvSpPr>
            <p:cNvPr id="135" name="Rectangle: Rounded Corners 134">
              <a:extLst>
                <a:ext uri="{FF2B5EF4-FFF2-40B4-BE49-F238E27FC236}">
                  <a16:creationId xmlns:a16="http://schemas.microsoft.com/office/drawing/2014/main" id="{A1137078-FBBF-468B-9631-DABD2F00D91F}"/>
                </a:ext>
              </a:extLst>
            </p:cNvPr>
            <p:cNvSpPr/>
            <p:nvPr/>
          </p:nvSpPr>
          <p:spPr>
            <a:xfrm>
              <a:off x="3986207" y="4406160"/>
              <a:ext cx="688180"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b="1" dirty="0">
                  <a:solidFill>
                    <a:schemeClr val="accent5">
                      <a:lumMod val="50000"/>
                    </a:schemeClr>
                  </a:solidFill>
                </a:rPr>
                <a:t>Security</a:t>
              </a:r>
            </a:p>
          </p:txBody>
        </p:sp>
        <p:sp>
          <p:nvSpPr>
            <p:cNvPr id="139" name="Lock">
              <a:extLst>
                <a:ext uri="{FF2B5EF4-FFF2-40B4-BE49-F238E27FC236}">
                  <a16:creationId xmlns:a16="http://schemas.microsoft.com/office/drawing/2014/main" id="{B0425FF5-9C72-48E2-9E13-E638703194E1}"/>
                </a:ext>
              </a:extLst>
            </p:cNvPr>
            <p:cNvSpPr>
              <a:spLocks noChangeAspect="1" noEditPoints="1"/>
            </p:cNvSpPr>
            <p:nvPr/>
          </p:nvSpPr>
          <p:spPr bwMode="auto">
            <a:xfrm>
              <a:off x="4367099" y="4616190"/>
              <a:ext cx="163513" cy="217238"/>
            </a:xfrm>
            <a:custGeom>
              <a:avLst/>
              <a:gdLst>
                <a:gd name="T0" fmla="*/ 226 w 453"/>
                <a:gd name="T1" fmla="*/ 0 h 600"/>
                <a:gd name="T2" fmla="*/ 80 w 453"/>
                <a:gd name="T3" fmla="*/ 146 h 600"/>
                <a:gd name="T4" fmla="*/ 80 w 453"/>
                <a:gd name="T5" fmla="*/ 226 h 600"/>
                <a:gd name="T6" fmla="*/ 40 w 453"/>
                <a:gd name="T7" fmla="*/ 226 h 600"/>
                <a:gd name="T8" fmla="*/ 0 w 453"/>
                <a:gd name="T9" fmla="*/ 266 h 600"/>
                <a:gd name="T10" fmla="*/ 0 w 453"/>
                <a:gd name="T11" fmla="*/ 560 h 600"/>
                <a:gd name="T12" fmla="*/ 40 w 453"/>
                <a:gd name="T13" fmla="*/ 600 h 600"/>
                <a:gd name="T14" fmla="*/ 413 w 453"/>
                <a:gd name="T15" fmla="*/ 600 h 600"/>
                <a:gd name="T16" fmla="*/ 453 w 453"/>
                <a:gd name="T17" fmla="*/ 560 h 600"/>
                <a:gd name="T18" fmla="*/ 453 w 453"/>
                <a:gd name="T19" fmla="*/ 266 h 600"/>
                <a:gd name="T20" fmla="*/ 413 w 453"/>
                <a:gd name="T21" fmla="*/ 226 h 600"/>
                <a:gd name="T22" fmla="*/ 373 w 453"/>
                <a:gd name="T23" fmla="*/ 226 h 600"/>
                <a:gd name="T24" fmla="*/ 373 w 453"/>
                <a:gd name="T25" fmla="*/ 146 h 600"/>
                <a:gd name="T26" fmla="*/ 226 w 453"/>
                <a:gd name="T27" fmla="*/ 0 h 600"/>
                <a:gd name="T28" fmla="*/ 226 w 453"/>
                <a:gd name="T29" fmla="*/ 26 h 600"/>
                <a:gd name="T30" fmla="*/ 346 w 453"/>
                <a:gd name="T31" fmla="*/ 146 h 600"/>
                <a:gd name="T32" fmla="*/ 346 w 453"/>
                <a:gd name="T33" fmla="*/ 226 h 600"/>
                <a:gd name="T34" fmla="*/ 106 w 453"/>
                <a:gd name="T35" fmla="*/ 226 h 600"/>
                <a:gd name="T36" fmla="*/ 106 w 453"/>
                <a:gd name="T37" fmla="*/ 146 h 600"/>
                <a:gd name="T38" fmla="*/ 226 w 453"/>
                <a:gd name="T39" fmla="*/ 26 h 600"/>
                <a:gd name="T40" fmla="*/ 40 w 453"/>
                <a:gd name="T41" fmla="*/ 253 h 600"/>
                <a:gd name="T42" fmla="*/ 413 w 453"/>
                <a:gd name="T43" fmla="*/ 253 h 600"/>
                <a:gd name="T44" fmla="*/ 426 w 453"/>
                <a:gd name="T45" fmla="*/ 266 h 600"/>
                <a:gd name="T46" fmla="*/ 426 w 453"/>
                <a:gd name="T47" fmla="*/ 560 h 600"/>
                <a:gd name="T48" fmla="*/ 413 w 453"/>
                <a:gd name="T49" fmla="*/ 573 h 600"/>
                <a:gd name="T50" fmla="*/ 40 w 453"/>
                <a:gd name="T51" fmla="*/ 573 h 600"/>
                <a:gd name="T52" fmla="*/ 26 w 453"/>
                <a:gd name="T53" fmla="*/ 560 h 600"/>
                <a:gd name="T54" fmla="*/ 26 w 453"/>
                <a:gd name="T55" fmla="*/ 266 h 600"/>
                <a:gd name="T56" fmla="*/ 40 w 453"/>
                <a:gd name="T57" fmla="*/ 253 h 600"/>
                <a:gd name="T58" fmla="*/ 226 w 453"/>
                <a:gd name="T59" fmla="*/ 346 h 600"/>
                <a:gd name="T60" fmla="*/ 186 w 453"/>
                <a:gd name="T61" fmla="*/ 386 h 600"/>
                <a:gd name="T62" fmla="*/ 200 w 453"/>
                <a:gd name="T63" fmla="*/ 416 h 600"/>
                <a:gd name="T64" fmla="*/ 200 w 453"/>
                <a:gd name="T65" fmla="*/ 453 h 600"/>
                <a:gd name="T66" fmla="*/ 226 w 453"/>
                <a:gd name="T67" fmla="*/ 480 h 600"/>
                <a:gd name="T68" fmla="*/ 253 w 453"/>
                <a:gd name="T69" fmla="*/ 453 h 600"/>
                <a:gd name="T70" fmla="*/ 253 w 453"/>
                <a:gd name="T71" fmla="*/ 416 h 600"/>
                <a:gd name="T72" fmla="*/ 266 w 453"/>
                <a:gd name="T73" fmla="*/ 386 h 600"/>
                <a:gd name="T74" fmla="*/ 226 w 453"/>
                <a:gd name="T75" fmla="*/ 34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3" h="600">
                  <a:moveTo>
                    <a:pt x="226" y="0"/>
                  </a:moveTo>
                  <a:cubicBezTo>
                    <a:pt x="146" y="0"/>
                    <a:pt x="80" y="65"/>
                    <a:pt x="80" y="146"/>
                  </a:cubicBezTo>
                  <a:lnTo>
                    <a:pt x="80" y="226"/>
                  </a:lnTo>
                  <a:lnTo>
                    <a:pt x="40" y="226"/>
                  </a:lnTo>
                  <a:cubicBezTo>
                    <a:pt x="18" y="226"/>
                    <a:pt x="0" y="244"/>
                    <a:pt x="0" y="266"/>
                  </a:cubicBezTo>
                  <a:lnTo>
                    <a:pt x="0" y="560"/>
                  </a:lnTo>
                  <a:cubicBezTo>
                    <a:pt x="0" y="582"/>
                    <a:pt x="18" y="600"/>
                    <a:pt x="40" y="600"/>
                  </a:cubicBezTo>
                  <a:lnTo>
                    <a:pt x="413" y="600"/>
                  </a:lnTo>
                  <a:cubicBezTo>
                    <a:pt x="435" y="600"/>
                    <a:pt x="453" y="582"/>
                    <a:pt x="453" y="560"/>
                  </a:cubicBezTo>
                  <a:lnTo>
                    <a:pt x="453" y="266"/>
                  </a:lnTo>
                  <a:cubicBezTo>
                    <a:pt x="453" y="244"/>
                    <a:pt x="435" y="226"/>
                    <a:pt x="413" y="226"/>
                  </a:cubicBezTo>
                  <a:lnTo>
                    <a:pt x="373" y="226"/>
                  </a:lnTo>
                  <a:lnTo>
                    <a:pt x="373" y="146"/>
                  </a:lnTo>
                  <a:cubicBezTo>
                    <a:pt x="373" y="65"/>
                    <a:pt x="307" y="0"/>
                    <a:pt x="226" y="0"/>
                  </a:cubicBezTo>
                  <a:close/>
                  <a:moveTo>
                    <a:pt x="226" y="26"/>
                  </a:moveTo>
                  <a:cubicBezTo>
                    <a:pt x="293" y="26"/>
                    <a:pt x="346" y="80"/>
                    <a:pt x="346" y="146"/>
                  </a:cubicBezTo>
                  <a:lnTo>
                    <a:pt x="346" y="226"/>
                  </a:lnTo>
                  <a:lnTo>
                    <a:pt x="106" y="226"/>
                  </a:lnTo>
                  <a:lnTo>
                    <a:pt x="106" y="146"/>
                  </a:lnTo>
                  <a:cubicBezTo>
                    <a:pt x="106" y="80"/>
                    <a:pt x="160" y="26"/>
                    <a:pt x="226" y="26"/>
                  </a:cubicBezTo>
                  <a:close/>
                  <a:moveTo>
                    <a:pt x="40" y="253"/>
                  </a:moveTo>
                  <a:lnTo>
                    <a:pt x="413" y="253"/>
                  </a:lnTo>
                  <a:cubicBezTo>
                    <a:pt x="421" y="253"/>
                    <a:pt x="426" y="259"/>
                    <a:pt x="426" y="266"/>
                  </a:cubicBezTo>
                  <a:lnTo>
                    <a:pt x="426" y="560"/>
                  </a:lnTo>
                  <a:cubicBezTo>
                    <a:pt x="426" y="567"/>
                    <a:pt x="421" y="573"/>
                    <a:pt x="413" y="573"/>
                  </a:cubicBezTo>
                  <a:lnTo>
                    <a:pt x="40" y="573"/>
                  </a:lnTo>
                  <a:cubicBezTo>
                    <a:pt x="32" y="573"/>
                    <a:pt x="26" y="567"/>
                    <a:pt x="26" y="560"/>
                  </a:cubicBezTo>
                  <a:lnTo>
                    <a:pt x="26" y="266"/>
                  </a:lnTo>
                  <a:cubicBezTo>
                    <a:pt x="26" y="259"/>
                    <a:pt x="32" y="253"/>
                    <a:pt x="40" y="253"/>
                  </a:cubicBezTo>
                  <a:close/>
                  <a:moveTo>
                    <a:pt x="226" y="346"/>
                  </a:moveTo>
                  <a:cubicBezTo>
                    <a:pt x="204" y="346"/>
                    <a:pt x="186" y="364"/>
                    <a:pt x="186" y="386"/>
                  </a:cubicBezTo>
                  <a:cubicBezTo>
                    <a:pt x="186" y="398"/>
                    <a:pt x="192" y="409"/>
                    <a:pt x="200" y="416"/>
                  </a:cubicBezTo>
                  <a:lnTo>
                    <a:pt x="200" y="453"/>
                  </a:lnTo>
                  <a:cubicBezTo>
                    <a:pt x="200" y="468"/>
                    <a:pt x="212" y="480"/>
                    <a:pt x="226" y="480"/>
                  </a:cubicBezTo>
                  <a:cubicBezTo>
                    <a:pt x="241" y="480"/>
                    <a:pt x="253" y="468"/>
                    <a:pt x="253" y="453"/>
                  </a:cubicBezTo>
                  <a:lnTo>
                    <a:pt x="253" y="416"/>
                  </a:lnTo>
                  <a:cubicBezTo>
                    <a:pt x="261" y="409"/>
                    <a:pt x="266" y="398"/>
                    <a:pt x="266" y="386"/>
                  </a:cubicBezTo>
                  <a:cubicBezTo>
                    <a:pt x="266" y="364"/>
                    <a:pt x="249" y="346"/>
                    <a:pt x="226" y="346"/>
                  </a:cubicBezTo>
                  <a:close/>
                </a:path>
              </a:pathLst>
            </a:custGeom>
            <a:solidFill>
              <a:srgbClr val="5F5F5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Segoe UI" panose="020B0502040204020203" pitchFamily="34" charset="0"/>
                <a:cs typeface="Segoe UI" panose="020B0502040204020203" pitchFamily="34" charset="0"/>
              </a:endParaRPr>
            </a:p>
          </p:txBody>
        </p:sp>
        <p:sp>
          <p:nvSpPr>
            <p:cNvPr id="141" name="Multipe Users">
              <a:extLst>
                <a:ext uri="{FF2B5EF4-FFF2-40B4-BE49-F238E27FC236}">
                  <a16:creationId xmlns:a16="http://schemas.microsoft.com/office/drawing/2014/main" id="{574A90F6-833D-4722-B0D1-10B075539FE4}"/>
                </a:ext>
              </a:extLst>
            </p:cNvPr>
            <p:cNvSpPr>
              <a:spLocks noChangeAspect="1" noEditPoints="1"/>
            </p:cNvSpPr>
            <p:nvPr/>
          </p:nvSpPr>
          <p:spPr bwMode="auto">
            <a:xfrm>
              <a:off x="4084962" y="4634020"/>
              <a:ext cx="236467" cy="199734"/>
            </a:xfrm>
            <a:custGeom>
              <a:avLst/>
              <a:gdLst>
                <a:gd name="T0" fmla="*/ 146 w 669"/>
                <a:gd name="T1" fmla="*/ 198 h 568"/>
                <a:gd name="T2" fmla="*/ 162 w 669"/>
                <a:gd name="T3" fmla="*/ 274 h 568"/>
                <a:gd name="T4" fmla="*/ 191 w 669"/>
                <a:gd name="T5" fmla="*/ 337 h 568"/>
                <a:gd name="T6" fmla="*/ 97 w 669"/>
                <a:gd name="T7" fmla="*/ 437 h 568"/>
                <a:gd name="T8" fmla="*/ 0 w 669"/>
                <a:gd name="T9" fmla="*/ 568 h 568"/>
                <a:gd name="T10" fmla="*/ 516 w 669"/>
                <a:gd name="T11" fmla="*/ 496 h 568"/>
                <a:gd name="T12" fmla="*/ 640 w 669"/>
                <a:gd name="T13" fmla="*/ 416 h 568"/>
                <a:gd name="T14" fmla="*/ 510 w 669"/>
                <a:gd name="T15" fmla="*/ 338 h 568"/>
                <a:gd name="T16" fmla="*/ 522 w 669"/>
                <a:gd name="T17" fmla="*/ 281 h 568"/>
                <a:gd name="T18" fmla="*/ 554 w 669"/>
                <a:gd name="T19" fmla="*/ 210 h 568"/>
                <a:gd name="T20" fmla="*/ 541 w 669"/>
                <a:gd name="T21" fmla="*/ 60 h 568"/>
                <a:gd name="T22" fmla="*/ 440 w 669"/>
                <a:gd name="T23" fmla="*/ 13 h 568"/>
                <a:gd name="T24" fmla="*/ 267 w 669"/>
                <a:gd name="T25" fmla="*/ 0 h 568"/>
                <a:gd name="T26" fmla="*/ 316 w 669"/>
                <a:gd name="T27" fmla="*/ 43 h 568"/>
                <a:gd name="T28" fmla="*/ 363 w 669"/>
                <a:gd name="T29" fmla="*/ 70 h 568"/>
                <a:gd name="T30" fmla="*/ 360 w 669"/>
                <a:gd name="T31" fmla="*/ 208 h 568"/>
                <a:gd name="T32" fmla="*/ 365 w 669"/>
                <a:gd name="T33" fmla="*/ 251 h 568"/>
                <a:gd name="T34" fmla="*/ 349 w 669"/>
                <a:gd name="T35" fmla="*/ 266 h 568"/>
                <a:gd name="T36" fmla="*/ 326 w 669"/>
                <a:gd name="T37" fmla="*/ 320 h 568"/>
                <a:gd name="T38" fmla="*/ 320 w 669"/>
                <a:gd name="T39" fmla="*/ 389 h 568"/>
                <a:gd name="T40" fmla="*/ 366 w 669"/>
                <a:gd name="T41" fmla="*/ 436 h 568"/>
                <a:gd name="T42" fmla="*/ 482 w 669"/>
                <a:gd name="T43" fmla="*/ 495 h 568"/>
                <a:gd name="T44" fmla="*/ 31 w 669"/>
                <a:gd name="T45" fmla="*/ 541 h 568"/>
                <a:gd name="T46" fmla="*/ 171 w 669"/>
                <a:gd name="T47" fmla="*/ 436 h 568"/>
                <a:gd name="T48" fmla="*/ 216 w 669"/>
                <a:gd name="T49" fmla="*/ 389 h 568"/>
                <a:gd name="T50" fmla="*/ 210 w 669"/>
                <a:gd name="T51" fmla="*/ 320 h 568"/>
                <a:gd name="T52" fmla="*/ 186 w 669"/>
                <a:gd name="T53" fmla="*/ 266 h 568"/>
                <a:gd name="T54" fmla="*/ 171 w 669"/>
                <a:gd name="T55" fmla="*/ 251 h 568"/>
                <a:gd name="T56" fmla="*/ 176 w 669"/>
                <a:gd name="T57" fmla="*/ 208 h 568"/>
                <a:gd name="T58" fmla="*/ 267 w 669"/>
                <a:gd name="T59" fmla="*/ 26 h 568"/>
                <a:gd name="T60" fmla="*/ 483 w 669"/>
                <a:gd name="T61" fmla="*/ 58 h 568"/>
                <a:gd name="T62" fmla="*/ 530 w 669"/>
                <a:gd name="T63" fmla="*/ 109 h 568"/>
                <a:gd name="T64" fmla="*/ 525 w 669"/>
                <a:gd name="T65" fmla="*/ 197 h 568"/>
                <a:gd name="T66" fmla="*/ 520 w 669"/>
                <a:gd name="T67" fmla="*/ 227 h 568"/>
                <a:gd name="T68" fmla="*/ 498 w 669"/>
                <a:gd name="T69" fmla="*/ 269 h 568"/>
                <a:gd name="T70" fmla="*/ 482 w 669"/>
                <a:gd name="T71" fmla="*/ 287 h 568"/>
                <a:gd name="T72" fmla="*/ 483 w 669"/>
                <a:gd name="T73" fmla="*/ 345 h 568"/>
                <a:gd name="T74" fmla="*/ 575 w 669"/>
                <a:gd name="T75" fmla="*/ 406 h 568"/>
                <a:gd name="T76" fmla="*/ 493 w 669"/>
                <a:gd name="T77" fmla="*/ 469 h 568"/>
                <a:gd name="T78" fmla="*/ 347 w 669"/>
                <a:gd name="T79" fmla="*/ 385 h 568"/>
                <a:gd name="T80" fmla="*/ 362 w 669"/>
                <a:gd name="T81" fmla="*/ 314 h 568"/>
                <a:gd name="T82" fmla="*/ 399 w 669"/>
                <a:gd name="T83" fmla="*/ 231 h 568"/>
                <a:gd name="T84" fmla="*/ 384 w 669"/>
                <a:gd name="T85" fmla="*/ 5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9" h="568">
                  <a:moveTo>
                    <a:pt x="266" y="0"/>
                  </a:moveTo>
                  <a:cubicBezTo>
                    <a:pt x="204" y="1"/>
                    <a:pt x="164" y="26"/>
                    <a:pt x="147" y="66"/>
                  </a:cubicBezTo>
                  <a:cubicBezTo>
                    <a:pt x="131" y="103"/>
                    <a:pt x="134" y="150"/>
                    <a:pt x="146" y="198"/>
                  </a:cubicBezTo>
                  <a:cubicBezTo>
                    <a:pt x="140" y="206"/>
                    <a:pt x="135" y="216"/>
                    <a:pt x="137" y="231"/>
                  </a:cubicBezTo>
                  <a:cubicBezTo>
                    <a:pt x="138" y="245"/>
                    <a:pt x="144" y="257"/>
                    <a:pt x="150" y="267"/>
                  </a:cubicBezTo>
                  <a:cubicBezTo>
                    <a:pt x="153" y="272"/>
                    <a:pt x="158" y="272"/>
                    <a:pt x="162" y="274"/>
                  </a:cubicBezTo>
                  <a:cubicBezTo>
                    <a:pt x="164" y="288"/>
                    <a:pt x="168" y="302"/>
                    <a:pt x="174" y="314"/>
                  </a:cubicBezTo>
                  <a:cubicBezTo>
                    <a:pt x="178" y="321"/>
                    <a:pt x="181" y="327"/>
                    <a:pt x="185" y="332"/>
                  </a:cubicBezTo>
                  <a:cubicBezTo>
                    <a:pt x="186" y="334"/>
                    <a:pt x="189" y="335"/>
                    <a:pt x="191" y="337"/>
                  </a:cubicBezTo>
                  <a:cubicBezTo>
                    <a:pt x="191" y="354"/>
                    <a:pt x="191" y="367"/>
                    <a:pt x="190" y="385"/>
                  </a:cubicBezTo>
                  <a:cubicBezTo>
                    <a:pt x="185" y="395"/>
                    <a:pt x="175" y="404"/>
                    <a:pt x="159" y="412"/>
                  </a:cubicBezTo>
                  <a:cubicBezTo>
                    <a:pt x="142" y="420"/>
                    <a:pt x="120" y="428"/>
                    <a:pt x="97" y="437"/>
                  </a:cubicBezTo>
                  <a:cubicBezTo>
                    <a:pt x="75" y="447"/>
                    <a:pt x="52" y="459"/>
                    <a:pt x="34" y="477"/>
                  </a:cubicBezTo>
                  <a:cubicBezTo>
                    <a:pt x="16" y="495"/>
                    <a:pt x="3" y="521"/>
                    <a:pt x="1" y="554"/>
                  </a:cubicBezTo>
                  <a:lnTo>
                    <a:pt x="0" y="568"/>
                  </a:lnTo>
                  <a:lnTo>
                    <a:pt x="535" y="568"/>
                  </a:lnTo>
                  <a:lnTo>
                    <a:pt x="535" y="554"/>
                  </a:lnTo>
                  <a:cubicBezTo>
                    <a:pt x="533" y="531"/>
                    <a:pt x="526" y="511"/>
                    <a:pt x="516" y="496"/>
                  </a:cubicBezTo>
                  <a:lnTo>
                    <a:pt x="669" y="496"/>
                  </a:lnTo>
                  <a:lnTo>
                    <a:pt x="668" y="482"/>
                  </a:lnTo>
                  <a:cubicBezTo>
                    <a:pt x="666" y="453"/>
                    <a:pt x="655" y="431"/>
                    <a:pt x="640" y="416"/>
                  </a:cubicBezTo>
                  <a:cubicBezTo>
                    <a:pt x="624" y="400"/>
                    <a:pt x="605" y="390"/>
                    <a:pt x="586" y="382"/>
                  </a:cubicBezTo>
                  <a:cubicBezTo>
                    <a:pt x="567" y="374"/>
                    <a:pt x="549" y="367"/>
                    <a:pt x="535" y="360"/>
                  </a:cubicBezTo>
                  <a:cubicBezTo>
                    <a:pt x="521" y="353"/>
                    <a:pt x="513" y="347"/>
                    <a:pt x="510" y="338"/>
                  </a:cubicBezTo>
                  <a:cubicBezTo>
                    <a:pt x="509" y="325"/>
                    <a:pt x="509" y="313"/>
                    <a:pt x="509" y="300"/>
                  </a:cubicBezTo>
                  <a:cubicBezTo>
                    <a:pt x="510" y="299"/>
                    <a:pt x="512" y="297"/>
                    <a:pt x="513" y="296"/>
                  </a:cubicBezTo>
                  <a:cubicBezTo>
                    <a:pt x="517" y="291"/>
                    <a:pt x="520" y="286"/>
                    <a:pt x="522" y="281"/>
                  </a:cubicBezTo>
                  <a:cubicBezTo>
                    <a:pt x="527" y="271"/>
                    <a:pt x="530" y="259"/>
                    <a:pt x="532" y="248"/>
                  </a:cubicBezTo>
                  <a:cubicBezTo>
                    <a:pt x="536" y="246"/>
                    <a:pt x="540" y="245"/>
                    <a:pt x="543" y="242"/>
                  </a:cubicBezTo>
                  <a:cubicBezTo>
                    <a:pt x="548" y="234"/>
                    <a:pt x="552" y="224"/>
                    <a:pt x="554" y="210"/>
                  </a:cubicBezTo>
                  <a:cubicBezTo>
                    <a:pt x="555" y="199"/>
                    <a:pt x="550" y="190"/>
                    <a:pt x="546" y="183"/>
                  </a:cubicBezTo>
                  <a:cubicBezTo>
                    <a:pt x="552" y="164"/>
                    <a:pt x="558" y="136"/>
                    <a:pt x="556" y="107"/>
                  </a:cubicBezTo>
                  <a:cubicBezTo>
                    <a:pt x="555" y="90"/>
                    <a:pt x="551" y="74"/>
                    <a:pt x="541" y="60"/>
                  </a:cubicBezTo>
                  <a:cubicBezTo>
                    <a:pt x="531" y="47"/>
                    <a:pt x="516" y="37"/>
                    <a:pt x="496" y="34"/>
                  </a:cubicBezTo>
                  <a:cubicBezTo>
                    <a:pt x="483" y="20"/>
                    <a:pt x="464" y="13"/>
                    <a:pt x="440" y="13"/>
                  </a:cubicBezTo>
                  <a:lnTo>
                    <a:pt x="440" y="13"/>
                  </a:lnTo>
                  <a:cubicBezTo>
                    <a:pt x="407" y="14"/>
                    <a:pt x="382" y="22"/>
                    <a:pt x="364" y="36"/>
                  </a:cubicBezTo>
                  <a:cubicBezTo>
                    <a:pt x="356" y="31"/>
                    <a:pt x="346" y="27"/>
                    <a:pt x="335" y="25"/>
                  </a:cubicBezTo>
                  <a:cubicBezTo>
                    <a:pt x="321" y="7"/>
                    <a:pt x="296" y="0"/>
                    <a:pt x="267" y="0"/>
                  </a:cubicBezTo>
                  <a:lnTo>
                    <a:pt x="266" y="0"/>
                  </a:lnTo>
                  <a:close/>
                  <a:moveTo>
                    <a:pt x="267" y="26"/>
                  </a:moveTo>
                  <a:cubicBezTo>
                    <a:pt x="294" y="26"/>
                    <a:pt x="311" y="34"/>
                    <a:pt x="316" y="43"/>
                  </a:cubicBezTo>
                  <a:lnTo>
                    <a:pt x="319" y="49"/>
                  </a:lnTo>
                  <a:lnTo>
                    <a:pt x="326" y="50"/>
                  </a:lnTo>
                  <a:cubicBezTo>
                    <a:pt x="344" y="52"/>
                    <a:pt x="355" y="60"/>
                    <a:pt x="363" y="70"/>
                  </a:cubicBezTo>
                  <a:cubicBezTo>
                    <a:pt x="370" y="80"/>
                    <a:pt x="374" y="95"/>
                    <a:pt x="375" y="111"/>
                  </a:cubicBezTo>
                  <a:cubicBezTo>
                    <a:pt x="378" y="143"/>
                    <a:pt x="369" y="180"/>
                    <a:pt x="363" y="198"/>
                  </a:cubicBezTo>
                  <a:lnTo>
                    <a:pt x="360" y="208"/>
                  </a:lnTo>
                  <a:lnTo>
                    <a:pt x="369" y="213"/>
                  </a:lnTo>
                  <a:cubicBezTo>
                    <a:pt x="368" y="213"/>
                    <a:pt x="374" y="217"/>
                    <a:pt x="373" y="228"/>
                  </a:cubicBezTo>
                  <a:cubicBezTo>
                    <a:pt x="371" y="241"/>
                    <a:pt x="368" y="248"/>
                    <a:pt x="365" y="251"/>
                  </a:cubicBezTo>
                  <a:cubicBezTo>
                    <a:pt x="363" y="254"/>
                    <a:pt x="362" y="254"/>
                    <a:pt x="361" y="254"/>
                  </a:cubicBezTo>
                  <a:lnTo>
                    <a:pt x="351" y="255"/>
                  </a:lnTo>
                  <a:lnTo>
                    <a:pt x="349" y="266"/>
                  </a:lnTo>
                  <a:cubicBezTo>
                    <a:pt x="348" y="277"/>
                    <a:pt x="343" y="291"/>
                    <a:pt x="338" y="302"/>
                  </a:cubicBezTo>
                  <a:cubicBezTo>
                    <a:pt x="335" y="308"/>
                    <a:pt x="333" y="312"/>
                    <a:pt x="330" y="316"/>
                  </a:cubicBezTo>
                  <a:cubicBezTo>
                    <a:pt x="328" y="319"/>
                    <a:pt x="325" y="321"/>
                    <a:pt x="326" y="320"/>
                  </a:cubicBezTo>
                  <a:lnTo>
                    <a:pt x="319" y="324"/>
                  </a:lnTo>
                  <a:lnTo>
                    <a:pt x="319" y="332"/>
                  </a:lnTo>
                  <a:cubicBezTo>
                    <a:pt x="319" y="351"/>
                    <a:pt x="318" y="367"/>
                    <a:pt x="320" y="389"/>
                  </a:cubicBezTo>
                  <a:lnTo>
                    <a:pt x="321" y="391"/>
                  </a:lnTo>
                  <a:lnTo>
                    <a:pt x="321" y="393"/>
                  </a:lnTo>
                  <a:cubicBezTo>
                    <a:pt x="329" y="413"/>
                    <a:pt x="346" y="426"/>
                    <a:pt x="366" y="436"/>
                  </a:cubicBezTo>
                  <a:cubicBezTo>
                    <a:pt x="385" y="445"/>
                    <a:pt x="407" y="453"/>
                    <a:pt x="428" y="462"/>
                  </a:cubicBezTo>
                  <a:cubicBezTo>
                    <a:pt x="446" y="469"/>
                    <a:pt x="462" y="478"/>
                    <a:pt x="475" y="489"/>
                  </a:cubicBezTo>
                  <a:cubicBezTo>
                    <a:pt x="477" y="492"/>
                    <a:pt x="479" y="494"/>
                    <a:pt x="482" y="495"/>
                  </a:cubicBezTo>
                  <a:cubicBezTo>
                    <a:pt x="482" y="495"/>
                    <a:pt x="482" y="495"/>
                    <a:pt x="483" y="496"/>
                  </a:cubicBezTo>
                  <a:cubicBezTo>
                    <a:pt x="494" y="507"/>
                    <a:pt x="501" y="522"/>
                    <a:pt x="505" y="541"/>
                  </a:cubicBezTo>
                  <a:lnTo>
                    <a:pt x="31" y="541"/>
                  </a:lnTo>
                  <a:cubicBezTo>
                    <a:pt x="35" y="522"/>
                    <a:pt x="42" y="507"/>
                    <a:pt x="53" y="496"/>
                  </a:cubicBezTo>
                  <a:cubicBezTo>
                    <a:pt x="67" y="481"/>
                    <a:pt x="87" y="471"/>
                    <a:pt x="108" y="462"/>
                  </a:cubicBezTo>
                  <a:cubicBezTo>
                    <a:pt x="129" y="453"/>
                    <a:pt x="151" y="445"/>
                    <a:pt x="171" y="436"/>
                  </a:cubicBezTo>
                  <a:cubicBezTo>
                    <a:pt x="190" y="426"/>
                    <a:pt x="208" y="413"/>
                    <a:pt x="215" y="393"/>
                  </a:cubicBezTo>
                  <a:lnTo>
                    <a:pt x="216" y="391"/>
                  </a:lnTo>
                  <a:lnTo>
                    <a:pt x="216" y="389"/>
                  </a:lnTo>
                  <a:cubicBezTo>
                    <a:pt x="218" y="367"/>
                    <a:pt x="217" y="351"/>
                    <a:pt x="217" y="332"/>
                  </a:cubicBezTo>
                  <a:lnTo>
                    <a:pt x="217" y="324"/>
                  </a:lnTo>
                  <a:lnTo>
                    <a:pt x="210" y="320"/>
                  </a:lnTo>
                  <a:cubicBezTo>
                    <a:pt x="211" y="321"/>
                    <a:pt x="209" y="319"/>
                    <a:pt x="206" y="316"/>
                  </a:cubicBezTo>
                  <a:cubicBezTo>
                    <a:pt x="204" y="312"/>
                    <a:pt x="201" y="307"/>
                    <a:pt x="198" y="302"/>
                  </a:cubicBezTo>
                  <a:cubicBezTo>
                    <a:pt x="192" y="291"/>
                    <a:pt x="188" y="277"/>
                    <a:pt x="186" y="266"/>
                  </a:cubicBezTo>
                  <a:lnTo>
                    <a:pt x="185" y="255"/>
                  </a:lnTo>
                  <a:lnTo>
                    <a:pt x="174" y="254"/>
                  </a:lnTo>
                  <a:cubicBezTo>
                    <a:pt x="174" y="254"/>
                    <a:pt x="173" y="254"/>
                    <a:pt x="171" y="251"/>
                  </a:cubicBezTo>
                  <a:cubicBezTo>
                    <a:pt x="168" y="248"/>
                    <a:pt x="165" y="241"/>
                    <a:pt x="163" y="228"/>
                  </a:cubicBezTo>
                  <a:cubicBezTo>
                    <a:pt x="161" y="222"/>
                    <a:pt x="166" y="217"/>
                    <a:pt x="167" y="213"/>
                  </a:cubicBezTo>
                  <a:lnTo>
                    <a:pt x="176" y="208"/>
                  </a:lnTo>
                  <a:lnTo>
                    <a:pt x="173" y="198"/>
                  </a:lnTo>
                  <a:cubicBezTo>
                    <a:pt x="161" y="150"/>
                    <a:pt x="159" y="106"/>
                    <a:pt x="172" y="76"/>
                  </a:cubicBezTo>
                  <a:cubicBezTo>
                    <a:pt x="185" y="46"/>
                    <a:pt x="211" y="27"/>
                    <a:pt x="267" y="26"/>
                  </a:cubicBezTo>
                  <a:close/>
                  <a:moveTo>
                    <a:pt x="440" y="40"/>
                  </a:moveTo>
                  <a:cubicBezTo>
                    <a:pt x="463" y="40"/>
                    <a:pt x="476" y="46"/>
                    <a:pt x="480" y="53"/>
                  </a:cubicBezTo>
                  <a:lnTo>
                    <a:pt x="483" y="58"/>
                  </a:lnTo>
                  <a:lnTo>
                    <a:pt x="490" y="59"/>
                  </a:lnTo>
                  <a:cubicBezTo>
                    <a:pt x="505" y="61"/>
                    <a:pt x="513" y="67"/>
                    <a:pt x="519" y="76"/>
                  </a:cubicBezTo>
                  <a:cubicBezTo>
                    <a:pt x="525" y="84"/>
                    <a:pt x="529" y="96"/>
                    <a:pt x="530" y="109"/>
                  </a:cubicBezTo>
                  <a:cubicBezTo>
                    <a:pt x="532" y="135"/>
                    <a:pt x="524" y="167"/>
                    <a:pt x="519" y="181"/>
                  </a:cubicBezTo>
                  <a:lnTo>
                    <a:pt x="516" y="191"/>
                  </a:lnTo>
                  <a:lnTo>
                    <a:pt x="525" y="197"/>
                  </a:lnTo>
                  <a:cubicBezTo>
                    <a:pt x="524" y="196"/>
                    <a:pt x="528" y="198"/>
                    <a:pt x="527" y="207"/>
                  </a:cubicBezTo>
                  <a:cubicBezTo>
                    <a:pt x="527" y="214"/>
                    <a:pt x="524" y="219"/>
                    <a:pt x="522" y="225"/>
                  </a:cubicBezTo>
                  <a:cubicBezTo>
                    <a:pt x="520" y="227"/>
                    <a:pt x="519" y="227"/>
                    <a:pt x="520" y="227"/>
                  </a:cubicBezTo>
                  <a:lnTo>
                    <a:pt x="509" y="228"/>
                  </a:lnTo>
                  <a:lnTo>
                    <a:pt x="508" y="239"/>
                  </a:lnTo>
                  <a:cubicBezTo>
                    <a:pt x="507" y="248"/>
                    <a:pt x="503" y="260"/>
                    <a:pt x="498" y="269"/>
                  </a:cubicBezTo>
                  <a:cubicBezTo>
                    <a:pt x="496" y="273"/>
                    <a:pt x="494" y="277"/>
                    <a:pt x="492" y="280"/>
                  </a:cubicBezTo>
                  <a:cubicBezTo>
                    <a:pt x="490" y="283"/>
                    <a:pt x="488" y="284"/>
                    <a:pt x="489" y="283"/>
                  </a:cubicBezTo>
                  <a:lnTo>
                    <a:pt x="482" y="287"/>
                  </a:lnTo>
                  <a:lnTo>
                    <a:pt x="482" y="295"/>
                  </a:lnTo>
                  <a:cubicBezTo>
                    <a:pt x="482" y="311"/>
                    <a:pt x="482" y="325"/>
                    <a:pt x="483" y="344"/>
                  </a:cubicBezTo>
                  <a:lnTo>
                    <a:pt x="483" y="345"/>
                  </a:lnTo>
                  <a:lnTo>
                    <a:pt x="484" y="347"/>
                  </a:lnTo>
                  <a:cubicBezTo>
                    <a:pt x="491" y="365"/>
                    <a:pt x="506" y="376"/>
                    <a:pt x="523" y="384"/>
                  </a:cubicBezTo>
                  <a:cubicBezTo>
                    <a:pt x="539" y="392"/>
                    <a:pt x="558" y="399"/>
                    <a:pt x="575" y="406"/>
                  </a:cubicBezTo>
                  <a:cubicBezTo>
                    <a:pt x="593" y="414"/>
                    <a:pt x="609" y="422"/>
                    <a:pt x="621" y="434"/>
                  </a:cubicBezTo>
                  <a:cubicBezTo>
                    <a:pt x="629" y="443"/>
                    <a:pt x="635" y="455"/>
                    <a:pt x="638" y="469"/>
                  </a:cubicBezTo>
                  <a:lnTo>
                    <a:pt x="493" y="469"/>
                  </a:lnTo>
                  <a:cubicBezTo>
                    <a:pt x="477" y="455"/>
                    <a:pt x="458" y="445"/>
                    <a:pt x="439" y="437"/>
                  </a:cubicBezTo>
                  <a:cubicBezTo>
                    <a:pt x="417" y="428"/>
                    <a:pt x="395" y="420"/>
                    <a:pt x="378" y="412"/>
                  </a:cubicBezTo>
                  <a:cubicBezTo>
                    <a:pt x="361" y="404"/>
                    <a:pt x="351" y="395"/>
                    <a:pt x="347" y="385"/>
                  </a:cubicBezTo>
                  <a:cubicBezTo>
                    <a:pt x="345" y="367"/>
                    <a:pt x="346" y="353"/>
                    <a:pt x="346" y="337"/>
                  </a:cubicBezTo>
                  <a:cubicBezTo>
                    <a:pt x="348" y="335"/>
                    <a:pt x="350" y="334"/>
                    <a:pt x="352" y="331"/>
                  </a:cubicBezTo>
                  <a:cubicBezTo>
                    <a:pt x="355" y="326"/>
                    <a:pt x="359" y="320"/>
                    <a:pt x="362" y="314"/>
                  </a:cubicBezTo>
                  <a:cubicBezTo>
                    <a:pt x="368" y="302"/>
                    <a:pt x="372" y="288"/>
                    <a:pt x="374" y="274"/>
                  </a:cubicBezTo>
                  <a:cubicBezTo>
                    <a:pt x="378" y="272"/>
                    <a:pt x="383" y="272"/>
                    <a:pt x="386" y="267"/>
                  </a:cubicBezTo>
                  <a:cubicBezTo>
                    <a:pt x="393" y="259"/>
                    <a:pt x="397" y="247"/>
                    <a:pt x="399" y="231"/>
                  </a:cubicBezTo>
                  <a:cubicBezTo>
                    <a:pt x="401" y="216"/>
                    <a:pt x="396" y="206"/>
                    <a:pt x="390" y="199"/>
                  </a:cubicBezTo>
                  <a:cubicBezTo>
                    <a:pt x="396" y="178"/>
                    <a:pt x="405" y="144"/>
                    <a:pt x="402" y="109"/>
                  </a:cubicBezTo>
                  <a:cubicBezTo>
                    <a:pt x="398" y="88"/>
                    <a:pt x="395" y="68"/>
                    <a:pt x="384" y="54"/>
                  </a:cubicBezTo>
                  <a:cubicBezTo>
                    <a:pt x="397" y="46"/>
                    <a:pt x="415" y="40"/>
                    <a:pt x="440" y="40"/>
                  </a:cubicBezTo>
                  <a:close/>
                </a:path>
              </a:pathLst>
            </a:custGeom>
            <a:solidFill>
              <a:srgbClr val="5F5F5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Segoe UI" panose="020B0502040204020203" pitchFamily="34" charset="0"/>
                <a:cs typeface="Segoe UI" panose="020B0502040204020203" pitchFamily="34" charset="0"/>
              </a:endParaRPr>
            </a:p>
          </p:txBody>
        </p:sp>
        <p:sp>
          <p:nvSpPr>
            <p:cNvPr id="143" name="Rectangle: Rounded Corners 142">
              <a:extLst>
                <a:ext uri="{FF2B5EF4-FFF2-40B4-BE49-F238E27FC236}">
                  <a16:creationId xmlns:a16="http://schemas.microsoft.com/office/drawing/2014/main" id="{0BC6B07B-6AB9-4524-99C0-17E4A449BBE6}"/>
                </a:ext>
              </a:extLst>
            </p:cNvPr>
            <p:cNvSpPr/>
            <p:nvPr/>
          </p:nvSpPr>
          <p:spPr>
            <a:xfrm>
              <a:off x="4720329" y="3886408"/>
              <a:ext cx="672088"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accent5">
                      <a:lumMod val="50000"/>
                    </a:schemeClr>
                  </a:solidFill>
                </a:rPr>
                <a:t>Ads</a:t>
              </a:r>
            </a:p>
            <a:p>
              <a:r>
                <a:rPr lang="en-US" sz="900" b="1" dirty="0">
                  <a:solidFill>
                    <a:schemeClr val="accent5">
                      <a:lumMod val="50000"/>
                    </a:schemeClr>
                  </a:solidFill>
                </a:rPr>
                <a:t>Manager</a:t>
              </a:r>
            </a:p>
          </p:txBody>
        </p:sp>
        <p:sp>
          <p:nvSpPr>
            <p:cNvPr id="145" name="Rectangle: Rounded Corners 144">
              <a:extLst>
                <a:ext uri="{FF2B5EF4-FFF2-40B4-BE49-F238E27FC236}">
                  <a16:creationId xmlns:a16="http://schemas.microsoft.com/office/drawing/2014/main" id="{7687719F-5AC3-42CD-BAE2-0FD4D7913559}"/>
                </a:ext>
              </a:extLst>
            </p:cNvPr>
            <p:cNvSpPr/>
            <p:nvPr/>
          </p:nvSpPr>
          <p:spPr>
            <a:xfrm>
              <a:off x="4714701" y="4406159"/>
              <a:ext cx="672088"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accent5">
                      <a:lumMod val="50000"/>
                    </a:schemeClr>
                  </a:solidFill>
                </a:rPr>
                <a:t>Shared Content Widgets</a:t>
              </a:r>
            </a:p>
          </p:txBody>
        </p:sp>
        <p:sp>
          <p:nvSpPr>
            <p:cNvPr id="146" name="Rectangle: Rounded Corners 145">
              <a:extLst>
                <a:ext uri="{FF2B5EF4-FFF2-40B4-BE49-F238E27FC236}">
                  <a16:creationId xmlns:a16="http://schemas.microsoft.com/office/drawing/2014/main" id="{D4786F5F-AFFE-4155-A049-79104302BDE6}"/>
                </a:ext>
              </a:extLst>
            </p:cNvPr>
            <p:cNvSpPr/>
            <p:nvPr/>
          </p:nvSpPr>
          <p:spPr>
            <a:xfrm>
              <a:off x="4829595" y="3066152"/>
              <a:ext cx="1063287" cy="144363"/>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2">
                      <a:lumMod val="75000"/>
                    </a:schemeClr>
                  </a:solidFill>
                </a:rPr>
                <a:t>Gallery</a:t>
              </a:r>
              <a:r>
                <a:rPr lang="en-US" sz="900" dirty="0">
                  <a:solidFill>
                    <a:schemeClr val="accent2">
                      <a:lumMod val="75000"/>
                    </a:schemeClr>
                  </a:solidFill>
                </a:rPr>
                <a:t> Widgets</a:t>
              </a:r>
            </a:p>
          </p:txBody>
        </p:sp>
        <p:sp>
          <p:nvSpPr>
            <p:cNvPr id="147" name="Rectangle: Rounded Corners 146">
              <a:extLst>
                <a:ext uri="{FF2B5EF4-FFF2-40B4-BE49-F238E27FC236}">
                  <a16:creationId xmlns:a16="http://schemas.microsoft.com/office/drawing/2014/main" id="{5901179B-C459-4CE3-8C9F-BEFECDEBE736}"/>
                </a:ext>
              </a:extLst>
            </p:cNvPr>
            <p:cNvSpPr/>
            <p:nvPr/>
          </p:nvSpPr>
          <p:spPr>
            <a:xfrm>
              <a:off x="5432009" y="3884472"/>
              <a:ext cx="672088"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accent5">
                      <a:lumMod val="50000"/>
                    </a:schemeClr>
                  </a:solidFill>
                </a:rPr>
                <a:t>Mail/ Chat Services</a:t>
              </a:r>
            </a:p>
          </p:txBody>
        </p:sp>
        <p:sp>
          <p:nvSpPr>
            <p:cNvPr id="148" name="Rectangle: Rounded Corners 147">
              <a:extLst>
                <a:ext uri="{FF2B5EF4-FFF2-40B4-BE49-F238E27FC236}">
                  <a16:creationId xmlns:a16="http://schemas.microsoft.com/office/drawing/2014/main" id="{0BC760F7-83BF-447B-BE34-90D9DE871BE5}"/>
                </a:ext>
              </a:extLst>
            </p:cNvPr>
            <p:cNvSpPr/>
            <p:nvPr/>
          </p:nvSpPr>
          <p:spPr>
            <a:xfrm>
              <a:off x="5426381" y="4404223"/>
              <a:ext cx="672088"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accent5">
                      <a:lumMod val="50000"/>
                    </a:schemeClr>
                  </a:solidFill>
                </a:rPr>
                <a:t>News Feed</a:t>
              </a:r>
            </a:p>
          </p:txBody>
        </p:sp>
        <p:sp>
          <p:nvSpPr>
            <p:cNvPr id="149" name="Rectangle: Rounded Corners 148">
              <a:extLst>
                <a:ext uri="{FF2B5EF4-FFF2-40B4-BE49-F238E27FC236}">
                  <a16:creationId xmlns:a16="http://schemas.microsoft.com/office/drawing/2014/main" id="{FB385A2C-AEA8-4F3F-8DAF-633CA213AB2A}"/>
                </a:ext>
              </a:extLst>
            </p:cNvPr>
            <p:cNvSpPr/>
            <p:nvPr/>
          </p:nvSpPr>
          <p:spPr>
            <a:xfrm>
              <a:off x="6148583" y="3871180"/>
              <a:ext cx="672088"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accent5">
                      <a:lumMod val="50000"/>
                    </a:schemeClr>
                  </a:solidFill>
                </a:rPr>
                <a:t>Jobs/ Internship Postings</a:t>
              </a:r>
            </a:p>
          </p:txBody>
        </p:sp>
        <p:sp>
          <p:nvSpPr>
            <p:cNvPr id="154" name="Rectangle: Rounded Corners 153">
              <a:extLst>
                <a:ext uri="{FF2B5EF4-FFF2-40B4-BE49-F238E27FC236}">
                  <a16:creationId xmlns:a16="http://schemas.microsoft.com/office/drawing/2014/main" id="{7D20502D-64DC-4F11-A54B-37C59D1C09D2}"/>
                </a:ext>
              </a:extLst>
            </p:cNvPr>
            <p:cNvSpPr/>
            <p:nvPr/>
          </p:nvSpPr>
          <p:spPr>
            <a:xfrm>
              <a:off x="6142955" y="4390931"/>
              <a:ext cx="672088"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accent5">
                      <a:lumMod val="50000"/>
                    </a:schemeClr>
                  </a:solidFill>
                </a:rPr>
                <a:t>Shared Reward Programs</a:t>
              </a:r>
            </a:p>
          </p:txBody>
        </p:sp>
        <p:sp>
          <p:nvSpPr>
            <p:cNvPr id="156" name="TextBox 155">
              <a:extLst>
                <a:ext uri="{FF2B5EF4-FFF2-40B4-BE49-F238E27FC236}">
                  <a16:creationId xmlns:a16="http://schemas.microsoft.com/office/drawing/2014/main" id="{4195B644-8122-4926-A248-164F4F0B6910}"/>
                </a:ext>
              </a:extLst>
            </p:cNvPr>
            <p:cNvSpPr txBox="1"/>
            <p:nvPr/>
          </p:nvSpPr>
          <p:spPr>
            <a:xfrm>
              <a:off x="7039908" y="2187729"/>
              <a:ext cx="1148722" cy="276999"/>
            </a:xfrm>
            <a:prstGeom prst="rect">
              <a:avLst/>
            </a:prstGeom>
            <a:noFill/>
          </p:spPr>
          <p:txBody>
            <a:bodyPr wrap="square" rtlCol="0">
              <a:spAutoFit/>
            </a:bodyPr>
            <a:lstStyle/>
            <a:p>
              <a:pPr algn="ctr"/>
              <a:r>
                <a:rPr lang="en-US" sz="1200" b="1" dirty="0">
                  <a:solidFill>
                    <a:schemeClr val="accent1">
                      <a:lumMod val="50000"/>
                    </a:schemeClr>
                  </a:solidFill>
                </a:rPr>
                <a:t>Other Features</a:t>
              </a:r>
            </a:p>
          </p:txBody>
        </p:sp>
        <p:sp>
          <p:nvSpPr>
            <p:cNvPr id="158" name="Rectangle: Rounded Corners 157">
              <a:extLst>
                <a:ext uri="{FF2B5EF4-FFF2-40B4-BE49-F238E27FC236}">
                  <a16:creationId xmlns:a16="http://schemas.microsoft.com/office/drawing/2014/main" id="{BEB45176-F52E-4F41-96E0-A6AE26149E3F}"/>
                </a:ext>
              </a:extLst>
            </p:cNvPr>
            <p:cNvSpPr/>
            <p:nvPr/>
          </p:nvSpPr>
          <p:spPr>
            <a:xfrm>
              <a:off x="7059742" y="2506200"/>
              <a:ext cx="1113606" cy="306575"/>
            </a:xfrm>
            <a:prstGeom prst="roundRect">
              <a:avLst>
                <a:gd name="adj" fmla="val 942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5">
                      <a:lumMod val="50000"/>
                    </a:schemeClr>
                  </a:solidFill>
                </a:rPr>
                <a:t>Cloud Services Integration</a:t>
              </a:r>
            </a:p>
          </p:txBody>
        </p:sp>
        <p:sp>
          <p:nvSpPr>
            <p:cNvPr id="159" name="Rectangle: Rounded Corners 158">
              <a:extLst>
                <a:ext uri="{FF2B5EF4-FFF2-40B4-BE49-F238E27FC236}">
                  <a16:creationId xmlns:a16="http://schemas.microsoft.com/office/drawing/2014/main" id="{63F91A81-4518-44F7-84EF-548B6FD75AC4}"/>
                </a:ext>
              </a:extLst>
            </p:cNvPr>
            <p:cNvSpPr/>
            <p:nvPr/>
          </p:nvSpPr>
          <p:spPr>
            <a:xfrm>
              <a:off x="7059742" y="2858710"/>
              <a:ext cx="1113606" cy="306575"/>
            </a:xfrm>
            <a:prstGeom prst="roundRect">
              <a:avLst>
                <a:gd name="adj" fmla="val 942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5">
                      <a:lumMod val="50000"/>
                    </a:schemeClr>
                  </a:solidFill>
                </a:rPr>
                <a:t>Social Media Integration</a:t>
              </a:r>
            </a:p>
          </p:txBody>
        </p:sp>
        <p:sp>
          <p:nvSpPr>
            <p:cNvPr id="160" name="Rectangle: Rounded Corners 159">
              <a:extLst>
                <a:ext uri="{FF2B5EF4-FFF2-40B4-BE49-F238E27FC236}">
                  <a16:creationId xmlns:a16="http://schemas.microsoft.com/office/drawing/2014/main" id="{53F9156D-95E4-40E1-9C2A-527C302A8776}"/>
                </a:ext>
              </a:extLst>
            </p:cNvPr>
            <p:cNvSpPr/>
            <p:nvPr/>
          </p:nvSpPr>
          <p:spPr>
            <a:xfrm>
              <a:off x="5973261" y="2479840"/>
              <a:ext cx="878584" cy="332935"/>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2">
                      <a:lumMod val="75000"/>
                    </a:schemeClr>
                  </a:solidFill>
                </a:rPr>
                <a:t>Templates</a:t>
              </a:r>
            </a:p>
          </p:txBody>
        </p:sp>
        <p:sp>
          <p:nvSpPr>
            <p:cNvPr id="162" name="Rectangle: Rounded Corners 161">
              <a:extLst>
                <a:ext uri="{FF2B5EF4-FFF2-40B4-BE49-F238E27FC236}">
                  <a16:creationId xmlns:a16="http://schemas.microsoft.com/office/drawing/2014/main" id="{2CB770D4-4724-45B6-BF22-66956925537E}"/>
                </a:ext>
              </a:extLst>
            </p:cNvPr>
            <p:cNvSpPr/>
            <p:nvPr/>
          </p:nvSpPr>
          <p:spPr>
            <a:xfrm>
              <a:off x="5971618" y="2815875"/>
              <a:ext cx="878584" cy="332935"/>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2">
                      <a:lumMod val="75000"/>
                    </a:schemeClr>
                  </a:solidFill>
                </a:rPr>
                <a:t>Calendars</a:t>
              </a:r>
            </a:p>
          </p:txBody>
        </p:sp>
        <p:sp>
          <p:nvSpPr>
            <p:cNvPr id="164" name="Rectangle: Rounded Corners 163">
              <a:extLst>
                <a:ext uri="{FF2B5EF4-FFF2-40B4-BE49-F238E27FC236}">
                  <a16:creationId xmlns:a16="http://schemas.microsoft.com/office/drawing/2014/main" id="{E04889CE-AD95-49E1-A81D-D6C78ECB4911}"/>
                </a:ext>
              </a:extLst>
            </p:cNvPr>
            <p:cNvSpPr/>
            <p:nvPr/>
          </p:nvSpPr>
          <p:spPr>
            <a:xfrm>
              <a:off x="5971618" y="3151139"/>
              <a:ext cx="878584" cy="332935"/>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2">
                      <a:lumMod val="75000"/>
                    </a:schemeClr>
                  </a:solidFill>
                </a:rPr>
                <a:t>Feedback</a:t>
              </a:r>
            </a:p>
          </p:txBody>
        </p:sp>
        <p:sp>
          <p:nvSpPr>
            <p:cNvPr id="166" name="Rectangle: Rounded Corners 165">
              <a:extLst>
                <a:ext uri="{FF2B5EF4-FFF2-40B4-BE49-F238E27FC236}">
                  <a16:creationId xmlns:a16="http://schemas.microsoft.com/office/drawing/2014/main" id="{396FC9E8-6874-4530-90F7-CCF2B668BAE8}"/>
                </a:ext>
              </a:extLst>
            </p:cNvPr>
            <p:cNvSpPr/>
            <p:nvPr/>
          </p:nvSpPr>
          <p:spPr>
            <a:xfrm>
              <a:off x="7069940" y="3215556"/>
              <a:ext cx="1113606" cy="306575"/>
            </a:xfrm>
            <a:prstGeom prst="roundRect">
              <a:avLst>
                <a:gd name="adj" fmla="val 942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5">
                      <a:lumMod val="50000"/>
                    </a:schemeClr>
                  </a:solidFill>
                </a:rPr>
                <a:t>eCommerce (Shopping Cart)</a:t>
              </a:r>
            </a:p>
          </p:txBody>
        </p:sp>
        <p:sp>
          <p:nvSpPr>
            <p:cNvPr id="167" name="Rectangle: Rounded Corners 166">
              <a:extLst>
                <a:ext uri="{FF2B5EF4-FFF2-40B4-BE49-F238E27FC236}">
                  <a16:creationId xmlns:a16="http://schemas.microsoft.com/office/drawing/2014/main" id="{F32B6FF4-AACD-4EA3-B540-F4E9C2A36239}"/>
                </a:ext>
              </a:extLst>
            </p:cNvPr>
            <p:cNvSpPr/>
            <p:nvPr/>
          </p:nvSpPr>
          <p:spPr>
            <a:xfrm>
              <a:off x="7066065" y="3569541"/>
              <a:ext cx="1113606" cy="306575"/>
            </a:xfrm>
            <a:prstGeom prst="roundRect">
              <a:avLst>
                <a:gd name="adj" fmla="val 942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5">
                      <a:lumMod val="50000"/>
                    </a:schemeClr>
                  </a:solidFill>
                </a:rPr>
                <a:t>Discounts on Products/Services</a:t>
              </a:r>
            </a:p>
          </p:txBody>
        </p:sp>
        <p:sp>
          <p:nvSpPr>
            <p:cNvPr id="168" name="Rectangle: Rounded Corners 167">
              <a:extLst>
                <a:ext uri="{FF2B5EF4-FFF2-40B4-BE49-F238E27FC236}">
                  <a16:creationId xmlns:a16="http://schemas.microsoft.com/office/drawing/2014/main" id="{D06DCC75-5949-40BB-A812-7849EF4B95EF}"/>
                </a:ext>
              </a:extLst>
            </p:cNvPr>
            <p:cNvSpPr/>
            <p:nvPr/>
          </p:nvSpPr>
          <p:spPr>
            <a:xfrm>
              <a:off x="7064200" y="3912441"/>
              <a:ext cx="1113606" cy="306575"/>
            </a:xfrm>
            <a:prstGeom prst="roundRect">
              <a:avLst>
                <a:gd name="adj" fmla="val 942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5">
                      <a:lumMod val="50000"/>
                    </a:schemeClr>
                  </a:solidFill>
                </a:rPr>
                <a:t>Affiliate Programs</a:t>
              </a:r>
            </a:p>
          </p:txBody>
        </p:sp>
        <p:sp>
          <p:nvSpPr>
            <p:cNvPr id="169" name="Rectangle: Rounded Corners 168">
              <a:extLst>
                <a:ext uri="{FF2B5EF4-FFF2-40B4-BE49-F238E27FC236}">
                  <a16:creationId xmlns:a16="http://schemas.microsoft.com/office/drawing/2014/main" id="{5A5EC028-C1AB-4CBD-8133-7C7A94A0AA77}"/>
                </a:ext>
              </a:extLst>
            </p:cNvPr>
            <p:cNvSpPr/>
            <p:nvPr/>
          </p:nvSpPr>
          <p:spPr>
            <a:xfrm>
              <a:off x="7062335" y="4255341"/>
              <a:ext cx="1113606" cy="306575"/>
            </a:xfrm>
            <a:prstGeom prst="roundRect">
              <a:avLst>
                <a:gd name="adj" fmla="val 942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5">
                      <a:lumMod val="50000"/>
                    </a:schemeClr>
                  </a:solidFill>
                </a:rPr>
                <a:t>Integrated sales of products/services</a:t>
              </a:r>
            </a:p>
          </p:txBody>
        </p:sp>
        <p:sp>
          <p:nvSpPr>
            <p:cNvPr id="170" name="Rectangle: Rounded Corners 169">
              <a:extLst>
                <a:ext uri="{FF2B5EF4-FFF2-40B4-BE49-F238E27FC236}">
                  <a16:creationId xmlns:a16="http://schemas.microsoft.com/office/drawing/2014/main" id="{8995376C-DCB5-4E9B-9233-EED65D7F2C9F}"/>
                </a:ext>
              </a:extLst>
            </p:cNvPr>
            <p:cNvSpPr/>
            <p:nvPr/>
          </p:nvSpPr>
          <p:spPr>
            <a:xfrm>
              <a:off x="7060470" y="4598241"/>
              <a:ext cx="1113606" cy="306575"/>
            </a:xfrm>
            <a:prstGeom prst="roundRect">
              <a:avLst>
                <a:gd name="adj" fmla="val 942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5">
                      <a:lumMod val="50000"/>
                    </a:schemeClr>
                  </a:solidFill>
                </a:rPr>
                <a:t>Diversity Showcase</a:t>
              </a:r>
            </a:p>
          </p:txBody>
        </p:sp>
        <p:sp>
          <p:nvSpPr>
            <p:cNvPr id="171" name="Rectangle: Rounded Corners 170">
              <a:extLst>
                <a:ext uri="{FF2B5EF4-FFF2-40B4-BE49-F238E27FC236}">
                  <a16:creationId xmlns:a16="http://schemas.microsoft.com/office/drawing/2014/main" id="{834597A6-7426-417D-B885-A61C43696509}"/>
                </a:ext>
              </a:extLst>
            </p:cNvPr>
            <p:cNvSpPr/>
            <p:nvPr/>
          </p:nvSpPr>
          <p:spPr>
            <a:xfrm>
              <a:off x="4831307" y="3212900"/>
              <a:ext cx="1061304" cy="144363"/>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2">
                      <a:lumMod val="75000"/>
                    </a:schemeClr>
                  </a:solidFill>
                </a:rPr>
                <a:t>Survey</a:t>
              </a:r>
              <a:r>
                <a:rPr lang="en-US" sz="900" dirty="0">
                  <a:solidFill>
                    <a:schemeClr val="accent2">
                      <a:lumMod val="75000"/>
                    </a:schemeClr>
                  </a:solidFill>
                </a:rPr>
                <a:t> Widgets</a:t>
              </a:r>
            </a:p>
          </p:txBody>
        </p:sp>
        <p:sp>
          <p:nvSpPr>
            <p:cNvPr id="172" name="Rectangle: Rounded Corners 171">
              <a:extLst>
                <a:ext uri="{FF2B5EF4-FFF2-40B4-BE49-F238E27FC236}">
                  <a16:creationId xmlns:a16="http://schemas.microsoft.com/office/drawing/2014/main" id="{46EB15ED-6B7F-4A93-B95F-DE2D907A0663}"/>
                </a:ext>
              </a:extLst>
            </p:cNvPr>
            <p:cNvSpPr/>
            <p:nvPr/>
          </p:nvSpPr>
          <p:spPr>
            <a:xfrm>
              <a:off x="4832464" y="3359648"/>
              <a:ext cx="1059876" cy="144363"/>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2">
                      <a:lumMod val="75000"/>
                    </a:schemeClr>
                  </a:solidFill>
                </a:rPr>
                <a:t>Event</a:t>
              </a:r>
              <a:r>
                <a:rPr lang="en-US" sz="900" dirty="0">
                  <a:solidFill>
                    <a:schemeClr val="accent2">
                      <a:lumMod val="75000"/>
                    </a:schemeClr>
                  </a:solidFill>
                </a:rPr>
                <a:t> Widgets</a:t>
              </a:r>
            </a:p>
          </p:txBody>
        </p:sp>
      </p:grpSp>
      <p:sp>
        <p:nvSpPr>
          <p:cNvPr id="16" name="TextBox 15">
            <a:extLst>
              <a:ext uri="{FF2B5EF4-FFF2-40B4-BE49-F238E27FC236}">
                <a16:creationId xmlns:a16="http://schemas.microsoft.com/office/drawing/2014/main" id="{FA2CDB25-E8FE-4B2F-BE5A-9F0BD8F9C308}"/>
              </a:ext>
            </a:extLst>
          </p:cNvPr>
          <p:cNvSpPr txBox="1"/>
          <p:nvPr/>
        </p:nvSpPr>
        <p:spPr>
          <a:xfrm rot="17886641">
            <a:off x="1744792" y="2572838"/>
            <a:ext cx="662752" cy="400110"/>
          </a:xfrm>
          <a:prstGeom prst="rect">
            <a:avLst/>
          </a:prstGeom>
          <a:noFill/>
        </p:spPr>
        <p:txBody>
          <a:bodyPr wrap="square" rtlCol="0">
            <a:spAutoFit/>
          </a:bodyPr>
          <a:lstStyle/>
          <a:p>
            <a:pPr algn="ctr"/>
            <a:r>
              <a:rPr lang="en-US" sz="1000" dirty="0">
                <a:solidFill>
                  <a:schemeClr val="accent2">
                    <a:lumMod val="75000"/>
                  </a:schemeClr>
                </a:solidFill>
              </a:rPr>
              <a:t>Existing website</a:t>
            </a:r>
          </a:p>
        </p:txBody>
      </p:sp>
      <p:sp>
        <p:nvSpPr>
          <p:cNvPr id="185" name="TextBox 184">
            <a:extLst>
              <a:ext uri="{FF2B5EF4-FFF2-40B4-BE49-F238E27FC236}">
                <a16:creationId xmlns:a16="http://schemas.microsoft.com/office/drawing/2014/main" id="{796A809B-709B-4185-9E11-38C1D4546620}"/>
              </a:ext>
            </a:extLst>
          </p:cNvPr>
          <p:cNvSpPr txBox="1"/>
          <p:nvPr/>
        </p:nvSpPr>
        <p:spPr>
          <a:xfrm>
            <a:off x="1993902" y="3445545"/>
            <a:ext cx="853345" cy="400110"/>
          </a:xfrm>
          <a:prstGeom prst="rect">
            <a:avLst/>
          </a:prstGeom>
          <a:noFill/>
        </p:spPr>
        <p:txBody>
          <a:bodyPr wrap="square" rtlCol="0">
            <a:spAutoFit/>
          </a:bodyPr>
          <a:lstStyle/>
          <a:p>
            <a:pPr algn="ctr"/>
            <a:r>
              <a:rPr lang="en-US" sz="1000" dirty="0">
                <a:solidFill>
                  <a:schemeClr val="accent2">
                    <a:lumMod val="75000"/>
                  </a:schemeClr>
                </a:solidFill>
              </a:rPr>
              <a:t>No Website</a:t>
            </a:r>
          </a:p>
          <a:p>
            <a:pPr algn="ctr"/>
            <a:r>
              <a:rPr lang="en-US" sz="1000" dirty="0">
                <a:solidFill>
                  <a:schemeClr val="accent2">
                    <a:lumMod val="75000"/>
                  </a:schemeClr>
                </a:solidFill>
              </a:rPr>
              <a:t>No Problem</a:t>
            </a:r>
          </a:p>
        </p:txBody>
      </p:sp>
      <p:sp>
        <p:nvSpPr>
          <p:cNvPr id="186" name="TextBox 185">
            <a:extLst>
              <a:ext uri="{FF2B5EF4-FFF2-40B4-BE49-F238E27FC236}">
                <a16:creationId xmlns:a16="http://schemas.microsoft.com/office/drawing/2014/main" id="{A22A7B86-0F64-489E-B168-A910F80575BB}"/>
              </a:ext>
            </a:extLst>
          </p:cNvPr>
          <p:cNvSpPr txBox="1"/>
          <p:nvPr/>
        </p:nvSpPr>
        <p:spPr>
          <a:xfrm rot="3918242">
            <a:off x="2392794" y="2600616"/>
            <a:ext cx="881923" cy="400110"/>
          </a:xfrm>
          <a:prstGeom prst="rect">
            <a:avLst/>
          </a:prstGeom>
          <a:noFill/>
        </p:spPr>
        <p:txBody>
          <a:bodyPr wrap="square" rtlCol="0">
            <a:spAutoFit/>
          </a:bodyPr>
          <a:lstStyle/>
          <a:p>
            <a:pPr algn="ctr"/>
            <a:r>
              <a:rPr lang="en-US" sz="1000" dirty="0">
                <a:solidFill>
                  <a:schemeClr val="accent2">
                    <a:lumMod val="75000"/>
                  </a:schemeClr>
                </a:solidFill>
              </a:rPr>
              <a:t>Embedded</a:t>
            </a:r>
          </a:p>
          <a:p>
            <a:pPr algn="ctr"/>
            <a:r>
              <a:rPr lang="en-US" sz="1000" dirty="0">
                <a:solidFill>
                  <a:schemeClr val="accent2">
                    <a:lumMod val="75000"/>
                  </a:schemeClr>
                </a:solidFill>
              </a:rPr>
              <a:t>Components</a:t>
            </a:r>
          </a:p>
        </p:txBody>
      </p:sp>
      <p:grpSp>
        <p:nvGrpSpPr>
          <p:cNvPr id="18" name="Group 17">
            <a:extLst>
              <a:ext uri="{FF2B5EF4-FFF2-40B4-BE49-F238E27FC236}">
                <a16:creationId xmlns:a16="http://schemas.microsoft.com/office/drawing/2014/main" id="{F16A9A1D-DE03-4C86-81FE-8203E847E8CE}"/>
              </a:ext>
            </a:extLst>
          </p:cNvPr>
          <p:cNvGrpSpPr/>
          <p:nvPr/>
        </p:nvGrpSpPr>
        <p:grpSpPr>
          <a:xfrm>
            <a:off x="2093689" y="1866266"/>
            <a:ext cx="700924" cy="432229"/>
            <a:chOff x="1344120" y="1824113"/>
            <a:chExt cx="700924" cy="432229"/>
          </a:xfrm>
        </p:grpSpPr>
        <p:sp>
          <p:nvSpPr>
            <p:cNvPr id="17" name="Rectangle 16">
              <a:extLst>
                <a:ext uri="{FF2B5EF4-FFF2-40B4-BE49-F238E27FC236}">
                  <a16:creationId xmlns:a16="http://schemas.microsoft.com/office/drawing/2014/main" id="{606BDF50-9A04-4BE3-B727-E36AB20D744B}"/>
                </a:ext>
              </a:extLst>
            </p:cNvPr>
            <p:cNvSpPr/>
            <p:nvPr/>
          </p:nvSpPr>
          <p:spPr>
            <a:xfrm>
              <a:off x="1344120" y="1824113"/>
              <a:ext cx="700924" cy="1252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8D5B05A2-2F23-4955-91B9-8EC8CCEF690E}"/>
                </a:ext>
              </a:extLst>
            </p:cNvPr>
            <p:cNvSpPr/>
            <p:nvPr/>
          </p:nvSpPr>
          <p:spPr>
            <a:xfrm>
              <a:off x="1506995" y="1965390"/>
              <a:ext cx="379808" cy="2909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B41F1DC6-5BE3-4B1C-B5A4-9D19DCE0F9F0}"/>
                </a:ext>
              </a:extLst>
            </p:cNvPr>
            <p:cNvSpPr/>
            <p:nvPr/>
          </p:nvSpPr>
          <p:spPr>
            <a:xfrm>
              <a:off x="1898826" y="1965390"/>
              <a:ext cx="145521" cy="2909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F55077E4-9589-456D-B590-ECF4CF9B3346}"/>
                </a:ext>
              </a:extLst>
            </p:cNvPr>
            <p:cNvSpPr/>
            <p:nvPr/>
          </p:nvSpPr>
          <p:spPr>
            <a:xfrm>
              <a:off x="1345848" y="1965390"/>
              <a:ext cx="145521" cy="2909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F67D6921-F2B5-45E0-A292-4E3EDEDCF2EE}"/>
              </a:ext>
            </a:extLst>
          </p:cNvPr>
          <p:cNvSpPr/>
          <p:nvPr/>
        </p:nvSpPr>
        <p:spPr>
          <a:xfrm>
            <a:off x="9063256" y="2263547"/>
            <a:ext cx="308357" cy="641472"/>
          </a:xfrm>
          <a:prstGeom prst="rect">
            <a:avLst/>
          </a:prstGeom>
          <a:solidFill>
            <a:srgbClr val="89CDCD"/>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21" name="Group 20">
            <a:extLst>
              <a:ext uri="{FF2B5EF4-FFF2-40B4-BE49-F238E27FC236}">
                <a16:creationId xmlns:a16="http://schemas.microsoft.com/office/drawing/2014/main" id="{1DA8BA29-7BE0-4D2A-A440-8D596FA61F82}"/>
              </a:ext>
            </a:extLst>
          </p:cNvPr>
          <p:cNvGrpSpPr/>
          <p:nvPr/>
        </p:nvGrpSpPr>
        <p:grpSpPr>
          <a:xfrm>
            <a:off x="9099580" y="3747802"/>
            <a:ext cx="1699219" cy="1210854"/>
            <a:chOff x="8875646" y="2919145"/>
            <a:chExt cx="2068153" cy="1422544"/>
          </a:xfrm>
        </p:grpSpPr>
        <p:sp>
          <p:nvSpPr>
            <p:cNvPr id="20" name="Rectangle 19">
              <a:extLst>
                <a:ext uri="{FF2B5EF4-FFF2-40B4-BE49-F238E27FC236}">
                  <a16:creationId xmlns:a16="http://schemas.microsoft.com/office/drawing/2014/main" id="{39FA81E6-749F-4F8C-AE26-DABF1254022B}"/>
                </a:ext>
              </a:extLst>
            </p:cNvPr>
            <p:cNvSpPr/>
            <p:nvPr/>
          </p:nvSpPr>
          <p:spPr>
            <a:xfrm>
              <a:off x="8875646" y="2919145"/>
              <a:ext cx="2068153" cy="1422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213">
              <a:extLst>
                <a:ext uri="{FF2B5EF4-FFF2-40B4-BE49-F238E27FC236}">
                  <a16:creationId xmlns:a16="http://schemas.microsoft.com/office/drawing/2014/main" id="{A80FD5A2-9185-4E4C-B270-10BD5E0600F3}"/>
                </a:ext>
              </a:extLst>
            </p:cNvPr>
            <p:cNvGrpSpPr/>
            <p:nvPr/>
          </p:nvGrpSpPr>
          <p:grpSpPr>
            <a:xfrm>
              <a:off x="8890656" y="2932295"/>
              <a:ext cx="2024128" cy="1396193"/>
              <a:chOff x="7239000" y="3276600"/>
              <a:chExt cx="2359026" cy="1277937"/>
            </a:xfrm>
          </p:grpSpPr>
          <p:sp>
            <p:nvSpPr>
              <p:cNvPr id="215" name="Rectangle 24">
                <a:extLst>
                  <a:ext uri="{FF2B5EF4-FFF2-40B4-BE49-F238E27FC236}">
                    <a16:creationId xmlns:a16="http://schemas.microsoft.com/office/drawing/2014/main" id="{21C711E1-443E-4934-BD00-284BD9CD8161}"/>
                  </a:ext>
                </a:extLst>
              </p:cNvPr>
              <p:cNvSpPr>
                <a:spLocks noChangeArrowheads="1"/>
              </p:cNvSpPr>
              <p:nvPr/>
            </p:nvSpPr>
            <p:spPr bwMode="auto">
              <a:xfrm>
                <a:off x="7239000" y="3848100"/>
                <a:ext cx="411163" cy="679450"/>
              </a:xfrm>
              <a:prstGeom prst="rect">
                <a:avLst/>
              </a:prstGeom>
              <a:solidFill>
                <a:srgbClr val="89CDCD"/>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Rectangle 25">
                <a:extLst>
                  <a:ext uri="{FF2B5EF4-FFF2-40B4-BE49-F238E27FC236}">
                    <a16:creationId xmlns:a16="http://schemas.microsoft.com/office/drawing/2014/main" id="{C9B82EEF-5B5A-4595-AEAD-0C8D116B77B2}"/>
                  </a:ext>
                </a:extLst>
              </p:cNvPr>
              <p:cNvSpPr>
                <a:spLocks noChangeArrowheads="1"/>
              </p:cNvSpPr>
              <p:nvPr/>
            </p:nvSpPr>
            <p:spPr bwMode="auto">
              <a:xfrm>
                <a:off x="7248525" y="3276600"/>
                <a:ext cx="1408113" cy="522287"/>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26">
                <a:extLst>
                  <a:ext uri="{FF2B5EF4-FFF2-40B4-BE49-F238E27FC236}">
                    <a16:creationId xmlns:a16="http://schemas.microsoft.com/office/drawing/2014/main" id="{46CF0F80-0548-4735-9D7C-015CA0C18DDD}"/>
                  </a:ext>
                </a:extLst>
              </p:cNvPr>
              <p:cNvSpPr>
                <a:spLocks/>
              </p:cNvSpPr>
              <p:nvPr/>
            </p:nvSpPr>
            <p:spPr bwMode="auto">
              <a:xfrm>
                <a:off x="8559800" y="3489325"/>
                <a:ext cx="42863" cy="93662"/>
              </a:xfrm>
              <a:custGeom>
                <a:avLst/>
                <a:gdLst>
                  <a:gd name="T0" fmla="*/ 1 w 24"/>
                  <a:gd name="T1" fmla="*/ 6 h 53"/>
                  <a:gd name="T2" fmla="*/ 2 w 24"/>
                  <a:gd name="T3" fmla="*/ 2 h 53"/>
                  <a:gd name="T4" fmla="*/ 6 w 24"/>
                  <a:gd name="T5" fmla="*/ 2 h 53"/>
                  <a:gd name="T6" fmla="*/ 23 w 24"/>
                  <a:gd name="T7" fmla="*/ 25 h 53"/>
                  <a:gd name="T8" fmla="*/ 24 w 24"/>
                  <a:gd name="T9" fmla="*/ 25 h 53"/>
                  <a:gd name="T10" fmla="*/ 24 w 24"/>
                  <a:gd name="T11" fmla="*/ 25 h 53"/>
                  <a:gd name="T12" fmla="*/ 24 w 24"/>
                  <a:gd name="T13" fmla="*/ 25 h 53"/>
                  <a:gd name="T14" fmla="*/ 24 w 24"/>
                  <a:gd name="T15" fmla="*/ 25 h 53"/>
                  <a:gd name="T16" fmla="*/ 24 w 24"/>
                  <a:gd name="T17" fmla="*/ 26 h 53"/>
                  <a:gd name="T18" fmla="*/ 24 w 24"/>
                  <a:gd name="T19" fmla="*/ 26 h 53"/>
                  <a:gd name="T20" fmla="*/ 24 w 24"/>
                  <a:gd name="T21" fmla="*/ 26 h 53"/>
                  <a:gd name="T22" fmla="*/ 24 w 24"/>
                  <a:gd name="T23" fmla="*/ 26 h 53"/>
                  <a:gd name="T24" fmla="*/ 24 w 24"/>
                  <a:gd name="T25" fmla="*/ 26 h 53"/>
                  <a:gd name="T26" fmla="*/ 24 w 24"/>
                  <a:gd name="T27" fmla="*/ 27 h 53"/>
                  <a:gd name="T28" fmla="*/ 24 w 24"/>
                  <a:gd name="T29" fmla="*/ 27 h 53"/>
                  <a:gd name="T30" fmla="*/ 24 w 24"/>
                  <a:gd name="T31" fmla="*/ 27 h 53"/>
                  <a:gd name="T32" fmla="*/ 24 w 24"/>
                  <a:gd name="T33" fmla="*/ 27 h 53"/>
                  <a:gd name="T34" fmla="*/ 24 w 24"/>
                  <a:gd name="T35" fmla="*/ 27 h 53"/>
                  <a:gd name="T36" fmla="*/ 24 w 24"/>
                  <a:gd name="T37" fmla="*/ 27 h 53"/>
                  <a:gd name="T38" fmla="*/ 24 w 24"/>
                  <a:gd name="T39" fmla="*/ 27 h 53"/>
                  <a:gd name="T40" fmla="*/ 24 w 24"/>
                  <a:gd name="T41" fmla="*/ 27 h 53"/>
                  <a:gd name="T42" fmla="*/ 24 w 24"/>
                  <a:gd name="T43" fmla="*/ 27 h 53"/>
                  <a:gd name="T44" fmla="*/ 24 w 24"/>
                  <a:gd name="T45" fmla="*/ 27 h 53"/>
                  <a:gd name="T46" fmla="*/ 24 w 24"/>
                  <a:gd name="T47" fmla="*/ 28 h 53"/>
                  <a:gd name="T48" fmla="*/ 24 w 24"/>
                  <a:gd name="T49" fmla="*/ 28 h 53"/>
                  <a:gd name="T50" fmla="*/ 24 w 24"/>
                  <a:gd name="T51" fmla="*/ 28 h 53"/>
                  <a:gd name="T52" fmla="*/ 24 w 24"/>
                  <a:gd name="T53" fmla="*/ 28 h 53"/>
                  <a:gd name="T54" fmla="*/ 24 w 24"/>
                  <a:gd name="T55" fmla="*/ 28 h 53"/>
                  <a:gd name="T56" fmla="*/ 24 w 24"/>
                  <a:gd name="T57" fmla="*/ 29 h 53"/>
                  <a:gd name="T58" fmla="*/ 24 w 24"/>
                  <a:gd name="T59" fmla="*/ 29 h 53"/>
                  <a:gd name="T60" fmla="*/ 24 w 24"/>
                  <a:gd name="T61" fmla="*/ 29 h 53"/>
                  <a:gd name="T62" fmla="*/ 24 w 24"/>
                  <a:gd name="T63" fmla="*/ 29 h 53"/>
                  <a:gd name="T64" fmla="*/ 23 w 24"/>
                  <a:gd name="T65" fmla="*/ 29 h 53"/>
                  <a:gd name="T66" fmla="*/ 6 w 24"/>
                  <a:gd name="T67" fmla="*/ 52 h 53"/>
                  <a:gd name="T68" fmla="*/ 2 w 24"/>
                  <a:gd name="T69" fmla="*/ 52 h 53"/>
                  <a:gd name="T70" fmla="*/ 1 w 24"/>
                  <a:gd name="T71" fmla="*/ 48 h 53"/>
                  <a:gd name="T72" fmla="*/ 17 w 24"/>
                  <a:gd name="T73" fmla="*/ 27 h 53"/>
                  <a:gd name="T74" fmla="*/ 1 w 24"/>
                  <a:gd name="T75"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53">
                    <a:moveTo>
                      <a:pt x="1" y="6"/>
                    </a:moveTo>
                    <a:cubicBezTo>
                      <a:pt x="0" y="5"/>
                      <a:pt x="0" y="3"/>
                      <a:pt x="2" y="2"/>
                    </a:cubicBezTo>
                    <a:cubicBezTo>
                      <a:pt x="3" y="0"/>
                      <a:pt x="5" y="1"/>
                      <a:pt x="6" y="2"/>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5"/>
                      <a:pt x="24" y="25"/>
                    </a:cubicBezTo>
                    <a:cubicBezTo>
                      <a:pt x="24" y="25"/>
                      <a:pt x="24" y="25"/>
                      <a:pt x="24" y="26"/>
                    </a:cubicBezTo>
                    <a:cubicBezTo>
                      <a:pt x="24" y="26"/>
                      <a:pt x="24" y="26"/>
                      <a:pt x="24" y="26"/>
                    </a:cubicBezTo>
                    <a:cubicBezTo>
                      <a:pt x="24" y="26"/>
                      <a:pt x="24" y="26"/>
                      <a:pt x="24" y="26"/>
                    </a:cubicBezTo>
                    <a:cubicBezTo>
                      <a:pt x="24" y="26"/>
                      <a:pt x="24" y="26"/>
                      <a:pt x="24" y="26"/>
                    </a:cubicBezTo>
                    <a:cubicBezTo>
                      <a:pt x="24" y="26"/>
                      <a:pt x="24" y="26"/>
                      <a:pt x="24" y="26"/>
                    </a:cubicBezTo>
                    <a:cubicBezTo>
                      <a:pt x="24" y="26"/>
                      <a:pt x="24" y="26"/>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8"/>
                      <a:pt x="24" y="28"/>
                    </a:cubicBezTo>
                    <a:cubicBezTo>
                      <a:pt x="24" y="28"/>
                      <a:pt x="24" y="28"/>
                      <a:pt x="24" y="28"/>
                    </a:cubicBezTo>
                    <a:cubicBezTo>
                      <a:pt x="24" y="28"/>
                      <a:pt x="24" y="28"/>
                      <a:pt x="24" y="28"/>
                    </a:cubicBezTo>
                    <a:cubicBezTo>
                      <a:pt x="24" y="28"/>
                      <a:pt x="24" y="28"/>
                      <a:pt x="24" y="28"/>
                    </a:cubicBezTo>
                    <a:cubicBezTo>
                      <a:pt x="24" y="28"/>
                      <a:pt x="24" y="28"/>
                      <a:pt x="24" y="28"/>
                    </a:cubicBezTo>
                    <a:cubicBezTo>
                      <a:pt x="24" y="28"/>
                      <a:pt x="24" y="29"/>
                      <a:pt x="24" y="29"/>
                    </a:cubicBezTo>
                    <a:cubicBezTo>
                      <a:pt x="24" y="29"/>
                      <a:pt x="24" y="29"/>
                      <a:pt x="24" y="29"/>
                    </a:cubicBezTo>
                    <a:cubicBezTo>
                      <a:pt x="24" y="29"/>
                      <a:pt x="24" y="29"/>
                      <a:pt x="24" y="29"/>
                    </a:cubicBezTo>
                    <a:cubicBezTo>
                      <a:pt x="24" y="29"/>
                      <a:pt x="24" y="29"/>
                      <a:pt x="24" y="29"/>
                    </a:cubicBezTo>
                    <a:cubicBezTo>
                      <a:pt x="24" y="29"/>
                      <a:pt x="24" y="29"/>
                      <a:pt x="23" y="29"/>
                    </a:cubicBezTo>
                    <a:cubicBezTo>
                      <a:pt x="6" y="52"/>
                      <a:pt x="6" y="52"/>
                      <a:pt x="6" y="52"/>
                    </a:cubicBezTo>
                    <a:cubicBezTo>
                      <a:pt x="5" y="53"/>
                      <a:pt x="3" y="53"/>
                      <a:pt x="2" y="52"/>
                    </a:cubicBezTo>
                    <a:cubicBezTo>
                      <a:pt x="0" y="51"/>
                      <a:pt x="0" y="49"/>
                      <a:pt x="1" y="48"/>
                    </a:cubicBezTo>
                    <a:cubicBezTo>
                      <a:pt x="17" y="27"/>
                      <a:pt x="17" y="27"/>
                      <a:pt x="17" y="27"/>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27">
                <a:extLst>
                  <a:ext uri="{FF2B5EF4-FFF2-40B4-BE49-F238E27FC236}">
                    <a16:creationId xmlns:a16="http://schemas.microsoft.com/office/drawing/2014/main" id="{C61FA976-4A40-4E7D-B610-527FA392EEC8}"/>
                  </a:ext>
                </a:extLst>
              </p:cNvPr>
              <p:cNvSpPr>
                <a:spLocks/>
              </p:cNvSpPr>
              <p:nvPr/>
            </p:nvSpPr>
            <p:spPr bwMode="auto">
              <a:xfrm>
                <a:off x="7300913" y="3489325"/>
                <a:ext cx="42863" cy="93662"/>
              </a:xfrm>
              <a:custGeom>
                <a:avLst/>
                <a:gdLst>
                  <a:gd name="T0" fmla="*/ 17 w 24"/>
                  <a:gd name="T1" fmla="*/ 2 h 53"/>
                  <a:gd name="T2" fmla="*/ 22 w 24"/>
                  <a:gd name="T3" fmla="*/ 2 h 53"/>
                  <a:gd name="T4" fmla="*/ 23 w 24"/>
                  <a:gd name="T5" fmla="*/ 6 h 53"/>
                  <a:gd name="T6" fmla="*/ 7 w 24"/>
                  <a:gd name="T7" fmla="*/ 27 h 53"/>
                  <a:gd name="T8" fmla="*/ 23 w 24"/>
                  <a:gd name="T9" fmla="*/ 48 h 53"/>
                  <a:gd name="T10" fmla="*/ 22 w 24"/>
                  <a:gd name="T11" fmla="*/ 52 h 53"/>
                  <a:gd name="T12" fmla="*/ 17 w 24"/>
                  <a:gd name="T13" fmla="*/ 52 h 53"/>
                  <a:gd name="T14" fmla="*/ 0 w 24"/>
                  <a:gd name="T15" fmla="*/ 29 h 53"/>
                  <a:gd name="T16" fmla="*/ 0 w 24"/>
                  <a:gd name="T17" fmla="*/ 29 h 53"/>
                  <a:gd name="T18" fmla="*/ 0 w 24"/>
                  <a:gd name="T19" fmla="*/ 29 h 53"/>
                  <a:gd name="T20" fmla="*/ 0 w 24"/>
                  <a:gd name="T21" fmla="*/ 29 h 53"/>
                  <a:gd name="T22" fmla="*/ 0 w 24"/>
                  <a:gd name="T23" fmla="*/ 29 h 53"/>
                  <a:gd name="T24" fmla="*/ 0 w 24"/>
                  <a:gd name="T25" fmla="*/ 28 h 53"/>
                  <a:gd name="T26" fmla="*/ 0 w 24"/>
                  <a:gd name="T27" fmla="*/ 28 h 53"/>
                  <a:gd name="T28" fmla="*/ 0 w 24"/>
                  <a:gd name="T29" fmla="*/ 28 h 53"/>
                  <a:gd name="T30" fmla="*/ 0 w 24"/>
                  <a:gd name="T31" fmla="*/ 28 h 53"/>
                  <a:gd name="T32" fmla="*/ 0 w 24"/>
                  <a:gd name="T33" fmla="*/ 28 h 53"/>
                  <a:gd name="T34" fmla="*/ 0 w 24"/>
                  <a:gd name="T35" fmla="*/ 27 h 53"/>
                  <a:gd name="T36" fmla="*/ 0 w 24"/>
                  <a:gd name="T37" fmla="*/ 27 h 53"/>
                  <a:gd name="T38" fmla="*/ 0 w 24"/>
                  <a:gd name="T39" fmla="*/ 27 h 53"/>
                  <a:gd name="T40" fmla="*/ 0 w 24"/>
                  <a:gd name="T41" fmla="*/ 27 h 53"/>
                  <a:gd name="T42" fmla="*/ 0 w 24"/>
                  <a:gd name="T43" fmla="*/ 27 h 53"/>
                  <a:gd name="T44" fmla="*/ 0 w 24"/>
                  <a:gd name="T45" fmla="*/ 27 h 53"/>
                  <a:gd name="T46" fmla="*/ 0 w 24"/>
                  <a:gd name="T47" fmla="*/ 27 h 53"/>
                  <a:gd name="T48" fmla="*/ 0 w 24"/>
                  <a:gd name="T49" fmla="*/ 27 h 53"/>
                  <a:gd name="T50" fmla="*/ 0 w 24"/>
                  <a:gd name="T51" fmla="*/ 27 h 53"/>
                  <a:gd name="T52" fmla="*/ 0 w 24"/>
                  <a:gd name="T53" fmla="*/ 27 h 53"/>
                  <a:gd name="T54" fmla="*/ 0 w 24"/>
                  <a:gd name="T55" fmla="*/ 26 h 53"/>
                  <a:gd name="T56" fmla="*/ 0 w 24"/>
                  <a:gd name="T57" fmla="*/ 26 h 53"/>
                  <a:gd name="T58" fmla="*/ 0 w 24"/>
                  <a:gd name="T59" fmla="*/ 26 h 53"/>
                  <a:gd name="T60" fmla="*/ 0 w 24"/>
                  <a:gd name="T61" fmla="*/ 26 h 53"/>
                  <a:gd name="T62" fmla="*/ 0 w 24"/>
                  <a:gd name="T63" fmla="*/ 26 h 53"/>
                  <a:gd name="T64" fmla="*/ 0 w 24"/>
                  <a:gd name="T65" fmla="*/ 25 h 53"/>
                  <a:gd name="T66" fmla="*/ 0 w 24"/>
                  <a:gd name="T67" fmla="*/ 25 h 53"/>
                  <a:gd name="T68" fmla="*/ 0 w 24"/>
                  <a:gd name="T69" fmla="*/ 25 h 53"/>
                  <a:gd name="T70" fmla="*/ 0 w 24"/>
                  <a:gd name="T71" fmla="*/ 25 h 53"/>
                  <a:gd name="T72" fmla="*/ 0 w 24"/>
                  <a:gd name="T73" fmla="*/ 25 h 53"/>
                  <a:gd name="T74" fmla="*/ 17 w 24"/>
                  <a:gd name="T75"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53">
                    <a:moveTo>
                      <a:pt x="17" y="2"/>
                    </a:moveTo>
                    <a:cubicBezTo>
                      <a:pt x="18" y="1"/>
                      <a:pt x="21" y="0"/>
                      <a:pt x="22" y="2"/>
                    </a:cubicBezTo>
                    <a:cubicBezTo>
                      <a:pt x="24" y="3"/>
                      <a:pt x="24" y="5"/>
                      <a:pt x="23" y="6"/>
                    </a:cubicBezTo>
                    <a:cubicBezTo>
                      <a:pt x="7" y="27"/>
                      <a:pt x="7" y="27"/>
                      <a:pt x="7" y="27"/>
                    </a:cubicBezTo>
                    <a:cubicBezTo>
                      <a:pt x="23" y="48"/>
                      <a:pt x="23" y="48"/>
                      <a:pt x="23" y="48"/>
                    </a:cubicBezTo>
                    <a:cubicBezTo>
                      <a:pt x="24" y="49"/>
                      <a:pt x="24" y="51"/>
                      <a:pt x="22" y="52"/>
                    </a:cubicBezTo>
                    <a:cubicBezTo>
                      <a:pt x="21" y="53"/>
                      <a:pt x="18" y="53"/>
                      <a:pt x="17" y="52"/>
                    </a:cubicBezTo>
                    <a:cubicBezTo>
                      <a:pt x="0" y="29"/>
                      <a:pt x="0" y="29"/>
                      <a:pt x="0" y="29"/>
                    </a:cubicBezTo>
                    <a:cubicBezTo>
                      <a:pt x="0" y="29"/>
                      <a:pt x="0" y="29"/>
                      <a:pt x="0" y="29"/>
                    </a:cubicBezTo>
                    <a:cubicBezTo>
                      <a:pt x="0" y="29"/>
                      <a:pt x="0" y="29"/>
                      <a:pt x="0" y="29"/>
                    </a:cubicBezTo>
                    <a:cubicBezTo>
                      <a:pt x="0" y="29"/>
                      <a:pt x="0" y="29"/>
                      <a:pt x="0" y="29"/>
                    </a:cubicBezTo>
                    <a:cubicBezTo>
                      <a:pt x="0" y="29"/>
                      <a:pt x="0" y="29"/>
                      <a:pt x="0" y="29"/>
                    </a:cubicBezTo>
                    <a:cubicBezTo>
                      <a:pt x="0" y="29"/>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6"/>
                      <a:pt x="0" y="26"/>
                      <a:pt x="0" y="26"/>
                    </a:cubicBezTo>
                    <a:cubicBezTo>
                      <a:pt x="0" y="26"/>
                      <a:pt x="0" y="26"/>
                      <a:pt x="0" y="26"/>
                    </a:cubicBezTo>
                    <a:cubicBezTo>
                      <a:pt x="0" y="26"/>
                      <a:pt x="0" y="26"/>
                      <a:pt x="0" y="26"/>
                    </a:cubicBezTo>
                    <a:cubicBezTo>
                      <a:pt x="0" y="26"/>
                      <a:pt x="0" y="26"/>
                      <a:pt x="0" y="26"/>
                    </a:cubicBezTo>
                    <a:cubicBezTo>
                      <a:pt x="0" y="26"/>
                      <a:pt x="0" y="26"/>
                      <a:pt x="0" y="26"/>
                    </a:cubicBezTo>
                    <a:cubicBezTo>
                      <a:pt x="0" y="25"/>
                      <a:pt x="0" y="25"/>
                      <a:pt x="0" y="25"/>
                    </a:cubicBezTo>
                    <a:cubicBezTo>
                      <a:pt x="0" y="25"/>
                      <a:pt x="0" y="25"/>
                      <a:pt x="0" y="25"/>
                    </a:cubicBezTo>
                    <a:cubicBezTo>
                      <a:pt x="0" y="25"/>
                      <a:pt x="0" y="25"/>
                      <a:pt x="0" y="25"/>
                    </a:cubicBezTo>
                    <a:cubicBezTo>
                      <a:pt x="0" y="25"/>
                      <a:pt x="0" y="25"/>
                      <a:pt x="0" y="25"/>
                    </a:cubicBezTo>
                    <a:cubicBezTo>
                      <a:pt x="0" y="25"/>
                      <a:pt x="0" y="25"/>
                      <a:pt x="0" y="25"/>
                    </a:cubicBezTo>
                    <a:lnTo>
                      <a:pt x="1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28">
                <a:extLst>
                  <a:ext uri="{FF2B5EF4-FFF2-40B4-BE49-F238E27FC236}">
                    <a16:creationId xmlns:a16="http://schemas.microsoft.com/office/drawing/2014/main" id="{EE48C352-4490-429D-B898-D5E7AD028600}"/>
                  </a:ext>
                </a:extLst>
              </p:cNvPr>
              <p:cNvSpPr>
                <a:spLocks noChangeArrowheads="1"/>
              </p:cNvSpPr>
              <p:nvPr/>
            </p:nvSpPr>
            <p:spPr bwMode="auto">
              <a:xfrm>
                <a:off x="7754938" y="3848100"/>
                <a:ext cx="411163" cy="336550"/>
              </a:xfrm>
              <a:prstGeom prst="rect">
                <a:avLst/>
              </a:prstGeom>
              <a:solidFill>
                <a:srgbClr val="FEC799"/>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Rectangle 29">
                <a:extLst>
                  <a:ext uri="{FF2B5EF4-FFF2-40B4-BE49-F238E27FC236}">
                    <a16:creationId xmlns:a16="http://schemas.microsoft.com/office/drawing/2014/main" id="{8CC186E3-C7BF-410C-99FB-C2CD82F4BAD9}"/>
                  </a:ext>
                </a:extLst>
              </p:cNvPr>
              <p:cNvSpPr>
                <a:spLocks noChangeArrowheads="1"/>
              </p:cNvSpPr>
              <p:nvPr/>
            </p:nvSpPr>
            <p:spPr bwMode="auto">
              <a:xfrm>
                <a:off x="8699500" y="3848100"/>
                <a:ext cx="898525" cy="336550"/>
              </a:xfrm>
              <a:prstGeom prst="rect">
                <a:avLst/>
              </a:prstGeom>
              <a:solidFill>
                <a:srgbClr val="89CDCD"/>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Rectangle 30">
                <a:extLst>
                  <a:ext uri="{FF2B5EF4-FFF2-40B4-BE49-F238E27FC236}">
                    <a16:creationId xmlns:a16="http://schemas.microsoft.com/office/drawing/2014/main" id="{61221455-3D15-47BB-8618-A8474DF8BED7}"/>
                  </a:ext>
                </a:extLst>
              </p:cNvPr>
              <p:cNvSpPr>
                <a:spLocks noChangeArrowheads="1"/>
              </p:cNvSpPr>
              <p:nvPr/>
            </p:nvSpPr>
            <p:spPr bwMode="auto">
              <a:xfrm>
                <a:off x="8699500" y="3276600"/>
                <a:ext cx="898525" cy="522287"/>
              </a:xfrm>
              <a:prstGeom prst="rect">
                <a:avLst/>
              </a:prstGeom>
              <a:solidFill>
                <a:srgbClr val="8497B0"/>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Rectangle 31">
                <a:extLst>
                  <a:ext uri="{FF2B5EF4-FFF2-40B4-BE49-F238E27FC236}">
                    <a16:creationId xmlns:a16="http://schemas.microsoft.com/office/drawing/2014/main" id="{00FF77BF-B8B9-4A97-AB5E-C5CE6241BCF5}"/>
                  </a:ext>
                </a:extLst>
              </p:cNvPr>
              <p:cNvSpPr>
                <a:spLocks noChangeArrowheads="1"/>
              </p:cNvSpPr>
              <p:nvPr/>
            </p:nvSpPr>
            <p:spPr bwMode="auto">
              <a:xfrm>
                <a:off x="7754938" y="421798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32">
                <a:extLst>
                  <a:ext uri="{FF2B5EF4-FFF2-40B4-BE49-F238E27FC236}">
                    <a16:creationId xmlns:a16="http://schemas.microsoft.com/office/drawing/2014/main" id="{63EFA1F9-7840-409A-A071-7EFF21AE1A9B}"/>
                  </a:ext>
                </a:extLst>
              </p:cNvPr>
              <p:cNvSpPr>
                <a:spLocks noChangeArrowheads="1"/>
              </p:cNvSpPr>
              <p:nvPr/>
            </p:nvSpPr>
            <p:spPr bwMode="auto">
              <a:xfrm>
                <a:off x="7754938" y="4267200"/>
                <a:ext cx="881063"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33">
                <a:extLst>
                  <a:ext uri="{FF2B5EF4-FFF2-40B4-BE49-F238E27FC236}">
                    <a16:creationId xmlns:a16="http://schemas.microsoft.com/office/drawing/2014/main" id="{B279A3C2-A573-4071-B79C-B7371F706D32}"/>
                  </a:ext>
                </a:extLst>
              </p:cNvPr>
              <p:cNvSpPr>
                <a:spLocks noChangeArrowheads="1"/>
              </p:cNvSpPr>
              <p:nvPr/>
            </p:nvSpPr>
            <p:spPr bwMode="auto">
              <a:xfrm>
                <a:off x="7754938" y="4316413"/>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34">
                <a:extLst>
                  <a:ext uri="{FF2B5EF4-FFF2-40B4-BE49-F238E27FC236}">
                    <a16:creationId xmlns:a16="http://schemas.microsoft.com/office/drawing/2014/main" id="{013A55B6-F929-451D-A684-C08ABC08AA4F}"/>
                  </a:ext>
                </a:extLst>
              </p:cNvPr>
              <p:cNvSpPr>
                <a:spLocks noChangeArrowheads="1"/>
              </p:cNvSpPr>
              <p:nvPr/>
            </p:nvSpPr>
            <p:spPr bwMode="auto">
              <a:xfrm>
                <a:off x="7754938" y="4367213"/>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35">
                <a:extLst>
                  <a:ext uri="{FF2B5EF4-FFF2-40B4-BE49-F238E27FC236}">
                    <a16:creationId xmlns:a16="http://schemas.microsoft.com/office/drawing/2014/main" id="{F1DDD472-50ED-45F1-9793-ACA0E898D158}"/>
                  </a:ext>
                </a:extLst>
              </p:cNvPr>
              <p:cNvSpPr>
                <a:spLocks noChangeArrowheads="1"/>
              </p:cNvSpPr>
              <p:nvPr/>
            </p:nvSpPr>
            <p:spPr bwMode="auto">
              <a:xfrm>
                <a:off x="7754938" y="441483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36">
                <a:extLst>
                  <a:ext uri="{FF2B5EF4-FFF2-40B4-BE49-F238E27FC236}">
                    <a16:creationId xmlns:a16="http://schemas.microsoft.com/office/drawing/2014/main" id="{EB08C549-1C8A-453C-8DFB-AE0F35DF9402}"/>
                  </a:ext>
                </a:extLst>
              </p:cNvPr>
              <p:cNvSpPr>
                <a:spLocks noChangeArrowheads="1"/>
              </p:cNvSpPr>
              <p:nvPr/>
            </p:nvSpPr>
            <p:spPr bwMode="auto">
              <a:xfrm>
                <a:off x="7754938" y="446563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37">
                <a:extLst>
                  <a:ext uri="{FF2B5EF4-FFF2-40B4-BE49-F238E27FC236}">
                    <a16:creationId xmlns:a16="http://schemas.microsoft.com/office/drawing/2014/main" id="{90797209-0A6E-44CB-B99A-D057006CF3A6}"/>
                  </a:ext>
                </a:extLst>
              </p:cNvPr>
              <p:cNvSpPr>
                <a:spLocks noChangeArrowheads="1"/>
              </p:cNvSpPr>
              <p:nvPr/>
            </p:nvSpPr>
            <p:spPr bwMode="auto">
              <a:xfrm>
                <a:off x="7754938" y="4513263"/>
                <a:ext cx="881063"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38">
                <a:extLst>
                  <a:ext uri="{FF2B5EF4-FFF2-40B4-BE49-F238E27FC236}">
                    <a16:creationId xmlns:a16="http://schemas.microsoft.com/office/drawing/2014/main" id="{38A16D1D-CAB7-45F0-B66F-F1EF396E4AFF}"/>
                  </a:ext>
                </a:extLst>
              </p:cNvPr>
              <p:cNvSpPr>
                <a:spLocks noChangeArrowheads="1"/>
              </p:cNvSpPr>
              <p:nvPr/>
            </p:nvSpPr>
            <p:spPr bwMode="auto">
              <a:xfrm>
                <a:off x="8204200" y="3860800"/>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39">
                <a:extLst>
                  <a:ext uri="{FF2B5EF4-FFF2-40B4-BE49-F238E27FC236}">
                    <a16:creationId xmlns:a16="http://schemas.microsoft.com/office/drawing/2014/main" id="{19483730-6C47-4966-B3FF-F8A1482D101C}"/>
                  </a:ext>
                </a:extLst>
              </p:cNvPr>
              <p:cNvSpPr>
                <a:spLocks noChangeArrowheads="1"/>
              </p:cNvSpPr>
              <p:nvPr/>
            </p:nvSpPr>
            <p:spPr bwMode="auto">
              <a:xfrm>
                <a:off x="8204200" y="391001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40">
                <a:extLst>
                  <a:ext uri="{FF2B5EF4-FFF2-40B4-BE49-F238E27FC236}">
                    <a16:creationId xmlns:a16="http://schemas.microsoft.com/office/drawing/2014/main" id="{635347D0-7074-45D0-9083-0C265E7A2E0A}"/>
                  </a:ext>
                </a:extLst>
              </p:cNvPr>
              <p:cNvSpPr>
                <a:spLocks noChangeArrowheads="1"/>
              </p:cNvSpPr>
              <p:nvPr/>
            </p:nvSpPr>
            <p:spPr bwMode="auto">
              <a:xfrm>
                <a:off x="8204200" y="3959225"/>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41">
                <a:extLst>
                  <a:ext uri="{FF2B5EF4-FFF2-40B4-BE49-F238E27FC236}">
                    <a16:creationId xmlns:a16="http://schemas.microsoft.com/office/drawing/2014/main" id="{9CCEE980-EB8E-4703-A1E0-DE5F3E4F5878}"/>
                  </a:ext>
                </a:extLst>
              </p:cNvPr>
              <p:cNvSpPr>
                <a:spLocks noChangeArrowheads="1"/>
              </p:cNvSpPr>
              <p:nvPr/>
            </p:nvSpPr>
            <p:spPr bwMode="auto">
              <a:xfrm>
                <a:off x="8204200" y="4008438"/>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42">
                <a:extLst>
                  <a:ext uri="{FF2B5EF4-FFF2-40B4-BE49-F238E27FC236}">
                    <a16:creationId xmlns:a16="http://schemas.microsoft.com/office/drawing/2014/main" id="{3CE8C26F-C7EB-451E-A9AB-C6487ED9E0CE}"/>
                  </a:ext>
                </a:extLst>
              </p:cNvPr>
              <p:cNvSpPr>
                <a:spLocks noChangeArrowheads="1"/>
              </p:cNvSpPr>
              <p:nvPr/>
            </p:nvSpPr>
            <p:spPr bwMode="auto">
              <a:xfrm>
                <a:off x="8204200" y="4057650"/>
                <a:ext cx="431800"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43">
                <a:extLst>
                  <a:ext uri="{FF2B5EF4-FFF2-40B4-BE49-F238E27FC236}">
                    <a16:creationId xmlns:a16="http://schemas.microsoft.com/office/drawing/2014/main" id="{DD210366-2E5D-40A2-8256-7769C3237271}"/>
                  </a:ext>
                </a:extLst>
              </p:cNvPr>
              <p:cNvSpPr>
                <a:spLocks noChangeArrowheads="1"/>
              </p:cNvSpPr>
              <p:nvPr/>
            </p:nvSpPr>
            <p:spPr bwMode="auto">
              <a:xfrm>
                <a:off x="8204200" y="410686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44">
                <a:extLst>
                  <a:ext uri="{FF2B5EF4-FFF2-40B4-BE49-F238E27FC236}">
                    <a16:creationId xmlns:a16="http://schemas.microsoft.com/office/drawing/2014/main" id="{322F44E5-24CF-4EF9-9370-0D3ED1EBF1F8}"/>
                  </a:ext>
                </a:extLst>
              </p:cNvPr>
              <p:cNvSpPr>
                <a:spLocks noChangeArrowheads="1"/>
              </p:cNvSpPr>
              <p:nvPr/>
            </p:nvSpPr>
            <p:spPr bwMode="auto">
              <a:xfrm>
                <a:off x="8204200" y="415766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45">
                <a:extLst>
                  <a:ext uri="{FF2B5EF4-FFF2-40B4-BE49-F238E27FC236}">
                    <a16:creationId xmlns:a16="http://schemas.microsoft.com/office/drawing/2014/main" id="{007CD8D6-76D8-4191-8E25-EA5BB260179C}"/>
                  </a:ext>
                </a:extLst>
              </p:cNvPr>
              <p:cNvSpPr>
                <a:spLocks noChangeArrowheads="1"/>
              </p:cNvSpPr>
              <p:nvPr/>
            </p:nvSpPr>
            <p:spPr bwMode="auto">
              <a:xfrm>
                <a:off x="8699500" y="4216400"/>
                <a:ext cx="433388" cy="338137"/>
              </a:xfrm>
              <a:prstGeom prst="rect">
                <a:avLst/>
              </a:prstGeom>
              <a:solidFill>
                <a:srgbClr val="F49880"/>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Rectangle 46">
                <a:extLst>
                  <a:ext uri="{FF2B5EF4-FFF2-40B4-BE49-F238E27FC236}">
                    <a16:creationId xmlns:a16="http://schemas.microsoft.com/office/drawing/2014/main" id="{50650299-8589-4D71-81CC-28BB6B3FF0CA}"/>
                  </a:ext>
                </a:extLst>
              </p:cNvPr>
              <p:cNvSpPr>
                <a:spLocks noChangeArrowheads="1"/>
              </p:cNvSpPr>
              <p:nvPr/>
            </p:nvSpPr>
            <p:spPr bwMode="auto">
              <a:xfrm>
                <a:off x="9161463" y="4216400"/>
                <a:ext cx="436563" cy="338137"/>
              </a:xfrm>
              <a:prstGeom prst="rect">
                <a:avLst/>
              </a:prstGeom>
              <a:solidFill>
                <a:srgbClr val="CF96BB"/>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90" name="Rectangle 289">
            <a:extLst>
              <a:ext uri="{FF2B5EF4-FFF2-40B4-BE49-F238E27FC236}">
                <a16:creationId xmlns:a16="http://schemas.microsoft.com/office/drawing/2014/main" id="{A9FC5367-C9C2-4EED-8AC3-E73A65BE69AB}"/>
              </a:ext>
            </a:extLst>
          </p:cNvPr>
          <p:cNvSpPr/>
          <p:nvPr/>
        </p:nvSpPr>
        <p:spPr>
          <a:xfrm>
            <a:off x="9502235" y="2455796"/>
            <a:ext cx="308357" cy="314011"/>
          </a:xfrm>
          <a:prstGeom prst="rect">
            <a:avLst/>
          </a:prstGeom>
          <a:solidFill>
            <a:srgbClr val="FEC799"/>
          </a:solidFill>
          <a:ln>
            <a:noFill/>
          </a:ln>
        </p:spPr>
        <p:txBody>
          <a:bodyPr vert="horz" wrap="square" lIns="91440" tIns="45720" rIns="91440" bIns="45720" numCol="1" anchor="t" anchorCtr="0" compatLnSpc="1">
            <a:prstTxWarp prst="textNoShape">
              <a:avLst/>
            </a:prstTxWarp>
          </a:bodyPr>
          <a:lstStyle/>
          <a:p>
            <a:endParaRPr lang="en-US"/>
          </a:p>
        </p:txBody>
      </p:sp>
      <p:sp>
        <p:nvSpPr>
          <p:cNvPr id="291" name="Rectangle 290">
            <a:extLst>
              <a:ext uri="{FF2B5EF4-FFF2-40B4-BE49-F238E27FC236}">
                <a16:creationId xmlns:a16="http://schemas.microsoft.com/office/drawing/2014/main" id="{3A8AAB91-6B23-48B4-914A-0ED98F05E8CE}"/>
              </a:ext>
            </a:extLst>
          </p:cNvPr>
          <p:cNvSpPr/>
          <p:nvPr/>
        </p:nvSpPr>
        <p:spPr>
          <a:xfrm>
            <a:off x="9919016" y="2305677"/>
            <a:ext cx="584069" cy="565740"/>
          </a:xfrm>
          <a:prstGeom prst="rect">
            <a:avLst/>
          </a:prstGeom>
          <a:solidFill>
            <a:srgbClr val="8497B0"/>
          </a:solidFill>
          <a:ln>
            <a:noFill/>
          </a:ln>
        </p:spPr>
        <p:txBody>
          <a:bodyPr vert="horz" wrap="square" lIns="91440" tIns="45720" rIns="91440" bIns="45720" numCol="1" anchor="t" anchorCtr="0" compatLnSpc="1">
            <a:prstTxWarp prst="textNoShape">
              <a:avLst/>
            </a:prstTxWarp>
          </a:bodyPr>
          <a:lstStyle/>
          <a:p>
            <a:endParaRPr lang="en-US"/>
          </a:p>
        </p:txBody>
      </p:sp>
      <p:sp>
        <p:nvSpPr>
          <p:cNvPr id="292" name="Rectangle 291">
            <a:extLst>
              <a:ext uri="{FF2B5EF4-FFF2-40B4-BE49-F238E27FC236}">
                <a16:creationId xmlns:a16="http://schemas.microsoft.com/office/drawing/2014/main" id="{7FAC32C6-C17C-4BCF-BF40-4607DB2BC3F6}"/>
              </a:ext>
            </a:extLst>
          </p:cNvPr>
          <p:cNvSpPr/>
          <p:nvPr/>
        </p:nvSpPr>
        <p:spPr>
          <a:xfrm>
            <a:off x="10664231" y="2455795"/>
            <a:ext cx="308357" cy="314011"/>
          </a:xfrm>
          <a:prstGeom prst="rect">
            <a:avLst/>
          </a:prstGeom>
          <a:solidFill>
            <a:srgbClr val="CF96BB"/>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93" name="Straight Arrow Connector 292">
            <a:extLst>
              <a:ext uri="{FF2B5EF4-FFF2-40B4-BE49-F238E27FC236}">
                <a16:creationId xmlns:a16="http://schemas.microsoft.com/office/drawing/2014/main" id="{02AFBB9A-9F90-4D59-8D5E-D6F2ACA630BD}"/>
              </a:ext>
            </a:extLst>
          </p:cNvPr>
          <p:cNvCxnSpPr>
            <a:cxnSpLocks/>
          </p:cNvCxnSpPr>
          <p:nvPr/>
        </p:nvCxnSpPr>
        <p:spPr>
          <a:xfrm>
            <a:off x="9173868" y="2954090"/>
            <a:ext cx="256762" cy="45905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4" name="Straight Arrow Connector 293">
            <a:extLst>
              <a:ext uri="{FF2B5EF4-FFF2-40B4-BE49-F238E27FC236}">
                <a16:creationId xmlns:a16="http://schemas.microsoft.com/office/drawing/2014/main" id="{C5FA155D-9CF0-48DE-ADE7-55C7130B6037}"/>
              </a:ext>
            </a:extLst>
          </p:cNvPr>
          <p:cNvCxnSpPr>
            <a:cxnSpLocks/>
          </p:cNvCxnSpPr>
          <p:nvPr/>
        </p:nvCxnSpPr>
        <p:spPr>
          <a:xfrm>
            <a:off x="9608941" y="2950105"/>
            <a:ext cx="240569" cy="42666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5" name="Straight Arrow Connector 294">
            <a:extLst>
              <a:ext uri="{FF2B5EF4-FFF2-40B4-BE49-F238E27FC236}">
                <a16:creationId xmlns:a16="http://schemas.microsoft.com/office/drawing/2014/main" id="{A0167B78-CCCA-4A19-A49A-A695554D8419}"/>
              </a:ext>
            </a:extLst>
          </p:cNvPr>
          <p:cNvCxnSpPr>
            <a:cxnSpLocks/>
          </p:cNvCxnSpPr>
          <p:nvPr/>
        </p:nvCxnSpPr>
        <p:spPr>
          <a:xfrm flipH="1">
            <a:off x="10102893" y="2969015"/>
            <a:ext cx="246091" cy="408425"/>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6" name="Straight Arrow Connector 295">
            <a:extLst>
              <a:ext uri="{FF2B5EF4-FFF2-40B4-BE49-F238E27FC236}">
                <a16:creationId xmlns:a16="http://schemas.microsoft.com/office/drawing/2014/main" id="{91A6B49C-25A0-4FCD-825D-F9E0686BEED0}"/>
              </a:ext>
            </a:extLst>
          </p:cNvPr>
          <p:cNvCxnSpPr>
            <a:cxnSpLocks/>
          </p:cNvCxnSpPr>
          <p:nvPr/>
        </p:nvCxnSpPr>
        <p:spPr>
          <a:xfrm flipH="1">
            <a:off x="10530784" y="2975166"/>
            <a:ext cx="305612" cy="42578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77029BB3-5894-4901-8F53-BCE59AB55F3D}"/>
              </a:ext>
            </a:extLst>
          </p:cNvPr>
          <p:cNvPicPr>
            <a:picLocks noChangeAspect="1"/>
          </p:cNvPicPr>
          <p:nvPr/>
        </p:nvPicPr>
        <p:blipFill>
          <a:blip r:embed="rId9"/>
          <a:stretch>
            <a:fillRect/>
          </a:stretch>
        </p:blipFill>
        <p:spPr>
          <a:xfrm>
            <a:off x="9664091" y="585292"/>
            <a:ext cx="1200150" cy="1009650"/>
          </a:xfrm>
          <a:prstGeom prst="rect">
            <a:avLst/>
          </a:prstGeom>
        </p:spPr>
      </p:pic>
      <p:pic>
        <p:nvPicPr>
          <p:cNvPr id="32" name="Picture 31">
            <a:extLst>
              <a:ext uri="{FF2B5EF4-FFF2-40B4-BE49-F238E27FC236}">
                <a16:creationId xmlns:a16="http://schemas.microsoft.com/office/drawing/2014/main" id="{1EB2A0AC-0CD9-40C9-A6BC-B73A5972F86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267756" y="3957495"/>
            <a:ext cx="273751" cy="382218"/>
          </a:xfrm>
          <a:prstGeom prst="rect">
            <a:avLst/>
          </a:prstGeom>
        </p:spPr>
      </p:pic>
      <p:sp>
        <p:nvSpPr>
          <p:cNvPr id="33" name="TextBox 32">
            <a:extLst>
              <a:ext uri="{FF2B5EF4-FFF2-40B4-BE49-F238E27FC236}">
                <a16:creationId xmlns:a16="http://schemas.microsoft.com/office/drawing/2014/main" id="{8C126D26-B799-418C-A0C2-212F4AA61907}"/>
              </a:ext>
            </a:extLst>
          </p:cNvPr>
          <p:cNvSpPr txBox="1"/>
          <p:nvPr/>
        </p:nvSpPr>
        <p:spPr>
          <a:xfrm>
            <a:off x="1778405" y="4303668"/>
            <a:ext cx="1344137" cy="523220"/>
          </a:xfrm>
          <a:prstGeom prst="rect">
            <a:avLst/>
          </a:prstGeom>
          <a:noFill/>
        </p:spPr>
        <p:txBody>
          <a:bodyPr wrap="square" rtlCol="0">
            <a:spAutoFit/>
          </a:bodyPr>
          <a:lstStyle/>
          <a:p>
            <a:pPr algn="ctr"/>
            <a:r>
              <a:rPr lang="en-US" sz="1400" dirty="0"/>
              <a:t>Freemium Subscription</a:t>
            </a:r>
          </a:p>
        </p:txBody>
      </p:sp>
      <p:sp>
        <p:nvSpPr>
          <p:cNvPr id="297" name="Rectangle: Rounded Corners 296">
            <a:extLst>
              <a:ext uri="{FF2B5EF4-FFF2-40B4-BE49-F238E27FC236}">
                <a16:creationId xmlns:a16="http://schemas.microsoft.com/office/drawing/2014/main" id="{AF791FD1-08BC-4B84-B7D8-36149F8CE325}"/>
              </a:ext>
            </a:extLst>
          </p:cNvPr>
          <p:cNvSpPr/>
          <p:nvPr/>
        </p:nvSpPr>
        <p:spPr>
          <a:xfrm>
            <a:off x="4291194" y="5225527"/>
            <a:ext cx="2942462" cy="1245951"/>
          </a:xfrm>
          <a:prstGeom prst="roundRect">
            <a:avLst>
              <a:gd name="adj" fmla="val 11145"/>
            </a:avLst>
          </a:prstGeom>
          <a:solidFill>
            <a:schemeClr val="accent6">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u="sng" dirty="0">
                <a:solidFill>
                  <a:schemeClr val="bg2">
                    <a:lumMod val="50000"/>
                  </a:schemeClr>
                </a:solidFill>
              </a:rPr>
              <a:t>Pricing Structure (NOT YET FINAL):</a:t>
            </a:r>
          </a:p>
          <a:p>
            <a:pPr marL="228600" indent="-228600">
              <a:buFont typeface="+mj-lt"/>
              <a:buAutoNum type="arabicPeriod"/>
            </a:pPr>
            <a:r>
              <a:rPr lang="en-US" sz="1200" b="1" dirty="0">
                <a:solidFill>
                  <a:schemeClr val="bg2">
                    <a:lumMod val="50000"/>
                  </a:schemeClr>
                </a:solidFill>
              </a:rPr>
              <a:t>FREE</a:t>
            </a:r>
            <a:r>
              <a:rPr lang="en-US" sz="1200" dirty="0">
                <a:solidFill>
                  <a:schemeClr val="bg2">
                    <a:lumMod val="50000"/>
                  </a:schemeClr>
                </a:solidFill>
              </a:rPr>
              <a:t> for the Introductory Offering</a:t>
            </a:r>
          </a:p>
          <a:p>
            <a:pPr marL="228600" indent="-228600">
              <a:buFont typeface="+mj-lt"/>
              <a:buAutoNum type="arabicPeriod"/>
            </a:pPr>
            <a:r>
              <a:rPr lang="en-US" sz="1200" b="1" dirty="0">
                <a:solidFill>
                  <a:schemeClr val="bg2">
                    <a:lumMod val="50000"/>
                  </a:schemeClr>
                </a:solidFill>
              </a:rPr>
              <a:t>$19.99/month </a:t>
            </a:r>
            <a:r>
              <a:rPr lang="en-US" sz="1200" dirty="0">
                <a:solidFill>
                  <a:schemeClr val="bg2">
                    <a:lumMod val="50000"/>
                  </a:schemeClr>
                </a:solidFill>
              </a:rPr>
              <a:t>for BASIC package</a:t>
            </a:r>
          </a:p>
          <a:p>
            <a:pPr marL="228600" indent="-228600">
              <a:buFont typeface="+mj-lt"/>
              <a:buAutoNum type="arabicPeriod"/>
            </a:pPr>
            <a:r>
              <a:rPr lang="en-US" sz="1200" b="1" dirty="0">
                <a:solidFill>
                  <a:schemeClr val="bg2">
                    <a:lumMod val="50000"/>
                  </a:schemeClr>
                </a:solidFill>
              </a:rPr>
              <a:t>$49.99/month </a:t>
            </a:r>
            <a:r>
              <a:rPr lang="en-US" sz="1200" dirty="0">
                <a:solidFill>
                  <a:schemeClr val="bg2">
                    <a:lumMod val="50000"/>
                  </a:schemeClr>
                </a:solidFill>
              </a:rPr>
              <a:t>for STANDARD package</a:t>
            </a:r>
          </a:p>
          <a:p>
            <a:pPr marL="228600" indent="-228600">
              <a:buFont typeface="+mj-lt"/>
              <a:buAutoNum type="arabicPeriod"/>
            </a:pPr>
            <a:r>
              <a:rPr lang="en-US" sz="1200" b="1" dirty="0">
                <a:solidFill>
                  <a:schemeClr val="bg2">
                    <a:lumMod val="50000"/>
                  </a:schemeClr>
                </a:solidFill>
              </a:rPr>
              <a:t>$79.99/month </a:t>
            </a:r>
            <a:r>
              <a:rPr lang="en-US" sz="1200" dirty="0">
                <a:solidFill>
                  <a:schemeClr val="bg2">
                    <a:lumMod val="50000"/>
                  </a:schemeClr>
                </a:solidFill>
              </a:rPr>
              <a:t>for PREMIUM package</a:t>
            </a:r>
          </a:p>
          <a:p>
            <a:pPr marL="228600" indent="-228600">
              <a:buFont typeface="+mj-lt"/>
              <a:buAutoNum type="arabicPeriod"/>
            </a:pPr>
            <a:r>
              <a:rPr lang="en-US" sz="1200" b="1" dirty="0">
                <a:solidFill>
                  <a:schemeClr val="bg2">
                    <a:lumMod val="50000"/>
                  </a:schemeClr>
                </a:solidFill>
              </a:rPr>
              <a:t>Other services </a:t>
            </a:r>
            <a:r>
              <a:rPr lang="en-US" sz="1200" dirty="0">
                <a:solidFill>
                  <a:schemeClr val="bg2">
                    <a:lumMod val="50000"/>
                  </a:schemeClr>
                </a:solidFill>
              </a:rPr>
              <a:t>a la Carte billing</a:t>
            </a:r>
          </a:p>
        </p:txBody>
      </p:sp>
      <p:sp>
        <p:nvSpPr>
          <p:cNvPr id="299" name="TextBox 298">
            <a:extLst>
              <a:ext uri="{FF2B5EF4-FFF2-40B4-BE49-F238E27FC236}">
                <a16:creationId xmlns:a16="http://schemas.microsoft.com/office/drawing/2014/main" id="{B9049B3C-9C39-4C4C-9750-982E6FDA18C9}"/>
              </a:ext>
            </a:extLst>
          </p:cNvPr>
          <p:cNvSpPr txBox="1"/>
          <p:nvPr/>
        </p:nvSpPr>
        <p:spPr>
          <a:xfrm>
            <a:off x="9555818" y="2862750"/>
            <a:ext cx="853345" cy="553998"/>
          </a:xfrm>
          <a:prstGeom prst="rect">
            <a:avLst/>
          </a:prstGeom>
          <a:noFill/>
        </p:spPr>
        <p:txBody>
          <a:bodyPr wrap="square" rtlCol="0">
            <a:spAutoFit/>
          </a:bodyPr>
          <a:lstStyle/>
          <a:p>
            <a:pPr algn="ctr"/>
            <a:r>
              <a:rPr lang="en-US" sz="1000" dirty="0">
                <a:solidFill>
                  <a:schemeClr val="bg1">
                    <a:lumMod val="50000"/>
                  </a:schemeClr>
                </a:solidFill>
              </a:rPr>
              <a:t>Embed in </a:t>
            </a:r>
          </a:p>
          <a:p>
            <a:pPr algn="ctr"/>
            <a:r>
              <a:rPr lang="en-US" sz="1000" dirty="0">
                <a:solidFill>
                  <a:schemeClr val="bg1">
                    <a:lumMod val="50000"/>
                  </a:schemeClr>
                </a:solidFill>
              </a:rPr>
              <a:t>Your </a:t>
            </a:r>
          </a:p>
          <a:p>
            <a:pPr algn="ctr"/>
            <a:r>
              <a:rPr lang="en-US" sz="1000" dirty="0">
                <a:solidFill>
                  <a:schemeClr val="bg1">
                    <a:lumMod val="50000"/>
                  </a:schemeClr>
                </a:solidFill>
              </a:rPr>
              <a:t>Site</a:t>
            </a:r>
          </a:p>
        </p:txBody>
      </p:sp>
    </p:spTree>
    <p:extLst>
      <p:ext uri="{BB962C8B-B14F-4D97-AF65-F5344CB8AC3E}">
        <p14:creationId xmlns:p14="http://schemas.microsoft.com/office/powerpoint/2010/main" val="3379026812"/>
      </p:ext>
    </p:extLst>
  </p:cSld>
  <p:clrMapOvr>
    <a:masterClrMapping/>
  </p:clrMapOvr>
  <mc:AlternateContent xmlns:mc="http://schemas.openxmlformats.org/markup-compatibility/2006" xmlns:p14="http://schemas.microsoft.com/office/powerpoint/2010/main">
    <mc:Choice Requires="p14">
      <p:transition p14:dur="250" advTm="10000">
        <p:pull/>
      </p:transition>
    </mc:Choice>
    <mc:Fallback xmlns="">
      <p:transition advTm="10000">
        <p:pull/>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7" name="Straight Connector 216"/>
          <p:cNvCxnSpPr/>
          <p:nvPr/>
        </p:nvCxnSpPr>
        <p:spPr>
          <a:xfrm>
            <a:off x="0" y="3308131"/>
            <a:ext cx="12192000" cy="0"/>
          </a:xfrm>
          <a:prstGeom prst="line">
            <a:avLst/>
          </a:prstGeom>
          <a:ln w="28575" cap="rnd">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049" name="Rectangle 2048"/>
          <p:cNvSpPr/>
          <p:nvPr/>
        </p:nvSpPr>
        <p:spPr>
          <a:xfrm>
            <a:off x="0" y="3405018"/>
            <a:ext cx="12192000" cy="303388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Oval 296"/>
          <p:cNvSpPr/>
          <p:nvPr/>
        </p:nvSpPr>
        <p:spPr>
          <a:xfrm>
            <a:off x="695228" y="2633892"/>
            <a:ext cx="1348478" cy="134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3699861" y="2633892"/>
            <a:ext cx="1348478" cy="134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6827782" y="2633892"/>
            <a:ext cx="1348478" cy="134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1" name="Group 2050"/>
          <p:cNvGrpSpPr/>
          <p:nvPr/>
        </p:nvGrpSpPr>
        <p:grpSpPr>
          <a:xfrm>
            <a:off x="787200" y="2725864"/>
            <a:ext cx="7297088" cy="1164534"/>
            <a:chOff x="787200" y="3186139"/>
            <a:chExt cx="7297088" cy="1164534"/>
          </a:xfrm>
        </p:grpSpPr>
        <p:sp>
          <p:nvSpPr>
            <p:cNvPr id="94" name="Oval 93"/>
            <p:cNvSpPr/>
            <p:nvPr/>
          </p:nvSpPr>
          <p:spPr>
            <a:xfrm>
              <a:off x="787200" y="3186139"/>
              <a:ext cx="1164534" cy="1164534"/>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791833" y="3186139"/>
              <a:ext cx="1164534" cy="116453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919754" y="3186139"/>
              <a:ext cx="1164534" cy="116453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2" name="Group 2051"/>
          <p:cNvGrpSpPr/>
          <p:nvPr/>
        </p:nvGrpSpPr>
        <p:grpSpPr>
          <a:xfrm>
            <a:off x="1303421" y="788399"/>
            <a:ext cx="6434037" cy="1695770"/>
            <a:chOff x="1303421" y="1111387"/>
            <a:chExt cx="6434037" cy="1363328"/>
          </a:xfrm>
          <a:solidFill>
            <a:schemeClr val="accent2">
              <a:lumMod val="40000"/>
              <a:lumOff val="60000"/>
            </a:schemeClr>
          </a:solidFill>
        </p:grpSpPr>
        <p:sp>
          <p:nvSpPr>
            <p:cNvPr id="86" name="Title 1"/>
            <p:cNvSpPr txBox="1">
              <a:spLocks/>
            </p:cNvSpPr>
            <p:nvPr/>
          </p:nvSpPr>
          <p:spPr>
            <a:xfrm>
              <a:off x="1303421" y="1111387"/>
              <a:ext cx="6434037" cy="400852"/>
            </a:xfrm>
            <a:prstGeom prst="rect">
              <a:avLst/>
            </a:prstGeom>
            <a:grp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Blackfacts.com</a:t>
              </a:r>
              <a:r>
                <a:rPr lang="en-US" sz="3600" dirty="0">
                  <a:latin typeface="+mn-lt"/>
                  <a:cs typeface="Segoe UI" panose="020B0502040204020203" pitchFamily="34" charset="0"/>
                </a:rPr>
                <a:t>: </a:t>
              </a:r>
              <a:r>
                <a:rPr lang="en-US" sz="3600" b="1" dirty="0">
                  <a:latin typeface="+mn-lt"/>
                  <a:cs typeface="Segoe UI" panose="020B0502040204020203" pitchFamily="34" charset="0"/>
                </a:rPr>
                <a:t>3 Year Plan*</a:t>
              </a:r>
            </a:p>
          </p:txBody>
        </p:sp>
        <p:sp>
          <p:nvSpPr>
            <p:cNvPr id="87" name="Title 1"/>
            <p:cNvSpPr txBox="1">
              <a:spLocks/>
            </p:cNvSpPr>
            <p:nvPr/>
          </p:nvSpPr>
          <p:spPr>
            <a:xfrm>
              <a:off x="1303421" y="1484958"/>
              <a:ext cx="6434037" cy="989757"/>
            </a:xfrm>
            <a:prstGeom prst="rect">
              <a:avLst/>
            </a:prstGeom>
            <a:solidFill>
              <a:schemeClr val="bg1"/>
            </a:solid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1600" dirty="0">
                  <a:latin typeface="+mn-lt"/>
                </a:rPr>
                <a:t>In order to meet our financial and social interaction goals, we recognize the needs to make several improvements to our current site, particularly for Administration and Support of features for Members, Partners and Sponsors.  We must also expand our reach by looking to new sources of content and implementing our strategic marketing plan</a:t>
              </a:r>
            </a:p>
          </p:txBody>
        </p:sp>
      </p:grpSp>
      <p:sp>
        <p:nvSpPr>
          <p:cNvPr id="88" name="Title 1"/>
          <p:cNvSpPr txBox="1">
            <a:spLocks/>
          </p:cNvSpPr>
          <p:nvPr/>
        </p:nvSpPr>
        <p:spPr>
          <a:xfrm>
            <a:off x="311683" y="4051759"/>
            <a:ext cx="2313470" cy="28155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400" b="1" dirty="0">
                <a:solidFill>
                  <a:schemeClr val="bg1"/>
                </a:solidFill>
                <a:latin typeface="Century Gothic" panose="020B0502020202020204" pitchFamily="34" charset="0"/>
              </a:rPr>
              <a:t>2020: </a:t>
            </a:r>
            <a:r>
              <a:rPr lang="en-US" sz="1400" b="1" dirty="0">
                <a:latin typeface="Century Gothic" panose="020B0502020202020204" pitchFamily="34" charset="0"/>
              </a:rPr>
              <a:t>New Features</a:t>
            </a:r>
          </a:p>
        </p:txBody>
      </p:sp>
      <p:sp>
        <p:nvSpPr>
          <p:cNvPr id="89" name="Title 1"/>
          <p:cNvSpPr txBox="1">
            <a:spLocks/>
          </p:cNvSpPr>
          <p:nvPr/>
        </p:nvSpPr>
        <p:spPr>
          <a:xfrm>
            <a:off x="185553" y="4467521"/>
            <a:ext cx="2600571" cy="167738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lnSpc>
                <a:spcPct val="100000"/>
              </a:lnSpc>
              <a:spcAft>
                <a:spcPts val="600"/>
              </a:spcAft>
              <a:buFont typeface="Wingdings" panose="05000000000000000000" pitchFamily="2" charset="2"/>
              <a:buChar char="q"/>
            </a:pPr>
            <a:r>
              <a:rPr lang="en-US" sz="1400" dirty="0">
                <a:latin typeface="+mn-lt"/>
              </a:rPr>
              <a:t>Black News</a:t>
            </a:r>
          </a:p>
          <a:p>
            <a:pPr marL="171450" indent="-171450">
              <a:lnSpc>
                <a:spcPct val="100000"/>
              </a:lnSpc>
              <a:spcAft>
                <a:spcPts val="600"/>
              </a:spcAft>
              <a:buFont typeface="Wingdings" panose="05000000000000000000" pitchFamily="2" charset="2"/>
              <a:buChar char="q"/>
            </a:pPr>
            <a:r>
              <a:rPr lang="en-US" sz="1400" dirty="0">
                <a:latin typeface="+mn-lt"/>
              </a:rPr>
              <a:t>Crowdsourced Content</a:t>
            </a:r>
          </a:p>
          <a:p>
            <a:pPr marL="171450" indent="-171450">
              <a:lnSpc>
                <a:spcPct val="100000"/>
              </a:lnSpc>
              <a:spcAft>
                <a:spcPts val="600"/>
              </a:spcAft>
              <a:buFont typeface="Wingdings" panose="05000000000000000000" pitchFamily="2" charset="2"/>
              <a:buChar char="q"/>
            </a:pPr>
            <a:r>
              <a:rPr lang="en-US" sz="1400" dirty="0">
                <a:latin typeface="+mn-lt"/>
              </a:rPr>
              <a:t>Widgets 2.0 (Custom Layouts)</a:t>
            </a:r>
          </a:p>
          <a:p>
            <a:pPr marL="171450" indent="-171450">
              <a:lnSpc>
                <a:spcPct val="100000"/>
              </a:lnSpc>
              <a:spcAft>
                <a:spcPts val="600"/>
              </a:spcAft>
              <a:buFont typeface="Wingdings" panose="05000000000000000000" pitchFamily="2" charset="2"/>
              <a:buChar char="q"/>
            </a:pPr>
            <a:r>
              <a:rPr lang="en-US" sz="1400" dirty="0">
                <a:latin typeface="+mn-lt"/>
              </a:rPr>
              <a:t>Educational Site</a:t>
            </a:r>
          </a:p>
          <a:p>
            <a:pPr marL="171450" indent="-171450">
              <a:lnSpc>
                <a:spcPct val="100000"/>
              </a:lnSpc>
              <a:spcAft>
                <a:spcPts val="600"/>
              </a:spcAft>
              <a:buFont typeface="Wingdings" panose="05000000000000000000" pitchFamily="2" charset="2"/>
              <a:buChar char="q"/>
            </a:pPr>
            <a:r>
              <a:rPr lang="en-US" sz="1400" dirty="0">
                <a:latin typeface="+mn-lt"/>
              </a:rPr>
              <a:t>Diversity Showcase Site</a:t>
            </a:r>
          </a:p>
          <a:p>
            <a:pPr marL="171450" indent="-171450">
              <a:lnSpc>
                <a:spcPct val="100000"/>
              </a:lnSpc>
              <a:spcAft>
                <a:spcPts val="600"/>
              </a:spcAft>
              <a:buFont typeface="Wingdings" panose="05000000000000000000" pitchFamily="2" charset="2"/>
              <a:buChar char="q"/>
            </a:pPr>
            <a:endParaRPr lang="en-US" sz="1400" dirty="0">
              <a:latin typeface="+mn-lt"/>
            </a:endParaRPr>
          </a:p>
        </p:txBody>
      </p:sp>
      <p:sp>
        <p:nvSpPr>
          <p:cNvPr id="90" name="Title 1"/>
          <p:cNvSpPr txBox="1">
            <a:spLocks/>
          </p:cNvSpPr>
          <p:nvPr/>
        </p:nvSpPr>
        <p:spPr>
          <a:xfrm>
            <a:off x="3046411" y="4051760"/>
            <a:ext cx="2613226" cy="28155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400" b="1" dirty="0">
                <a:solidFill>
                  <a:schemeClr val="bg1"/>
                </a:solidFill>
                <a:latin typeface="Century Gothic" panose="020B0502020202020204" pitchFamily="34" charset="0"/>
              </a:rPr>
              <a:t>2021:</a:t>
            </a:r>
            <a:r>
              <a:rPr lang="en-US" sz="1400" b="1" dirty="0">
                <a:latin typeface="Century Gothic" panose="020B0502020202020204" pitchFamily="34" charset="0"/>
              </a:rPr>
              <a:t> Revenue Builders</a:t>
            </a:r>
          </a:p>
        </p:txBody>
      </p:sp>
      <p:sp>
        <p:nvSpPr>
          <p:cNvPr id="91" name="Title 1"/>
          <p:cNvSpPr txBox="1">
            <a:spLocks/>
          </p:cNvSpPr>
          <p:nvPr/>
        </p:nvSpPr>
        <p:spPr>
          <a:xfrm>
            <a:off x="2885440" y="4467521"/>
            <a:ext cx="3038425" cy="167738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lnSpc>
                <a:spcPct val="100000"/>
              </a:lnSpc>
              <a:spcAft>
                <a:spcPts val="600"/>
              </a:spcAft>
              <a:buFont typeface="Wingdings" panose="05000000000000000000" pitchFamily="2" charset="2"/>
              <a:buChar char="v"/>
            </a:pPr>
            <a:r>
              <a:rPr lang="en-US" sz="1400" dirty="0">
                <a:latin typeface="+mn-lt"/>
              </a:rPr>
              <a:t>Marketplace Vendor Catalog</a:t>
            </a:r>
          </a:p>
          <a:p>
            <a:pPr marL="171450" indent="-171450">
              <a:lnSpc>
                <a:spcPct val="100000"/>
              </a:lnSpc>
              <a:spcAft>
                <a:spcPts val="600"/>
              </a:spcAft>
              <a:buFont typeface="Wingdings" panose="05000000000000000000" pitchFamily="2" charset="2"/>
              <a:buChar char="v"/>
            </a:pPr>
            <a:r>
              <a:rPr lang="en-US" sz="1400" dirty="0">
                <a:latin typeface="+mn-lt"/>
              </a:rPr>
              <a:t>Marketplace Self-Service Signup</a:t>
            </a:r>
          </a:p>
          <a:p>
            <a:pPr marL="171450" indent="-171450">
              <a:lnSpc>
                <a:spcPct val="100000"/>
              </a:lnSpc>
              <a:spcAft>
                <a:spcPts val="600"/>
              </a:spcAft>
              <a:buFont typeface="Wingdings" panose="05000000000000000000" pitchFamily="2" charset="2"/>
              <a:buChar char="v"/>
            </a:pPr>
            <a:r>
              <a:rPr lang="en-US" sz="1400" dirty="0">
                <a:latin typeface="+mn-lt"/>
              </a:rPr>
              <a:t>Widgets 3.0 (Ads)</a:t>
            </a:r>
          </a:p>
          <a:p>
            <a:pPr marL="171450" indent="-171450">
              <a:lnSpc>
                <a:spcPct val="100000"/>
              </a:lnSpc>
              <a:spcAft>
                <a:spcPts val="600"/>
              </a:spcAft>
              <a:buFont typeface="Wingdings" panose="05000000000000000000" pitchFamily="2" charset="2"/>
              <a:buChar char="v"/>
            </a:pPr>
            <a:r>
              <a:rPr lang="en-US" sz="1400" dirty="0">
                <a:latin typeface="+mn-lt"/>
              </a:rPr>
              <a:t>Affiliate Self Service Signup</a:t>
            </a:r>
          </a:p>
          <a:p>
            <a:pPr marL="171450" indent="-171450">
              <a:lnSpc>
                <a:spcPct val="100000"/>
              </a:lnSpc>
              <a:spcAft>
                <a:spcPts val="600"/>
              </a:spcAft>
              <a:buFont typeface="Wingdings" panose="05000000000000000000" pitchFamily="2" charset="2"/>
              <a:buChar char="v"/>
            </a:pPr>
            <a:r>
              <a:rPr lang="en-US" sz="1400" dirty="0">
                <a:latin typeface="+mn-lt"/>
              </a:rPr>
              <a:t>Wakanda Initiative Launch</a:t>
            </a:r>
          </a:p>
          <a:p>
            <a:pPr marL="171450" indent="-171450">
              <a:lnSpc>
                <a:spcPct val="100000"/>
              </a:lnSpc>
              <a:spcAft>
                <a:spcPts val="600"/>
              </a:spcAft>
              <a:buFont typeface="Wingdings" panose="05000000000000000000" pitchFamily="2" charset="2"/>
              <a:buChar char="v"/>
            </a:pPr>
            <a:r>
              <a:rPr lang="en-US" sz="1400" dirty="0">
                <a:latin typeface="+mn-lt"/>
              </a:rPr>
              <a:t>Build Strategic Partnerships</a:t>
            </a:r>
          </a:p>
        </p:txBody>
      </p:sp>
      <p:sp>
        <p:nvSpPr>
          <p:cNvPr id="92" name="Title 1"/>
          <p:cNvSpPr txBox="1">
            <a:spLocks/>
          </p:cNvSpPr>
          <p:nvPr/>
        </p:nvSpPr>
        <p:spPr>
          <a:xfrm>
            <a:off x="6098923" y="4051759"/>
            <a:ext cx="2682772" cy="28155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400" b="1" dirty="0">
                <a:solidFill>
                  <a:schemeClr val="bg1"/>
                </a:solidFill>
                <a:latin typeface="Century Gothic" panose="020B0502020202020204" pitchFamily="34" charset="0"/>
              </a:rPr>
              <a:t>2022: </a:t>
            </a:r>
            <a:r>
              <a:rPr lang="en-US" sz="1400" b="1" dirty="0">
                <a:latin typeface="Century Gothic" panose="020B0502020202020204" pitchFamily="34" charset="0"/>
              </a:rPr>
              <a:t>Growth and Profitability</a:t>
            </a:r>
          </a:p>
        </p:txBody>
      </p:sp>
      <p:sp>
        <p:nvSpPr>
          <p:cNvPr id="93" name="Title 1"/>
          <p:cNvSpPr txBox="1">
            <a:spLocks/>
          </p:cNvSpPr>
          <p:nvPr/>
        </p:nvSpPr>
        <p:spPr>
          <a:xfrm>
            <a:off x="6098923" y="4467521"/>
            <a:ext cx="2943059" cy="167738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lnSpc>
                <a:spcPct val="100000"/>
              </a:lnSpc>
              <a:spcAft>
                <a:spcPts val="600"/>
              </a:spcAft>
              <a:buFont typeface="Wingdings" panose="05000000000000000000" pitchFamily="2" charset="2"/>
              <a:buChar char="Ø"/>
            </a:pPr>
            <a:r>
              <a:rPr lang="en-US" sz="1400" dirty="0">
                <a:latin typeface="+mn-lt"/>
              </a:rPr>
              <a:t>Full Wakanda Business feature set</a:t>
            </a:r>
          </a:p>
          <a:p>
            <a:pPr marL="171450" indent="-171450">
              <a:lnSpc>
                <a:spcPct val="100000"/>
              </a:lnSpc>
              <a:spcAft>
                <a:spcPts val="600"/>
              </a:spcAft>
              <a:buFont typeface="Wingdings" panose="05000000000000000000" pitchFamily="2" charset="2"/>
              <a:buChar char="Ø"/>
            </a:pPr>
            <a:r>
              <a:rPr lang="en-US" sz="1400" dirty="0">
                <a:latin typeface="+mn-lt"/>
              </a:rPr>
              <a:t>Full Wakanda Organization feature set</a:t>
            </a:r>
          </a:p>
          <a:p>
            <a:pPr marL="171450" indent="-171450">
              <a:lnSpc>
                <a:spcPct val="100000"/>
              </a:lnSpc>
              <a:spcAft>
                <a:spcPts val="600"/>
              </a:spcAft>
              <a:buFont typeface="Wingdings" panose="05000000000000000000" pitchFamily="2" charset="2"/>
              <a:buChar char="Ø"/>
            </a:pPr>
            <a:r>
              <a:rPr lang="en-US" sz="1400" dirty="0">
                <a:latin typeface="+mn-lt"/>
              </a:rPr>
              <a:t>Full Marketplace vendor tool set</a:t>
            </a:r>
          </a:p>
          <a:p>
            <a:pPr marL="171450" indent="-171450">
              <a:lnSpc>
                <a:spcPct val="100000"/>
              </a:lnSpc>
              <a:spcAft>
                <a:spcPts val="600"/>
              </a:spcAft>
              <a:buFont typeface="Wingdings" panose="05000000000000000000" pitchFamily="2" charset="2"/>
              <a:buChar char="Ø"/>
            </a:pPr>
            <a:r>
              <a:rPr lang="en-US" sz="1400" dirty="0">
                <a:latin typeface="+mn-lt"/>
              </a:rPr>
              <a:t>Full Premium Membership feature set</a:t>
            </a:r>
          </a:p>
          <a:p>
            <a:pPr marL="171450" indent="-171450">
              <a:lnSpc>
                <a:spcPct val="100000"/>
              </a:lnSpc>
              <a:spcAft>
                <a:spcPts val="600"/>
              </a:spcAft>
              <a:buFont typeface="Wingdings" panose="05000000000000000000" pitchFamily="2" charset="2"/>
              <a:buChar char="Ø"/>
            </a:pPr>
            <a:r>
              <a:rPr lang="en-US" sz="1400" dirty="0">
                <a:latin typeface="+mn-lt"/>
              </a:rPr>
              <a:t>Launch Strategic Partnerships</a:t>
            </a:r>
          </a:p>
          <a:p>
            <a:pPr marL="171450" indent="-171450">
              <a:lnSpc>
                <a:spcPct val="100000"/>
              </a:lnSpc>
              <a:spcAft>
                <a:spcPts val="600"/>
              </a:spcAft>
              <a:buFont typeface="Wingdings" panose="05000000000000000000" pitchFamily="2" charset="2"/>
              <a:buChar char="Ø"/>
            </a:pPr>
            <a:endParaRPr lang="en-US" sz="1400" dirty="0">
              <a:latin typeface="+mn-lt"/>
            </a:endParaRPr>
          </a:p>
        </p:txBody>
      </p:sp>
      <p:sp>
        <p:nvSpPr>
          <p:cNvPr id="218" name="Slide Number Placeholder 5">
            <a:extLst>
              <a:ext uri="{FF2B5EF4-FFF2-40B4-BE49-F238E27FC236}">
                <a16:creationId xmlns:a16="http://schemas.microsoft.com/office/drawing/2014/main" id="{766960BA-4F7E-45DE-A1A4-ED7740B584CE}"/>
              </a:ext>
            </a:extLst>
          </p:cNvPr>
          <p:cNvSpPr txBox="1">
            <a:spLocks/>
          </p:cNvSpPr>
          <p:nvPr/>
        </p:nvSpPr>
        <p:spPr>
          <a:xfrm>
            <a:off x="9900458" y="6459785"/>
            <a:ext cx="1312025"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3E1C79E-4906-42D7-9799-8BE0AC9297B3}" type="slidenum">
              <a:rPr lang="en-US" smtClean="0"/>
              <a:pPr algn="ctr"/>
              <a:t>6</a:t>
            </a:fld>
            <a:endParaRPr lang="en-US" dirty="0"/>
          </a:p>
        </p:txBody>
      </p:sp>
      <p:cxnSp>
        <p:nvCxnSpPr>
          <p:cNvPr id="3" name="Straight Arrow Connector 2">
            <a:extLst>
              <a:ext uri="{FF2B5EF4-FFF2-40B4-BE49-F238E27FC236}">
                <a16:creationId xmlns:a16="http://schemas.microsoft.com/office/drawing/2014/main" id="{62A9911F-F8DC-4AE2-B86F-CDF8D33AAA83}"/>
              </a:ext>
            </a:extLst>
          </p:cNvPr>
          <p:cNvCxnSpPr/>
          <p:nvPr/>
        </p:nvCxnSpPr>
        <p:spPr>
          <a:xfrm>
            <a:off x="11484524" y="3308543"/>
            <a:ext cx="738395"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F5DDF6A3-0E28-4EFA-9EC0-0217936E2A21}"/>
              </a:ext>
            </a:extLst>
          </p:cNvPr>
          <p:cNvCxnSpPr/>
          <p:nvPr/>
        </p:nvCxnSpPr>
        <p:spPr>
          <a:xfrm>
            <a:off x="6130352" y="3309233"/>
            <a:ext cx="738395"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3C518F02-B4AE-4009-88B2-F1613175D247}"/>
              </a:ext>
            </a:extLst>
          </p:cNvPr>
          <p:cNvCxnSpPr/>
          <p:nvPr/>
        </p:nvCxnSpPr>
        <p:spPr>
          <a:xfrm>
            <a:off x="3014160" y="3307807"/>
            <a:ext cx="738395"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0D571743-F7FA-41ED-AEF5-2785ABDF4C01}"/>
              </a:ext>
            </a:extLst>
          </p:cNvPr>
          <p:cNvCxnSpPr/>
          <p:nvPr/>
        </p:nvCxnSpPr>
        <p:spPr>
          <a:xfrm>
            <a:off x="-10438" y="3308422"/>
            <a:ext cx="738395"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24" name="Group 223">
            <a:extLst>
              <a:ext uri="{FF2B5EF4-FFF2-40B4-BE49-F238E27FC236}">
                <a16:creationId xmlns:a16="http://schemas.microsoft.com/office/drawing/2014/main" id="{9A5265AD-71C8-42DA-A75A-7038A9D7E33E}"/>
              </a:ext>
            </a:extLst>
          </p:cNvPr>
          <p:cNvGrpSpPr/>
          <p:nvPr/>
        </p:nvGrpSpPr>
        <p:grpSpPr>
          <a:xfrm>
            <a:off x="1032591" y="2983673"/>
            <a:ext cx="673471" cy="647188"/>
            <a:chOff x="3390900" y="5517232"/>
            <a:chExt cx="203200" cy="203200"/>
          </a:xfrm>
          <a:solidFill>
            <a:schemeClr val="bg1"/>
          </a:solidFill>
        </p:grpSpPr>
        <p:sp>
          <p:nvSpPr>
            <p:cNvPr id="225" name="Freeform 115">
              <a:extLst>
                <a:ext uri="{FF2B5EF4-FFF2-40B4-BE49-F238E27FC236}">
                  <a16:creationId xmlns:a16="http://schemas.microsoft.com/office/drawing/2014/main" id="{0F854E64-0D82-42BE-904A-AAB431B6DF1B}"/>
                </a:ext>
              </a:extLst>
            </p:cNvPr>
            <p:cNvSpPr>
              <a:spLocks noEditPoints="1"/>
            </p:cNvSpPr>
            <p:nvPr/>
          </p:nvSpPr>
          <p:spPr bwMode="auto">
            <a:xfrm>
              <a:off x="3390900" y="5580732"/>
              <a:ext cx="139700" cy="139700"/>
            </a:xfrm>
            <a:custGeom>
              <a:avLst/>
              <a:gdLst>
                <a:gd name="T0" fmla="*/ 42 w 44"/>
                <a:gd name="T1" fmla="*/ 18 h 44"/>
                <a:gd name="T2" fmla="*/ 36 w 44"/>
                <a:gd name="T3" fmla="*/ 18 h 44"/>
                <a:gd name="T4" fmla="*/ 34 w 44"/>
                <a:gd name="T5" fmla="*/ 14 h 44"/>
                <a:gd name="T6" fmla="*/ 38 w 44"/>
                <a:gd name="T7" fmla="*/ 10 h 44"/>
                <a:gd name="T8" fmla="*/ 38 w 44"/>
                <a:gd name="T9" fmla="*/ 7 h 44"/>
                <a:gd name="T10" fmla="*/ 36 w 44"/>
                <a:gd name="T11" fmla="*/ 5 h 44"/>
                <a:gd name="T12" fmla="*/ 33 w 44"/>
                <a:gd name="T13" fmla="*/ 5 h 44"/>
                <a:gd name="T14" fmla="*/ 29 w 44"/>
                <a:gd name="T15" fmla="*/ 9 h 44"/>
                <a:gd name="T16" fmla="*/ 25 w 44"/>
                <a:gd name="T17" fmla="*/ 8 h 44"/>
                <a:gd name="T18" fmla="*/ 25 w 44"/>
                <a:gd name="T19" fmla="*/ 2 h 44"/>
                <a:gd name="T20" fmla="*/ 23 w 44"/>
                <a:gd name="T21" fmla="*/ 0 h 44"/>
                <a:gd name="T22" fmla="*/ 20 w 44"/>
                <a:gd name="T23" fmla="*/ 0 h 44"/>
                <a:gd name="T24" fmla="*/ 18 w 44"/>
                <a:gd name="T25" fmla="*/ 2 h 44"/>
                <a:gd name="T26" fmla="*/ 18 w 44"/>
                <a:gd name="T27" fmla="*/ 8 h 44"/>
                <a:gd name="T28" fmla="*/ 14 w 44"/>
                <a:gd name="T29" fmla="*/ 9 h 44"/>
                <a:gd name="T30" fmla="*/ 10 w 44"/>
                <a:gd name="T31" fmla="*/ 6 h 44"/>
                <a:gd name="T32" fmla="*/ 7 w 44"/>
                <a:gd name="T33" fmla="*/ 6 h 44"/>
                <a:gd name="T34" fmla="*/ 5 w 44"/>
                <a:gd name="T35" fmla="*/ 8 h 44"/>
                <a:gd name="T36" fmla="*/ 5 w 44"/>
                <a:gd name="T37" fmla="*/ 11 h 44"/>
                <a:gd name="T38" fmla="*/ 9 w 44"/>
                <a:gd name="T39" fmla="*/ 15 h 44"/>
                <a:gd name="T40" fmla="*/ 7 w 44"/>
                <a:gd name="T41" fmla="*/ 19 h 44"/>
                <a:gd name="T42" fmla="*/ 3 w 44"/>
                <a:gd name="T43" fmla="*/ 19 h 44"/>
                <a:gd name="T44" fmla="*/ 0 w 44"/>
                <a:gd name="T45" fmla="*/ 21 h 44"/>
                <a:gd name="T46" fmla="*/ 0 w 44"/>
                <a:gd name="T47" fmla="*/ 24 h 44"/>
                <a:gd name="T48" fmla="*/ 3 w 44"/>
                <a:gd name="T49" fmla="*/ 26 h 44"/>
                <a:gd name="T50" fmla="*/ 7 w 44"/>
                <a:gd name="T51" fmla="*/ 26 h 44"/>
                <a:gd name="T52" fmla="*/ 9 w 44"/>
                <a:gd name="T53" fmla="*/ 30 h 44"/>
                <a:gd name="T54" fmla="*/ 6 w 44"/>
                <a:gd name="T55" fmla="*/ 34 h 44"/>
                <a:gd name="T56" fmla="*/ 6 w 44"/>
                <a:gd name="T57" fmla="*/ 37 h 44"/>
                <a:gd name="T58" fmla="*/ 8 w 44"/>
                <a:gd name="T59" fmla="*/ 39 h 44"/>
                <a:gd name="T60" fmla="*/ 11 w 44"/>
                <a:gd name="T61" fmla="*/ 39 h 44"/>
                <a:gd name="T62" fmla="*/ 15 w 44"/>
                <a:gd name="T63" fmla="*/ 35 h 44"/>
                <a:gd name="T64" fmla="*/ 19 w 44"/>
                <a:gd name="T65" fmla="*/ 36 h 44"/>
                <a:gd name="T66" fmla="*/ 19 w 44"/>
                <a:gd name="T67" fmla="*/ 42 h 44"/>
                <a:gd name="T68" fmla="*/ 21 w 44"/>
                <a:gd name="T69" fmla="*/ 44 h 44"/>
                <a:gd name="T70" fmla="*/ 24 w 44"/>
                <a:gd name="T71" fmla="*/ 44 h 44"/>
                <a:gd name="T72" fmla="*/ 26 w 44"/>
                <a:gd name="T73" fmla="*/ 42 h 44"/>
                <a:gd name="T74" fmla="*/ 26 w 44"/>
                <a:gd name="T75" fmla="*/ 36 h 44"/>
                <a:gd name="T76" fmla="*/ 30 w 44"/>
                <a:gd name="T77" fmla="*/ 34 h 44"/>
                <a:gd name="T78" fmla="*/ 34 w 44"/>
                <a:gd name="T79" fmla="*/ 38 h 44"/>
                <a:gd name="T80" fmla="*/ 37 w 44"/>
                <a:gd name="T81" fmla="*/ 38 h 44"/>
                <a:gd name="T82" fmla="*/ 39 w 44"/>
                <a:gd name="T83" fmla="*/ 36 h 44"/>
                <a:gd name="T84" fmla="*/ 39 w 44"/>
                <a:gd name="T85" fmla="*/ 33 h 44"/>
                <a:gd name="T86" fmla="*/ 35 w 44"/>
                <a:gd name="T87" fmla="*/ 28 h 44"/>
                <a:gd name="T88" fmla="*/ 36 w 44"/>
                <a:gd name="T89" fmla="*/ 25 h 44"/>
                <a:gd name="T90" fmla="*/ 42 w 44"/>
                <a:gd name="T91" fmla="*/ 25 h 44"/>
                <a:gd name="T92" fmla="*/ 44 w 44"/>
                <a:gd name="T93" fmla="*/ 23 h 44"/>
                <a:gd name="T94" fmla="*/ 44 w 44"/>
                <a:gd name="T95" fmla="*/ 20 h 44"/>
                <a:gd name="T96" fmla="*/ 42 w 44"/>
                <a:gd name="T97" fmla="*/ 18 h 44"/>
                <a:gd name="T98" fmla="*/ 21 w 44"/>
                <a:gd name="T99" fmla="*/ 28 h 44"/>
                <a:gd name="T100" fmla="*/ 15 w 44"/>
                <a:gd name="T101" fmla="*/ 22 h 44"/>
                <a:gd name="T102" fmla="*/ 21 w 44"/>
                <a:gd name="T103" fmla="*/ 16 h 44"/>
                <a:gd name="T104" fmla="*/ 28 w 44"/>
                <a:gd name="T105" fmla="*/ 22 h 44"/>
                <a:gd name="T106" fmla="*/ 21 w 44"/>
                <a:gd name="T107"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44">
                  <a:moveTo>
                    <a:pt x="42" y="18"/>
                  </a:moveTo>
                  <a:cubicBezTo>
                    <a:pt x="36" y="18"/>
                    <a:pt x="36" y="18"/>
                    <a:pt x="36" y="18"/>
                  </a:cubicBezTo>
                  <a:cubicBezTo>
                    <a:pt x="35" y="17"/>
                    <a:pt x="35" y="15"/>
                    <a:pt x="34" y="14"/>
                  </a:cubicBezTo>
                  <a:cubicBezTo>
                    <a:pt x="38" y="10"/>
                    <a:pt x="38" y="10"/>
                    <a:pt x="38" y="10"/>
                  </a:cubicBezTo>
                  <a:cubicBezTo>
                    <a:pt x="39" y="9"/>
                    <a:pt x="39" y="8"/>
                    <a:pt x="38" y="7"/>
                  </a:cubicBezTo>
                  <a:cubicBezTo>
                    <a:pt x="36" y="5"/>
                    <a:pt x="36" y="5"/>
                    <a:pt x="36" y="5"/>
                  </a:cubicBezTo>
                  <a:cubicBezTo>
                    <a:pt x="35" y="4"/>
                    <a:pt x="34" y="4"/>
                    <a:pt x="33" y="5"/>
                  </a:cubicBezTo>
                  <a:cubicBezTo>
                    <a:pt x="29" y="9"/>
                    <a:pt x="29" y="9"/>
                    <a:pt x="29" y="9"/>
                  </a:cubicBezTo>
                  <a:cubicBezTo>
                    <a:pt x="28" y="9"/>
                    <a:pt x="26" y="8"/>
                    <a:pt x="25" y="8"/>
                  </a:cubicBezTo>
                  <a:cubicBezTo>
                    <a:pt x="25" y="2"/>
                    <a:pt x="25" y="2"/>
                    <a:pt x="25" y="2"/>
                  </a:cubicBezTo>
                  <a:cubicBezTo>
                    <a:pt x="25" y="1"/>
                    <a:pt x="24" y="0"/>
                    <a:pt x="23" y="0"/>
                  </a:cubicBezTo>
                  <a:cubicBezTo>
                    <a:pt x="20" y="0"/>
                    <a:pt x="20" y="0"/>
                    <a:pt x="20" y="0"/>
                  </a:cubicBezTo>
                  <a:cubicBezTo>
                    <a:pt x="19" y="0"/>
                    <a:pt x="18" y="1"/>
                    <a:pt x="18" y="2"/>
                  </a:cubicBezTo>
                  <a:cubicBezTo>
                    <a:pt x="18" y="8"/>
                    <a:pt x="18" y="8"/>
                    <a:pt x="18" y="8"/>
                  </a:cubicBezTo>
                  <a:cubicBezTo>
                    <a:pt x="16" y="8"/>
                    <a:pt x="15" y="9"/>
                    <a:pt x="14" y="9"/>
                  </a:cubicBezTo>
                  <a:cubicBezTo>
                    <a:pt x="10" y="6"/>
                    <a:pt x="10" y="6"/>
                    <a:pt x="10" y="6"/>
                  </a:cubicBezTo>
                  <a:cubicBezTo>
                    <a:pt x="9" y="5"/>
                    <a:pt x="8" y="5"/>
                    <a:pt x="7" y="6"/>
                  </a:cubicBezTo>
                  <a:cubicBezTo>
                    <a:pt x="5" y="8"/>
                    <a:pt x="5" y="8"/>
                    <a:pt x="5" y="8"/>
                  </a:cubicBezTo>
                  <a:cubicBezTo>
                    <a:pt x="4" y="9"/>
                    <a:pt x="4" y="10"/>
                    <a:pt x="5" y="11"/>
                  </a:cubicBezTo>
                  <a:cubicBezTo>
                    <a:pt x="9" y="15"/>
                    <a:pt x="9" y="15"/>
                    <a:pt x="9" y="15"/>
                  </a:cubicBezTo>
                  <a:cubicBezTo>
                    <a:pt x="8" y="16"/>
                    <a:pt x="7" y="17"/>
                    <a:pt x="7" y="19"/>
                  </a:cubicBezTo>
                  <a:cubicBezTo>
                    <a:pt x="3" y="19"/>
                    <a:pt x="3" y="19"/>
                    <a:pt x="3" y="19"/>
                  </a:cubicBezTo>
                  <a:cubicBezTo>
                    <a:pt x="1" y="19"/>
                    <a:pt x="0" y="20"/>
                    <a:pt x="0" y="21"/>
                  </a:cubicBezTo>
                  <a:cubicBezTo>
                    <a:pt x="0" y="24"/>
                    <a:pt x="0" y="24"/>
                    <a:pt x="0" y="24"/>
                  </a:cubicBezTo>
                  <a:cubicBezTo>
                    <a:pt x="0" y="25"/>
                    <a:pt x="1" y="26"/>
                    <a:pt x="3" y="26"/>
                  </a:cubicBezTo>
                  <a:cubicBezTo>
                    <a:pt x="7" y="26"/>
                    <a:pt x="7" y="26"/>
                    <a:pt x="7" y="26"/>
                  </a:cubicBezTo>
                  <a:cubicBezTo>
                    <a:pt x="8" y="28"/>
                    <a:pt x="9" y="29"/>
                    <a:pt x="9" y="30"/>
                  </a:cubicBezTo>
                  <a:cubicBezTo>
                    <a:pt x="6" y="34"/>
                    <a:pt x="6" y="34"/>
                    <a:pt x="6" y="34"/>
                  </a:cubicBezTo>
                  <a:cubicBezTo>
                    <a:pt x="5" y="35"/>
                    <a:pt x="5" y="36"/>
                    <a:pt x="6" y="37"/>
                  </a:cubicBezTo>
                  <a:cubicBezTo>
                    <a:pt x="8" y="39"/>
                    <a:pt x="8" y="39"/>
                    <a:pt x="8" y="39"/>
                  </a:cubicBezTo>
                  <a:cubicBezTo>
                    <a:pt x="9" y="40"/>
                    <a:pt x="10" y="40"/>
                    <a:pt x="11" y="39"/>
                  </a:cubicBezTo>
                  <a:cubicBezTo>
                    <a:pt x="15" y="35"/>
                    <a:pt x="15" y="35"/>
                    <a:pt x="15" y="35"/>
                  </a:cubicBezTo>
                  <a:cubicBezTo>
                    <a:pt x="16" y="36"/>
                    <a:pt x="18" y="36"/>
                    <a:pt x="19" y="36"/>
                  </a:cubicBezTo>
                  <a:cubicBezTo>
                    <a:pt x="19" y="42"/>
                    <a:pt x="19" y="42"/>
                    <a:pt x="19" y="42"/>
                  </a:cubicBezTo>
                  <a:cubicBezTo>
                    <a:pt x="19" y="43"/>
                    <a:pt x="20" y="44"/>
                    <a:pt x="21" y="44"/>
                  </a:cubicBezTo>
                  <a:cubicBezTo>
                    <a:pt x="24" y="44"/>
                    <a:pt x="24" y="44"/>
                    <a:pt x="24" y="44"/>
                  </a:cubicBezTo>
                  <a:cubicBezTo>
                    <a:pt x="25" y="44"/>
                    <a:pt x="26" y="43"/>
                    <a:pt x="26" y="42"/>
                  </a:cubicBezTo>
                  <a:cubicBezTo>
                    <a:pt x="26" y="36"/>
                    <a:pt x="26" y="36"/>
                    <a:pt x="26" y="36"/>
                  </a:cubicBezTo>
                  <a:cubicBezTo>
                    <a:pt x="28" y="35"/>
                    <a:pt x="29" y="35"/>
                    <a:pt x="30" y="34"/>
                  </a:cubicBezTo>
                  <a:cubicBezTo>
                    <a:pt x="34" y="38"/>
                    <a:pt x="34" y="38"/>
                    <a:pt x="34" y="38"/>
                  </a:cubicBezTo>
                  <a:cubicBezTo>
                    <a:pt x="35" y="39"/>
                    <a:pt x="36" y="39"/>
                    <a:pt x="37" y="38"/>
                  </a:cubicBezTo>
                  <a:cubicBezTo>
                    <a:pt x="39" y="36"/>
                    <a:pt x="39" y="36"/>
                    <a:pt x="39" y="36"/>
                  </a:cubicBezTo>
                  <a:cubicBezTo>
                    <a:pt x="40" y="35"/>
                    <a:pt x="40" y="34"/>
                    <a:pt x="39" y="33"/>
                  </a:cubicBezTo>
                  <a:cubicBezTo>
                    <a:pt x="35" y="28"/>
                    <a:pt x="35" y="28"/>
                    <a:pt x="35" y="28"/>
                  </a:cubicBezTo>
                  <a:cubicBezTo>
                    <a:pt x="35" y="27"/>
                    <a:pt x="36" y="26"/>
                    <a:pt x="36" y="25"/>
                  </a:cubicBezTo>
                  <a:cubicBezTo>
                    <a:pt x="42" y="25"/>
                    <a:pt x="42" y="25"/>
                    <a:pt x="42" y="25"/>
                  </a:cubicBezTo>
                  <a:cubicBezTo>
                    <a:pt x="43" y="25"/>
                    <a:pt x="44" y="24"/>
                    <a:pt x="44" y="23"/>
                  </a:cubicBezTo>
                  <a:cubicBezTo>
                    <a:pt x="44" y="20"/>
                    <a:pt x="44" y="20"/>
                    <a:pt x="44" y="20"/>
                  </a:cubicBezTo>
                  <a:cubicBezTo>
                    <a:pt x="44" y="19"/>
                    <a:pt x="43" y="18"/>
                    <a:pt x="42" y="18"/>
                  </a:cubicBezTo>
                  <a:close/>
                  <a:moveTo>
                    <a:pt x="21" y="28"/>
                  </a:moveTo>
                  <a:cubicBezTo>
                    <a:pt x="18" y="28"/>
                    <a:pt x="15" y="25"/>
                    <a:pt x="15" y="22"/>
                  </a:cubicBezTo>
                  <a:cubicBezTo>
                    <a:pt x="15" y="19"/>
                    <a:pt x="18" y="16"/>
                    <a:pt x="21" y="16"/>
                  </a:cubicBezTo>
                  <a:cubicBezTo>
                    <a:pt x="25" y="16"/>
                    <a:pt x="28" y="19"/>
                    <a:pt x="28" y="22"/>
                  </a:cubicBezTo>
                  <a:cubicBezTo>
                    <a:pt x="28" y="25"/>
                    <a:pt x="25" y="28"/>
                    <a:pt x="21"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6" name="Freeform 116">
              <a:extLst>
                <a:ext uri="{FF2B5EF4-FFF2-40B4-BE49-F238E27FC236}">
                  <a16:creationId xmlns:a16="http://schemas.microsoft.com/office/drawing/2014/main" id="{AE0C817B-03FF-484F-8186-A6791D357245}"/>
                </a:ext>
              </a:extLst>
            </p:cNvPr>
            <p:cNvSpPr>
              <a:spLocks noEditPoints="1"/>
            </p:cNvSpPr>
            <p:nvPr/>
          </p:nvSpPr>
          <p:spPr bwMode="auto">
            <a:xfrm>
              <a:off x="3505200" y="5517232"/>
              <a:ext cx="88900" cy="88900"/>
            </a:xfrm>
            <a:custGeom>
              <a:avLst/>
              <a:gdLst>
                <a:gd name="T0" fmla="*/ 27 w 28"/>
                <a:gd name="T1" fmla="*/ 11 h 28"/>
                <a:gd name="T2" fmla="*/ 23 w 28"/>
                <a:gd name="T3" fmla="*/ 11 h 28"/>
                <a:gd name="T4" fmla="*/ 22 w 28"/>
                <a:gd name="T5" fmla="*/ 9 h 28"/>
                <a:gd name="T6" fmla="*/ 24 w 28"/>
                <a:gd name="T7" fmla="*/ 7 h 28"/>
                <a:gd name="T8" fmla="*/ 24 w 28"/>
                <a:gd name="T9" fmla="*/ 4 h 28"/>
                <a:gd name="T10" fmla="*/ 23 w 28"/>
                <a:gd name="T11" fmla="*/ 3 h 28"/>
                <a:gd name="T12" fmla="*/ 21 w 28"/>
                <a:gd name="T13" fmla="*/ 3 h 28"/>
                <a:gd name="T14" fmla="*/ 18 w 28"/>
                <a:gd name="T15" fmla="*/ 6 h 28"/>
                <a:gd name="T16" fmla="*/ 16 w 28"/>
                <a:gd name="T17" fmla="*/ 5 h 28"/>
                <a:gd name="T18" fmla="*/ 16 w 28"/>
                <a:gd name="T19" fmla="*/ 2 h 28"/>
                <a:gd name="T20" fmla="*/ 14 w 28"/>
                <a:gd name="T21" fmla="*/ 0 h 28"/>
                <a:gd name="T22" fmla="*/ 13 w 28"/>
                <a:gd name="T23" fmla="*/ 0 h 28"/>
                <a:gd name="T24" fmla="*/ 11 w 28"/>
                <a:gd name="T25" fmla="*/ 2 h 28"/>
                <a:gd name="T26" fmla="*/ 11 w 28"/>
                <a:gd name="T27" fmla="*/ 5 h 28"/>
                <a:gd name="T28" fmla="*/ 9 w 28"/>
                <a:gd name="T29" fmla="*/ 6 h 28"/>
                <a:gd name="T30" fmla="*/ 7 w 28"/>
                <a:gd name="T31" fmla="*/ 4 h 28"/>
                <a:gd name="T32" fmla="*/ 4 w 28"/>
                <a:gd name="T33" fmla="*/ 4 h 28"/>
                <a:gd name="T34" fmla="*/ 3 w 28"/>
                <a:gd name="T35" fmla="*/ 5 h 28"/>
                <a:gd name="T36" fmla="*/ 3 w 28"/>
                <a:gd name="T37" fmla="*/ 7 h 28"/>
                <a:gd name="T38" fmla="*/ 6 w 28"/>
                <a:gd name="T39" fmla="*/ 9 h 28"/>
                <a:gd name="T40" fmla="*/ 5 w 28"/>
                <a:gd name="T41" fmla="*/ 12 h 28"/>
                <a:gd name="T42" fmla="*/ 2 w 28"/>
                <a:gd name="T43" fmla="*/ 12 h 28"/>
                <a:gd name="T44" fmla="*/ 0 w 28"/>
                <a:gd name="T45" fmla="*/ 14 h 28"/>
                <a:gd name="T46" fmla="*/ 0 w 28"/>
                <a:gd name="T47" fmla="*/ 15 h 28"/>
                <a:gd name="T48" fmla="*/ 2 w 28"/>
                <a:gd name="T49" fmla="*/ 17 h 28"/>
                <a:gd name="T50" fmla="*/ 5 w 28"/>
                <a:gd name="T51" fmla="*/ 17 h 28"/>
                <a:gd name="T52" fmla="*/ 6 w 28"/>
                <a:gd name="T53" fmla="*/ 19 h 28"/>
                <a:gd name="T54" fmla="*/ 4 w 28"/>
                <a:gd name="T55" fmla="*/ 21 h 28"/>
                <a:gd name="T56" fmla="*/ 4 w 28"/>
                <a:gd name="T57" fmla="*/ 24 h 28"/>
                <a:gd name="T58" fmla="*/ 5 w 28"/>
                <a:gd name="T59" fmla="*/ 25 h 28"/>
                <a:gd name="T60" fmla="*/ 7 w 28"/>
                <a:gd name="T61" fmla="*/ 25 h 28"/>
                <a:gd name="T62" fmla="*/ 10 w 28"/>
                <a:gd name="T63" fmla="*/ 22 h 28"/>
                <a:gd name="T64" fmla="*/ 12 w 28"/>
                <a:gd name="T65" fmla="*/ 23 h 28"/>
                <a:gd name="T66" fmla="*/ 12 w 28"/>
                <a:gd name="T67" fmla="*/ 26 h 28"/>
                <a:gd name="T68" fmla="*/ 14 w 28"/>
                <a:gd name="T69" fmla="*/ 28 h 28"/>
                <a:gd name="T70" fmla="*/ 15 w 28"/>
                <a:gd name="T71" fmla="*/ 28 h 28"/>
                <a:gd name="T72" fmla="*/ 17 w 28"/>
                <a:gd name="T73" fmla="*/ 26 h 28"/>
                <a:gd name="T74" fmla="*/ 17 w 28"/>
                <a:gd name="T75" fmla="*/ 23 h 28"/>
                <a:gd name="T76" fmla="*/ 19 w 28"/>
                <a:gd name="T77" fmla="*/ 22 h 28"/>
                <a:gd name="T78" fmla="*/ 22 w 28"/>
                <a:gd name="T79" fmla="*/ 24 h 28"/>
                <a:gd name="T80" fmla="*/ 24 w 28"/>
                <a:gd name="T81" fmla="*/ 24 h 28"/>
                <a:gd name="T82" fmla="*/ 25 w 28"/>
                <a:gd name="T83" fmla="*/ 23 h 28"/>
                <a:gd name="T84" fmla="*/ 25 w 28"/>
                <a:gd name="T85" fmla="*/ 21 h 28"/>
                <a:gd name="T86" fmla="*/ 22 w 28"/>
                <a:gd name="T87" fmla="*/ 18 h 28"/>
                <a:gd name="T88" fmla="*/ 23 w 28"/>
                <a:gd name="T89" fmla="*/ 16 h 28"/>
                <a:gd name="T90" fmla="*/ 27 w 28"/>
                <a:gd name="T91" fmla="*/ 16 h 28"/>
                <a:gd name="T92" fmla="*/ 28 w 28"/>
                <a:gd name="T93" fmla="*/ 14 h 28"/>
                <a:gd name="T94" fmla="*/ 28 w 28"/>
                <a:gd name="T95" fmla="*/ 13 h 28"/>
                <a:gd name="T96" fmla="*/ 27 w 28"/>
                <a:gd name="T97" fmla="*/ 11 h 28"/>
                <a:gd name="T98" fmla="*/ 14 w 28"/>
                <a:gd name="T99" fmla="*/ 18 h 28"/>
                <a:gd name="T100" fmla="*/ 10 w 28"/>
                <a:gd name="T101" fmla="*/ 14 h 28"/>
                <a:gd name="T102" fmla="*/ 14 w 28"/>
                <a:gd name="T103" fmla="*/ 10 h 28"/>
                <a:gd name="T104" fmla="*/ 18 w 28"/>
                <a:gd name="T105" fmla="*/ 14 h 28"/>
                <a:gd name="T106" fmla="*/ 14 w 28"/>
                <a:gd name="T10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8">
                  <a:moveTo>
                    <a:pt x="27" y="11"/>
                  </a:moveTo>
                  <a:cubicBezTo>
                    <a:pt x="23" y="11"/>
                    <a:pt x="23" y="11"/>
                    <a:pt x="23" y="11"/>
                  </a:cubicBezTo>
                  <a:cubicBezTo>
                    <a:pt x="22" y="11"/>
                    <a:pt x="22" y="10"/>
                    <a:pt x="22" y="9"/>
                  </a:cubicBezTo>
                  <a:cubicBezTo>
                    <a:pt x="24" y="7"/>
                    <a:pt x="24" y="7"/>
                    <a:pt x="24" y="7"/>
                  </a:cubicBezTo>
                  <a:cubicBezTo>
                    <a:pt x="25" y="6"/>
                    <a:pt x="25" y="5"/>
                    <a:pt x="24" y="4"/>
                  </a:cubicBezTo>
                  <a:cubicBezTo>
                    <a:pt x="23" y="3"/>
                    <a:pt x="23" y="3"/>
                    <a:pt x="23" y="3"/>
                  </a:cubicBezTo>
                  <a:cubicBezTo>
                    <a:pt x="23" y="3"/>
                    <a:pt x="22" y="3"/>
                    <a:pt x="21" y="3"/>
                  </a:cubicBezTo>
                  <a:cubicBezTo>
                    <a:pt x="18" y="6"/>
                    <a:pt x="18" y="6"/>
                    <a:pt x="18" y="6"/>
                  </a:cubicBezTo>
                  <a:cubicBezTo>
                    <a:pt x="18" y="6"/>
                    <a:pt x="17" y="5"/>
                    <a:pt x="16" y="5"/>
                  </a:cubicBezTo>
                  <a:cubicBezTo>
                    <a:pt x="16" y="2"/>
                    <a:pt x="16" y="2"/>
                    <a:pt x="16" y="2"/>
                  </a:cubicBezTo>
                  <a:cubicBezTo>
                    <a:pt x="16" y="1"/>
                    <a:pt x="15" y="0"/>
                    <a:pt x="14" y="0"/>
                  </a:cubicBezTo>
                  <a:cubicBezTo>
                    <a:pt x="13" y="0"/>
                    <a:pt x="13" y="0"/>
                    <a:pt x="13" y="0"/>
                  </a:cubicBezTo>
                  <a:cubicBezTo>
                    <a:pt x="12" y="0"/>
                    <a:pt x="11" y="1"/>
                    <a:pt x="11" y="2"/>
                  </a:cubicBezTo>
                  <a:cubicBezTo>
                    <a:pt x="11" y="5"/>
                    <a:pt x="11" y="5"/>
                    <a:pt x="11" y="5"/>
                  </a:cubicBezTo>
                  <a:cubicBezTo>
                    <a:pt x="10" y="5"/>
                    <a:pt x="10" y="6"/>
                    <a:pt x="9" y="6"/>
                  </a:cubicBezTo>
                  <a:cubicBezTo>
                    <a:pt x="7" y="4"/>
                    <a:pt x="7" y="4"/>
                    <a:pt x="7" y="4"/>
                  </a:cubicBezTo>
                  <a:cubicBezTo>
                    <a:pt x="6" y="3"/>
                    <a:pt x="5" y="3"/>
                    <a:pt x="4" y="4"/>
                  </a:cubicBezTo>
                  <a:cubicBezTo>
                    <a:pt x="3" y="5"/>
                    <a:pt x="3" y="5"/>
                    <a:pt x="3" y="5"/>
                  </a:cubicBezTo>
                  <a:cubicBezTo>
                    <a:pt x="3" y="6"/>
                    <a:pt x="3" y="7"/>
                    <a:pt x="3" y="7"/>
                  </a:cubicBezTo>
                  <a:cubicBezTo>
                    <a:pt x="6" y="9"/>
                    <a:pt x="6" y="9"/>
                    <a:pt x="6" y="9"/>
                  </a:cubicBezTo>
                  <a:cubicBezTo>
                    <a:pt x="5" y="10"/>
                    <a:pt x="5" y="11"/>
                    <a:pt x="5" y="12"/>
                  </a:cubicBezTo>
                  <a:cubicBezTo>
                    <a:pt x="2" y="12"/>
                    <a:pt x="2" y="12"/>
                    <a:pt x="2" y="12"/>
                  </a:cubicBezTo>
                  <a:cubicBezTo>
                    <a:pt x="1" y="12"/>
                    <a:pt x="0" y="13"/>
                    <a:pt x="0" y="14"/>
                  </a:cubicBezTo>
                  <a:cubicBezTo>
                    <a:pt x="0" y="15"/>
                    <a:pt x="0" y="15"/>
                    <a:pt x="0" y="15"/>
                  </a:cubicBezTo>
                  <a:cubicBezTo>
                    <a:pt x="0" y="16"/>
                    <a:pt x="1" y="17"/>
                    <a:pt x="2" y="17"/>
                  </a:cubicBezTo>
                  <a:cubicBezTo>
                    <a:pt x="5" y="17"/>
                    <a:pt x="5" y="17"/>
                    <a:pt x="5" y="17"/>
                  </a:cubicBezTo>
                  <a:cubicBezTo>
                    <a:pt x="5" y="18"/>
                    <a:pt x="5" y="19"/>
                    <a:pt x="6" y="19"/>
                  </a:cubicBezTo>
                  <a:cubicBezTo>
                    <a:pt x="4" y="21"/>
                    <a:pt x="4" y="21"/>
                    <a:pt x="4" y="21"/>
                  </a:cubicBezTo>
                  <a:cubicBezTo>
                    <a:pt x="3" y="22"/>
                    <a:pt x="3" y="23"/>
                    <a:pt x="4" y="24"/>
                  </a:cubicBezTo>
                  <a:cubicBezTo>
                    <a:pt x="5" y="25"/>
                    <a:pt x="5" y="25"/>
                    <a:pt x="5" y="25"/>
                  </a:cubicBezTo>
                  <a:cubicBezTo>
                    <a:pt x="6" y="25"/>
                    <a:pt x="7" y="25"/>
                    <a:pt x="7" y="25"/>
                  </a:cubicBezTo>
                  <a:cubicBezTo>
                    <a:pt x="10" y="22"/>
                    <a:pt x="10" y="22"/>
                    <a:pt x="10" y="22"/>
                  </a:cubicBezTo>
                  <a:cubicBezTo>
                    <a:pt x="10" y="23"/>
                    <a:pt x="11" y="23"/>
                    <a:pt x="12" y="23"/>
                  </a:cubicBezTo>
                  <a:cubicBezTo>
                    <a:pt x="12" y="26"/>
                    <a:pt x="12" y="26"/>
                    <a:pt x="12" y="26"/>
                  </a:cubicBezTo>
                  <a:cubicBezTo>
                    <a:pt x="12" y="27"/>
                    <a:pt x="13" y="28"/>
                    <a:pt x="14" y="28"/>
                  </a:cubicBezTo>
                  <a:cubicBezTo>
                    <a:pt x="15" y="28"/>
                    <a:pt x="15" y="28"/>
                    <a:pt x="15" y="28"/>
                  </a:cubicBezTo>
                  <a:cubicBezTo>
                    <a:pt x="16" y="28"/>
                    <a:pt x="17" y="27"/>
                    <a:pt x="17" y="26"/>
                  </a:cubicBezTo>
                  <a:cubicBezTo>
                    <a:pt x="17" y="23"/>
                    <a:pt x="17" y="23"/>
                    <a:pt x="17" y="23"/>
                  </a:cubicBezTo>
                  <a:cubicBezTo>
                    <a:pt x="18" y="23"/>
                    <a:pt x="18" y="22"/>
                    <a:pt x="19" y="22"/>
                  </a:cubicBezTo>
                  <a:cubicBezTo>
                    <a:pt x="22" y="24"/>
                    <a:pt x="22" y="24"/>
                    <a:pt x="22" y="24"/>
                  </a:cubicBezTo>
                  <a:cubicBezTo>
                    <a:pt x="22" y="25"/>
                    <a:pt x="23" y="25"/>
                    <a:pt x="24" y="24"/>
                  </a:cubicBezTo>
                  <a:cubicBezTo>
                    <a:pt x="25" y="23"/>
                    <a:pt x="25" y="23"/>
                    <a:pt x="25" y="23"/>
                  </a:cubicBezTo>
                  <a:cubicBezTo>
                    <a:pt x="25" y="22"/>
                    <a:pt x="25" y="21"/>
                    <a:pt x="25" y="21"/>
                  </a:cubicBezTo>
                  <a:cubicBezTo>
                    <a:pt x="22" y="18"/>
                    <a:pt x="22" y="18"/>
                    <a:pt x="22" y="18"/>
                  </a:cubicBezTo>
                  <a:cubicBezTo>
                    <a:pt x="22" y="17"/>
                    <a:pt x="23" y="17"/>
                    <a:pt x="23" y="16"/>
                  </a:cubicBezTo>
                  <a:cubicBezTo>
                    <a:pt x="27" y="16"/>
                    <a:pt x="27" y="16"/>
                    <a:pt x="27" y="16"/>
                  </a:cubicBezTo>
                  <a:cubicBezTo>
                    <a:pt x="27" y="16"/>
                    <a:pt x="28" y="15"/>
                    <a:pt x="28" y="14"/>
                  </a:cubicBezTo>
                  <a:cubicBezTo>
                    <a:pt x="28" y="13"/>
                    <a:pt x="28" y="13"/>
                    <a:pt x="28" y="13"/>
                  </a:cubicBezTo>
                  <a:cubicBezTo>
                    <a:pt x="28" y="12"/>
                    <a:pt x="27" y="11"/>
                    <a:pt x="27" y="11"/>
                  </a:cubicBezTo>
                  <a:close/>
                  <a:moveTo>
                    <a:pt x="14" y="18"/>
                  </a:moveTo>
                  <a:cubicBezTo>
                    <a:pt x="12" y="18"/>
                    <a:pt x="10" y="16"/>
                    <a:pt x="10" y="14"/>
                  </a:cubicBezTo>
                  <a:cubicBezTo>
                    <a:pt x="10" y="12"/>
                    <a:pt x="12" y="10"/>
                    <a:pt x="14" y="10"/>
                  </a:cubicBezTo>
                  <a:cubicBezTo>
                    <a:pt x="16" y="10"/>
                    <a:pt x="18" y="12"/>
                    <a:pt x="18" y="14"/>
                  </a:cubicBezTo>
                  <a:cubicBezTo>
                    <a:pt x="18" y="16"/>
                    <a:pt x="16" y="18"/>
                    <a:pt x="1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
        <p:nvSpPr>
          <p:cNvPr id="230" name="Freeform 121">
            <a:extLst>
              <a:ext uri="{FF2B5EF4-FFF2-40B4-BE49-F238E27FC236}">
                <a16:creationId xmlns:a16="http://schemas.microsoft.com/office/drawing/2014/main" id="{6BF6D0C2-64A1-41F8-86A6-E96E34F3945C}"/>
              </a:ext>
            </a:extLst>
          </p:cNvPr>
          <p:cNvSpPr>
            <a:spLocks noEditPoints="1"/>
          </p:cNvSpPr>
          <p:nvPr/>
        </p:nvSpPr>
        <p:spPr bwMode="auto">
          <a:xfrm>
            <a:off x="4115691" y="3022561"/>
            <a:ext cx="503232" cy="549541"/>
          </a:xfrm>
          <a:custGeom>
            <a:avLst/>
            <a:gdLst>
              <a:gd name="T0" fmla="*/ 52 w 60"/>
              <a:gd name="T1" fmla="*/ 8 h 64"/>
              <a:gd name="T2" fmla="*/ 52 w 60"/>
              <a:gd name="T3" fmla="*/ 2 h 64"/>
              <a:gd name="T4" fmla="*/ 50 w 60"/>
              <a:gd name="T5" fmla="*/ 0 h 64"/>
              <a:gd name="T6" fmla="*/ 42 w 60"/>
              <a:gd name="T7" fmla="*/ 0 h 64"/>
              <a:gd name="T8" fmla="*/ 40 w 60"/>
              <a:gd name="T9" fmla="*/ 2 h 64"/>
              <a:gd name="T10" fmla="*/ 40 w 60"/>
              <a:gd name="T11" fmla="*/ 8 h 64"/>
              <a:gd name="T12" fmla="*/ 20 w 60"/>
              <a:gd name="T13" fmla="*/ 8 h 64"/>
              <a:gd name="T14" fmla="*/ 20 w 60"/>
              <a:gd name="T15" fmla="*/ 2 h 64"/>
              <a:gd name="T16" fmla="*/ 18 w 60"/>
              <a:gd name="T17" fmla="*/ 0 h 64"/>
              <a:gd name="T18" fmla="*/ 10 w 60"/>
              <a:gd name="T19" fmla="*/ 0 h 64"/>
              <a:gd name="T20" fmla="*/ 8 w 60"/>
              <a:gd name="T21" fmla="*/ 2 h 64"/>
              <a:gd name="T22" fmla="*/ 8 w 60"/>
              <a:gd name="T23" fmla="*/ 8 h 64"/>
              <a:gd name="T24" fmla="*/ 0 w 60"/>
              <a:gd name="T25" fmla="*/ 8 h 64"/>
              <a:gd name="T26" fmla="*/ 0 w 60"/>
              <a:gd name="T27" fmla="*/ 64 h 64"/>
              <a:gd name="T28" fmla="*/ 60 w 60"/>
              <a:gd name="T29" fmla="*/ 64 h 64"/>
              <a:gd name="T30" fmla="*/ 60 w 60"/>
              <a:gd name="T31" fmla="*/ 8 h 64"/>
              <a:gd name="T32" fmla="*/ 52 w 60"/>
              <a:gd name="T33" fmla="*/ 8 h 64"/>
              <a:gd name="T34" fmla="*/ 44 w 60"/>
              <a:gd name="T35" fmla="*/ 4 h 64"/>
              <a:gd name="T36" fmla="*/ 48 w 60"/>
              <a:gd name="T37" fmla="*/ 4 h 64"/>
              <a:gd name="T38" fmla="*/ 48 w 60"/>
              <a:gd name="T39" fmla="*/ 12 h 64"/>
              <a:gd name="T40" fmla="*/ 44 w 60"/>
              <a:gd name="T41" fmla="*/ 12 h 64"/>
              <a:gd name="T42" fmla="*/ 44 w 60"/>
              <a:gd name="T43" fmla="*/ 4 h 64"/>
              <a:gd name="T44" fmla="*/ 12 w 60"/>
              <a:gd name="T45" fmla="*/ 4 h 64"/>
              <a:gd name="T46" fmla="*/ 16 w 60"/>
              <a:gd name="T47" fmla="*/ 4 h 64"/>
              <a:gd name="T48" fmla="*/ 16 w 60"/>
              <a:gd name="T49" fmla="*/ 12 h 64"/>
              <a:gd name="T50" fmla="*/ 12 w 60"/>
              <a:gd name="T51" fmla="*/ 12 h 64"/>
              <a:gd name="T52" fmla="*/ 12 w 60"/>
              <a:gd name="T53" fmla="*/ 4 h 64"/>
              <a:gd name="T54" fmla="*/ 56 w 60"/>
              <a:gd name="T55" fmla="*/ 60 h 64"/>
              <a:gd name="T56" fmla="*/ 4 w 60"/>
              <a:gd name="T57" fmla="*/ 60 h 64"/>
              <a:gd name="T58" fmla="*/ 4 w 60"/>
              <a:gd name="T59" fmla="*/ 20 h 64"/>
              <a:gd name="T60" fmla="*/ 56 w 60"/>
              <a:gd name="T61" fmla="*/ 20 h 64"/>
              <a:gd name="T62" fmla="*/ 56 w 60"/>
              <a:gd name="T63"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4">
                <a:moveTo>
                  <a:pt x="52" y="8"/>
                </a:moveTo>
                <a:cubicBezTo>
                  <a:pt x="52" y="2"/>
                  <a:pt x="52" y="2"/>
                  <a:pt x="52" y="2"/>
                </a:cubicBezTo>
                <a:cubicBezTo>
                  <a:pt x="52" y="1"/>
                  <a:pt x="51" y="0"/>
                  <a:pt x="50" y="0"/>
                </a:cubicBezTo>
                <a:cubicBezTo>
                  <a:pt x="42" y="0"/>
                  <a:pt x="42" y="0"/>
                  <a:pt x="42" y="0"/>
                </a:cubicBezTo>
                <a:cubicBezTo>
                  <a:pt x="41" y="0"/>
                  <a:pt x="40" y="1"/>
                  <a:pt x="40" y="2"/>
                </a:cubicBezTo>
                <a:cubicBezTo>
                  <a:pt x="40" y="8"/>
                  <a:pt x="40" y="8"/>
                  <a:pt x="40" y="8"/>
                </a:cubicBezTo>
                <a:cubicBezTo>
                  <a:pt x="20" y="8"/>
                  <a:pt x="20" y="8"/>
                  <a:pt x="20" y="8"/>
                </a:cubicBezTo>
                <a:cubicBezTo>
                  <a:pt x="20" y="2"/>
                  <a:pt x="20" y="2"/>
                  <a:pt x="20" y="2"/>
                </a:cubicBezTo>
                <a:cubicBezTo>
                  <a:pt x="20" y="1"/>
                  <a:pt x="19" y="0"/>
                  <a:pt x="18" y="0"/>
                </a:cubicBezTo>
                <a:cubicBezTo>
                  <a:pt x="10" y="0"/>
                  <a:pt x="10" y="0"/>
                  <a:pt x="10" y="0"/>
                </a:cubicBezTo>
                <a:cubicBezTo>
                  <a:pt x="9" y="0"/>
                  <a:pt x="8" y="1"/>
                  <a:pt x="8" y="2"/>
                </a:cubicBezTo>
                <a:cubicBezTo>
                  <a:pt x="8" y="8"/>
                  <a:pt x="8" y="8"/>
                  <a:pt x="8" y="8"/>
                </a:cubicBezTo>
                <a:cubicBezTo>
                  <a:pt x="0" y="8"/>
                  <a:pt x="0" y="8"/>
                  <a:pt x="0" y="8"/>
                </a:cubicBezTo>
                <a:cubicBezTo>
                  <a:pt x="0" y="64"/>
                  <a:pt x="0" y="64"/>
                  <a:pt x="0" y="64"/>
                </a:cubicBezTo>
                <a:cubicBezTo>
                  <a:pt x="60" y="64"/>
                  <a:pt x="60" y="64"/>
                  <a:pt x="60" y="64"/>
                </a:cubicBezTo>
                <a:cubicBezTo>
                  <a:pt x="60" y="8"/>
                  <a:pt x="60" y="8"/>
                  <a:pt x="60" y="8"/>
                </a:cubicBezTo>
                <a:lnTo>
                  <a:pt x="52" y="8"/>
                </a:lnTo>
                <a:close/>
                <a:moveTo>
                  <a:pt x="44" y="4"/>
                </a:moveTo>
                <a:cubicBezTo>
                  <a:pt x="48" y="4"/>
                  <a:pt x="48" y="4"/>
                  <a:pt x="48" y="4"/>
                </a:cubicBezTo>
                <a:cubicBezTo>
                  <a:pt x="48" y="12"/>
                  <a:pt x="48" y="12"/>
                  <a:pt x="48" y="12"/>
                </a:cubicBezTo>
                <a:cubicBezTo>
                  <a:pt x="44" y="12"/>
                  <a:pt x="44" y="12"/>
                  <a:pt x="44" y="12"/>
                </a:cubicBezTo>
                <a:lnTo>
                  <a:pt x="44" y="4"/>
                </a:lnTo>
                <a:close/>
                <a:moveTo>
                  <a:pt x="12" y="4"/>
                </a:moveTo>
                <a:cubicBezTo>
                  <a:pt x="16" y="4"/>
                  <a:pt x="16" y="4"/>
                  <a:pt x="16" y="4"/>
                </a:cubicBezTo>
                <a:cubicBezTo>
                  <a:pt x="16" y="12"/>
                  <a:pt x="16" y="12"/>
                  <a:pt x="16" y="12"/>
                </a:cubicBezTo>
                <a:cubicBezTo>
                  <a:pt x="12" y="12"/>
                  <a:pt x="12" y="12"/>
                  <a:pt x="12" y="12"/>
                </a:cubicBezTo>
                <a:lnTo>
                  <a:pt x="12" y="4"/>
                </a:lnTo>
                <a:close/>
                <a:moveTo>
                  <a:pt x="56" y="60"/>
                </a:moveTo>
                <a:cubicBezTo>
                  <a:pt x="4" y="60"/>
                  <a:pt x="4" y="60"/>
                  <a:pt x="4" y="60"/>
                </a:cubicBezTo>
                <a:cubicBezTo>
                  <a:pt x="4" y="20"/>
                  <a:pt x="4" y="20"/>
                  <a:pt x="4" y="20"/>
                </a:cubicBezTo>
                <a:cubicBezTo>
                  <a:pt x="56" y="20"/>
                  <a:pt x="56" y="20"/>
                  <a:pt x="56" y="20"/>
                </a:cubicBezTo>
                <a:lnTo>
                  <a:pt x="56"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nvGrpSpPr>
          <p:cNvPr id="231" name="Group 230">
            <a:extLst>
              <a:ext uri="{FF2B5EF4-FFF2-40B4-BE49-F238E27FC236}">
                <a16:creationId xmlns:a16="http://schemas.microsoft.com/office/drawing/2014/main" id="{B95D5015-5608-4B50-A33E-3528FC9FD452}"/>
              </a:ext>
            </a:extLst>
          </p:cNvPr>
          <p:cNvGrpSpPr/>
          <p:nvPr/>
        </p:nvGrpSpPr>
        <p:grpSpPr>
          <a:xfrm>
            <a:off x="7265798" y="3074382"/>
            <a:ext cx="445539" cy="445897"/>
            <a:chOff x="7874000" y="3420864"/>
            <a:chExt cx="203200" cy="177800"/>
          </a:xfrm>
          <a:solidFill>
            <a:schemeClr val="bg1"/>
          </a:solidFill>
        </p:grpSpPr>
        <p:sp>
          <p:nvSpPr>
            <p:cNvPr id="232" name="Rectangle 826">
              <a:extLst>
                <a:ext uri="{FF2B5EF4-FFF2-40B4-BE49-F238E27FC236}">
                  <a16:creationId xmlns:a16="http://schemas.microsoft.com/office/drawing/2014/main" id="{97B08FF5-09E7-4E8A-8377-225B477E4711}"/>
                </a:ext>
              </a:extLst>
            </p:cNvPr>
            <p:cNvSpPr>
              <a:spLocks noChangeArrowheads="1"/>
            </p:cNvSpPr>
            <p:nvPr/>
          </p:nvSpPr>
          <p:spPr bwMode="auto">
            <a:xfrm>
              <a:off x="7874000" y="3585964"/>
              <a:ext cx="20320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3" name="Rectangle 827">
              <a:extLst>
                <a:ext uri="{FF2B5EF4-FFF2-40B4-BE49-F238E27FC236}">
                  <a16:creationId xmlns:a16="http://schemas.microsoft.com/office/drawing/2014/main" id="{7ADFC6D2-9BC0-4023-AA11-1A0F55FA2F2D}"/>
                </a:ext>
              </a:extLst>
            </p:cNvPr>
            <p:cNvSpPr>
              <a:spLocks noChangeArrowheads="1"/>
            </p:cNvSpPr>
            <p:nvPr/>
          </p:nvSpPr>
          <p:spPr bwMode="auto">
            <a:xfrm>
              <a:off x="7874000" y="3458964"/>
              <a:ext cx="50800" cy="114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4" name="Rectangle 828">
              <a:extLst>
                <a:ext uri="{FF2B5EF4-FFF2-40B4-BE49-F238E27FC236}">
                  <a16:creationId xmlns:a16="http://schemas.microsoft.com/office/drawing/2014/main" id="{2F48A8DB-A9D4-43F4-8217-B448C8D7385B}"/>
                </a:ext>
              </a:extLst>
            </p:cNvPr>
            <p:cNvSpPr>
              <a:spLocks noChangeArrowheads="1"/>
            </p:cNvSpPr>
            <p:nvPr/>
          </p:nvSpPr>
          <p:spPr bwMode="auto">
            <a:xfrm>
              <a:off x="7950200" y="3509764"/>
              <a:ext cx="50800"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5" name="Rectangle 829">
              <a:extLst>
                <a:ext uri="{FF2B5EF4-FFF2-40B4-BE49-F238E27FC236}">
                  <a16:creationId xmlns:a16="http://schemas.microsoft.com/office/drawing/2014/main" id="{5A9784D5-8C04-4BDD-BC48-B49BFC8CCF2D}"/>
                </a:ext>
              </a:extLst>
            </p:cNvPr>
            <p:cNvSpPr>
              <a:spLocks noChangeArrowheads="1"/>
            </p:cNvSpPr>
            <p:nvPr/>
          </p:nvSpPr>
          <p:spPr bwMode="auto">
            <a:xfrm>
              <a:off x="8026400" y="3420864"/>
              <a:ext cx="50800" cy="152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237" name="Group 236">
            <a:extLst>
              <a:ext uri="{FF2B5EF4-FFF2-40B4-BE49-F238E27FC236}">
                <a16:creationId xmlns:a16="http://schemas.microsoft.com/office/drawing/2014/main" id="{B43ACB3E-BACE-4722-B191-08BE4287C830}"/>
              </a:ext>
            </a:extLst>
          </p:cNvPr>
          <p:cNvGrpSpPr/>
          <p:nvPr/>
        </p:nvGrpSpPr>
        <p:grpSpPr>
          <a:xfrm>
            <a:off x="1305134" y="454257"/>
            <a:ext cx="1019175" cy="181379"/>
            <a:chOff x="4127500" y="876491"/>
            <a:chExt cx="1019175" cy="181379"/>
          </a:xfrm>
        </p:grpSpPr>
        <p:sp>
          <p:nvSpPr>
            <p:cNvPr id="238" name="Oval 237">
              <a:extLst>
                <a:ext uri="{FF2B5EF4-FFF2-40B4-BE49-F238E27FC236}">
                  <a16:creationId xmlns:a16="http://schemas.microsoft.com/office/drawing/2014/main" id="{39ED9E0A-D42D-4405-A892-6B5B072FA8ED}"/>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4C7CCEAC-4126-42BB-B087-07FEA17A780C}"/>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3B9BF7DF-BF82-49DA-A5D3-F6A6AD891E39}"/>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002B6BDB-609E-4F03-BF3E-576F300164F3}"/>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C7090854-4CBA-4653-BB19-403DB4CC9389}"/>
              </a:ext>
            </a:extLst>
          </p:cNvPr>
          <p:cNvPicPr>
            <a:picLocks noChangeAspect="1"/>
          </p:cNvPicPr>
          <p:nvPr/>
        </p:nvPicPr>
        <p:blipFill>
          <a:blip r:embed="rId2"/>
          <a:stretch>
            <a:fillRect/>
          </a:stretch>
        </p:blipFill>
        <p:spPr>
          <a:xfrm>
            <a:off x="8888383" y="342102"/>
            <a:ext cx="2324100" cy="1914525"/>
          </a:xfrm>
          <a:prstGeom prst="rect">
            <a:avLst/>
          </a:prstGeom>
        </p:spPr>
      </p:pic>
      <p:pic>
        <p:nvPicPr>
          <p:cNvPr id="49" name="Picture 48" descr="A close up of a sign&#10;&#10;Description generated with high confidence">
            <a:extLst>
              <a:ext uri="{FF2B5EF4-FFF2-40B4-BE49-F238E27FC236}">
                <a16:creationId xmlns:a16="http://schemas.microsoft.com/office/drawing/2014/main" id="{F264B592-95B5-4DE4-8723-F17AE2B916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
          <a:stretch/>
        </p:blipFill>
        <p:spPr>
          <a:xfrm>
            <a:off x="198699" y="163443"/>
            <a:ext cx="748124" cy="696672"/>
          </a:xfrm>
          <a:prstGeom prst="rect">
            <a:avLst/>
          </a:prstGeom>
        </p:spPr>
      </p:pic>
      <p:sp>
        <p:nvSpPr>
          <p:cNvPr id="2" name="TextBox 1">
            <a:extLst>
              <a:ext uri="{FF2B5EF4-FFF2-40B4-BE49-F238E27FC236}">
                <a16:creationId xmlns:a16="http://schemas.microsoft.com/office/drawing/2014/main" id="{41AEE0C5-7150-4F0F-8707-341BC2B0EE84}"/>
              </a:ext>
            </a:extLst>
          </p:cNvPr>
          <p:cNvSpPr txBox="1"/>
          <p:nvPr/>
        </p:nvSpPr>
        <p:spPr>
          <a:xfrm>
            <a:off x="4124424" y="3177252"/>
            <a:ext cx="457200" cy="400110"/>
          </a:xfrm>
          <a:prstGeom prst="rect">
            <a:avLst/>
          </a:prstGeom>
          <a:noFill/>
        </p:spPr>
        <p:txBody>
          <a:bodyPr wrap="square" rtlCol="0">
            <a:spAutoFit/>
          </a:bodyPr>
          <a:lstStyle/>
          <a:p>
            <a:pPr algn="ctr"/>
            <a:r>
              <a:rPr lang="en-US" sz="2000" b="1" dirty="0">
                <a:solidFill>
                  <a:schemeClr val="bg1"/>
                </a:solidFill>
              </a:rPr>
              <a:t>02</a:t>
            </a:r>
          </a:p>
        </p:txBody>
      </p:sp>
      <p:sp>
        <p:nvSpPr>
          <p:cNvPr id="5" name="TextBox 4">
            <a:extLst>
              <a:ext uri="{FF2B5EF4-FFF2-40B4-BE49-F238E27FC236}">
                <a16:creationId xmlns:a16="http://schemas.microsoft.com/office/drawing/2014/main" id="{A170F028-E8D9-4671-91EA-327E7481B79F}"/>
              </a:ext>
            </a:extLst>
          </p:cNvPr>
          <p:cNvSpPr txBox="1"/>
          <p:nvPr/>
        </p:nvSpPr>
        <p:spPr>
          <a:xfrm>
            <a:off x="113511" y="6520618"/>
            <a:ext cx="9139545" cy="261610"/>
          </a:xfrm>
          <a:prstGeom prst="rect">
            <a:avLst/>
          </a:prstGeom>
          <a:noFill/>
        </p:spPr>
        <p:txBody>
          <a:bodyPr wrap="square" rtlCol="0">
            <a:spAutoFit/>
          </a:bodyPr>
          <a:lstStyle/>
          <a:p>
            <a:r>
              <a:rPr lang="en-US" sz="1100" dirty="0"/>
              <a:t>* This 3 Year Schedule is based on organic growth, i.e. without securing external financing.  External financing will accelerate the schedule by up to one year.</a:t>
            </a:r>
          </a:p>
        </p:txBody>
      </p:sp>
      <p:sp>
        <p:nvSpPr>
          <p:cNvPr id="50" name="Slide Number Placeholder 1">
            <a:extLst>
              <a:ext uri="{FF2B5EF4-FFF2-40B4-BE49-F238E27FC236}">
                <a16:creationId xmlns:a16="http://schemas.microsoft.com/office/drawing/2014/main" id="{F7D5BE12-C824-46FC-9D02-36DCD6F5583D}"/>
              </a:ext>
            </a:extLst>
          </p:cNvPr>
          <p:cNvSpPr>
            <a:spLocks noGrp="1"/>
          </p:cNvSpPr>
          <p:nvPr>
            <p:ph type="sldNum" sz="quarter" idx="12"/>
          </p:nvPr>
        </p:nvSpPr>
        <p:spPr>
          <a:xfrm>
            <a:off x="8610600" y="6356350"/>
            <a:ext cx="2743200" cy="365125"/>
          </a:xfrm>
        </p:spPr>
        <p:txBody>
          <a:bodyPr/>
          <a:lstStyle/>
          <a:p>
            <a:fld id="{43E1C79E-4906-42D7-9799-8BE0AC9297B3}" type="slidenum">
              <a:rPr lang="en-US" smtClean="0"/>
              <a:pPr/>
              <a:t>6</a:t>
            </a:fld>
            <a:endParaRPr lang="en-US"/>
          </a:p>
        </p:txBody>
      </p:sp>
    </p:spTree>
    <p:extLst>
      <p:ext uri="{BB962C8B-B14F-4D97-AF65-F5344CB8AC3E}">
        <p14:creationId xmlns:p14="http://schemas.microsoft.com/office/powerpoint/2010/main" val="215763017"/>
      </p:ext>
    </p:extLst>
  </p:cSld>
  <p:clrMapOvr>
    <a:masterClrMapping/>
  </p:clrMapOvr>
  <mc:AlternateContent xmlns:mc="http://schemas.openxmlformats.org/markup-compatibility/2006" xmlns:p14="http://schemas.microsoft.com/office/powerpoint/2010/main">
    <mc:Choice Requires="p14">
      <p:transition p14:dur="250" advTm="10000">
        <p:pull/>
      </p:transition>
    </mc:Choice>
    <mc:Fallback xmlns="">
      <p:transition advTm="10000">
        <p:pull/>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94D4C3-5B92-4E52-9201-824DF01FBA39}"/>
              </a:ext>
            </a:extLst>
          </p:cNvPr>
          <p:cNvSpPr>
            <a:spLocks noGrp="1"/>
          </p:cNvSpPr>
          <p:nvPr>
            <p:ph type="sldNum" sz="quarter" idx="12"/>
          </p:nvPr>
        </p:nvSpPr>
        <p:spPr/>
        <p:txBody>
          <a:bodyPr/>
          <a:lstStyle/>
          <a:p>
            <a:fld id="{43E1C79E-4906-42D7-9799-8BE0AC9297B3}" type="slidenum">
              <a:rPr lang="en-US" smtClean="0"/>
              <a:pPr/>
              <a:t>7</a:t>
            </a:fld>
            <a:endParaRPr lang="en-US"/>
          </a:p>
        </p:txBody>
      </p:sp>
      <p:sp>
        <p:nvSpPr>
          <p:cNvPr id="96" name="Title 1">
            <a:extLst>
              <a:ext uri="{FF2B5EF4-FFF2-40B4-BE49-F238E27FC236}">
                <a16:creationId xmlns:a16="http://schemas.microsoft.com/office/drawing/2014/main" id="{8FABE8F4-4253-43A9-8486-1DE0972ED585}"/>
              </a:ext>
            </a:extLst>
          </p:cNvPr>
          <p:cNvSpPr txBox="1">
            <a:spLocks/>
          </p:cNvSpPr>
          <p:nvPr/>
        </p:nvSpPr>
        <p:spPr>
          <a:xfrm>
            <a:off x="1303421" y="757460"/>
            <a:ext cx="7419339" cy="498598"/>
          </a:xfrm>
          <a:prstGeom prst="rect">
            <a:avLst/>
          </a:prstGeom>
          <a:solidFill>
            <a:schemeClr val="bg1">
              <a:lumMod val="85000"/>
            </a:schemeClr>
          </a:solid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BlackFacts.com Management Team</a:t>
            </a:r>
          </a:p>
        </p:txBody>
      </p:sp>
      <p:grpSp>
        <p:nvGrpSpPr>
          <p:cNvPr id="103" name="Group 102">
            <a:extLst>
              <a:ext uri="{FF2B5EF4-FFF2-40B4-BE49-F238E27FC236}">
                <a16:creationId xmlns:a16="http://schemas.microsoft.com/office/drawing/2014/main" id="{6E488EC4-AC41-4654-BBB7-A0E57B47E067}"/>
              </a:ext>
            </a:extLst>
          </p:cNvPr>
          <p:cNvGrpSpPr/>
          <p:nvPr/>
        </p:nvGrpSpPr>
        <p:grpSpPr>
          <a:xfrm>
            <a:off x="1305134" y="454257"/>
            <a:ext cx="1019175" cy="181379"/>
            <a:chOff x="4127500" y="876491"/>
            <a:chExt cx="1019175" cy="181379"/>
          </a:xfrm>
        </p:grpSpPr>
        <p:sp>
          <p:nvSpPr>
            <p:cNvPr id="104" name="Oval 103">
              <a:extLst>
                <a:ext uri="{FF2B5EF4-FFF2-40B4-BE49-F238E27FC236}">
                  <a16:creationId xmlns:a16="http://schemas.microsoft.com/office/drawing/2014/main" id="{342B3746-06B5-4467-B8DC-B7B7D0941FC2}"/>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5EDFA9F-3400-4C0C-BFD1-9811B6B085FA}"/>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2426BF8-436A-4406-ADF9-6F8EFE2FE2F1}"/>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8BEE18B-EFE5-45AA-B875-7172DA518B54}"/>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82E32C70-F2D4-4230-95D4-46B574B67519}"/>
              </a:ext>
            </a:extLst>
          </p:cNvPr>
          <p:cNvSpPr txBox="1"/>
          <p:nvPr/>
        </p:nvSpPr>
        <p:spPr>
          <a:xfrm>
            <a:off x="2172399" y="1557495"/>
            <a:ext cx="8181966" cy="3847207"/>
          </a:xfrm>
          <a:prstGeom prst="rect">
            <a:avLst/>
          </a:prstGeom>
          <a:noFill/>
        </p:spPr>
        <p:txBody>
          <a:bodyPr wrap="square" rtlCol="0">
            <a:spAutoFit/>
          </a:bodyPr>
          <a:lstStyle/>
          <a:p>
            <a:pPr marL="285750" indent="-285750">
              <a:buFont typeface="Arial" panose="020B0604020202020204" pitchFamily="34" charset="0"/>
              <a:buChar char="•"/>
            </a:pPr>
            <a:r>
              <a:rPr lang="en-US" sz="2000" b="1" dirty="0"/>
              <a:t>Ken Granderson </a:t>
            </a:r>
            <a:r>
              <a:rPr lang="en-US" sz="2000" dirty="0"/>
              <a:t>- Founder / Chief Technology Officer</a:t>
            </a:r>
            <a:br>
              <a:rPr lang="en-US" sz="2000" dirty="0"/>
            </a:br>
            <a:r>
              <a:rPr lang="en-US" dirty="0"/>
              <a:t>MIT alumnus and Tech Visionary, Creating Ethnic Technologies since 1995, Creator of BlackFacts.com, Roxbury.com, Official Web Site of the Government of St. Lucia</a:t>
            </a:r>
            <a:br>
              <a:rPr lang="en-US" sz="1400" dirty="0"/>
            </a:br>
            <a:endParaRPr lang="en-US" sz="14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b="1" dirty="0"/>
              <a:t>Dale Dowdie </a:t>
            </a:r>
            <a:r>
              <a:rPr lang="en-US" sz="2000" dirty="0"/>
              <a:t>- Chief Executive Officer</a:t>
            </a:r>
            <a:br>
              <a:rPr lang="en-US" sz="2000" dirty="0"/>
            </a:br>
            <a:r>
              <a:rPr lang="en-US" dirty="0"/>
              <a:t>Enterprise-Level Technical Consultant / Entrepreneur,</a:t>
            </a:r>
            <a:br>
              <a:rPr lang="en-US" dirty="0"/>
            </a:br>
            <a:r>
              <a:rPr lang="en-US" dirty="0"/>
              <a:t>Building Online Business Applications and facilitating Tech Transformation since 1980s for Clients including: NASA, Bank of Boston, US Trust Bank, Citizens Bank, Liberty Mutual, Staples, TJX, Phillips, IBM, McCormick, </a:t>
            </a:r>
            <a:r>
              <a:rPr lang="en-US" dirty="0" err="1"/>
              <a:t>MassHousing</a:t>
            </a:r>
            <a:r>
              <a:rPr lang="en-US" dirty="0"/>
              <a:t>, City of New York</a:t>
            </a:r>
            <a:br>
              <a:rPr lang="en-US" sz="1600" dirty="0"/>
            </a:br>
            <a:endParaRPr lang="en-US" sz="1600" dirty="0"/>
          </a:p>
          <a:p>
            <a:pPr marL="285750" indent="-285750">
              <a:buFont typeface="Arial" panose="020B0604020202020204" pitchFamily="34" charset="0"/>
              <a:buChar char="•"/>
            </a:pPr>
            <a:endParaRPr lang="en-US" sz="1600" dirty="0"/>
          </a:p>
          <a:p>
            <a:endParaRPr lang="en-US" sz="1600" dirty="0"/>
          </a:p>
        </p:txBody>
      </p:sp>
      <p:pic>
        <p:nvPicPr>
          <p:cNvPr id="5" name="Picture 4">
            <a:extLst>
              <a:ext uri="{FF2B5EF4-FFF2-40B4-BE49-F238E27FC236}">
                <a16:creationId xmlns:a16="http://schemas.microsoft.com/office/drawing/2014/main" id="{911E494C-26EF-49E6-902F-10395A3168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8475" y="1557495"/>
            <a:ext cx="918992" cy="1025001"/>
          </a:xfrm>
          <a:prstGeom prst="ellipse">
            <a:avLst/>
          </a:prstGeom>
          <a:ln>
            <a:noFill/>
          </a:ln>
          <a:effectLst>
            <a:softEdge rad="112500"/>
          </a:effectLst>
        </p:spPr>
      </p:pic>
      <p:pic>
        <p:nvPicPr>
          <p:cNvPr id="7" name="Picture 6">
            <a:extLst>
              <a:ext uri="{FF2B5EF4-FFF2-40B4-BE49-F238E27FC236}">
                <a16:creationId xmlns:a16="http://schemas.microsoft.com/office/drawing/2014/main" id="{E5BD62D7-0FA6-462F-A039-50E3F2549E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70098" y="393196"/>
            <a:ext cx="1043018" cy="1164299"/>
          </a:xfrm>
          <a:prstGeom prst="rect">
            <a:avLst/>
          </a:prstGeom>
        </p:spPr>
      </p:pic>
      <p:pic>
        <p:nvPicPr>
          <p:cNvPr id="3074" name="Picture 2" descr="Image may contain: 1 person">
            <a:extLst>
              <a:ext uri="{FF2B5EF4-FFF2-40B4-BE49-F238E27FC236}">
                <a16:creationId xmlns:a16="http://schemas.microsoft.com/office/drawing/2014/main" id="{A33DFD52-5525-4E1D-9D10-4F65372FFD4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8475" y="3100485"/>
            <a:ext cx="1059193" cy="10601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0D169D-E2C7-4221-8B6C-76A17D56DA09}"/>
              </a:ext>
            </a:extLst>
          </p:cNvPr>
          <p:cNvSpPr txBox="1"/>
          <p:nvPr/>
        </p:nvSpPr>
        <p:spPr>
          <a:xfrm>
            <a:off x="778475" y="4944823"/>
            <a:ext cx="9203725" cy="1200329"/>
          </a:xfrm>
          <a:prstGeom prst="rect">
            <a:avLst/>
          </a:prstGeom>
          <a:solidFill>
            <a:schemeClr val="accent1">
              <a:lumMod val="20000"/>
              <a:lumOff val="80000"/>
            </a:schemeClr>
          </a:solidFill>
        </p:spPr>
        <p:txBody>
          <a:bodyPr wrap="square" rtlCol="0">
            <a:spAutoFit/>
          </a:bodyPr>
          <a:lstStyle/>
          <a:p>
            <a:r>
              <a:rPr lang="en-US" b="1" u="sng" dirty="0">
                <a:solidFill>
                  <a:schemeClr val="accent1">
                    <a:lumMod val="50000"/>
                  </a:schemeClr>
                </a:solidFill>
              </a:rPr>
              <a:t>Other Resources in Part-Time, Paid and Unpaid Consultant Roles: </a:t>
            </a:r>
          </a:p>
          <a:p>
            <a:r>
              <a:rPr lang="en-US" dirty="0">
                <a:solidFill>
                  <a:schemeClr val="accent1">
                    <a:lumMod val="50000"/>
                  </a:schemeClr>
                </a:solidFill>
              </a:rPr>
              <a:t>Rick Van Rice (Business Development), James Mwihia (QA and Tech Support), Michelle Tutunjian (Business Analyst), Sandra Bone (Social Media), Beatriz Callejas (Social Media), Melanie Semedo (Social Media) and Offshore Development Resources in India (Pilots and Product Support)  </a:t>
            </a:r>
          </a:p>
        </p:txBody>
      </p:sp>
      <p:pic>
        <p:nvPicPr>
          <p:cNvPr id="15" name="Picture 14">
            <a:extLst>
              <a:ext uri="{FF2B5EF4-FFF2-40B4-BE49-F238E27FC236}">
                <a16:creationId xmlns:a16="http://schemas.microsoft.com/office/drawing/2014/main" id="{AFD40831-1BEF-47BE-AE4E-8B2D42E310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spTree>
    <p:extLst>
      <p:ext uri="{BB962C8B-B14F-4D97-AF65-F5344CB8AC3E}">
        <p14:creationId xmlns:p14="http://schemas.microsoft.com/office/powerpoint/2010/main" val="2041989966"/>
      </p:ext>
    </p:extLst>
  </p:cSld>
  <p:clrMapOvr>
    <a:masterClrMapping/>
  </p:clrMapOvr>
  <mc:AlternateContent xmlns:mc="http://schemas.openxmlformats.org/markup-compatibility/2006" xmlns:p14="http://schemas.microsoft.com/office/powerpoint/2010/main">
    <mc:Choice Requires="p14">
      <p:transition p14:dur="250" advTm="10000">
        <p:pull/>
      </p:transition>
    </mc:Choice>
    <mc:Fallback xmlns="">
      <p:transition advTm="10000">
        <p:pull/>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94D4C3-5B92-4E52-9201-824DF01FBA39}"/>
              </a:ext>
            </a:extLst>
          </p:cNvPr>
          <p:cNvSpPr>
            <a:spLocks noGrp="1"/>
          </p:cNvSpPr>
          <p:nvPr>
            <p:ph type="sldNum" sz="quarter" idx="12"/>
          </p:nvPr>
        </p:nvSpPr>
        <p:spPr/>
        <p:txBody>
          <a:bodyPr/>
          <a:lstStyle/>
          <a:p>
            <a:fld id="{43E1C79E-4906-42D7-9799-8BE0AC9297B3}" type="slidenum">
              <a:rPr lang="en-US" smtClean="0"/>
              <a:pPr/>
              <a:t>8</a:t>
            </a:fld>
            <a:endParaRPr lang="en-US"/>
          </a:p>
        </p:txBody>
      </p:sp>
      <p:sp>
        <p:nvSpPr>
          <p:cNvPr id="96" name="Title 1">
            <a:extLst>
              <a:ext uri="{FF2B5EF4-FFF2-40B4-BE49-F238E27FC236}">
                <a16:creationId xmlns:a16="http://schemas.microsoft.com/office/drawing/2014/main" id="{8FABE8F4-4253-43A9-8486-1DE0972ED585}"/>
              </a:ext>
            </a:extLst>
          </p:cNvPr>
          <p:cNvSpPr txBox="1">
            <a:spLocks/>
          </p:cNvSpPr>
          <p:nvPr/>
        </p:nvSpPr>
        <p:spPr>
          <a:xfrm>
            <a:off x="1303421" y="757460"/>
            <a:ext cx="7419339" cy="498598"/>
          </a:xfrm>
          <a:prstGeom prst="rect">
            <a:avLst/>
          </a:prstGeom>
          <a:solidFill>
            <a:schemeClr val="bg1">
              <a:lumMod val="85000"/>
            </a:schemeClr>
          </a:solid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Questions?</a:t>
            </a:r>
          </a:p>
        </p:txBody>
      </p:sp>
      <p:grpSp>
        <p:nvGrpSpPr>
          <p:cNvPr id="103" name="Group 102">
            <a:extLst>
              <a:ext uri="{FF2B5EF4-FFF2-40B4-BE49-F238E27FC236}">
                <a16:creationId xmlns:a16="http://schemas.microsoft.com/office/drawing/2014/main" id="{6E488EC4-AC41-4654-BBB7-A0E57B47E067}"/>
              </a:ext>
            </a:extLst>
          </p:cNvPr>
          <p:cNvGrpSpPr/>
          <p:nvPr/>
        </p:nvGrpSpPr>
        <p:grpSpPr>
          <a:xfrm>
            <a:off x="1305134" y="454257"/>
            <a:ext cx="1019175" cy="181379"/>
            <a:chOff x="4127500" y="876491"/>
            <a:chExt cx="1019175" cy="181379"/>
          </a:xfrm>
        </p:grpSpPr>
        <p:sp>
          <p:nvSpPr>
            <p:cNvPr id="104" name="Oval 103">
              <a:extLst>
                <a:ext uri="{FF2B5EF4-FFF2-40B4-BE49-F238E27FC236}">
                  <a16:creationId xmlns:a16="http://schemas.microsoft.com/office/drawing/2014/main" id="{342B3746-06B5-4467-B8DC-B7B7D0941FC2}"/>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5EDFA9F-3400-4C0C-BFD1-9811B6B085FA}"/>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2426BF8-436A-4406-ADF9-6F8EFE2FE2F1}"/>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8BEE18B-EFE5-45AA-B875-7172DA518B54}"/>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82E32C70-F2D4-4230-95D4-46B574B67519}"/>
              </a:ext>
            </a:extLst>
          </p:cNvPr>
          <p:cNvSpPr txBox="1"/>
          <p:nvPr/>
        </p:nvSpPr>
        <p:spPr>
          <a:xfrm>
            <a:off x="2172399" y="1557495"/>
            <a:ext cx="8181966" cy="3108543"/>
          </a:xfrm>
          <a:prstGeom prst="rect">
            <a:avLst/>
          </a:prstGeom>
          <a:noFill/>
        </p:spPr>
        <p:txBody>
          <a:bodyPr wrap="square" rtlCol="0">
            <a:spAutoFit/>
          </a:bodyPr>
          <a:lstStyle/>
          <a:p>
            <a:pPr marL="285750" indent="-285750">
              <a:buFont typeface="Arial" panose="020B0604020202020204" pitchFamily="34" charset="0"/>
              <a:buChar char="•"/>
            </a:pPr>
            <a:r>
              <a:rPr lang="en-US" sz="2000" b="1" dirty="0"/>
              <a:t>Ken Granderson </a:t>
            </a:r>
            <a:r>
              <a:rPr lang="en-US" sz="2000" dirty="0"/>
              <a:t>- Founder / Chief Technology Officer</a:t>
            </a:r>
            <a:br>
              <a:rPr lang="en-US" sz="2000" dirty="0"/>
            </a:br>
            <a:r>
              <a:rPr lang="en-US" sz="2000" dirty="0"/>
              <a:t>ken@blackfacts.com</a:t>
            </a:r>
            <a:br>
              <a:rPr lang="en-US" sz="2000" dirty="0"/>
            </a:br>
            <a:r>
              <a:rPr lang="en-US" dirty="0"/>
              <a:t>857-222-2318</a:t>
            </a:r>
            <a:br>
              <a:rPr lang="en-US" sz="1400" dirty="0"/>
            </a:br>
            <a:endParaRPr lang="en-US" sz="14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b="1" dirty="0"/>
              <a:t>Dale Dowdie </a:t>
            </a:r>
            <a:r>
              <a:rPr lang="en-US" sz="2000" dirty="0"/>
              <a:t>- Chief Executive Officer</a:t>
            </a:r>
            <a:br>
              <a:rPr lang="en-US" sz="2000" dirty="0"/>
            </a:br>
            <a:r>
              <a:rPr lang="en-US" sz="2000" dirty="0">
                <a:hlinkClick r:id="rId3"/>
              </a:rPr>
              <a:t>ddowdie@blackfacts.com</a:t>
            </a:r>
            <a:br>
              <a:rPr lang="en-US" sz="2000" dirty="0"/>
            </a:br>
            <a:r>
              <a:rPr lang="en-US" sz="2000" dirty="0"/>
              <a:t>781-858-6852</a:t>
            </a:r>
            <a:br>
              <a:rPr lang="en-US" sz="1600" dirty="0"/>
            </a:br>
            <a:endParaRPr lang="en-US" sz="1600" dirty="0"/>
          </a:p>
          <a:p>
            <a:pPr marL="285750" indent="-285750">
              <a:buFont typeface="Arial" panose="020B0604020202020204" pitchFamily="34" charset="0"/>
              <a:buChar char="•"/>
            </a:pPr>
            <a:endParaRPr lang="en-US" sz="1600" dirty="0"/>
          </a:p>
          <a:p>
            <a:endParaRPr lang="en-US" sz="1600" dirty="0"/>
          </a:p>
        </p:txBody>
      </p:sp>
      <p:pic>
        <p:nvPicPr>
          <p:cNvPr id="5" name="Picture 4">
            <a:extLst>
              <a:ext uri="{FF2B5EF4-FFF2-40B4-BE49-F238E27FC236}">
                <a16:creationId xmlns:a16="http://schemas.microsoft.com/office/drawing/2014/main" id="{911E494C-26EF-49E6-902F-10395A3168C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8475" y="1557495"/>
            <a:ext cx="918992" cy="1025001"/>
          </a:xfrm>
          <a:prstGeom prst="ellipse">
            <a:avLst/>
          </a:prstGeom>
          <a:ln>
            <a:noFill/>
          </a:ln>
          <a:effectLst>
            <a:softEdge rad="112500"/>
          </a:effectLst>
        </p:spPr>
      </p:pic>
      <p:pic>
        <p:nvPicPr>
          <p:cNvPr id="3074" name="Picture 2" descr="Image may contain: 1 person">
            <a:extLst>
              <a:ext uri="{FF2B5EF4-FFF2-40B4-BE49-F238E27FC236}">
                <a16:creationId xmlns:a16="http://schemas.microsoft.com/office/drawing/2014/main" id="{A33DFD52-5525-4E1D-9D10-4F65372FFD4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8475" y="3100485"/>
            <a:ext cx="1059193" cy="10601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FD40831-1BEF-47BE-AE4E-8B2D42E310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pic>
        <p:nvPicPr>
          <p:cNvPr id="16" name="Picture 15" descr="A picture containing clipart&#10;&#10;Description generated with very high confidence">
            <a:extLst>
              <a:ext uri="{FF2B5EF4-FFF2-40B4-BE49-F238E27FC236}">
                <a16:creationId xmlns:a16="http://schemas.microsoft.com/office/drawing/2014/main" id="{2299C02A-14EC-4B42-937E-E5ED65111C0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78648" y="4391373"/>
            <a:ext cx="6834703" cy="1964977"/>
          </a:xfrm>
          <a:prstGeom prst="rect">
            <a:avLst/>
          </a:prstGeom>
        </p:spPr>
      </p:pic>
    </p:spTree>
    <p:extLst>
      <p:ext uri="{BB962C8B-B14F-4D97-AF65-F5344CB8AC3E}">
        <p14:creationId xmlns:p14="http://schemas.microsoft.com/office/powerpoint/2010/main" val="4280082834"/>
      </p:ext>
    </p:extLst>
  </p:cSld>
  <p:clrMapOvr>
    <a:masterClrMapping/>
  </p:clrMapOvr>
  <mc:AlternateContent xmlns:mc="http://schemas.openxmlformats.org/markup-compatibility/2006" xmlns:p14="http://schemas.microsoft.com/office/powerpoint/2010/main">
    <mc:Choice Requires="p14">
      <p:transition p14:dur="250" advTm="10000">
        <p:pull/>
      </p:transition>
    </mc:Choice>
    <mc:Fallback xmlns="">
      <p:transition advTm="10000">
        <p:pull/>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2845</TotalTime>
  <Words>1187</Words>
  <Application>Microsoft Office PowerPoint</Application>
  <PresentationFormat>Widescreen</PresentationFormat>
  <Paragraphs>210</Paragraphs>
  <Slides>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Century Gothic</vt:lpstr>
      <vt:lpstr>Segoe UI</vt:lpstr>
      <vt:lpstr>Wingdings</vt:lpstr>
      <vt:lpstr>Office Theme</vt:lpstr>
      <vt:lpstr>About BlackFacts.com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Granderson</dc:creator>
  <cp:lastModifiedBy>Ken Granderson</cp:lastModifiedBy>
  <cp:revision>30</cp:revision>
  <dcterms:created xsi:type="dcterms:W3CDTF">2019-05-22T14:40:56Z</dcterms:created>
  <dcterms:modified xsi:type="dcterms:W3CDTF">2020-06-13T22:34:06Z</dcterms:modified>
</cp:coreProperties>
</file>