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2"/>
  </p:sldMasterIdLst>
  <p:notesMasterIdLst>
    <p:notesMasterId r:id="rId31"/>
  </p:notesMasterIdLst>
  <p:sldIdLst>
    <p:sldId id="361" r:id="rId3"/>
    <p:sldId id="364" r:id="rId4"/>
    <p:sldId id="352" r:id="rId5"/>
    <p:sldId id="365" r:id="rId6"/>
    <p:sldId id="354" r:id="rId7"/>
    <p:sldId id="370" r:id="rId8"/>
    <p:sldId id="353" r:id="rId9"/>
    <p:sldId id="377" r:id="rId10"/>
    <p:sldId id="372" r:id="rId11"/>
    <p:sldId id="376" r:id="rId12"/>
    <p:sldId id="378" r:id="rId13"/>
    <p:sldId id="357" r:id="rId14"/>
    <p:sldId id="374" r:id="rId15"/>
    <p:sldId id="375" r:id="rId16"/>
    <p:sldId id="356" r:id="rId17"/>
    <p:sldId id="358" r:id="rId18"/>
    <p:sldId id="272" r:id="rId19"/>
    <p:sldId id="368" r:id="rId20"/>
    <p:sldId id="369" r:id="rId21"/>
    <p:sldId id="360" r:id="rId22"/>
    <p:sldId id="373" r:id="rId23"/>
    <p:sldId id="379" r:id="rId24"/>
    <p:sldId id="380" r:id="rId25"/>
    <p:sldId id="381" r:id="rId26"/>
    <p:sldId id="382" r:id="rId27"/>
    <p:sldId id="383" r:id="rId28"/>
    <p:sldId id="384"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921"/>
    <a:srgbClr val="990000"/>
    <a:srgbClr val="D6B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1" autoAdjust="0"/>
    <p:restoredTop sz="96374" autoAdjust="0"/>
  </p:normalViewPr>
  <p:slideViewPr>
    <p:cSldViewPr snapToGrid="0">
      <p:cViewPr varScale="1">
        <p:scale>
          <a:sx n="90" d="100"/>
          <a:sy n="90" d="100"/>
        </p:scale>
        <p:origin x="738"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67457-09D9-4237-ADE9-9E16F6DD5E34}" type="datetimeFigureOut">
              <a:rPr lang="en-US" smtClean="0"/>
              <a:t>5/10/2021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B6698-0607-4F6F-A7BD-320E92DBD744}" type="slidenum">
              <a:rPr lang="en-US" smtClean="0"/>
              <a:t>‹#›</a:t>
            </a:fld>
            <a:endParaRPr lang="en-US"/>
          </a:p>
        </p:txBody>
      </p:sp>
    </p:spTree>
    <p:extLst>
      <p:ext uri="{BB962C8B-B14F-4D97-AF65-F5344CB8AC3E}">
        <p14:creationId xmlns:p14="http://schemas.microsoft.com/office/powerpoint/2010/main" val="11365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Agenda for this talk is simple:</a:t>
            </a:r>
          </a:p>
          <a:p>
            <a:pPr marL="171450" indent="-171450">
              <a:buFont typeface="Arial" panose="020B0604020202020204" pitchFamily="34" charset="0"/>
              <a:buChar char="•"/>
            </a:pPr>
            <a:r>
              <a:rPr lang="en-US" dirty="0"/>
              <a:t>First, I am going to try and describe our 25 years of Diversity Technology Solutions in 10 Minutes, and let you know how Microsoft has been a silent partner in our success every step of the way.</a:t>
            </a:r>
          </a:p>
          <a:p>
            <a:pPr marL="171450" indent="-171450">
              <a:buFont typeface="Arial" panose="020B0604020202020204" pitchFamily="34" charset="0"/>
              <a:buChar char="•"/>
            </a:pPr>
            <a:r>
              <a:rPr lang="en-US" dirty="0"/>
              <a:t>Then, my longtime friend and collaborator and </a:t>
            </a:r>
            <a:r>
              <a:rPr lang="en-US" dirty="0" err="1"/>
              <a:t>BlackFacts</a:t>
            </a:r>
            <a:r>
              <a:rPr lang="en-US" dirty="0"/>
              <a:t> CEO Dale Dowdie will share some of what we are building now,</a:t>
            </a:r>
          </a:p>
          <a:p>
            <a:pPr marL="171450" indent="-171450">
              <a:buFont typeface="Arial" panose="020B0604020202020204" pitchFamily="34" charset="0"/>
              <a:buChar char="•"/>
            </a:pPr>
            <a:r>
              <a:rPr lang="en-US" dirty="0"/>
              <a:t>And hopefully we will have a few minutes to take any questions that you may have.</a:t>
            </a:r>
          </a:p>
        </p:txBody>
      </p:sp>
      <p:sp>
        <p:nvSpPr>
          <p:cNvPr id="4" name="Slide Number Placeholder 3"/>
          <p:cNvSpPr>
            <a:spLocks noGrp="1"/>
          </p:cNvSpPr>
          <p:nvPr>
            <p:ph type="sldNum" sz="quarter" idx="5"/>
          </p:nvPr>
        </p:nvSpPr>
        <p:spPr/>
        <p:txBody>
          <a:bodyPr/>
          <a:lstStyle/>
          <a:p>
            <a:fld id="{6AFB6698-0607-4F6F-A7BD-320E92DBD744}" type="slidenum">
              <a:rPr lang="en-US" smtClean="0"/>
              <a:t>2</a:t>
            </a:fld>
            <a:endParaRPr lang="en-US"/>
          </a:p>
        </p:txBody>
      </p:sp>
    </p:spTree>
    <p:extLst>
      <p:ext uri="{BB962C8B-B14F-4D97-AF65-F5344CB8AC3E}">
        <p14:creationId xmlns:p14="http://schemas.microsoft.com/office/powerpoint/2010/main" val="216559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To do the HTML for the Inner City Access project, I wanted to use this awesome HTML Editor by Vermeer Technologies called FrontPage</a:t>
            </a:r>
          </a:p>
          <a:p>
            <a:pPr marL="171450" indent="-171450">
              <a:buFont typeface="Arial" panose="020B0604020202020204" pitchFamily="34" charset="0"/>
              <a:buChar char="•"/>
            </a:pPr>
            <a:r>
              <a:rPr lang="en-US" sz="1200" dirty="0"/>
              <a:t>FrontPage was so good that Microsoft went and bought the company before I got the $500 list price together to purchase FrontPage.</a:t>
            </a:r>
          </a:p>
          <a:p>
            <a:pPr marL="171450" indent="-171450">
              <a:buFont typeface="Arial" panose="020B0604020202020204" pitchFamily="34" charset="0"/>
              <a:buChar char="•"/>
            </a:pPr>
            <a:r>
              <a:rPr lang="en-US" sz="1200" dirty="0"/>
              <a:t>Which was a good thing, because while Vermeer was selling FrontPage for $500, when the local Microsoft folks learned what I was using it for, they let me get it for half price.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11</a:t>
            </a:fld>
            <a:endParaRPr lang="en-US"/>
          </a:p>
        </p:txBody>
      </p:sp>
    </p:spTree>
    <p:extLst>
      <p:ext uri="{BB962C8B-B14F-4D97-AF65-F5344CB8AC3E}">
        <p14:creationId xmlns:p14="http://schemas.microsoft.com/office/powerpoint/2010/main" val="489583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t>After Microsoft bought FrontPage, I was helping so many people in the MS Developer FrontPage forums that they made me an MVP, and I have always guessed that I am probably Microsoft’s first Black MVP.</a:t>
            </a:r>
          </a:p>
          <a:p>
            <a:pPr marL="171450" indent="-171450">
              <a:buFont typeface="Arial" panose="020B0604020202020204" pitchFamily="34" charset="0"/>
              <a:buChar char="•"/>
            </a:pPr>
            <a:r>
              <a:rPr lang="en-US" sz="1050" dirty="0"/>
              <a:t>Being an MVP gave me access to all of Microsoft’s tools, including SQL Server.  So I taught myself how to do database programming, and launched Black Facts Online for Black History Month 1997, with the goal of helping the Black online community see that they were fully included in this new Internet thing.</a:t>
            </a:r>
          </a:p>
          <a:p>
            <a:endParaRPr lang="en-US" sz="1050" dirty="0"/>
          </a:p>
        </p:txBody>
      </p:sp>
      <p:sp>
        <p:nvSpPr>
          <p:cNvPr id="4" name="Slide Number Placeholder 3"/>
          <p:cNvSpPr>
            <a:spLocks noGrp="1"/>
          </p:cNvSpPr>
          <p:nvPr>
            <p:ph type="sldNum" sz="quarter" idx="5"/>
          </p:nvPr>
        </p:nvSpPr>
        <p:spPr/>
        <p:txBody>
          <a:bodyPr/>
          <a:lstStyle/>
          <a:p>
            <a:fld id="{6AFB6698-0607-4F6F-A7BD-320E92DBD744}" type="slidenum">
              <a:rPr lang="en-US" smtClean="0"/>
              <a:t>12</a:t>
            </a:fld>
            <a:endParaRPr lang="en-US"/>
          </a:p>
        </p:txBody>
      </p:sp>
    </p:spTree>
    <p:extLst>
      <p:ext uri="{BB962C8B-B14F-4D97-AF65-F5344CB8AC3E}">
        <p14:creationId xmlns:p14="http://schemas.microsoft.com/office/powerpoint/2010/main" val="3388785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t>In 1997 I had the opportunity to do a presentation for the Annual Conference of the National Society of Black Engineers, where I demonstrated creating a simple Windows application in Visual Basic 4.</a:t>
            </a:r>
          </a:p>
          <a:p>
            <a:pPr marL="171450" indent="-171450">
              <a:buFont typeface="Arial" panose="020B0604020202020204" pitchFamily="34" charset="0"/>
              <a:buChar char="•"/>
            </a:pPr>
            <a:r>
              <a:rPr lang="en-US" sz="1050" dirty="0"/>
              <a:t>The folks at the local Microsoft office gave me three copies of VB Professional and Enterprise to give away as door prizes, which were some pretty nice door prizes!</a:t>
            </a:r>
          </a:p>
        </p:txBody>
      </p:sp>
      <p:sp>
        <p:nvSpPr>
          <p:cNvPr id="4" name="Slide Number Placeholder 3"/>
          <p:cNvSpPr>
            <a:spLocks noGrp="1"/>
          </p:cNvSpPr>
          <p:nvPr>
            <p:ph type="sldNum" sz="quarter" idx="5"/>
          </p:nvPr>
        </p:nvSpPr>
        <p:spPr/>
        <p:txBody>
          <a:bodyPr/>
          <a:lstStyle/>
          <a:p>
            <a:fld id="{6AFB6698-0607-4F6F-A7BD-320E92DBD744}" type="slidenum">
              <a:rPr lang="en-US" smtClean="0"/>
              <a:t>13</a:t>
            </a:fld>
            <a:endParaRPr lang="en-US"/>
          </a:p>
        </p:txBody>
      </p:sp>
    </p:spTree>
    <p:extLst>
      <p:ext uri="{BB962C8B-B14F-4D97-AF65-F5344CB8AC3E}">
        <p14:creationId xmlns:p14="http://schemas.microsoft.com/office/powerpoint/2010/main" val="54548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t>Later that year, a low-cost Internet access set-top box called WebTV put people online by connecting to their phone and TV set.</a:t>
            </a:r>
          </a:p>
          <a:p>
            <a:pPr marL="171450" indent="-171450">
              <a:buFont typeface="Arial" panose="020B0604020202020204" pitchFamily="34" charset="0"/>
              <a:buChar char="•"/>
            </a:pPr>
            <a:r>
              <a:rPr lang="en-US" sz="1050" dirty="0"/>
              <a:t>We promoted it in the Boston area as an easy and inexpensive way for folks to get online without having to afford a computer.</a:t>
            </a:r>
          </a:p>
          <a:p>
            <a:pPr marL="171450" indent="-171450">
              <a:buFont typeface="Arial" panose="020B0604020202020204" pitchFamily="34" charset="0"/>
              <a:buChar char="•"/>
            </a:pPr>
            <a:r>
              <a:rPr lang="en-US" sz="1050" dirty="0"/>
              <a:t>And it became even more affordable when guess who bought the company?  Microsoft!</a:t>
            </a:r>
          </a:p>
          <a:p>
            <a:endParaRPr lang="en-US" sz="1050" dirty="0"/>
          </a:p>
        </p:txBody>
      </p:sp>
      <p:sp>
        <p:nvSpPr>
          <p:cNvPr id="4" name="Slide Number Placeholder 3"/>
          <p:cNvSpPr>
            <a:spLocks noGrp="1"/>
          </p:cNvSpPr>
          <p:nvPr>
            <p:ph type="sldNum" sz="quarter" idx="5"/>
          </p:nvPr>
        </p:nvSpPr>
        <p:spPr/>
        <p:txBody>
          <a:bodyPr/>
          <a:lstStyle/>
          <a:p>
            <a:fld id="{6AFB6698-0607-4F6F-A7BD-320E92DBD744}" type="slidenum">
              <a:rPr lang="en-US" smtClean="0"/>
              <a:t>14</a:t>
            </a:fld>
            <a:endParaRPr lang="en-US"/>
          </a:p>
        </p:txBody>
      </p:sp>
    </p:spTree>
    <p:extLst>
      <p:ext uri="{BB962C8B-B14F-4D97-AF65-F5344CB8AC3E}">
        <p14:creationId xmlns:p14="http://schemas.microsoft.com/office/powerpoint/2010/main" val="1222299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Around 1997 – 1999, I worked with Boston’s Empowerment Zone and built a Business Directory of all of the Empowerment Zone businesses.</a:t>
            </a:r>
          </a:p>
          <a:p>
            <a:pPr marL="171450" indent="-171450">
              <a:buFont typeface="Arial" panose="020B0604020202020204" pitchFamily="34" charset="0"/>
              <a:buChar char="•"/>
            </a:pPr>
            <a:r>
              <a:rPr lang="en-US" dirty="0"/>
              <a:t>The Empowerment Zones were a pet project of Vice President Al Gore, and I got to present it to him.</a:t>
            </a:r>
          </a:p>
        </p:txBody>
      </p:sp>
      <p:sp>
        <p:nvSpPr>
          <p:cNvPr id="4" name="Slide Number Placeholder 3"/>
          <p:cNvSpPr>
            <a:spLocks noGrp="1"/>
          </p:cNvSpPr>
          <p:nvPr>
            <p:ph type="sldNum" sz="quarter" idx="5"/>
          </p:nvPr>
        </p:nvSpPr>
        <p:spPr/>
        <p:txBody>
          <a:bodyPr/>
          <a:lstStyle/>
          <a:p>
            <a:fld id="{6AFB6698-0607-4F6F-A7BD-320E92DBD744}" type="slidenum">
              <a:rPr lang="en-US" smtClean="0"/>
              <a:t>15</a:t>
            </a:fld>
            <a:endParaRPr lang="en-US"/>
          </a:p>
        </p:txBody>
      </p:sp>
    </p:spTree>
    <p:extLst>
      <p:ext uri="{BB962C8B-B14F-4D97-AF65-F5344CB8AC3E}">
        <p14:creationId xmlns:p14="http://schemas.microsoft.com/office/powerpoint/2010/main" val="748731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By 2000, I had a small staff, and taught them to do database web programming so that we could put our neighborhood online at Roxbury.com with local news, events, business listings, subject matter expert articles and community discussions.</a:t>
            </a:r>
          </a:p>
          <a:p>
            <a:pPr>
              <a:buFont typeface="Arial" panose="020B0604020202020204" pitchFamily="34" charset="0"/>
              <a:buChar char="•"/>
            </a:pPr>
            <a:r>
              <a:rPr lang="en-US" dirty="0"/>
              <a:t> Roxbury.com was the perfect solution for local Black banking executive Gail Snowden’s </a:t>
            </a:r>
            <a:r>
              <a:rPr lang="en-US" dirty="0" err="1"/>
              <a:t>CommunityLink</a:t>
            </a:r>
            <a:r>
              <a:rPr lang="en-US" dirty="0"/>
              <a:t> technology education and access project in Roxbury, as it gave graduates someplace relevant to go once they learned about computers and got a free family computer at graduation.</a:t>
            </a:r>
          </a:p>
          <a:p>
            <a:pPr>
              <a:buFont typeface="Arial" panose="020B0604020202020204" pitchFamily="34" charset="0"/>
              <a:buChar char="•"/>
            </a:pPr>
            <a:r>
              <a:rPr lang="en-US" dirty="0"/>
              <a:t> I negotiated a one-year sponsorship for Roxbury.com with Fleet Bank (now Bank Of America) for $150,000, which covered most of my payroll.</a:t>
            </a:r>
          </a:p>
          <a:p>
            <a:pPr>
              <a:buFont typeface="Arial" panose="020B0604020202020204" pitchFamily="34" charset="0"/>
              <a:buChar char="•"/>
            </a:pPr>
            <a:r>
              <a:rPr lang="en-US" dirty="0"/>
              <a:t> For local news, I built a custom newspaper publishing site for the Bay State Banner for free, in exchange for letting me pull news they posted into Roxbury.com</a:t>
            </a:r>
          </a:p>
          <a:p>
            <a:pPr>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16</a:t>
            </a:fld>
            <a:endParaRPr lang="en-US"/>
          </a:p>
        </p:txBody>
      </p:sp>
    </p:spTree>
    <p:extLst>
      <p:ext uri="{BB962C8B-B14F-4D97-AF65-F5344CB8AC3E}">
        <p14:creationId xmlns:p14="http://schemas.microsoft.com/office/powerpoint/2010/main" val="417164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57DC228-7372-4874-BB0F-08979C9D02B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C66BB8-33F1-44C1-AB61-DACE03F294E3}" type="slidenum">
              <a:rPr lang="en-US" altLang="en-US"/>
              <a:pPr/>
              <a:t>17</a:t>
            </a:fld>
            <a:endParaRPr lang="en-US" altLang="en-US"/>
          </a:p>
        </p:txBody>
      </p:sp>
      <p:sp>
        <p:nvSpPr>
          <p:cNvPr id="7171" name="Rectangle 2">
            <a:extLst>
              <a:ext uri="{FF2B5EF4-FFF2-40B4-BE49-F238E27FC236}">
                <a16:creationId xmlns:a16="http://schemas.microsoft.com/office/drawing/2014/main" id="{380E2450-5DEB-4E00-B4BF-AFEBF370C2DA}"/>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75CCF22F-4AC9-4A32-A8FE-B8E140FCCBC8}"/>
              </a:ext>
            </a:extLst>
          </p:cNvPr>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a:t>So here are some actual screen shots from Roxbury.com. </a:t>
            </a:r>
          </a:p>
        </p:txBody>
      </p:sp>
    </p:spTree>
    <p:extLst>
      <p:ext uri="{BB962C8B-B14F-4D97-AF65-F5344CB8AC3E}">
        <p14:creationId xmlns:p14="http://schemas.microsoft.com/office/powerpoint/2010/main" val="2545852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57DC228-7372-4874-BB0F-08979C9D02B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C66BB8-33F1-44C1-AB61-DACE03F294E3}" type="slidenum">
              <a:rPr lang="en-US" altLang="en-US"/>
              <a:pPr/>
              <a:t>18</a:t>
            </a:fld>
            <a:endParaRPr lang="en-US" altLang="en-US"/>
          </a:p>
        </p:txBody>
      </p:sp>
      <p:sp>
        <p:nvSpPr>
          <p:cNvPr id="7171" name="Rectangle 2">
            <a:extLst>
              <a:ext uri="{FF2B5EF4-FFF2-40B4-BE49-F238E27FC236}">
                <a16:creationId xmlns:a16="http://schemas.microsoft.com/office/drawing/2014/main" id="{380E2450-5DEB-4E00-B4BF-AFEBF370C2DA}"/>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75CCF22F-4AC9-4A32-A8FE-B8E140FCCBC8}"/>
              </a:ext>
            </a:extLst>
          </p:cNvPr>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a:t>The Roxbury.com Home Page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Local News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Local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Event Details posted by a local organization from one of our weekly training sessions (this was 4 years before </a:t>
            </a:r>
            <a:r>
              <a:rPr lang="en-US" altLang="en-US" dirty="0" err="1"/>
              <a:t>EventBrite</a:t>
            </a:r>
            <a:r>
              <a:rPr lang="en-US" alt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Local Business Listings  - 2 years before Yelp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Business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Community Experts  - today would be called a Blog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Online Community Discussions – 2 years before Facebook, driven by my 6000 member strong email listserv Boston Blacks Online that I had been running since 1996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indent="-171450" eaLnBrk="1" hangingPunct="1">
              <a:buFont typeface="Arial" panose="020B0604020202020204" pitchFamily="34" charset="0"/>
              <a:buChar char="•"/>
            </a:pPr>
            <a:endParaRPr lang="en-US" altLang="en-US" dirty="0"/>
          </a:p>
        </p:txBody>
      </p:sp>
    </p:spTree>
    <p:extLst>
      <p:ext uri="{BB962C8B-B14F-4D97-AF65-F5344CB8AC3E}">
        <p14:creationId xmlns:p14="http://schemas.microsoft.com/office/powerpoint/2010/main" val="166113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5CBE81A6-46B8-43E2-9E5B-C13A8B3C9DB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0FAE4C-09AF-4BB5-8BDD-F35312FCE7CB}" type="slidenum">
              <a:rPr lang="en-US" altLang="en-US"/>
              <a:pPr/>
              <a:t>19</a:t>
            </a:fld>
            <a:endParaRPr lang="en-US" altLang="en-US"/>
          </a:p>
        </p:txBody>
      </p:sp>
      <p:sp>
        <p:nvSpPr>
          <p:cNvPr id="29699" name="Rectangle 2">
            <a:extLst>
              <a:ext uri="{FF2B5EF4-FFF2-40B4-BE49-F238E27FC236}">
                <a16:creationId xmlns:a16="http://schemas.microsoft.com/office/drawing/2014/main" id="{129915E6-49B2-4E7E-8E9B-B21E3396D2FC}"/>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6DD07B6-A3CC-454D-93B9-9C1D7BD92E41}"/>
              </a:ext>
            </a:extLst>
          </p:cNvPr>
          <p:cNvSpPr>
            <a:spLocks noGrp="1" noChangeArrowheads="1"/>
          </p:cNvSpPr>
          <p:nvPr>
            <p:ph type="body" idx="1"/>
          </p:nvPr>
        </p:nvSpPr>
        <p:spPr>
          <a:noFill/>
        </p:spPr>
        <p:txBody>
          <a:bodyPr/>
          <a:lstStyle/>
          <a:p>
            <a:pPr marL="171450" indent="-171450" eaLnBrk="1" hangingPunct="1">
              <a:buFont typeface="Arial" panose="020B0604020202020204" pitchFamily="34" charset="0"/>
              <a:buChar char="•"/>
            </a:pPr>
            <a:r>
              <a:rPr lang="en-US" altLang="en-US" dirty="0"/>
              <a:t>So this is what Boston’s Black community of Roxbury looked like online in 2002, powered by Windows NT, Internet Information Server 3.0 and SQL Server 2000.</a:t>
            </a:r>
          </a:p>
        </p:txBody>
      </p:sp>
    </p:spTree>
    <p:extLst>
      <p:ext uri="{BB962C8B-B14F-4D97-AF65-F5344CB8AC3E}">
        <p14:creationId xmlns:p14="http://schemas.microsoft.com/office/powerpoint/2010/main" val="2120509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After Inner-City Software, I stepped back from doing my own projects for a while and worked with a smoking cessation web community, built a social network site, custom SMS text messaging platform and online recommendation engine for a longtime friend and associate who has created and purchased a few tech companies.</a:t>
            </a:r>
          </a:p>
          <a:p>
            <a:pPr>
              <a:buFont typeface="Arial" panose="020B0604020202020204" pitchFamily="34" charset="0"/>
              <a:buChar char="•"/>
            </a:pPr>
            <a:r>
              <a:rPr lang="en-US" dirty="0"/>
              <a:t> I also worked with Dale on several projects including a web-based scheduling and shop management system for barber shops and beauty salons, a web-based project management system for a major insurance company.</a:t>
            </a:r>
          </a:p>
          <a:p>
            <a:pPr>
              <a:buFont typeface="Arial" panose="020B0604020202020204" pitchFamily="34" charset="0"/>
              <a:buChar char="•"/>
            </a:pPr>
            <a:r>
              <a:rPr lang="en-US" dirty="0"/>
              <a:t> Around 2013, my former developer now in the UK, who is a native of Saint Lucia, was consulting for their government.</a:t>
            </a:r>
          </a:p>
          <a:p>
            <a:pPr>
              <a:buFont typeface="Arial" panose="020B0604020202020204" pitchFamily="34" charset="0"/>
              <a:buChar char="•"/>
            </a:pPr>
            <a:r>
              <a:rPr lang="en-US" dirty="0"/>
              <a:t> She (yes, I said SHE, who was one of my 3 developers in the 90s) connected me to the government, and I architected, built and stood up the official web site for the Government of Saint Lucia, which is running unchanged today.</a:t>
            </a:r>
          </a:p>
        </p:txBody>
      </p:sp>
      <p:sp>
        <p:nvSpPr>
          <p:cNvPr id="4" name="Slide Number Placeholder 3"/>
          <p:cNvSpPr>
            <a:spLocks noGrp="1"/>
          </p:cNvSpPr>
          <p:nvPr>
            <p:ph type="sldNum" sz="quarter" idx="5"/>
          </p:nvPr>
        </p:nvSpPr>
        <p:spPr/>
        <p:txBody>
          <a:bodyPr/>
          <a:lstStyle/>
          <a:p>
            <a:fld id="{6AFB6698-0607-4F6F-A7BD-320E92DBD744}" type="slidenum">
              <a:rPr lang="en-US" smtClean="0"/>
              <a:t>20</a:t>
            </a:fld>
            <a:endParaRPr lang="en-US"/>
          </a:p>
        </p:txBody>
      </p:sp>
    </p:spTree>
    <p:extLst>
      <p:ext uri="{BB962C8B-B14F-4D97-AF65-F5344CB8AC3E}">
        <p14:creationId xmlns:p14="http://schemas.microsoft.com/office/powerpoint/2010/main" val="317505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share a 2 minute story about something that happened in 1995, at the dawn of the Information Age</a:t>
            </a:r>
          </a:p>
        </p:txBody>
      </p:sp>
      <p:sp>
        <p:nvSpPr>
          <p:cNvPr id="4" name="Slide Number Placeholder 3"/>
          <p:cNvSpPr>
            <a:spLocks noGrp="1"/>
          </p:cNvSpPr>
          <p:nvPr>
            <p:ph type="sldNum" sz="quarter" idx="5"/>
          </p:nvPr>
        </p:nvSpPr>
        <p:spPr/>
        <p:txBody>
          <a:bodyPr/>
          <a:lstStyle/>
          <a:p>
            <a:fld id="{6AFB6698-0607-4F6F-A7BD-320E92DBD744}" type="slidenum">
              <a:rPr lang="en-US" smtClean="0"/>
              <a:t>3</a:t>
            </a:fld>
            <a:endParaRPr lang="en-US"/>
          </a:p>
        </p:txBody>
      </p:sp>
    </p:spTree>
    <p:extLst>
      <p:ext uri="{BB962C8B-B14F-4D97-AF65-F5344CB8AC3E}">
        <p14:creationId xmlns:p14="http://schemas.microsoft.com/office/powerpoint/2010/main" val="404149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During this time, Black Facts was running on auto-pilot. Towards the end of every year, Dale and I would start thinking about next Black History Month and what would we do with it, and in 2017, we decided to reboot </a:t>
            </a:r>
            <a:r>
              <a:rPr lang="en-US" dirty="0" err="1"/>
              <a:t>Blackfacts</a:t>
            </a:r>
            <a:r>
              <a:rPr lang="en-US" dirty="0"/>
              <a:t> with a new look, a new platform providing new functionality, and new goals far more audacious than simply making sure that Black folks saw themselves reflected on the Internet.</a:t>
            </a:r>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21</a:t>
            </a:fld>
            <a:endParaRPr lang="en-US"/>
          </a:p>
        </p:txBody>
      </p:sp>
    </p:spTree>
    <p:extLst>
      <p:ext uri="{BB962C8B-B14F-4D97-AF65-F5344CB8AC3E}">
        <p14:creationId xmlns:p14="http://schemas.microsoft.com/office/powerpoint/2010/main" val="125347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27</a:t>
            </a:fld>
            <a:endParaRPr lang="en-US"/>
          </a:p>
        </p:txBody>
      </p:sp>
    </p:spTree>
    <p:extLst>
      <p:ext uri="{BB962C8B-B14F-4D97-AF65-F5344CB8AC3E}">
        <p14:creationId xmlns:p14="http://schemas.microsoft.com/office/powerpoint/2010/main" val="2330766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28</a:t>
            </a:fld>
            <a:endParaRPr lang="en-US"/>
          </a:p>
        </p:txBody>
      </p:sp>
    </p:spTree>
    <p:extLst>
      <p:ext uri="{BB962C8B-B14F-4D97-AF65-F5344CB8AC3E}">
        <p14:creationId xmlns:p14="http://schemas.microsoft.com/office/powerpoint/2010/main" val="424320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350 Years was displayed at the Boston Public Library and Children’s Museums on touch screen kiosks</a:t>
            </a:r>
          </a:p>
          <a:p>
            <a:pPr marL="171450" indent="-171450">
              <a:buFont typeface="Arial" panose="020B0604020202020204" pitchFamily="34" charset="0"/>
              <a:buChar char="•"/>
            </a:pPr>
            <a:r>
              <a:rPr lang="en-US" dirty="0"/>
              <a:t>It was in the news and local television, and presented at the Schomburg Center for Research in Black Culture in Harlem</a:t>
            </a:r>
          </a:p>
          <a:p>
            <a:pPr marL="171450" indent="-171450">
              <a:buFont typeface="Arial" panose="020B0604020202020204" pitchFamily="34" charset="0"/>
              <a:buChar char="•"/>
            </a:pPr>
            <a:r>
              <a:rPr lang="en-US" dirty="0"/>
              <a:t>However, due to politics and the none of the schools in Boston’s black communities having CD-ROM capable computers, it never got into the school system.</a:t>
            </a:r>
          </a:p>
        </p:txBody>
      </p:sp>
      <p:sp>
        <p:nvSpPr>
          <p:cNvPr id="4" name="Slide Number Placeholder 3"/>
          <p:cNvSpPr>
            <a:spLocks noGrp="1"/>
          </p:cNvSpPr>
          <p:nvPr>
            <p:ph type="sldNum" sz="quarter" idx="5"/>
          </p:nvPr>
        </p:nvSpPr>
        <p:spPr/>
        <p:txBody>
          <a:bodyPr/>
          <a:lstStyle/>
          <a:p>
            <a:fld id="{6AFB6698-0607-4F6F-A7BD-320E92DBD744}" type="slidenum">
              <a:rPr lang="en-US" smtClean="0"/>
              <a:t>4</a:t>
            </a:fld>
            <a:endParaRPr lang="en-US"/>
          </a:p>
        </p:txBody>
      </p:sp>
    </p:spTree>
    <p:extLst>
      <p:ext uri="{BB962C8B-B14F-4D97-AF65-F5344CB8AC3E}">
        <p14:creationId xmlns:p14="http://schemas.microsoft.com/office/powerpoint/2010/main" val="300019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050" b="0" dirty="0"/>
              <a:t> The story actually starts several years earlier, when I was working as a software tester at a company called Phoenix Technologies, and decided to get into programming.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t> I purchased two books – Programming Windows 3.0 and Windows 3 – A Developer’s Guide, and taught myself to code in C and 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t> A warning – We are about to cover a lot of activity in a very short period of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t> So I am going to just mention projects briefly.  If you are interested, everything I am about to show and describe is available online in more detail.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t> A Side Note – I recently connected to Developer’s Guide author Jeffrey Richter on LinkedIn and thanked him for helping me get started.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dirty="0"/>
          </a:p>
          <a:p>
            <a:pPr>
              <a:buFont typeface="Arial" panose="020B0604020202020204" pitchFamily="34" charset="0"/>
              <a:buChar char="•"/>
            </a:pPr>
            <a:endParaRPr lang="en-US" sz="1050" b="0" dirty="0"/>
          </a:p>
        </p:txBody>
      </p:sp>
      <p:sp>
        <p:nvSpPr>
          <p:cNvPr id="4" name="Slide Number Placeholder 3"/>
          <p:cNvSpPr>
            <a:spLocks noGrp="1"/>
          </p:cNvSpPr>
          <p:nvPr>
            <p:ph type="sldNum" sz="quarter" idx="5"/>
          </p:nvPr>
        </p:nvSpPr>
        <p:spPr/>
        <p:txBody>
          <a:bodyPr/>
          <a:lstStyle/>
          <a:p>
            <a:fld id="{6AFB6698-0607-4F6F-A7BD-320E92DBD744}" type="slidenum">
              <a:rPr lang="en-US" smtClean="0"/>
              <a:t>5</a:t>
            </a:fld>
            <a:endParaRPr lang="en-US"/>
          </a:p>
        </p:txBody>
      </p:sp>
    </p:spTree>
    <p:extLst>
      <p:ext uri="{BB962C8B-B14F-4D97-AF65-F5344CB8AC3E}">
        <p14:creationId xmlns:p14="http://schemas.microsoft.com/office/powerpoint/2010/main" val="113622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050" b="0" dirty="0"/>
              <a:t>I started putting out programs on the dial-up bulletin board systems that preceded the Internet, in what then was called ‘Shareware’ - try it and if you like it, buy it. </a:t>
            </a:r>
          </a:p>
          <a:p>
            <a:pPr>
              <a:buFont typeface="Arial" panose="020B0604020202020204" pitchFamily="34" charset="0"/>
              <a:buChar char="•"/>
            </a:pPr>
            <a:r>
              <a:rPr lang="en-US" sz="1050" b="0" dirty="0"/>
              <a:t>I got on the map with a desktop customization utility called ‘</a:t>
            </a:r>
            <a:r>
              <a:rPr lang="en-US" sz="1050" b="0" dirty="0" err="1"/>
              <a:t>NoDOS</a:t>
            </a:r>
            <a:r>
              <a:rPr lang="en-US" sz="1050" b="0" dirty="0"/>
              <a:t>’ that made Windows easier to use, and when that feature was included in Windows 3.1, I did ‘</a:t>
            </a:r>
            <a:r>
              <a:rPr lang="en-US" sz="1050" b="0" dirty="0" err="1"/>
              <a:t>GrpIcon</a:t>
            </a:r>
            <a:r>
              <a:rPr lang="en-US" sz="1050" b="0" dirty="0"/>
              <a:t>,’ which ended up in several books in the US and at least one in France.</a:t>
            </a:r>
          </a:p>
          <a:p>
            <a:pPr>
              <a:buFont typeface="Arial" panose="020B0604020202020204" pitchFamily="34" charset="0"/>
              <a:buChar char="•"/>
            </a:pPr>
            <a:r>
              <a:rPr lang="en-US" sz="1050" b="0" dirty="0"/>
              <a:t> </a:t>
            </a:r>
            <a:r>
              <a:rPr lang="en-US" sz="1050" b="0" dirty="0" err="1"/>
              <a:t>GrpIcon</a:t>
            </a:r>
            <a:r>
              <a:rPr lang="en-US" sz="1050" b="0" dirty="0"/>
              <a:t> was included in the book ‘Windows Gizmos,’ a book sold across the country, and resulted in 2000 registered users at $20 each.</a:t>
            </a:r>
          </a:p>
          <a:p>
            <a:pPr>
              <a:buFont typeface="Arial" panose="020B0604020202020204" pitchFamily="34" charset="0"/>
              <a:buChar char="•"/>
            </a:pPr>
            <a:r>
              <a:rPr lang="en-US" sz="1050" b="0" dirty="0"/>
              <a:t> As my salary then was $43,000, I quit my job at Phoenix and started doing software full-time under my company name ‘Inner-City Software,’ which was a euphemism for ‘Black Software Company.’</a:t>
            </a:r>
          </a:p>
          <a:p>
            <a:pPr>
              <a:buFont typeface="Arial" panose="020B0604020202020204" pitchFamily="34" charset="0"/>
              <a:buNone/>
            </a:pPr>
            <a:endParaRPr lang="en-US" sz="1050" b="0" dirty="0"/>
          </a:p>
        </p:txBody>
      </p:sp>
      <p:sp>
        <p:nvSpPr>
          <p:cNvPr id="4" name="Slide Number Placeholder 3"/>
          <p:cNvSpPr>
            <a:spLocks noGrp="1"/>
          </p:cNvSpPr>
          <p:nvPr>
            <p:ph type="sldNum" sz="quarter" idx="5"/>
          </p:nvPr>
        </p:nvSpPr>
        <p:spPr/>
        <p:txBody>
          <a:bodyPr/>
          <a:lstStyle/>
          <a:p>
            <a:fld id="{6AFB6698-0607-4F6F-A7BD-320E92DBD744}" type="slidenum">
              <a:rPr lang="en-US" smtClean="0"/>
              <a:t>6</a:t>
            </a:fld>
            <a:endParaRPr lang="en-US"/>
          </a:p>
        </p:txBody>
      </p:sp>
    </p:spTree>
    <p:extLst>
      <p:ext uri="{BB962C8B-B14F-4D97-AF65-F5344CB8AC3E}">
        <p14:creationId xmlns:p14="http://schemas.microsoft.com/office/powerpoint/2010/main" val="284703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realized that this Brave New World of technology had no ‘Old Boy Network’ to get in my way, nor did it require access to capital to pay for licenses, buildings and staff in order to get products out there, so I established Inner-City Software with the goal of broadcasting both inside and outside the Black community that the Computer Age represented the closest thing ever to a level playing field.</a:t>
            </a:r>
          </a:p>
        </p:txBody>
      </p:sp>
      <p:sp>
        <p:nvSpPr>
          <p:cNvPr id="4" name="Slide Number Placeholder 3"/>
          <p:cNvSpPr>
            <a:spLocks noGrp="1"/>
          </p:cNvSpPr>
          <p:nvPr>
            <p:ph type="sldNum" sz="quarter" idx="5"/>
          </p:nvPr>
        </p:nvSpPr>
        <p:spPr/>
        <p:txBody>
          <a:bodyPr/>
          <a:lstStyle/>
          <a:p>
            <a:fld id="{6AFB6698-0607-4F6F-A7BD-320E92DBD744}" type="slidenum">
              <a:rPr lang="en-US" smtClean="0"/>
              <a:t>7</a:t>
            </a:fld>
            <a:endParaRPr lang="en-US"/>
          </a:p>
        </p:txBody>
      </p:sp>
    </p:spTree>
    <p:extLst>
      <p:ext uri="{BB962C8B-B14F-4D97-AF65-F5344CB8AC3E}">
        <p14:creationId xmlns:p14="http://schemas.microsoft.com/office/powerpoint/2010/main" val="276267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350 Years of History program was powered by Microsoft MediaView, a subset of the Encarta libraries that Microsoft made available for free to developers.</a:t>
            </a:r>
          </a:p>
          <a:p>
            <a:pPr marL="171450" indent="-171450">
              <a:buFont typeface="Arial" panose="020B0604020202020204" pitchFamily="34" charset="0"/>
              <a:buChar char="•"/>
            </a:pPr>
            <a:r>
              <a:rPr lang="en-US" dirty="0"/>
              <a:t>The API was C-based, so to simplify things for VB developers, I created a Visual Basic VBX control, which I then sold to other developers for $200 via the bulletin board systems.</a:t>
            </a:r>
          </a:p>
          <a:p>
            <a:pPr marL="171450" indent="-171450">
              <a:buFont typeface="Arial" panose="020B0604020202020204" pitchFamily="34" charset="0"/>
              <a:buChar char="•"/>
            </a:pPr>
            <a:r>
              <a:rPr lang="en-US" dirty="0"/>
              <a:t>One of our customers was </a:t>
            </a:r>
            <a:r>
              <a:rPr lang="en-US" dirty="0" err="1"/>
              <a:t>LiveLink</a:t>
            </a:r>
            <a:r>
              <a:rPr lang="en-US" dirty="0"/>
              <a:t> systems in Jerusalem, who used the VBX control for a CD-ROM version of the Encyclopedia Judaica.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8</a:t>
            </a:fld>
            <a:endParaRPr lang="en-US"/>
          </a:p>
        </p:txBody>
      </p:sp>
    </p:spTree>
    <p:extLst>
      <p:ext uri="{BB962C8B-B14F-4D97-AF65-F5344CB8AC3E}">
        <p14:creationId xmlns:p14="http://schemas.microsoft.com/office/powerpoint/2010/main" val="56944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Inner-City Software became The Tech company in Boston’s communities of color, and we put dozens of local organizations and businesses online, from Black businesses like the New England Black Pages and the Black newspaper the Bay State Banner, to ally organizations like the Boston Foundation and Nellie Mae Education Foundation.</a:t>
            </a:r>
          </a:p>
          <a:p>
            <a:pPr marL="171450" indent="-171450">
              <a:buFont typeface="Arial" panose="020B0604020202020204" pitchFamily="34" charset="0"/>
              <a:buChar char="•"/>
            </a:pPr>
            <a:r>
              <a:rPr lang="en-US" dirty="0"/>
              <a:t>We also did the web sites for Black organizations in other areas like the Congressional Black Caucus Foundation in DC.</a:t>
            </a:r>
          </a:p>
          <a:p>
            <a:pPr marL="171450" indent="-171450">
              <a:buFont typeface="Arial" panose="020B0604020202020204" pitchFamily="34" charset="0"/>
              <a:buChar char="•"/>
            </a:pPr>
            <a:r>
              <a:rPr lang="en-US" dirty="0"/>
              <a:t>In the quasi-public and private sector, we did web sites and other tech work for a bunch of community economic development organizations and  the VC firm Bessemer Venture Partners, but unfortunately were never able to secure external financing from any of them.</a:t>
            </a:r>
          </a:p>
        </p:txBody>
      </p:sp>
      <p:sp>
        <p:nvSpPr>
          <p:cNvPr id="4" name="Slide Number Placeholder 3"/>
          <p:cNvSpPr>
            <a:spLocks noGrp="1"/>
          </p:cNvSpPr>
          <p:nvPr>
            <p:ph type="sldNum" sz="quarter" idx="5"/>
          </p:nvPr>
        </p:nvSpPr>
        <p:spPr/>
        <p:txBody>
          <a:bodyPr/>
          <a:lstStyle/>
          <a:p>
            <a:fld id="{6AFB6698-0607-4F6F-A7BD-320E92DBD744}" type="slidenum">
              <a:rPr lang="en-US" smtClean="0"/>
              <a:t>9</a:t>
            </a:fld>
            <a:endParaRPr lang="en-US"/>
          </a:p>
        </p:txBody>
      </p:sp>
    </p:spTree>
    <p:extLst>
      <p:ext uri="{BB962C8B-B14F-4D97-AF65-F5344CB8AC3E}">
        <p14:creationId xmlns:p14="http://schemas.microsoft.com/office/powerpoint/2010/main" val="1164116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1996, I saw that the Internet was going to be another game changer - not just for techies, but for everyone.</a:t>
            </a:r>
          </a:p>
          <a:p>
            <a:pPr marL="171450" indent="-171450">
              <a:buFont typeface="Arial" panose="020B0604020202020204" pitchFamily="34" charset="0"/>
              <a:buChar char="•"/>
            </a:pPr>
            <a:r>
              <a:rPr lang="en-US" dirty="0"/>
              <a:t>So I gathered up all the Black tech folks I knew to help me put together web sites for Boston’s Communities of Color, under the name ‘Inner City Access’</a:t>
            </a:r>
          </a:p>
          <a:p>
            <a:pPr marL="171450" indent="-171450">
              <a:buFont typeface="Arial" panose="020B0604020202020204" pitchFamily="34" charset="0"/>
              <a:buChar char="•"/>
            </a:pPr>
            <a:r>
              <a:rPr lang="en-US" dirty="0"/>
              <a:t>We gathered the information, we recruited some young folks to create some graphics, we built the HTML pages, hosted it with local Black networking company, and launched Inner City Access for Black History Month 1996.</a:t>
            </a:r>
          </a:p>
          <a:p>
            <a:pPr marL="171450" indent="-171450">
              <a:buFont typeface="Arial" panose="020B0604020202020204" pitchFamily="34" charset="0"/>
              <a:buChar char="•"/>
            </a:pPr>
            <a:r>
              <a:rPr lang="en-US" dirty="0"/>
              <a:t>This was the first Diversity Technology Project that Dale Dowdie, my now partner in </a:t>
            </a:r>
            <a:r>
              <a:rPr lang="en-US" dirty="0" err="1"/>
              <a:t>BlackFacts</a:t>
            </a:r>
            <a:r>
              <a:rPr lang="en-US" dirty="0"/>
              <a:t>, worked on together.</a:t>
            </a:r>
          </a:p>
        </p:txBody>
      </p:sp>
      <p:sp>
        <p:nvSpPr>
          <p:cNvPr id="4" name="Slide Number Placeholder 3"/>
          <p:cNvSpPr>
            <a:spLocks noGrp="1"/>
          </p:cNvSpPr>
          <p:nvPr>
            <p:ph type="sldNum" sz="quarter" idx="5"/>
          </p:nvPr>
        </p:nvSpPr>
        <p:spPr/>
        <p:txBody>
          <a:bodyPr/>
          <a:lstStyle/>
          <a:p>
            <a:fld id="{6AFB6698-0607-4F6F-A7BD-320E92DBD744}" type="slidenum">
              <a:rPr lang="en-US" smtClean="0"/>
              <a:t>10</a:t>
            </a:fld>
            <a:endParaRPr lang="en-US"/>
          </a:p>
        </p:txBody>
      </p:sp>
    </p:spTree>
    <p:extLst>
      <p:ext uri="{BB962C8B-B14F-4D97-AF65-F5344CB8AC3E}">
        <p14:creationId xmlns:p14="http://schemas.microsoft.com/office/powerpoint/2010/main" val="1777735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4" name="Slide Number Placeholder 5">
            <a:extLst>
              <a:ext uri="{FF2B5EF4-FFF2-40B4-BE49-F238E27FC236}">
                <a16:creationId xmlns:a16="http://schemas.microsoft.com/office/drawing/2014/main" id="{92785F76-F61E-41F2-B522-825536D65539}"/>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pic>
        <p:nvPicPr>
          <p:cNvPr id="11" name="Picture 10" descr="A close up of a sign&#10;&#10;Description generated with high confidence">
            <a:extLst>
              <a:ext uri="{FF2B5EF4-FFF2-40B4-BE49-F238E27FC236}">
                <a16:creationId xmlns:a16="http://schemas.microsoft.com/office/drawing/2014/main" id="{CCB22163-C2CB-4710-83F6-21FDEB4A6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3" name="TextBox 12">
            <a:extLst>
              <a:ext uri="{FF2B5EF4-FFF2-40B4-BE49-F238E27FC236}">
                <a16:creationId xmlns:a16="http://schemas.microsoft.com/office/drawing/2014/main" id="{36AF0963-E82E-47DA-8EEC-168CA9C568E8}"/>
              </a:ext>
            </a:extLst>
          </p:cNvPr>
          <p:cNvSpPr txBox="1"/>
          <p:nvPr userDrawn="1"/>
        </p:nvSpPr>
        <p:spPr>
          <a:xfrm>
            <a:off x="4289988" y="6457453"/>
            <a:ext cx="54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Stories</a:t>
            </a:r>
          </a:p>
        </p:txBody>
      </p:sp>
    </p:spTree>
    <p:extLst>
      <p:ext uri="{BB962C8B-B14F-4D97-AF65-F5344CB8AC3E}">
        <p14:creationId xmlns:p14="http://schemas.microsoft.com/office/powerpoint/2010/main" val="415576334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36780861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307706778"/>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07939773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7EBF85-8746-4A81-875D-F9E7B6E9FAC7}"/>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9B7F55BC-2B4A-4C85-8E81-12AEB2B47EBB}"/>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13" name="Picture 12">
            <a:extLst>
              <a:ext uri="{FF2B5EF4-FFF2-40B4-BE49-F238E27FC236}">
                <a16:creationId xmlns:a16="http://schemas.microsoft.com/office/drawing/2014/main" id="{11760488-7D1D-4137-AA97-F654682F84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003" y="6475365"/>
            <a:ext cx="308414" cy="308070"/>
          </a:xfrm>
          <a:prstGeom prst="rect">
            <a:avLst/>
          </a:prstGeom>
        </p:spPr>
      </p:pic>
      <p:sp>
        <p:nvSpPr>
          <p:cNvPr id="14" name="TextBox 13">
            <a:extLst>
              <a:ext uri="{FF2B5EF4-FFF2-40B4-BE49-F238E27FC236}">
                <a16:creationId xmlns:a16="http://schemas.microsoft.com/office/drawing/2014/main" id="{5E0E5C9F-7F7B-473C-96DB-90942F83DDF5}"/>
              </a:ext>
            </a:extLst>
          </p:cNvPr>
          <p:cNvSpPr txBox="1"/>
          <p:nvPr userDrawn="1"/>
        </p:nvSpPr>
        <p:spPr>
          <a:xfrm>
            <a:off x="4289988" y="6457453"/>
            <a:ext cx="54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Stories</a:t>
            </a:r>
          </a:p>
        </p:txBody>
      </p:sp>
    </p:spTree>
    <p:extLst>
      <p:ext uri="{BB962C8B-B14F-4D97-AF65-F5344CB8AC3E}">
        <p14:creationId xmlns:p14="http://schemas.microsoft.com/office/powerpoint/2010/main" val="30291706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27382492-34B6-438C-B45A-2F0B1597C351}"/>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7478814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C0B25334-5044-47AF-9648-70C650FB99BC}"/>
              </a:ext>
            </a:extLst>
          </p:cNvPr>
          <p:cNvSpPr>
            <a:spLocks noGrp="1"/>
          </p:cNvSpPr>
          <p:nvPr>
            <p:ph type="sldNum" sz="quarter" idx="12"/>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298921108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8867BF28-3864-4206-8E49-F5A8F2569E82}"/>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58630809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5">
            <a:extLst>
              <a:ext uri="{FF2B5EF4-FFF2-40B4-BE49-F238E27FC236}">
                <a16:creationId xmlns:a16="http://schemas.microsoft.com/office/drawing/2014/main" id="{B58675A2-FB59-4A21-BE02-5EA8117FB6DA}"/>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AEF50029-7458-4244-BBCA-25B25A4023CD}"/>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8" name="Picture 7" descr="A close up of a sign&#10;&#10;Description generated with high confidence">
            <a:extLst>
              <a:ext uri="{FF2B5EF4-FFF2-40B4-BE49-F238E27FC236}">
                <a16:creationId xmlns:a16="http://schemas.microsoft.com/office/drawing/2014/main" id="{50BA8BF9-BF58-4174-9E53-56CDF3CBCA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9" name="TextBox 8">
            <a:extLst>
              <a:ext uri="{FF2B5EF4-FFF2-40B4-BE49-F238E27FC236}">
                <a16:creationId xmlns:a16="http://schemas.microsoft.com/office/drawing/2014/main" id="{B5B7E8E9-A020-4B98-AAFF-5FFE2851DDF4}"/>
              </a:ext>
            </a:extLst>
          </p:cNvPr>
          <p:cNvSpPr txBox="1"/>
          <p:nvPr userDrawn="1"/>
        </p:nvSpPr>
        <p:spPr>
          <a:xfrm>
            <a:off x="4289988" y="6457453"/>
            <a:ext cx="54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Stories</a:t>
            </a:r>
          </a:p>
        </p:txBody>
      </p:sp>
    </p:spTree>
    <p:extLst>
      <p:ext uri="{BB962C8B-B14F-4D97-AF65-F5344CB8AC3E}">
        <p14:creationId xmlns:p14="http://schemas.microsoft.com/office/powerpoint/2010/main" val="72764631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3E1C79E-4906-42D7-9799-8BE0AC9297B3}" type="slidenum">
              <a:rPr lang="en-US" smtClean="0"/>
              <a:t>‹#›</a:t>
            </a:fld>
            <a:endParaRPr lang="en-US"/>
          </a:p>
        </p:txBody>
      </p:sp>
    </p:spTree>
    <p:extLst>
      <p:ext uri="{BB962C8B-B14F-4D97-AF65-F5344CB8AC3E}">
        <p14:creationId xmlns:p14="http://schemas.microsoft.com/office/powerpoint/2010/main" val="198501455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885576243"/>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199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3006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075653"/>
            <a:ext cx="10058400" cy="4793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5" name="Slide Number Placeholder 5">
            <a:extLst>
              <a:ext uri="{FF2B5EF4-FFF2-40B4-BE49-F238E27FC236}">
                <a16:creationId xmlns:a16="http://schemas.microsoft.com/office/drawing/2014/main" id="{52055A22-EAEB-44F4-B1EC-21AED4E41721}"/>
              </a:ext>
            </a:extLst>
          </p:cNvPr>
          <p:cNvSpPr>
            <a:spLocks noGrp="1"/>
          </p:cNvSpPr>
          <p:nvPr>
            <p:ph type="sldNum" sz="quarter" idx="4"/>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dirty="0"/>
          </a:p>
        </p:txBody>
      </p:sp>
      <p:pic>
        <p:nvPicPr>
          <p:cNvPr id="12" name="Picture 11" descr="A close up of a sign&#10;&#10;Description generated with high confidence">
            <a:extLst>
              <a:ext uri="{FF2B5EF4-FFF2-40B4-BE49-F238E27FC236}">
                <a16:creationId xmlns:a16="http://schemas.microsoft.com/office/drawing/2014/main" id="{DDDE31E4-DAAC-4626-9815-6065CD799898}"/>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0" name="TextBox 9">
            <a:extLst>
              <a:ext uri="{FF2B5EF4-FFF2-40B4-BE49-F238E27FC236}">
                <a16:creationId xmlns:a16="http://schemas.microsoft.com/office/drawing/2014/main" id="{C3C02BC1-ACE0-470A-BD6A-22F6B060B89B}"/>
              </a:ext>
            </a:extLst>
          </p:cNvPr>
          <p:cNvSpPr txBox="1"/>
          <p:nvPr userDrawn="1"/>
        </p:nvSpPr>
        <p:spPr>
          <a:xfrm>
            <a:off x="4289988" y="6457453"/>
            <a:ext cx="54522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Stories</a:t>
            </a:r>
          </a:p>
        </p:txBody>
      </p:sp>
    </p:spTree>
    <p:extLst>
      <p:ext uri="{BB962C8B-B14F-4D97-AF65-F5344CB8AC3E}">
        <p14:creationId xmlns:p14="http://schemas.microsoft.com/office/powerpoint/2010/main" val="3876528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s://kengranderson.com/" TargetMode="External"/><Relationship Id="rId3" Type="http://schemas.openxmlformats.org/officeDocument/2006/relationships/image" Target="../media/image4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gif"/><Relationship Id="rId9" Type="http://schemas.openxmlformats.org/officeDocument/2006/relationships/hyperlink" Target="https://bit.ly/inner-city-softwar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8.png"/><Relationship Id="rId7" Type="http://schemas.openxmlformats.org/officeDocument/2006/relationships/image" Target="../media/image46.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bit.ly/inner-city-software" TargetMode="External"/><Relationship Id="rId4" Type="http://schemas.openxmlformats.org/officeDocument/2006/relationships/hyperlink" Target="https://kengranderson.com/" TargetMode="External"/><Relationship Id="rId9" Type="http://schemas.openxmlformats.org/officeDocument/2006/relationships/image" Target="../media/image51.emf"/></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2.gif"/><Relationship Id="rId7"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bit.ly/inner-city-software" TargetMode="External"/><Relationship Id="rId5" Type="http://schemas.openxmlformats.org/officeDocument/2006/relationships/hyperlink" Target="https://kengranderson.com/"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emf"/></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g"/><Relationship Id="rId7"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8.pn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5.jpg"/><Relationship Id="rId7" Type="http://schemas.openxmlformats.org/officeDocument/2006/relationships/hyperlink" Target="https://bit.ly/inner-city-softwar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kengranderson.com/" TargetMode="External"/><Relationship Id="rId5" Type="http://schemas.openxmlformats.org/officeDocument/2006/relationships/image" Target="../media/image8.pn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hyperlink" Target="https://kengranderson.com/" TargetMode="External"/><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8.png"/><Relationship Id="rId4" Type="http://schemas.openxmlformats.org/officeDocument/2006/relationships/image" Target="../media/image69.jpeg"/><Relationship Id="rId9" Type="http://schemas.openxmlformats.org/officeDocument/2006/relationships/hyperlink" Target="https://bit.ly/inner-city-softwar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bit.ly/inner-city-software" TargetMode="External"/><Relationship Id="rId5" Type="http://schemas.openxmlformats.org/officeDocument/2006/relationships/hyperlink" Target="https://kengranderson.com/" TargetMode="External"/><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8.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emf"/><Relationship Id="rId3" Type="http://schemas.openxmlformats.org/officeDocument/2006/relationships/image" Target="../media/image89.emf"/><Relationship Id="rId7" Type="http://schemas.openxmlformats.org/officeDocument/2006/relationships/image" Target="../media/image93.emf"/><Relationship Id="rId12" Type="http://schemas.openxmlformats.org/officeDocument/2006/relationships/image" Target="../media/image98.emf"/><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emf"/><Relationship Id="rId10" Type="http://schemas.openxmlformats.org/officeDocument/2006/relationships/image" Target="../media/image96.emf"/><Relationship Id="rId4" Type="http://schemas.openxmlformats.org/officeDocument/2006/relationships/image" Target="../media/image90.emf"/><Relationship Id="rId9" Type="http://schemas.openxmlformats.org/officeDocument/2006/relationships/image" Target="../media/image95.emf"/></Relationships>
</file>

<file path=ppt/slides/_rels/slide24.xml.rels><?xml version="1.0" encoding="UTF-8" standalone="yes"?>
<Relationships xmlns="http://schemas.openxmlformats.org/package/2006/relationships"><Relationship Id="rId3" Type="http://schemas.openxmlformats.org/officeDocument/2006/relationships/image" Target="../media/image100.emf"/><Relationship Id="rId7" Type="http://schemas.openxmlformats.org/officeDocument/2006/relationships/image" Target="../media/image104.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25.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hyperlink" Target="https://blackfacts.com/widgets" TargetMode="External"/><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hyperlink" Target="https://blackfacts-daily-black-history.simplecast.com/episodes" TargetMode="External"/><Relationship Id="rId11" Type="http://schemas.openxmlformats.org/officeDocument/2006/relationships/image" Target="../media/image109.jpeg"/><Relationship Id="rId5" Type="http://schemas.openxmlformats.org/officeDocument/2006/relationships/hyperlink" Target="https://blackfacts.com/widgets/videos" TargetMode="External"/><Relationship Id="rId10" Type="http://schemas.openxmlformats.org/officeDocument/2006/relationships/image" Target="../media/image108.png"/><Relationship Id="rId4" Type="http://schemas.openxmlformats.org/officeDocument/2006/relationships/hyperlink" Target="https://blackfacts.com/blackfacts-minute" TargetMode="External"/><Relationship Id="rId9" Type="http://schemas.openxmlformats.org/officeDocument/2006/relationships/image" Target="../media/image107.jpeg"/></Relationships>
</file>

<file path=ppt/slides/_rels/slide26.xml.rels><?xml version="1.0" encoding="UTF-8" standalone="yes"?>
<Relationships xmlns="http://schemas.openxmlformats.org/package/2006/relationships"><Relationship Id="rId13" Type="http://schemas.openxmlformats.org/officeDocument/2006/relationships/image" Target="../media/image122.svg"/><Relationship Id="rId18" Type="http://schemas.openxmlformats.org/officeDocument/2006/relationships/image" Target="../media/image91.emf"/><Relationship Id="rId26" Type="http://schemas.openxmlformats.org/officeDocument/2006/relationships/image" Target="../media/image130.svg"/><Relationship Id="rId39" Type="http://schemas.openxmlformats.org/officeDocument/2006/relationships/image" Target="../media/image143.png"/><Relationship Id="rId3" Type="http://schemas.openxmlformats.org/officeDocument/2006/relationships/image" Target="../media/image112.svg"/><Relationship Id="rId21" Type="http://schemas.openxmlformats.org/officeDocument/2006/relationships/image" Target="../media/image125.png"/><Relationship Id="rId34" Type="http://schemas.openxmlformats.org/officeDocument/2006/relationships/image" Target="../media/image138.svg"/><Relationship Id="rId42" Type="http://schemas.openxmlformats.org/officeDocument/2006/relationships/image" Target="../media/image146.svg"/><Relationship Id="rId47" Type="http://schemas.openxmlformats.org/officeDocument/2006/relationships/image" Target="../media/image96.emf"/><Relationship Id="rId50" Type="http://schemas.openxmlformats.org/officeDocument/2006/relationships/image" Target="../media/image99.emf"/><Relationship Id="rId7" Type="http://schemas.openxmlformats.org/officeDocument/2006/relationships/image" Target="../media/image116.svg"/><Relationship Id="rId12" Type="http://schemas.openxmlformats.org/officeDocument/2006/relationships/image" Target="../media/image121.png"/><Relationship Id="rId17" Type="http://schemas.openxmlformats.org/officeDocument/2006/relationships/image" Target="../media/image90.emf"/><Relationship Id="rId25" Type="http://schemas.openxmlformats.org/officeDocument/2006/relationships/image" Target="../media/image129.png"/><Relationship Id="rId33" Type="http://schemas.openxmlformats.org/officeDocument/2006/relationships/image" Target="../media/image137.png"/><Relationship Id="rId38" Type="http://schemas.openxmlformats.org/officeDocument/2006/relationships/image" Target="../media/image142.svg"/><Relationship Id="rId46" Type="http://schemas.openxmlformats.org/officeDocument/2006/relationships/image" Target="../media/image95.emf"/><Relationship Id="rId2" Type="http://schemas.openxmlformats.org/officeDocument/2006/relationships/image" Target="../media/image111.png"/><Relationship Id="rId16" Type="http://schemas.openxmlformats.org/officeDocument/2006/relationships/image" Target="../media/image89.emf"/><Relationship Id="rId20" Type="http://schemas.openxmlformats.org/officeDocument/2006/relationships/image" Target="../media/image93.emf"/><Relationship Id="rId29" Type="http://schemas.openxmlformats.org/officeDocument/2006/relationships/image" Target="../media/image133.png"/><Relationship Id="rId41"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svg"/><Relationship Id="rId24" Type="http://schemas.openxmlformats.org/officeDocument/2006/relationships/image" Target="../media/image128.svg"/><Relationship Id="rId32" Type="http://schemas.openxmlformats.org/officeDocument/2006/relationships/image" Target="../media/image136.svg"/><Relationship Id="rId37" Type="http://schemas.openxmlformats.org/officeDocument/2006/relationships/image" Target="../media/image141.png"/><Relationship Id="rId40" Type="http://schemas.openxmlformats.org/officeDocument/2006/relationships/image" Target="../media/image144.svg"/><Relationship Id="rId45" Type="http://schemas.openxmlformats.org/officeDocument/2006/relationships/image" Target="../media/image94.png"/><Relationship Id="rId53" Type="http://schemas.openxmlformats.org/officeDocument/2006/relationships/image" Target="../media/image88.png"/><Relationship Id="rId5" Type="http://schemas.openxmlformats.org/officeDocument/2006/relationships/image" Target="../media/image114.svg"/><Relationship Id="rId15" Type="http://schemas.openxmlformats.org/officeDocument/2006/relationships/image" Target="../media/image124.svg"/><Relationship Id="rId23" Type="http://schemas.openxmlformats.org/officeDocument/2006/relationships/image" Target="../media/image127.png"/><Relationship Id="rId28" Type="http://schemas.openxmlformats.org/officeDocument/2006/relationships/image" Target="../media/image132.svg"/><Relationship Id="rId36" Type="http://schemas.openxmlformats.org/officeDocument/2006/relationships/image" Target="../media/image140.svg"/><Relationship Id="rId49" Type="http://schemas.openxmlformats.org/officeDocument/2006/relationships/image" Target="../media/image98.emf"/><Relationship Id="rId10" Type="http://schemas.openxmlformats.org/officeDocument/2006/relationships/image" Target="../media/image119.png"/><Relationship Id="rId19" Type="http://schemas.openxmlformats.org/officeDocument/2006/relationships/image" Target="../media/image92.emf"/><Relationship Id="rId31" Type="http://schemas.openxmlformats.org/officeDocument/2006/relationships/image" Target="../media/image135.png"/><Relationship Id="rId44" Type="http://schemas.openxmlformats.org/officeDocument/2006/relationships/image" Target="../media/image148.svg"/><Relationship Id="rId52" Type="http://schemas.openxmlformats.org/officeDocument/2006/relationships/image" Target="../media/image150.emf"/><Relationship Id="rId4" Type="http://schemas.openxmlformats.org/officeDocument/2006/relationships/image" Target="../media/image113.png"/><Relationship Id="rId9" Type="http://schemas.openxmlformats.org/officeDocument/2006/relationships/image" Target="../media/image118.svg"/><Relationship Id="rId14" Type="http://schemas.openxmlformats.org/officeDocument/2006/relationships/image" Target="../media/image123.png"/><Relationship Id="rId22" Type="http://schemas.openxmlformats.org/officeDocument/2006/relationships/image" Target="../media/image126.svg"/><Relationship Id="rId27" Type="http://schemas.openxmlformats.org/officeDocument/2006/relationships/image" Target="../media/image131.png"/><Relationship Id="rId30" Type="http://schemas.openxmlformats.org/officeDocument/2006/relationships/image" Target="../media/image134.svg"/><Relationship Id="rId35" Type="http://schemas.openxmlformats.org/officeDocument/2006/relationships/image" Target="../media/image139.png"/><Relationship Id="rId43" Type="http://schemas.openxmlformats.org/officeDocument/2006/relationships/image" Target="../media/image147.png"/><Relationship Id="rId48" Type="http://schemas.openxmlformats.org/officeDocument/2006/relationships/image" Target="../media/image97.emf"/><Relationship Id="rId8" Type="http://schemas.openxmlformats.org/officeDocument/2006/relationships/image" Target="../media/image117.png"/><Relationship Id="rId51" Type="http://schemas.openxmlformats.org/officeDocument/2006/relationships/image" Target="../media/image149.png"/></Relationships>
</file>

<file path=ppt/slides/_rels/slide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kengranderson.co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8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hyperlink" Target="https://bit.ly/inner-city-software"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kengranderson.com/"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0.jpeg"/><Relationship Id="rId7" Type="http://schemas.openxmlformats.org/officeDocument/2006/relationships/hyperlink" Target="https://kengranderson.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1.jp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hyperlink" Target="https://bit.ly/inner-city-software" TargetMode="External"/><Relationship Id="rId3" Type="http://schemas.openxmlformats.org/officeDocument/2006/relationships/image" Target="../media/image17.jpeg"/><Relationship Id="rId7" Type="http://schemas.openxmlformats.org/officeDocument/2006/relationships/hyperlink" Target="https://kengranderson.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bit.ly/inner-city-softwar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kengranderson.com/" TargetMode="External"/><Relationship Id="rId5" Type="http://schemas.openxmlformats.org/officeDocument/2006/relationships/image" Target="../media/image8.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hyperlink" Target="https://kengranderson.com/" TargetMode="External"/><Relationship Id="rId9"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7.jpeg"/><Relationship Id="rId21" Type="http://schemas.openxmlformats.org/officeDocument/2006/relationships/image" Target="../media/image42.jpeg"/><Relationship Id="rId7" Type="http://schemas.openxmlformats.org/officeDocument/2006/relationships/image" Target="../media/image31.jpeg"/><Relationship Id="rId12" Type="http://schemas.openxmlformats.org/officeDocument/2006/relationships/hyperlink" Target="https://bit.ly/inner-city-software" TargetMode="External"/><Relationship Id="rId17" Type="http://schemas.openxmlformats.org/officeDocument/2006/relationships/image" Target="../media/image38.jpeg"/><Relationship Id="rId2" Type="http://schemas.openxmlformats.org/officeDocument/2006/relationships/notesSlide" Target="../notesSlides/notesSlide8.xml"/><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hyperlink" Target="https://kengranderson.com/" TargetMode="External"/><Relationship Id="rId5" Type="http://schemas.openxmlformats.org/officeDocument/2006/relationships/image" Target="../media/image29.jpeg"/><Relationship Id="rId15" Type="http://schemas.openxmlformats.org/officeDocument/2006/relationships/image" Target="../media/image36.jpeg"/><Relationship Id="rId23" Type="http://schemas.openxmlformats.org/officeDocument/2006/relationships/image" Target="../media/image44.jpeg"/><Relationship Id="rId10" Type="http://schemas.openxmlformats.org/officeDocument/2006/relationships/image" Target="../media/image8.png"/><Relationship Id="rId19" Type="http://schemas.openxmlformats.org/officeDocument/2006/relationships/image" Target="../media/image40.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5.jpeg"/><Relationship Id="rId22"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ensound-inspire">
            <a:hlinkClick r:id="" action="ppaction://media"/>
            <a:extLst>
              <a:ext uri="{FF2B5EF4-FFF2-40B4-BE49-F238E27FC236}">
                <a16:creationId xmlns:a16="http://schemas.microsoft.com/office/drawing/2014/main" id="{B0BD4329-A9C4-4368-9565-253D3C7ABF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8493" y="2728779"/>
            <a:ext cx="609600" cy="609600"/>
          </a:xfrm>
          <a:prstGeom prst="rect">
            <a:avLst/>
          </a:prstGeom>
        </p:spPr>
      </p:pic>
      <p:sp>
        <p:nvSpPr>
          <p:cNvPr id="2" name="Title 1">
            <a:extLst>
              <a:ext uri="{FF2B5EF4-FFF2-40B4-BE49-F238E27FC236}">
                <a16:creationId xmlns:a16="http://schemas.microsoft.com/office/drawing/2014/main" id="{A7AD5A9D-AE6C-44FA-8CFB-CE3CA5EEB8CB}"/>
              </a:ext>
            </a:extLst>
          </p:cNvPr>
          <p:cNvSpPr>
            <a:spLocks noGrp="1"/>
          </p:cNvSpPr>
          <p:nvPr>
            <p:ph type="ctrTitle"/>
          </p:nvPr>
        </p:nvSpPr>
        <p:spPr>
          <a:xfrm>
            <a:off x="1066800" y="241410"/>
            <a:ext cx="10058400" cy="1250917"/>
          </a:xfrm>
        </p:spPr>
        <p:txBody>
          <a:bodyPr>
            <a:noAutofit/>
          </a:bodyPr>
          <a:lstStyle/>
          <a:p>
            <a:pPr algn="ctr"/>
            <a:r>
              <a:rPr lang="en-US" sz="4400" dirty="0">
                <a:latin typeface="+mn-lt"/>
              </a:rPr>
              <a:t>26 Years of Diversity Technology Solutions</a:t>
            </a:r>
            <a:br>
              <a:rPr lang="en-US" sz="4800" dirty="0"/>
            </a:br>
            <a:r>
              <a:rPr lang="en-US" sz="3200" dirty="0"/>
              <a:t>(Built on the Microsoft Stack)</a:t>
            </a:r>
            <a:endParaRPr lang="en-US" sz="4800" dirty="0"/>
          </a:p>
        </p:txBody>
      </p:sp>
      <p:sp>
        <p:nvSpPr>
          <p:cNvPr id="4" name="Slide Number Placeholder 3">
            <a:extLst>
              <a:ext uri="{FF2B5EF4-FFF2-40B4-BE49-F238E27FC236}">
                <a16:creationId xmlns:a16="http://schemas.microsoft.com/office/drawing/2014/main" id="{76F5FEDD-5D3D-47ED-B7E2-683E2892BCF1}"/>
              </a:ext>
            </a:extLst>
          </p:cNvPr>
          <p:cNvSpPr>
            <a:spLocks noGrp="1"/>
          </p:cNvSpPr>
          <p:nvPr>
            <p:ph type="sldNum" sz="quarter" idx="12"/>
          </p:nvPr>
        </p:nvSpPr>
        <p:spPr/>
        <p:txBody>
          <a:bodyPr/>
          <a:lstStyle/>
          <a:p>
            <a:fld id="{43E1C79E-4906-42D7-9799-8BE0AC9297B3}" type="slidenum">
              <a:rPr lang="en-US" smtClean="0"/>
              <a:pPr/>
              <a:t>1</a:t>
            </a:fld>
            <a:endParaRPr lang="en-US"/>
          </a:p>
        </p:txBody>
      </p:sp>
      <p:pic>
        <p:nvPicPr>
          <p:cNvPr id="5" name="Picture 4" descr="A picture containing clipart&#10;&#10;Description generated with very high confidence">
            <a:extLst>
              <a:ext uri="{FF2B5EF4-FFF2-40B4-BE49-F238E27FC236}">
                <a16:creationId xmlns:a16="http://schemas.microsoft.com/office/drawing/2014/main" id="{351733A1-55BE-47D9-9B12-9BFD88FAE3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89789" y="2091102"/>
            <a:ext cx="6556362" cy="1884954"/>
          </a:xfrm>
          <a:prstGeom prst="rect">
            <a:avLst/>
          </a:prstGeom>
        </p:spPr>
      </p:pic>
      <p:pic>
        <p:nvPicPr>
          <p:cNvPr id="6" name="Picture 5">
            <a:extLst>
              <a:ext uri="{FF2B5EF4-FFF2-40B4-BE49-F238E27FC236}">
                <a16:creationId xmlns:a16="http://schemas.microsoft.com/office/drawing/2014/main" id="{B3634D00-6CA9-4689-A97D-75E7A8CDAE5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92063" y="4574831"/>
            <a:ext cx="1249500" cy="1393634"/>
          </a:xfrm>
          <a:prstGeom prst="ellipse">
            <a:avLst/>
          </a:prstGeom>
          <a:ln>
            <a:noFill/>
          </a:ln>
          <a:effectLst>
            <a:softEdge rad="112500"/>
          </a:effectLst>
        </p:spPr>
      </p:pic>
      <p:pic>
        <p:nvPicPr>
          <p:cNvPr id="7" name="Picture 2" descr="Image may contain: 1 person">
            <a:extLst>
              <a:ext uri="{FF2B5EF4-FFF2-40B4-BE49-F238E27FC236}">
                <a16:creationId xmlns:a16="http://schemas.microsoft.com/office/drawing/2014/main" id="{25E45353-DBB5-4851-A561-088A74CC88A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41199" y="4574831"/>
            <a:ext cx="1440123" cy="14414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D9CB7DC-0E69-4324-9814-76468D0F0EA2}"/>
              </a:ext>
            </a:extLst>
          </p:cNvPr>
          <p:cNvSpPr txBox="1"/>
          <p:nvPr/>
        </p:nvSpPr>
        <p:spPr>
          <a:xfrm>
            <a:off x="3490242" y="4937219"/>
            <a:ext cx="1910714" cy="646331"/>
          </a:xfrm>
          <a:prstGeom prst="rect">
            <a:avLst/>
          </a:prstGeom>
          <a:noFill/>
        </p:spPr>
        <p:txBody>
          <a:bodyPr wrap="square" rtlCol="0">
            <a:spAutoFit/>
          </a:bodyPr>
          <a:lstStyle/>
          <a:p>
            <a:r>
              <a:rPr lang="en-US" b="1" dirty="0"/>
              <a:t>Ken Granderson</a:t>
            </a:r>
          </a:p>
          <a:p>
            <a:r>
              <a:rPr lang="en-US" dirty="0"/>
              <a:t>Co-Founder / CTO</a:t>
            </a:r>
            <a:endParaRPr lang="en-US" sz="1400" dirty="0"/>
          </a:p>
        </p:txBody>
      </p:sp>
      <p:sp>
        <p:nvSpPr>
          <p:cNvPr id="9" name="TextBox 8">
            <a:extLst>
              <a:ext uri="{FF2B5EF4-FFF2-40B4-BE49-F238E27FC236}">
                <a16:creationId xmlns:a16="http://schemas.microsoft.com/office/drawing/2014/main" id="{B27754F2-1FAF-41E1-A9F8-598CC4F8A751}"/>
              </a:ext>
            </a:extLst>
          </p:cNvPr>
          <p:cNvSpPr txBox="1"/>
          <p:nvPr/>
        </p:nvSpPr>
        <p:spPr>
          <a:xfrm>
            <a:off x="8108360" y="4950849"/>
            <a:ext cx="2144107" cy="646331"/>
          </a:xfrm>
          <a:prstGeom prst="rect">
            <a:avLst/>
          </a:prstGeom>
          <a:noFill/>
        </p:spPr>
        <p:txBody>
          <a:bodyPr wrap="square" rtlCol="0">
            <a:spAutoFit/>
          </a:bodyPr>
          <a:lstStyle/>
          <a:p>
            <a:r>
              <a:rPr lang="en-US" b="1" dirty="0"/>
              <a:t>Dale Dowdie</a:t>
            </a:r>
          </a:p>
          <a:p>
            <a:r>
              <a:rPr lang="en-US" dirty="0"/>
              <a:t>Co-Founder / CEO</a:t>
            </a:r>
            <a:endParaRPr lang="en-US" sz="1400" dirty="0"/>
          </a:p>
        </p:txBody>
      </p:sp>
    </p:spTree>
    <p:extLst>
      <p:ext uri="{BB962C8B-B14F-4D97-AF65-F5344CB8AC3E}">
        <p14:creationId xmlns:p14="http://schemas.microsoft.com/office/powerpoint/2010/main" val="22986652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DABD-6910-4DE3-A57C-2B35FF5C55E5}"/>
              </a:ext>
            </a:extLst>
          </p:cNvPr>
          <p:cNvSpPr>
            <a:spLocks noGrp="1"/>
          </p:cNvSpPr>
          <p:nvPr>
            <p:ph type="title"/>
          </p:nvPr>
        </p:nvSpPr>
        <p:spPr>
          <a:xfrm>
            <a:off x="2549562" y="286604"/>
            <a:ext cx="8606118" cy="640408"/>
          </a:xfrm>
        </p:spPr>
        <p:txBody>
          <a:bodyPr>
            <a:normAutofit fontScale="90000"/>
          </a:bodyPr>
          <a:lstStyle/>
          <a:p>
            <a:r>
              <a:rPr lang="en-US" dirty="0"/>
              <a:t>Inner City Access</a:t>
            </a:r>
          </a:p>
        </p:txBody>
      </p:sp>
      <p:sp>
        <p:nvSpPr>
          <p:cNvPr id="4" name="Slide Number Placeholder 3">
            <a:extLst>
              <a:ext uri="{FF2B5EF4-FFF2-40B4-BE49-F238E27FC236}">
                <a16:creationId xmlns:a16="http://schemas.microsoft.com/office/drawing/2014/main" id="{E58B0BAD-876B-42BE-974C-3E80E71DEC14}"/>
              </a:ext>
            </a:extLst>
          </p:cNvPr>
          <p:cNvSpPr>
            <a:spLocks noGrp="1"/>
          </p:cNvSpPr>
          <p:nvPr>
            <p:ph type="sldNum" sz="quarter" idx="12"/>
          </p:nvPr>
        </p:nvSpPr>
        <p:spPr/>
        <p:txBody>
          <a:bodyPr/>
          <a:lstStyle/>
          <a:p>
            <a:fld id="{43E1C79E-4906-42D7-9799-8BE0AC9297B3}" type="slidenum">
              <a:rPr lang="en-US" smtClean="0"/>
              <a:pPr/>
              <a:t>10</a:t>
            </a:fld>
            <a:endParaRPr lang="en-US"/>
          </a:p>
        </p:txBody>
      </p:sp>
      <p:pic>
        <p:nvPicPr>
          <p:cNvPr id="6" name="Picture 5">
            <a:extLst>
              <a:ext uri="{FF2B5EF4-FFF2-40B4-BE49-F238E27FC236}">
                <a16:creationId xmlns:a16="http://schemas.microsoft.com/office/drawing/2014/main" id="{CC4B8980-3C1D-4017-A669-28AF1254C7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493" y="1667509"/>
            <a:ext cx="3209636" cy="2310938"/>
          </a:xfrm>
          <a:prstGeom prst="rect">
            <a:avLst/>
          </a:prstGeom>
        </p:spPr>
      </p:pic>
      <p:pic>
        <p:nvPicPr>
          <p:cNvPr id="8" name="Picture 7">
            <a:extLst>
              <a:ext uri="{FF2B5EF4-FFF2-40B4-BE49-F238E27FC236}">
                <a16:creationId xmlns:a16="http://schemas.microsoft.com/office/drawing/2014/main" id="{84272AC5-5C42-46CC-83AF-013BCE5B1B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02110" y="827547"/>
            <a:ext cx="5254726" cy="5084022"/>
          </a:xfrm>
          <a:prstGeom prst="rect">
            <a:avLst/>
          </a:prstGeom>
        </p:spPr>
      </p:pic>
      <p:pic>
        <p:nvPicPr>
          <p:cNvPr id="12" name="Picture 11">
            <a:extLst>
              <a:ext uri="{FF2B5EF4-FFF2-40B4-BE49-F238E27FC236}">
                <a16:creationId xmlns:a16="http://schemas.microsoft.com/office/drawing/2014/main" id="{0CBD31C4-4065-4DC1-9C13-6E63EF7CCD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0497" y="1054878"/>
            <a:ext cx="3239496" cy="4455259"/>
          </a:xfrm>
          <a:prstGeom prst="rect">
            <a:avLst/>
          </a:prstGeom>
        </p:spPr>
      </p:pic>
      <p:pic>
        <p:nvPicPr>
          <p:cNvPr id="18" name="Picture 17">
            <a:extLst>
              <a:ext uri="{FF2B5EF4-FFF2-40B4-BE49-F238E27FC236}">
                <a16:creationId xmlns:a16="http://schemas.microsoft.com/office/drawing/2014/main" id="{A5AC62A0-A7DC-4BBB-BE1E-23E69A243D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8989" y="3896044"/>
            <a:ext cx="3471469" cy="1967437"/>
          </a:xfrm>
          <a:prstGeom prst="rect">
            <a:avLst/>
          </a:prstGeom>
        </p:spPr>
      </p:pic>
      <p:grpSp>
        <p:nvGrpSpPr>
          <p:cNvPr id="19" name="Group 18">
            <a:extLst>
              <a:ext uri="{FF2B5EF4-FFF2-40B4-BE49-F238E27FC236}">
                <a16:creationId xmlns:a16="http://schemas.microsoft.com/office/drawing/2014/main" id="{CD5E5B2E-309E-4834-BF94-3728BDF1DB47}"/>
              </a:ext>
            </a:extLst>
          </p:cNvPr>
          <p:cNvGrpSpPr/>
          <p:nvPr/>
        </p:nvGrpSpPr>
        <p:grpSpPr>
          <a:xfrm>
            <a:off x="1305134" y="454257"/>
            <a:ext cx="1019175" cy="181379"/>
            <a:chOff x="4127500" y="876491"/>
            <a:chExt cx="1019175" cy="181379"/>
          </a:xfrm>
        </p:grpSpPr>
        <p:sp>
          <p:nvSpPr>
            <p:cNvPr id="20" name="Oval 19">
              <a:extLst>
                <a:ext uri="{FF2B5EF4-FFF2-40B4-BE49-F238E27FC236}">
                  <a16:creationId xmlns:a16="http://schemas.microsoft.com/office/drawing/2014/main" id="{3E42EBF0-994A-4DDF-A526-09E940F11973}"/>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FC95A8-6736-43A6-9910-82695D963653}"/>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E3D5546-2474-4380-9747-E785B388D62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DE952E0-EF14-42BE-B00C-D6B7DE776215}"/>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A close up of a sign&#10;&#10;Description generated with high confidence">
            <a:extLst>
              <a:ext uri="{FF2B5EF4-FFF2-40B4-BE49-F238E27FC236}">
                <a16:creationId xmlns:a16="http://schemas.microsoft.com/office/drawing/2014/main" id="{1C99B830-5BEB-4787-BC2E-01593C5D6B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25" name="TextBox 24">
            <a:extLst>
              <a:ext uri="{FF2B5EF4-FFF2-40B4-BE49-F238E27FC236}">
                <a16:creationId xmlns:a16="http://schemas.microsoft.com/office/drawing/2014/main" id="{FC7EEF97-9501-4742-B487-A7DE9649173C}"/>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8">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9">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26" name="TextBox 25">
            <a:extLst>
              <a:ext uri="{FF2B5EF4-FFF2-40B4-BE49-F238E27FC236}">
                <a16:creationId xmlns:a16="http://schemas.microsoft.com/office/drawing/2014/main" id="{67F9E9F6-0C70-4F7F-95A5-FCD0FA00CC85}"/>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1996</a:t>
            </a:r>
          </a:p>
        </p:txBody>
      </p:sp>
    </p:spTree>
    <p:extLst>
      <p:ext uri="{BB962C8B-B14F-4D97-AF65-F5344CB8AC3E}">
        <p14:creationId xmlns:p14="http://schemas.microsoft.com/office/powerpoint/2010/main" val="4268403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3000"/>
                            </p:stCondLst>
                            <p:childTnLst>
                              <p:par>
                                <p:cTn id="13" presetID="53" presetClass="entr" presetSubtype="16"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4000"/>
                            </p:stCondLst>
                            <p:childTnLst>
                              <p:par>
                                <p:cTn id="19" presetID="10" presetClass="entr" presetSubtype="0" fill="hold" nodeType="after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DABD-6910-4DE3-A57C-2B35FF5C55E5}"/>
              </a:ext>
            </a:extLst>
          </p:cNvPr>
          <p:cNvSpPr>
            <a:spLocks noGrp="1"/>
          </p:cNvSpPr>
          <p:nvPr>
            <p:ph type="title"/>
          </p:nvPr>
        </p:nvSpPr>
        <p:spPr>
          <a:xfrm>
            <a:off x="2549562" y="286604"/>
            <a:ext cx="8606118" cy="640408"/>
          </a:xfrm>
        </p:spPr>
        <p:txBody>
          <a:bodyPr>
            <a:noAutofit/>
          </a:bodyPr>
          <a:lstStyle/>
          <a:p>
            <a:r>
              <a:rPr lang="en-US" sz="4000" dirty="0"/>
              <a:t>Inner City Access – Enabled by Microsoft</a:t>
            </a:r>
          </a:p>
        </p:txBody>
      </p:sp>
      <p:sp>
        <p:nvSpPr>
          <p:cNvPr id="4" name="Slide Number Placeholder 3">
            <a:extLst>
              <a:ext uri="{FF2B5EF4-FFF2-40B4-BE49-F238E27FC236}">
                <a16:creationId xmlns:a16="http://schemas.microsoft.com/office/drawing/2014/main" id="{E58B0BAD-876B-42BE-974C-3E80E71DEC14}"/>
              </a:ext>
            </a:extLst>
          </p:cNvPr>
          <p:cNvSpPr>
            <a:spLocks noGrp="1"/>
          </p:cNvSpPr>
          <p:nvPr>
            <p:ph type="sldNum" sz="quarter" idx="12"/>
          </p:nvPr>
        </p:nvSpPr>
        <p:spPr/>
        <p:txBody>
          <a:bodyPr/>
          <a:lstStyle/>
          <a:p>
            <a:fld id="{43E1C79E-4906-42D7-9799-8BE0AC9297B3}" type="slidenum">
              <a:rPr lang="en-US" smtClean="0"/>
              <a:pPr/>
              <a:t>11</a:t>
            </a:fld>
            <a:endParaRPr lang="en-US"/>
          </a:p>
        </p:txBody>
      </p:sp>
      <p:grpSp>
        <p:nvGrpSpPr>
          <p:cNvPr id="19" name="Group 18">
            <a:extLst>
              <a:ext uri="{FF2B5EF4-FFF2-40B4-BE49-F238E27FC236}">
                <a16:creationId xmlns:a16="http://schemas.microsoft.com/office/drawing/2014/main" id="{CD5E5B2E-309E-4834-BF94-3728BDF1DB47}"/>
              </a:ext>
            </a:extLst>
          </p:cNvPr>
          <p:cNvGrpSpPr/>
          <p:nvPr/>
        </p:nvGrpSpPr>
        <p:grpSpPr>
          <a:xfrm>
            <a:off x="1305134" y="454257"/>
            <a:ext cx="1019175" cy="181379"/>
            <a:chOff x="4127500" y="876491"/>
            <a:chExt cx="1019175" cy="181379"/>
          </a:xfrm>
        </p:grpSpPr>
        <p:sp>
          <p:nvSpPr>
            <p:cNvPr id="20" name="Oval 19">
              <a:extLst>
                <a:ext uri="{FF2B5EF4-FFF2-40B4-BE49-F238E27FC236}">
                  <a16:creationId xmlns:a16="http://schemas.microsoft.com/office/drawing/2014/main" id="{3E42EBF0-994A-4DDF-A526-09E940F11973}"/>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FC95A8-6736-43A6-9910-82695D963653}"/>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E3D5546-2474-4380-9747-E785B388D62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DE952E0-EF14-42BE-B00C-D6B7DE776215}"/>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A close up of a sign&#10;&#10;Description generated with high confidence">
            <a:extLst>
              <a:ext uri="{FF2B5EF4-FFF2-40B4-BE49-F238E27FC236}">
                <a16:creationId xmlns:a16="http://schemas.microsoft.com/office/drawing/2014/main" id="{1C99B830-5BEB-4787-BC2E-01593C5D6B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25" name="TextBox 24">
            <a:extLst>
              <a:ext uri="{FF2B5EF4-FFF2-40B4-BE49-F238E27FC236}">
                <a16:creationId xmlns:a16="http://schemas.microsoft.com/office/drawing/2014/main" id="{FC7EEF97-9501-4742-B487-A7DE9649173C}"/>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4">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5">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26" name="TextBox 25">
            <a:extLst>
              <a:ext uri="{FF2B5EF4-FFF2-40B4-BE49-F238E27FC236}">
                <a16:creationId xmlns:a16="http://schemas.microsoft.com/office/drawing/2014/main" id="{67F9E9F6-0C70-4F7F-95A5-FCD0FA00CC85}"/>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1996</a:t>
            </a:r>
          </a:p>
        </p:txBody>
      </p:sp>
      <p:pic>
        <p:nvPicPr>
          <p:cNvPr id="27" name="Picture 26">
            <a:extLst>
              <a:ext uri="{FF2B5EF4-FFF2-40B4-BE49-F238E27FC236}">
                <a16:creationId xmlns:a16="http://schemas.microsoft.com/office/drawing/2014/main" id="{985EB8F0-8A05-4D25-BA17-3080396CAEB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73024" y="1335720"/>
            <a:ext cx="4113297" cy="4072571"/>
          </a:xfrm>
          <a:prstGeom prst="rect">
            <a:avLst/>
          </a:prstGeom>
        </p:spPr>
      </p:pic>
      <p:pic>
        <p:nvPicPr>
          <p:cNvPr id="28" name="Picture 27">
            <a:extLst>
              <a:ext uri="{FF2B5EF4-FFF2-40B4-BE49-F238E27FC236}">
                <a16:creationId xmlns:a16="http://schemas.microsoft.com/office/drawing/2014/main" id="{BF8E620A-7933-401B-978E-25F667E2D7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304" y="1688694"/>
            <a:ext cx="3928267" cy="3800654"/>
          </a:xfrm>
          <a:prstGeom prst="rect">
            <a:avLst/>
          </a:prstGeom>
        </p:spPr>
      </p:pic>
      <p:pic>
        <p:nvPicPr>
          <p:cNvPr id="9" name="Picture 8">
            <a:extLst>
              <a:ext uri="{FF2B5EF4-FFF2-40B4-BE49-F238E27FC236}">
                <a16:creationId xmlns:a16="http://schemas.microsoft.com/office/drawing/2014/main" id="{AC39479F-1F01-4160-9F14-39393D9D605A}"/>
              </a:ext>
            </a:extLst>
          </p:cNvPr>
          <p:cNvPicPr>
            <a:picLocks noChangeAspect="1"/>
          </p:cNvPicPr>
          <p:nvPr/>
        </p:nvPicPr>
        <p:blipFill>
          <a:blip r:embed="rId8"/>
          <a:stretch>
            <a:fillRect/>
          </a:stretch>
        </p:blipFill>
        <p:spPr>
          <a:xfrm>
            <a:off x="4751504" y="2303908"/>
            <a:ext cx="2871587" cy="3570807"/>
          </a:xfrm>
          <a:prstGeom prst="rect">
            <a:avLst/>
          </a:prstGeom>
        </p:spPr>
      </p:pic>
      <p:pic>
        <p:nvPicPr>
          <p:cNvPr id="5" name="Picture 4">
            <a:extLst>
              <a:ext uri="{FF2B5EF4-FFF2-40B4-BE49-F238E27FC236}">
                <a16:creationId xmlns:a16="http://schemas.microsoft.com/office/drawing/2014/main" id="{D80F6506-EFBC-4EEC-BD87-2EA6310694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08326" y="1218385"/>
            <a:ext cx="2456527" cy="3114797"/>
          </a:xfrm>
          <a:prstGeom prst="rect">
            <a:avLst/>
          </a:prstGeom>
        </p:spPr>
      </p:pic>
    </p:spTree>
    <p:extLst>
      <p:ext uri="{BB962C8B-B14F-4D97-AF65-F5344CB8AC3E}">
        <p14:creationId xmlns:p14="http://schemas.microsoft.com/office/powerpoint/2010/main" val="405800784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10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C423-E4F6-47F5-AB23-36F14D341895}"/>
              </a:ext>
            </a:extLst>
          </p:cNvPr>
          <p:cNvSpPr>
            <a:spLocks noGrp="1"/>
          </p:cNvSpPr>
          <p:nvPr>
            <p:ph type="title"/>
          </p:nvPr>
        </p:nvSpPr>
        <p:spPr>
          <a:xfrm>
            <a:off x="2528046" y="286604"/>
            <a:ext cx="8627633" cy="592000"/>
          </a:xfrm>
        </p:spPr>
        <p:txBody>
          <a:bodyPr>
            <a:normAutofit fontScale="90000"/>
          </a:bodyPr>
          <a:lstStyle/>
          <a:p>
            <a:r>
              <a:rPr lang="en-US" dirty="0"/>
              <a:t>Blackfacts.com</a:t>
            </a:r>
          </a:p>
        </p:txBody>
      </p:sp>
      <p:sp>
        <p:nvSpPr>
          <p:cNvPr id="4" name="Slide Number Placeholder 3">
            <a:extLst>
              <a:ext uri="{FF2B5EF4-FFF2-40B4-BE49-F238E27FC236}">
                <a16:creationId xmlns:a16="http://schemas.microsoft.com/office/drawing/2014/main" id="{5C5E1547-7877-4471-A0DA-E33325393B72}"/>
              </a:ext>
            </a:extLst>
          </p:cNvPr>
          <p:cNvSpPr>
            <a:spLocks noGrp="1"/>
          </p:cNvSpPr>
          <p:nvPr>
            <p:ph type="sldNum" sz="quarter" idx="12"/>
          </p:nvPr>
        </p:nvSpPr>
        <p:spPr/>
        <p:txBody>
          <a:bodyPr/>
          <a:lstStyle/>
          <a:p>
            <a:fld id="{43E1C79E-4906-42D7-9799-8BE0AC9297B3}" type="slidenum">
              <a:rPr lang="en-US" smtClean="0"/>
              <a:pPr/>
              <a:t>12</a:t>
            </a:fld>
            <a:endParaRPr lang="en-US"/>
          </a:p>
        </p:txBody>
      </p:sp>
      <p:pic>
        <p:nvPicPr>
          <p:cNvPr id="10" name="Picture 9">
            <a:extLst>
              <a:ext uri="{FF2B5EF4-FFF2-40B4-BE49-F238E27FC236}">
                <a16:creationId xmlns:a16="http://schemas.microsoft.com/office/drawing/2014/main" id="{D65AA63F-5157-4E0D-8E6D-6DF04B80F2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6976" y="932879"/>
            <a:ext cx="6168425" cy="4992242"/>
          </a:xfrm>
          <a:prstGeom prst="rect">
            <a:avLst/>
          </a:prstGeom>
        </p:spPr>
      </p:pic>
      <p:grpSp>
        <p:nvGrpSpPr>
          <p:cNvPr id="13" name="Group 12">
            <a:extLst>
              <a:ext uri="{FF2B5EF4-FFF2-40B4-BE49-F238E27FC236}">
                <a16:creationId xmlns:a16="http://schemas.microsoft.com/office/drawing/2014/main" id="{C204CD08-9F41-413C-AD57-FB2E1D3CE1FF}"/>
              </a:ext>
            </a:extLst>
          </p:cNvPr>
          <p:cNvGrpSpPr/>
          <p:nvPr/>
        </p:nvGrpSpPr>
        <p:grpSpPr>
          <a:xfrm>
            <a:off x="1305134" y="454257"/>
            <a:ext cx="1019175" cy="181379"/>
            <a:chOff x="4127500" y="876491"/>
            <a:chExt cx="1019175" cy="181379"/>
          </a:xfrm>
        </p:grpSpPr>
        <p:sp>
          <p:nvSpPr>
            <p:cNvPr id="14" name="Oval 13">
              <a:extLst>
                <a:ext uri="{FF2B5EF4-FFF2-40B4-BE49-F238E27FC236}">
                  <a16:creationId xmlns:a16="http://schemas.microsoft.com/office/drawing/2014/main" id="{0BAF557C-3510-44B4-82BE-04D76D39B98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6323DB-E08B-4C7F-95BF-0A30857D1661}"/>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C7CB17-C0FB-4E7E-B886-2A64DF7BEFF2}"/>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7AAD46-5F63-4292-86A0-91E0DEABC31C}"/>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 up of a sign&#10;&#10;Description generated with high confidence">
            <a:extLst>
              <a:ext uri="{FF2B5EF4-FFF2-40B4-BE49-F238E27FC236}">
                <a16:creationId xmlns:a16="http://schemas.microsoft.com/office/drawing/2014/main" id="{AC34299A-A50A-4BB4-944A-966ED9A568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9" name="TextBox 18">
            <a:extLst>
              <a:ext uri="{FF2B5EF4-FFF2-40B4-BE49-F238E27FC236}">
                <a16:creationId xmlns:a16="http://schemas.microsoft.com/office/drawing/2014/main" id="{6BF8E4A1-0FDD-4B48-8CDA-4B1BB5CE6BA9}"/>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5">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6">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20" name="TextBox 19">
            <a:extLst>
              <a:ext uri="{FF2B5EF4-FFF2-40B4-BE49-F238E27FC236}">
                <a16:creationId xmlns:a16="http://schemas.microsoft.com/office/drawing/2014/main" id="{500CD543-130A-4FB1-B346-FB6709BF3086}"/>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1997</a:t>
            </a:r>
          </a:p>
        </p:txBody>
      </p:sp>
      <p:pic>
        <p:nvPicPr>
          <p:cNvPr id="21" name="Picture 20">
            <a:extLst>
              <a:ext uri="{FF2B5EF4-FFF2-40B4-BE49-F238E27FC236}">
                <a16:creationId xmlns:a16="http://schemas.microsoft.com/office/drawing/2014/main" id="{1D52E400-40F4-4C27-96A8-C030CED2E1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955" y="2339734"/>
            <a:ext cx="2061994" cy="2516190"/>
          </a:xfrm>
          <a:prstGeom prst="rect">
            <a:avLst/>
          </a:prstGeom>
        </p:spPr>
      </p:pic>
      <p:pic>
        <p:nvPicPr>
          <p:cNvPr id="12" name="Picture 11">
            <a:extLst>
              <a:ext uri="{FF2B5EF4-FFF2-40B4-BE49-F238E27FC236}">
                <a16:creationId xmlns:a16="http://schemas.microsoft.com/office/drawing/2014/main" id="{1EDB362B-FD2C-4125-BE35-329EB4A080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89634" y="2706433"/>
            <a:ext cx="1823342" cy="1919086"/>
          </a:xfrm>
          <a:prstGeom prst="rect">
            <a:avLst/>
          </a:prstGeom>
        </p:spPr>
      </p:pic>
    </p:spTree>
    <p:extLst>
      <p:ext uri="{BB962C8B-B14F-4D97-AF65-F5344CB8AC3E}">
        <p14:creationId xmlns:p14="http://schemas.microsoft.com/office/powerpoint/2010/main" val="319745903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1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C423-E4F6-47F5-AB23-36F14D341895}"/>
              </a:ext>
            </a:extLst>
          </p:cNvPr>
          <p:cNvSpPr>
            <a:spLocks noGrp="1"/>
          </p:cNvSpPr>
          <p:nvPr>
            <p:ph type="title"/>
          </p:nvPr>
        </p:nvSpPr>
        <p:spPr>
          <a:xfrm>
            <a:off x="2528046" y="286604"/>
            <a:ext cx="8627633" cy="592000"/>
          </a:xfrm>
        </p:spPr>
        <p:txBody>
          <a:bodyPr>
            <a:noAutofit/>
          </a:bodyPr>
          <a:lstStyle/>
          <a:p>
            <a:r>
              <a:rPr lang="en-US" sz="3600" dirty="0"/>
              <a:t>NSBE Annual Conference VB Presentation</a:t>
            </a:r>
          </a:p>
        </p:txBody>
      </p:sp>
      <p:sp>
        <p:nvSpPr>
          <p:cNvPr id="4" name="Slide Number Placeholder 3">
            <a:extLst>
              <a:ext uri="{FF2B5EF4-FFF2-40B4-BE49-F238E27FC236}">
                <a16:creationId xmlns:a16="http://schemas.microsoft.com/office/drawing/2014/main" id="{5C5E1547-7877-4471-A0DA-E33325393B72}"/>
              </a:ext>
            </a:extLst>
          </p:cNvPr>
          <p:cNvSpPr>
            <a:spLocks noGrp="1"/>
          </p:cNvSpPr>
          <p:nvPr>
            <p:ph type="sldNum" sz="quarter" idx="12"/>
          </p:nvPr>
        </p:nvSpPr>
        <p:spPr/>
        <p:txBody>
          <a:bodyPr/>
          <a:lstStyle/>
          <a:p>
            <a:fld id="{43E1C79E-4906-42D7-9799-8BE0AC9297B3}" type="slidenum">
              <a:rPr lang="en-US" smtClean="0"/>
              <a:pPr/>
              <a:t>13</a:t>
            </a:fld>
            <a:endParaRPr lang="en-US"/>
          </a:p>
        </p:txBody>
      </p:sp>
      <p:grpSp>
        <p:nvGrpSpPr>
          <p:cNvPr id="13" name="Group 12">
            <a:extLst>
              <a:ext uri="{FF2B5EF4-FFF2-40B4-BE49-F238E27FC236}">
                <a16:creationId xmlns:a16="http://schemas.microsoft.com/office/drawing/2014/main" id="{C204CD08-9F41-413C-AD57-FB2E1D3CE1FF}"/>
              </a:ext>
            </a:extLst>
          </p:cNvPr>
          <p:cNvGrpSpPr/>
          <p:nvPr/>
        </p:nvGrpSpPr>
        <p:grpSpPr>
          <a:xfrm>
            <a:off x="1305134" y="454257"/>
            <a:ext cx="1019175" cy="181379"/>
            <a:chOff x="4127500" y="876491"/>
            <a:chExt cx="1019175" cy="181379"/>
          </a:xfrm>
        </p:grpSpPr>
        <p:sp>
          <p:nvSpPr>
            <p:cNvPr id="14" name="Oval 13">
              <a:extLst>
                <a:ext uri="{FF2B5EF4-FFF2-40B4-BE49-F238E27FC236}">
                  <a16:creationId xmlns:a16="http://schemas.microsoft.com/office/drawing/2014/main" id="{0BAF557C-3510-44B4-82BE-04D76D39B98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6323DB-E08B-4C7F-95BF-0A30857D1661}"/>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C7CB17-C0FB-4E7E-B886-2A64DF7BEFF2}"/>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7AAD46-5F63-4292-86A0-91E0DEABC31C}"/>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 up of a sign&#10;&#10;Description generated with high confidence">
            <a:extLst>
              <a:ext uri="{FF2B5EF4-FFF2-40B4-BE49-F238E27FC236}">
                <a16:creationId xmlns:a16="http://schemas.microsoft.com/office/drawing/2014/main" id="{AC34299A-A50A-4BB4-944A-966ED9A568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9" name="TextBox 18">
            <a:extLst>
              <a:ext uri="{FF2B5EF4-FFF2-40B4-BE49-F238E27FC236}">
                <a16:creationId xmlns:a16="http://schemas.microsoft.com/office/drawing/2014/main" id="{6BF8E4A1-0FDD-4B48-8CDA-4B1BB5CE6BA9}"/>
              </a:ext>
            </a:extLst>
          </p:cNvPr>
          <p:cNvSpPr txBox="1"/>
          <p:nvPr/>
        </p:nvSpPr>
        <p:spPr>
          <a:xfrm>
            <a:off x="266638" y="5959657"/>
            <a:ext cx="11719683" cy="307777"/>
          </a:xfrm>
          <a:prstGeom prst="rect">
            <a:avLst/>
          </a:prstGeom>
          <a:noFill/>
        </p:spPr>
        <p:txBody>
          <a:bodyPr wrap="square" rtlCol="0">
            <a:spAutoFit/>
          </a:bodyPr>
          <a:lstStyle/>
          <a:p>
            <a:pPr algn="ctr"/>
            <a:r>
              <a:rPr lang="en-US" sz="1400" dirty="0"/>
              <a:t>Presentation available as YouTube video at https://links.blackfacts.com/nsbe-1997 or as ppt from ken@blackfacts.com</a:t>
            </a:r>
          </a:p>
        </p:txBody>
      </p:sp>
      <p:sp>
        <p:nvSpPr>
          <p:cNvPr id="20" name="TextBox 19">
            <a:extLst>
              <a:ext uri="{FF2B5EF4-FFF2-40B4-BE49-F238E27FC236}">
                <a16:creationId xmlns:a16="http://schemas.microsoft.com/office/drawing/2014/main" id="{500CD543-130A-4FB1-B346-FB6709BF3086}"/>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1997</a:t>
            </a:r>
          </a:p>
        </p:txBody>
      </p:sp>
      <p:pic>
        <p:nvPicPr>
          <p:cNvPr id="5" name="Picture 4">
            <a:extLst>
              <a:ext uri="{FF2B5EF4-FFF2-40B4-BE49-F238E27FC236}">
                <a16:creationId xmlns:a16="http://schemas.microsoft.com/office/drawing/2014/main" id="{62F511D6-3360-4E74-BF05-EEF0100310C0}"/>
              </a:ext>
            </a:extLst>
          </p:cNvPr>
          <p:cNvPicPr>
            <a:picLocks noChangeAspect="1"/>
          </p:cNvPicPr>
          <p:nvPr/>
        </p:nvPicPr>
        <p:blipFill>
          <a:blip r:embed="rId4"/>
          <a:stretch>
            <a:fillRect/>
          </a:stretch>
        </p:blipFill>
        <p:spPr>
          <a:xfrm>
            <a:off x="2594334" y="1037432"/>
            <a:ext cx="4834880" cy="3602039"/>
          </a:xfrm>
          <a:prstGeom prst="rect">
            <a:avLst/>
          </a:prstGeom>
        </p:spPr>
      </p:pic>
      <p:pic>
        <p:nvPicPr>
          <p:cNvPr id="7" name="Picture 6">
            <a:extLst>
              <a:ext uri="{FF2B5EF4-FFF2-40B4-BE49-F238E27FC236}">
                <a16:creationId xmlns:a16="http://schemas.microsoft.com/office/drawing/2014/main" id="{E8678A7A-DB69-4E52-9D87-BAEAD8040AA2}"/>
              </a:ext>
            </a:extLst>
          </p:cNvPr>
          <p:cNvPicPr>
            <a:picLocks noChangeAspect="1"/>
          </p:cNvPicPr>
          <p:nvPr/>
        </p:nvPicPr>
        <p:blipFill>
          <a:blip r:embed="rId5"/>
          <a:stretch>
            <a:fillRect/>
          </a:stretch>
        </p:blipFill>
        <p:spPr>
          <a:xfrm>
            <a:off x="6619164" y="2471455"/>
            <a:ext cx="4536515" cy="3379755"/>
          </a:xfrm>
          <a:prstGeom prst="rect">
            <a:avLst/>
          </a:prstGeom>
        </p:spPr>
      </p:pic>
      <p:pic>
        <p:nvPicPr>
          <p:cNvPr id="11" name="Picture 10">
            <a:extLst>
              <a:ext uri="{FF2B5EF4-FFF2-40B4-BE49-F238E27FC236}">
                <a16:creationId xmlns:a16="http://schemas.microsoft.com/office/drawing/2014/main" id="{94F40FEB-1499-4C6C-A546-DF3F413AD1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8700" y="1635730"/>
            <a:ext cx="2268794" cy="1683870"/>
          </a:xfrm>
          <a:prstGeom prst="rect">
            <a:avLst/>
          </a:prstGeom>
        </p:spPr>
      </p:pic>
    </p:spTree>
    <p:extLst>
      <p:ext uri="{BB962C8B-B14F-4D97-AF65-F5344CB8AC3E}">
        <p14:creationId xmlns:p14="http://schemas.microsoft.com/office/powerpoint/2010/main" val="106892479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9CB15AA7-8AC4-4C28-9CB5-00E155CD4F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1373" y="818402"/>
            <a:ext cx="6727406" cy="5194373"/>
          </a:xfrm>
          <a:prstGeom prst="rect">
            <a:avLst/>
          </a:prstGeom>
        </p:spPr>
      </p:pic>
      <p:sp>
        <p:nvSpPr>
          <p:cNvPr id="2" name="Title 1">
            <a:extLst>
              <a:ext uri="{FF2B5EF4-FFF2-40B4-BE49-F238E27FC236}">
                <a16:creationId xmlns:a16="http://schemas.microsoft.com/office/drawing/2014/main" id="{2E07C423-E4F6-47F5-AB23-36F14D341895}"/>
              </a:ext>
            </a:extLst>
          </p:cNvPr>
          <p:cNvSpPr>
            <a:spLocks noGrp="1"/>
          </p:cNvSpPr>
          <p:nvPr>
            <p:ph type="title"/>
          </p:nvPr>
        </p:nvSpPr>
        <p:spPr>
          <a:xfrm>
            <a:off x="2528046" y="286604"/>
            <a:ext cx="8627633" cy="592000"/>
          </a:xfrm>
        </p:spPr>
        <p:txBody>
          <a:bodyPr>
            <a:normAutofit fontScale="90000"/>
          </a:bodyPr>
          <a:lstStyle/>
          <a:p>
            <a:r>
              <a:rPr lang="en-US" dirty="0"/>
              <a:t>WebTV - Putting Folks Online for $139</a:t>
            </a:r>
          </a:p>
        </p:txBody>
      </p:sp>
      <p:sp>
        <p:nvSpPr>
          <p:cNvPr id="4" name="Slide Number Placeholder 3">
            <a:extLst>
              <a:ext uri="{FF2B5EF4-FFF2-40B4-BE49-F238E27FC236}">
                <a16:creationId xmlns:a16="http://schemas.microsoft.com/office/drawing/2014/main" id="{5C5E1547-7877-4471-A0DA-E33325393B72}"/>
              </a:ext>
            </a:extLst>
          </p:cNvPr>
          <p:cNvSpPr>
            <a:spLocks noGrp="1"/>
          </p:cNvSpPr>
          <p:nvPr>
            <p:ph type="sldNum" sz="quarter" idx="12"/>
          </p:nvPr>
        </p:nvSpPr>
        <p:spPr/>
        <p:txBody>
          <a:bodyPr/>
          <a:lstStyle/>
          <a:p>
            <a:fld id="{43E1C79E-4906-42D7-9799-8BE0AC9297B3}" type="slidenum">
              <a:rPr lang="en-US" smtClean="0"/>
              <a:pPr/>
              <a:t>14</a:t>
            </a:fld>
            <a:endParaRPr lang="en-US"/>
          </a:p>
        </p:txBody>
      </p:sp>
      <p:grpSp>
        <p:nvGrpSpPr>
          <p:cNvPr id="13" name="Group 12">
            <a:extLst>
              <a:ext uri="{FF2B5EF4-FFF2-40B4-BE49-F238E27FC236}">
                <a16:creationId xmlns:a16="http://schemas.microsoft.com/office/drawing/2014/main" id="{C204CD08-9F41-413C-AD57-FB2E1D3CE1FF}"/>
              </a:ext>
            </a:extLst>
          </p:cNvPr>
          <p:cNvGrpSpPr/>
          <p:nvPr/>
        </p:nvGrpSpPr>
        <p:grpSpPr>
          <a:xfrm>
            <a:off x="1305134" y="454257"/>
            <a:ext cx="1019175" cy="181379"/>
            <a:chOff x="4127500" y="876491"/>
            <a:chExt cx="1019175" cy="181379"/>
          </a:xfrm>
        </p:grpSpPr>
        <p:sp>
          <p:nvSpPr>
            <p:cNvPr id="14" name="Oval 13">
              <a:extLst>
                <a:ext uri="{FF2B5EF4-FFF2-40B4-BE49-F238E27FC236}">
                  <a16:creationId xmlns:a16="http://schemas.microsoft.com/office/drawing/2014/main" id="{0BAF557C-3510-44B4-82BE-04D76D39B98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6323DB-E08B-4C7F-95BF-0A30857D1661}"/>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C7CB17-C0FB-4E7E-B886-2A64DF7BEFF2}"/>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7AAD46-5F63-4292-86A0-91E0DEABC31C}"/>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 up of a sign&#10;&#10;Description generated with high confidence">
            <a:extLst>
              <a:ext uri="{FF2B5EF4-FFF2-40B4-BE49-F238E27FC236}">
                <a16:creationId xmlns:a16="http://schemas.microsoft.com/office/drawing/2014/main" id="{AC34299A-A50A-4BB4-944A-966ED9A568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9" name="TextBox 18">
            <a:extLst>
              <a:ext uri="{FF2B5EF4-FFF2-40B4-BE49-F238E27FC236}">
                <a16:creationId xmlns:a16="http://schemas.microsoft.com/office/drawing/2014/main" id="{6BF8E4A1-0FDD-4B48-8CDA-4B1BB5CE6BA9}"/>
              </a:ext>
            </a:extLst>
          </p:cNvPr>
          <p:cNvSpPr txBox="1"/>
          <p:nvPr/>
        </p:nvSpPr>
        <p:spPr>
          <a:xfrm>
            <a:off x="266638" y="5959657"/>
            <a:ext cx="11719683" cy="307777"/>
          </a:xfrm>
          <a:prstGeom prst="rect">
            <a:avLst/>
          </a:prstGeom>
          <a:noFill/>
        </p:spPr>
        <p:txBody>
          <a:bodyPr wrap="square" rtlCol="0">
            <a:spAutoFit/>
          </a:bodyPr>
          <a:lstStyle/>
          <a:p>
            <a:pPr algn="ctr"/>
            <a:r>
              <a:rPr lang="en-US" sz="1400" dirty="0"/>
              <a:t>Our WebTV HTML Presentation is available on the </a:t>
            </a:r>
            <a:r>
              <a:rPr lang="en-US" sz="1400" dirty="0" err="1"/>
              <a:t>Wayback</a:t>
            </a:r>
            <a:r>
              <a:rPr lang="en-US" sz="1400" dirty="0"/>
              <a:t> Machine at https://links.blackfacts.com/webtv</a:t>
            </a:r>
          </a:p>
        </p:txBody>
      </p:sp>
      <p:sp>
        <p:nvSpPr>
          <p:cNvPr id="20" name="TextBox 19">
            <a:extLst>
              <a:ext uri="{FF2B5EF4-FFF2-40B4-BE49-F238E27FC236}">
                <a16:creationId xmlns:a16="http://schemas.microsoft.com/office/drawing/2014/main" id="{500CD543-130A-4FB1-B346-FB6709BF3086}"/>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1998</a:t>
            </a:r>
          </a:p>
        </p:txBody>
      </p:sp>
      <p:pic>
        <p:nvPicPr>
          <p:cNvPr id="8" name="Picture 7">
            <a:extLst>
              <a:ext uri="{FF2B5EF4-FFF2-40B4-BE49-F238E27FC236}">
                <a16:creationId xmlns:a16="http://schemas.microsoft.com/office/drawing/2014/main" id="{371DD09E-EC3C-4C25-9F9D-64989B55E1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5648" y="1877850"/>
            <a:ext cx="3661474" cy="1717242"/>
          </a:xfrm>
          <a:prstGeom prst="rect">
            <a:avLst/>
          </a:prstGeom>
          <a:ln>
            <a:solidFill>
              <a:schemeClr val="tx1"/>
            </a:solidFill>
          </a:ln>
        </p:spPr>
      </p:pic>
      <p:pic>
        <p:nvPicPr>
          <p:cNvPr id="35" name="Picture 34">
            <a:extLst>
              <a:ext uri="{FF2B5EF4-FFF2-40B4-BE49-F238E27FC236}">
                <a16:creationId xmlns:a16="http://schemas.microsoft.com/office/drawing/2014/main" id="{92F207D5-40F5-487C-A200-18F552ACE0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089" y="1650946"/>
            <a:ext cx="2939978" cy="1914176"/>
          </a:xfrm>
          <a:prstGeom prst="rect">
            <a:avLst/>
          </a:prstGeom>
        </p:spPr>
      </p:pic>
      <p:pic>
        <p:nvPicPr>
          <p:cNvPr id="37" name="Picture 36">
            <a:extLst>
              <a:ext uri="{FF2B5EF4-FFF2-40B4-BE49-F238E27FC236}">
                <a16:creationId xmlns:a16="http://schemas.microsoft.com/office/drawing/2014/main" id="{209573DC-043F-4C53-92D5-4EA882B97E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3082" y="2572686"/>
            <a:ext cx="2939976" cy="1914175"/>
          </a:xfrm>
          <a:prstGeom prst="rect">
            <a:avLst/>
          </a:prstGeom>
        </p:spPr>
      </p:pic>
      <p:pic>
        <p:nvPicPr>
          <p:cNvPr id="29" name="Picture 28">
            <a:extLst>
              <a:ext uri="{FF2B5EF4-FFF2-40B4-BE49-F238E27FC236}">
                <a16:creationId xmlns:a16="http://schemas.microsoft.com/office/drawing/2014/main" id="{3993C397-A146-46E9-A1A9-988D9E8947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3645" y="3123742"/>
            <a:ext cx="2939978" cy="1914176"/>
          </a:xfrm>
          <a:prstGeom prst="rect">
            <a:avLst/>
          </a:prstGeom>
        </p:spPr>
      </p:pic>
      <p:pic>
        <p:nvPicPr>
          <p:cNvPr id="25" name="Picture 24">
            <a:extLst>
              <a:ext uri="{FF2B5EF4-FFF2-40B4-BE49-F238E27FC236}">
                <a16:creationId xmlns:a16="http://schemas.microsoft.com/office/drawing/2014/main" id="{152F0C50-FFEA-445B-AEE8-2565BA1BCA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410" y="3674798"/>
            <a:ext cx="2939978" cy="1914176"/>
          </a:xfrm>
          <a:prstGeom prst="rect">
            <a:avLst/>
          </a:prstGeom>
        </p:spPr>
      </p:pic>
      <p:pic>
        <p:nvPicPr>
          <p:cNvPr id="39" name="Picture 38">
            <a:extLst>
              <a:ext uri="{FF2B5EF4-FFF2-40B4-BE49-F238E27FC236}">
                <a16:creationId xmlns:a16="http://schemas.microsoft.com/office/drawing/2014/main" id="{8D56CD10-77B9-4970-B492-9B50514730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59017" y="4066442"/>
            <a:ext cx="2939978" cy="1914176"/>
          </a:xfrm>
          <a:prstGeom prst="rect">
            <a:avLst/>
          </a:prstGeom>
        </p:spPr>
      </p:pic>
    </p:spTree>
    <p:extLst>
      <p:ext uri="{BB962C8B-B14F-4D97-AF65-F5344CB8AC3E}">
        <p14:creationId xmlns:p14="http://schemas.microsoft.com/office/powerpoint/2010/main" val="170475150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EA0CE-F763-4667-83EE-F2B7B8BD6FB5}"/>
              </a:ext>
            </a:extLst>
          </p:cNvPr>
          <p:cNvSpPr>
            <a:spLocks noGrp="1"/>
          </p:cNvSpPr>
          <p:nvPr>
            <p:ph type="title"/>
          </p:nvPr>
        </p:nvSpPr>
        <p:spPr>
          <a:xfrm>
            <a:off x="2422194" y="286604"/>
            <a:ext cx="8733486" cy="611740"/>
          </a:xfrm>
        </p:spPr>
        <p:txBody>
          <a:bodyPr>
            <a:normAutofit fontScale="90000"/>
          </a:bodyPr>
          <a:lstStyle/>
          <a:p>
            <a:r>
              <a:rPr lang="en-US" dirty="0"/>
              <a:t>Boston’s Empowerment Zone</a:t>
            </a:r>
          </a:p>
        </p:txBody>
      </p:sp>
      <p:sp>
        <p:nvSpPr>
          <p:cNvPr id="4" name="Slide Number Placeholder 3">
            <a:extLst>
              <a:ext uri="{FF2B5EF4-FFF2-40B4-BE49-F238E27FC236}">
                <a16:creationId xmlns:a16="http://schemas.microsoft.com/office/drawing/2014/main" id="{1C836659-2C31-4234-98E8-BC78C00DD2D6}"/>
              </a:ext>
            </a:extLst>
          </p:cNvPr>
          <p:cNvSpPr>
            <a:spLocks noGrp="1"/>
          </p:cNvSpPr>
          <p:nvPr>
            <p:ph type="sldNum" sz="quarter" idx="12"/>
          </p:nvPr>
        </p:nvSpPr>
        <p:spPr/>
        <p:txBody>
          <a:bodyPr/>
          <a:lstStyle/>
          <a:p>
            <a:fld id="{43E1C79E-4906-42D7-9799-8BE0AC9297B3}" type="slidenum">
              <a:rPr lang="en-US" smtClean="0"/>
              <a:pPr/>
              <a:t>15</a:t>
            </a:fld>
            <a:endParaRPr lang="en-US"/>
          </a:p>
        </p:txBody>
      </p:sp>
      <p:pic>
        <p:nvPicPr>
          <p:cNvPr id="8" name="Picture 7">
            <a:extLst>
              <a:ext uri="{FF2B5EF4-FFF2-40B4-BE49-F238E27FC236}">
                <a16:creationId xmlns:a16="http://schemas.microsoft.com/office/drawing/2014/main" id="{7A17C5C2-8F92-4409-AE18-8A0617816B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933" y="1741267"/>
            <a:ext cx="4633295" cy="3650086"/>
          </a:xfrm>
          <a:prstGeom prst="rect">
            <a:avLst/>
          </a:prstGeom>
          <a:ln>
            <a:solidFill>
              <a:schemeClr val="tx1"/>
            </a:solidFill>
          </a:ln>
        </p:spPr>
      </p:pic>
      <p:pic>
        <p:nvPicPr>
          <p:cNvPr id="10" name="Picture 9">
            <a:extLst>
              <a:ext uri="{FF2B5EF4-FFF2-40B4-BE49-F238E27FC236}">
                <a16:creationId xmlns:a16="http://schemas.microsoft.com/office/drawing/2014/main" id="{92606B94-AE90-436A-9772-6CC5BD9A62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1579" y="1172963"/>
            <a:ext cx="3870937" cy="4069193"/>
          </a:xfrm>
          <a:prstGeom prst="rect">
            <a:avLst/>
          </a:prstGeom>
          <a:ln>
            <a:solidFill>
              <a:schemeClr val="tx1"/>
            </a:solidFill>
          </a:ln>
        </p:spPr>
      </p:pic>
      <p:grpSp>
        <p:nvGrpSpPr>
          <p:cNvPr id="11" name="Group 10">
            <a:extLst>
              <a:ext uri="{FF2B5EF4-FFF2-40B4-BE49-F238E27FC236}">
                <a16:creationId xmlns:a16="http://schemas.microsoft.com/office/drawing/2014/main" id="{C37388D1-F4D5-4944-8DC1-888858917538}"/>
              </a:ext>
            </a:extLst>
          </p:cNvPr>
          <p:cNvGrpSpPr/>
          <p:nvPr/>
        </p:nvGrpSpPr>
        <p:grpSpPr>
          <a:xfrm>
            <a:off x="1305134" y="454257"/>
            <a:ext cx="1019175" cy="181379"/>
            <a:chOff x="4127500" y="876491"/>
            <a:chExt cx="1019175" cy="181379"/>
          </a:xfrm>
        </p:grpSpPr>
        <p:sp>
          <p:nvSpPr>
            <p:cNvPr id="12" name="Oval 11">
              <a:extLst>
                <a:ext uri="{FF2B5EF4-FFF2-40B4-BE49-F238E27FC236}">
                  <a16:creationId xmlns:a16="http://schemas.microsoft.com/office/drawing/2014/main" id="{EAB1F933-4BEA-4674-971D-929CDC5312FF}"/>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C6084B-47A2-4914-A96E-657CCAF4EC9F}"/>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04D27D-F386-488A-9125-55ADF8DC282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5EBEDE-E5AF-4A1D-B148-A2CB827E4B4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A close up of a sign&#10;&#10;Description generated with high confidence">
            <a:extLst>
              <a:ext uri="{FF2B5EF4-FFF2-40B4-BE49-F238E27FC236}">
                <a16:creationId xmlns:a16="http://schemas.microsoft.com/office/drawing/2014/main" id="{A89C2FC0-AA1A-4217-A725-D4AB65D113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7" name="TextBox 16">
            <a:extLst>
              <a:ext uri="{FF2B5EF4-FFF2-40B4-BE49-F238E27FC236}">
                <a16:creationId xmlns:a16="http://schemas.microsoft.com/office/drawing/2014/main" id="{BD2AAD3E-BF16-477E-B742-42F07FF72F37}"/>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6">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7">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18" name="TextBox 17">
            <a:extLst>
              <a:ext uri="{FF2B5EF4-FFF2-40B4-BE49-F238E27FC236}">
                <a16:creationId xmlns:a16="http://schemas.microsoft.com/office/drawing/2014/main" id="{F9BA0D1A-9734-4A17-83FE-878D81B65058}"/>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1999</a:t>
            </a:r>
          </a:p>
        </p:txBody>
      </p:sp>
      <p:pic>
        <p:nvPicPr>
          <p:cNvPr id="6" name="Picture 5">
            <a:extLst>
              <a:ext uri="{FF2B5EF4-FFF2-40B4-BE49-F238E27FC236}">
                <a16:creationId xmlns:a16="http://schemas.microsoft.com/office/drawing/2014/main" id="{874239BD-0981-4D97-B87F-07578269449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73866" y="2497017"/>
            <a:ext cx="4612455" cy="3188020"/>
          </a:xfrm>
          <a:prstGeom prst="rect">
            <a:avLst/>
          </a:prstGeom>
        </p:spPr>
      </p:pic>
    </p:spTree>
    <p:extLst>
      <p:ext uri="{BB962C8B-B14F-4D97-AF65-F5344CB8AC3E}">
        <p14:creationId xmlns:p14="http://schemas.microsoft.com/office/powerpoint/2010/main" val="39765490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500"/>
                            </p:stCondLst>
                            <p:childTnLst>
                              <p:par>
                                <p:cTn id="12" presetID="10" presetClass="entr" presetSubtype="0" fill="hold" nodeType="after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F9342-24DE-4193-8421-8DFF9E3FAE85}"/>
              </a:ext>
            </a:extLst>
          </p:cNvPr>
          <p:cNvSpPr>
            <a:spLocks noGrp="1"/>
          </p:cNvSpPr>
          <p:nvPr>
            <p:ph type="title"/>
          </p:nvPr>
        </p:nvSpPr>
        <p:spPr>
          <a:xfrm>
            <a:off x="2560320" y="286604"/>
            <a:ext cx="8595360" cy="611740"/>
          </a:xfrm>
        </p:spPr>
        <p:txBody>
          <a:bodyPr>
            <a:normAutofit fontScale="90000"/>
          </a:bodyPr>
          <a:lstStyle/>
          <a:p>
            <a:r>
              <a:rPr lang="en-US" dirty="0"/>
              <a:t>Roxbury.com</a:t>
            </a:r>
          </a:p>
        </p:txBody>
      </p:sp>
      <p:sp>
        <p:nvSpPr>
          <p:cNvPr id="4" name="Slide Number Placeholder 3">
            <a:extLst>
              <a:ext uri="{FF2B5EF4-FFF2-40B4-BE49-F238E27FC236}">
                <a16:creationId xmlns:a16="http://schemas.microsoft.com/office/drawing/2014/main" id="{4CC4BCA7-CDA5-43B1-B266-2C73357287CC}"/>
              </a:ext>
            </a:extLst>
          </p:cNvPr>
          <p:cNvSpPr>
            <a:spLocks noGrp="1"/>
          </p:cNvSpPr>
          <p:nvPr>
            <p:ph type="sldNum" sz="quarter" idx="12"/>
          </p:nvPr>
        </p:nvSpPr>
        <p:spPr/>
        <p:txBody>
          <a:bodyPr/>
          <a:lstStyle/>
          <a:p>
            <a:fld id="{43E1C79E-4906-42D7-9799-8BE0AC9297B3}" type="slidenum">
              <a:rPr lang="en-US" smtClean="0"/>
              <a:pPr/>
              <a:t>16</a:t>
            </a:fld>
            <a:endParaRPr lang="en-US"/>
          </a:p>
        </p:txBody>
      </p:sp>
      <p:pic>
        <p:nvPicPr>
          <p:cNvPr id="6" name="Picture 5">
            <a:extLst>
              <a:ext uri="{FF2B5EF4-FFF2-40B4-BE49-F238E27FC236}">
                <a16:creationId xmlns:a16="http://schemas.microsoft.com/office/drawing/2014/main" id="{033C1B0A-4409-44DE-94DC-CFA5A9FD1C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1730" y="2811635"/>
            <a:ext cx="4904740" cy="2767565"/>
          </a:xfrm>
          <a:prstGeom prst="rect">
            <a:avLst/>
          </a:prstGeom>
        </p:spPr>
      </p:pic>
      <p:pic>
        <p:nvPicPr>
          <p:cNvPr id="8" name="Picture 7">
            <a:extLst>
              <a:ext uri="{FF2B5EF4-FFF2-40B4-BE49-F238E27FC236}">
                <a16:creationId xmlns:a16="http://schemas.microsoft.com/office/drawing/2014/main" id="{B8B912BE-BF39-4258-A967-0ED37662BB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699" y="1584972"/>
            <a:ext cx="3081020" cy="2281880"/>
          </a:xfrm>
          <a:prstGeom prst="rect">
            <a:avLst/>
          </a:prstGeom>
          <a:ln>
            <a:solidFill>
              <a:schemeClr val="tx1"/>
            </a:solidFill>
          </a:ln>
        </p:spPr>
      </p:pic>
      <p:pic>
        <p:nvPicPr>
          <p:cNvPr id="10" name="Picture 9">
            <a:extLst>
              <a:ext uri="{FF2B5EF4-FFF2-40B4-BE49-F238E27FC236}">
                <a16:creationId xmlns:a16="http://schemas.microsoft.com/office/drawing/2014/main" id="{574004A2-C432-4AFB-8BEF-EB88AEBADE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452" y="3059806"/>
            <a:ext cx="3661414" cy="2860760"/>
          </a:xfrm>
          <a:prstGeom prst="rect">
            <a:avLst/>
          </a:prstGeom>
          <a:ln>
            <a:solidFill>
              <a:schemeClr val="tx1"/>
            </a:solidFill>
          </a:ln>
        </p:spPr>
      </p:pic>
      <p:pic>
        <p:nvPicPr>
          <p:cNvPr id="12" name="Picture 11">
            <a:extLst>
              <a:ext uri="{FF2B5EF4-FFF2-40B4-BE49-F238E27FC236}">
                <a16:creationId xmlns:a16="http://schemas.microsoft.com/office/drawing/2014/main" id="{4ADC68AE-AEED-4E0E-97A7-77B39E6A2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80824" y="1278800"/>
            <a:ext cx="3639761" cy="4487991"/>
          </a:xfrm>
          <a:prstGeom prst="rect">
            <a:avLst/>
          </a:prstGeom>
          <a:ln>
            <a:solidFill>
              <a:schemeClr val="tx1"/>
            </a:solidFill>
          </a:ln>
        </p:spPr>
      </p:pic>
      <p:pic>
        <p:nvPicPr>
          <p:cNvPr id="14" name="Picture 13">
            <a:extLst>
              <a:ext uri="{FF2B5EF4-FFF2-40B4-BE49-F238E27FC236}">
                <a16:creationId xmlns:a16="http://schemas.microsoft.com/office/drawing/2014/main" id="{709E8906-B7DD-4172-8125-B3BFA8A2EE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53752" y="1175806"/>
            <a:ext cx="3987796" cy="3344603"/>
          </a:xfrm>
          <a:prstGeom prst="rect">
            <a:avLst/>
          </a:prstGeom>
        </p:spPr>
      </p:pic>
      <p:sp>
        <p:nvSpPr>
          <p:cNvPr id="15" name="TextBox 14">
            <a:extLst>
              <a:ext uri="{FF2B5EF4-FFF2-40B4-BE49-F238E27FC236}">
                <a16:creationId xmlns:a16="http://schemas.microsoft.com/office/drawing/2014/main" id="{E5C59061-C3EA-4671-AFD2-C76EB456F00C}"/>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8">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9">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16" name="TextBox 15">
            <a:extLst>
              <a:ext uri="{FF2B5EF4-FFF2-40B4-BE49-F238E27FC236}">
                <a16:creationId xmlns:a16="http://schemas.microsoft.com/office/drawing/2014/main" id="{08CE06FB-84CC-4781-89E3-84AF3F5879FE}"/>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2002</a:t>
            </a:r>
          </a:p>
        </p:txBody>
      </p:sp>
      <p:grpSp>
        <p:nvGrpSpPr>
          <p:cNvPr id="17" name="Group 16">
            <a:extLst>
              <a:ext uri="{FF2B5EF4-FFF2-40B4-BE49-F238E27FC236}">
                <a16:creationId xmlns:a16="http://schemas.microsoft.com/office/drawing/2014/main" id="{E6BD9E84-BD53-436B-B3B3-618813E32195}"/>
              </a:ext>
            </a:extLst>
          </p:cNvPr>
          <p:cNvGrpSpPr/>
          <p:nvPr/>
        </p:nvGrpSpPr>
        <p:grpSpPr>
          <a:xfrm>
            <a:off x="1305134" y="454257"/>
            <a:ext cx="1019175" cy="181379"/>
            <a:chOff x="4127500" y="876491"/>
            <a:chExt cx="1019175" cy="181379"/>
          </a:xfrm>
        </p:grpSpPr>
        <p:sp>
          <p:nvSpPr>
            <p:cNvPr id="18" name="Oval 17">
              <a:extLst>
                <a:ext uri="{FF2B5EF4-FFF2-40B4-BE49-F238E27FC236}">
                  <a16:creationId xmlns:a16="http://schemas.microsoft.com/office/drawing/2014/main" id="{BA41EDE1-486C-4E77-A719-692FFC04521B}"/>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A079DD-3DAA-4998-8F01-2735B101FCD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34E93E-2344-4F4C-AFCE-21ED83173B3E}"/>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E817886-7A0D-4050-9692-9166F6EED1F9}"/>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A close up of a sign&#10;&#10;Description generated with high confidence">
            <a:extLst>
              <a:ext uri="{FF2B5EF4-FFF2-40B4-BE49-F238E27FC236}">
                <a16:creationId xmlns:a16="http://schemas.microsoft.com/office/drawing/2014/main" id="{E461E3CE-6D1F-439C-A974-A1F969C71F0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Tree>
    <p:extLst>
      <p:ext uri="{BB962C8B-B14F-4D97-AF65-F5344CB8AC3E}">
        <p14:creationId xmlns:p14="http://schemas.microsoft.com/office/powerpoint/2010/main" val="404785447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81EE98-C2CE-437B-81C3-ABB42FB2BC62}"/>
              </a:ext>
            </a:extLst>
          </p:cNvPr>
          <p:cNvSpPr txBox="1">
            <a:spLocks/>
          </p:cNvSpPr>
          <p:nvPr/>
        </p:nvSpPr>
        <p:spPr>
          <a:xfrm>
            <a:off x="2560320" y="286604"/>
            <a:ext cx="8595360" cy="611740"/>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Roxbury.com</a:t>
            </a:r>
          </a:p>
        </p:txBody>
      </p:sp>
      <p:sp>
        <p:nvSpPr>
          <p:cNvPr id="6" name="TextBox 5">
            <a:extLst>
              <a:ext uri="{FF2B5EF4-FFF2-40B4-BE49-F238E27FC236}">
                <a16:creationId xmlns:a16="http://schemas.microsoft.com/office/drawing/2014/main" id="{83154AB4-089E-4B86-A1B4-F4B732B9B87E}"/>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2002</a:t>
            </a:r>
          </a:p>
        </p:txBody>
      </p:sp>
      <p:grpSp>
        <p:nvGrpSpPr>
          <p:cNvPr id="7" name="Group 6">
            <a:extLst>
              <a:ext uri="{FF2B5EF4-FFF2-40B4-BE49-F238E27FC236}">
                <a16:creationId xmlns:a16="http://schemas.microsoft.com/office/drawing/2014/main" id="{B3BEDA4C-46A4-42B0-BB5E-F5C3300EA7A9}"/>
              </a:ext>
            </a:extLst>
          </p:cNvPr>
          <p:cNvGrpSpPr/>
          <p:nvPr/>
        </p:nvGrpSpPr>
        <p:grpSpPr>
          <a:xfrm>
            <a:off x="1305134" y="454257"/>
            <a:ext cx="1019175" cy="181379"/>
            <a:chOff x="4127500" y="876491"/>
            <a:chExt cx="1019175" cy="181379"/>
          </a:xfrm>
        </p:grpSpPr>
        <p:sp>
          <p:nvSpPr>
            <p:cNvPr id="8" name="Oval 7">
              <a:extLst>
                <a:ext uri="{FF2B5EF4-FFF2-40B4-BE49-F238E27FC236}">
                  <a16:creationId xmlns:a16="http://schemas.microsoft.com/office/drawing/2014/main" id="{79D57382-5A5F-41AD-8620-AA7BC99F9D75}"/>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4004D0-619B-423A-9259-13153C4A6BAD}"/>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2218CA-E19A-4397-91FA-2F3691C4F3C6}"/>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9D7B6-6EB8-4C33-BA5A-A78871876A47}"/>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close up of a sign&#10;&#10;Description generated with high confidence">
            <a:extLst>
              <a:ext uri="{FF2B5EF4-FFF2-40B4-BE49-F238E27FC236}">
                <a16:creationId xmlns:a16="http://schemas.microsoft.com/office/drawing/2014/main" id="{5F58B9CA-B8B6-4F34-A590-BB32679E6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pic>
        <p:nvPicPr>
          <p:cNvPr id="14" name="Picture 6" descr="roxbanner">
            <a:extLst>
              <a:ext uri="{FF2B5EF4-FFF2-40B4-BE49-F238E27FC236}">
                <a16:creationId xmlns:a16="http://schemas.microsoft.com/office/drawing/2014/main" id="{B73899F7-4FC8-407B-BE22-CF750316FB2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82910" y="1017045"/>
            <a:ext cx="7323090" cy="457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4D75CE8D-50F4-405D-A69D-5B2CE4C89090}"/>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5">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6">
                  <a:extLst>
                    <a:ext uri="{A12FA001-AC4F-418D-AE19-62706E023703}">
                      <ahyp:hlinkClr xmlns:ahyp="http://schemas.microsoft.com/office/drawing/2018/hyperlinkcolor" val="tx"/>
                    </a:ext>
                  </a:extLst>
                </a:hlinkClick>
              </a:rPr>
              <a:t>https://links.blackfacts.com/inner-city-software</a:t>
            </a:r>
            <a:r>
              <a:rPr lang="en-US" sz="1400" dirty="0"/>
              <a:t> </a:t>
            </a:r>
          </a:p>
        </p:txBody>
      </p:sp>
    </p:spTree>
    <p:extLst>
      <p:ext uri="{BB962C8B-B14F-4D97-AF65-F5344CB8AC3E}">
        <p14:creationId xmlns:p14="http://schemas.microsoft.com/office/powerpoint/2010/main" val="279726584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9">
            <a:extLst>
              <a:ext uri="{FF2B5EF4-FFF2-40B4-BE49-F238E27FC236}">
                <a16:creationId xmlns:a16="http://schemas.microsoft.com/office/drawing/2014/main" id="{36FBC735-DCEE-44AE-A1AF-D9B89E3FE5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1710" y="898344"/>
            <a:ext cx="5116290" cy="52263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9881EE98-C2CE-437B-81C3-ABB42FB2BC62}"/>
              </a:ext>
            </a:extLst>
          </p:cNvPr>
          <p:cNvSpPr txBox="1">
            <a:spLocks/>
          </p:cNvSpPr>
          <p:nvPr/>
        </p:nvSpPr>
        <p:spPr>
          <a:xfrm>
            <a:off x="2560320" y="286604"/>
            <a:ext cx="8595360" cy="611740"/>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Roxbury.com</a:t>
            </a:r>
          </a:p>
        </p:txBody>
      </p:sp>
      <p:sp>
        <p:nvSpPr>
          <p:cNvPr id="6" name="TextBox 5">
            <a:extLst>
              <a:ext uri="{FF2B5EF4-FFF2-40B4-BE49-F238E27FC236}">
                <a16:creationId xmlns:a16="http://schemas.microsoft.com/office/drawing/2014/main" id="{83154AB4-089E-4B86-A1B4-F4B732B9B87E}"/>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2002</a:t>
            </a:r>
          </a:p>
        </p:txBody>
      </p:sp>
      <p:grpSp>
        <p:nvGrpSpPr>
          <p:cNvPr id="7" name="Group 6">
            <a:extLst>
              <a:ext uri="{FF2B5EF4-FFF2-40B4-BE49-F238E27FC236}">
                <a16:creationId xmlns:a16="http://schemas.microsoft.com/office/drawing/2014/main" id="{B3BEDA4C-46A4-42B0-BB5E-F5C3300EA7A9}"/>
              </a:ext>
            </a:extLst>
          </p:cNvPr>
          <p:cNvGrpSpPr/>
          <p:nvPr/>
        </p:nvGrpSpPr>
        <p:grpSpPr>
          <a:xfrm>
            <a:off x="1305134" y="454257"/>
            <a:ext cx="1019175" cy="181379"/>
            <a:chOff x="4127500" y="876491"/>
            <a:chExt cx="1019175" cy="181379"/>
          </a:xfrm>
        </p:grpSpPr>
        <p:sp>
          <p:nvSpPr>
            <p:cNvPr id="8" name="Oval 7">
              <a:extLst>
                <a:ext uri="{FF2B5EF4-FFF2-40B4-BE49-F238E27FC236}">
                  <a16:creationId xmlns:a16="http://schemas.microsoft.com/office/drawing/2014/main" id="{79D57382-5A5F-41AD-8620-AA7BC99F9D75}"/>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44004D0-619B-423A-9259-13153C4A6BAD}"/>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2218CA-E19A-4397-91FA-2F3691C4F3C6}"/>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9D7B6-6EB8-4C33-BA5A-A78871876A47}"/>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close up of a sign&#10;&#10;Description generated with high confidence">
            <a:extLst>
              <a:ext uri="{FF2B5EF4-FFF2-40B4-BE49-F238E27FC236}">
                <a16:creationId xmlns:a16="http://schemas.microsoft.com/office/drawing/2014/main" id="{5F58B9CA-B8B6-4F34-A590-BB32679E63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pic>
        <p:nvPicPr>
          <p:cNvPr id="14" name="Picture 5">
            <a:extLst>
              <a:ext uri="{FF2B5EF4-FFF2-40B4-BE49-F238E27FC236}">
                <a16:creationId xmlns:a16="http://schemas.microsoft.com/office/drawing/2014/main" id="{5032B1B8-0A36-4BD2-B8DB-7C7B06F915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40107" y="938641"/>
            <a:ext cx="4840942" cy="52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a:extLst>
              <a:ext uri="{FF2B5EF4-FFF2-40B4-BE49-F238E27FC236}">
                <a16:creationId xmlns:a16="http://schemas.microsoft.com/office/drawing/2014/main" id="{C7F999BB-B8E9-46D7-9F74-E58EFDCD74E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62645" y="830172"/>
            <a:ext cx="5444195" cy="519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a:extLst>
              <a:ext uri="{FF2B5EF4-FFF2-40B4-BE49-F238E27FC236}">
                <a16:creationId xmlns:a16="http://schemas.microsoft.com/office/drawing/2014/main" id="{42784FE5-37A5-4265-9ABB-929661FEB51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99855" y="1135145"/>
            <a:ext cx="5346550" cy="51553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7CCE89AE-DD56-4DD0-A196-CD9769D1ADA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04600" y="846178"/>
            <a:ext cx="6224919" cy="5077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1B31ACCD-A05F-4EAA-B317-43E59CBAAE6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60320" y="1003963"/>
            <a:ext cx="6101649" cy="49358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a:extLst>
              <a:ext uri="{FF2B5EF4-FFF2-40B4-BE49-F238E27FC236}">
                <a16:creationId xmlns:a16="http://schemas.microsoft.com/office/drawing/2014/main" id="{6843701F-CB5B-48FC-8B60-A393C8C6EDE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648663" y="971869"/>
            <a:ext cx="5272158" cy="507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a:extLst>
              <a:ext uri="{FF2B5EF4-FFF2-40B4-BE49-F238E27FC236}">
                <a16:creationId xmlns:a16="http://schemas.microsoft.com/office/drawing/2014/main" id="{283F1C79-A23C-4F5D-A8DF-0D0AC35AAE7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677414" y="1090591"/>
            <a:ext cx="5944369" cy="50744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1460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821666-253F-4F2B-86D0-7B2D8F486991}"/>
              </a:ext>
            </a:extLst>
          </p:cNvPr>
          <p:cNvSpPr txBox="1">
            <a:spLocks/>
          </p:cNvSpPr>
          <p:nvPr/>
        </p:nvSpPr>
        <p:spPr>
          <a:xfrm>
            <a:off x="2560320" y="286604"/>
            <a:ext cx="8595360" cy="611740"/>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Roxbury.com</a:t>
            </a:r>
            <a:endParaRPr lang="en-US" dirty="0"/>
          </a:p>
        </p:txBody>
      </p:sp>
      <p:sp>
        <p:nvSpPr>
          <p:cNvPr id="6" name="TextBox 5">
            <a:extLst>
              <a:ext uri="{FF2B5EF4-FFF2-40B4-BE49-F238E27FC236}">
                <a16:creationId xmlns:a16="http://schemas.microsoft.com/office/drawing/2014/main" id="{723A9830-DE84-4EDA-964A-33F7CCFD11D5}"/>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2002</a:t>
            </a:r>
          </a:p>
        </p:txBody>
      </p:sp>
      <p:grpSp>
        <p:nvGrpSpPr>
          <p:cNvPr id="7" name="Group 6">
            <a:extLst>
              <a:ext uri="{FF2B5EF4-FFF2-40B4-BE49-F238E27FC236}">
                <a16:creationId xmlns:a16="http://schemas.microsoft.com/office/drawing/2014/main" id="{50D86F61-40E4-4E27-AAFB-D55913873CE2}"/>
              </a:ext>
            </a:extLst>
          </p:cNvPr>
          <p:cNvGrpSpPr/>
          <p:nvPr/>
        </p:nvGrpSpPr>
        <p:grpSpPr>
          <a:xfrm>
            <a:off x="1305134" y="454257"/>
            <a:ext cx="1019175" cy="181379"/>
            <a:chOff x="4127500" y="876491"/>
            <a:chExt cx="1019175" cy="181379"/>
          </a:xfrm>
        </p:grpSpPr>
        <p:sp>
          <p:nvSpPr>
            <p:cNvPr id="8" name="Oval 7">
              <a:extLst>
                <a:ext uri="{FF2B5EF4-FFF2-40B4-BE49-F238E27FC236}">
                  <a16:creationId xmlns:a16="http://schemas.microsoft.com/office/drawing/2014/main" id="{3BC8E851-1ECF-4A87-B5FD-E887A59902D3}"/>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0D225F-983E-4146-9C74-1D39A1DAEB5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CDD405-57A7-4DFB-A665-A5D86928478E}"/>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41ACBC-F677-4577-B3EF-6A3FE333F589}"/>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close up of a sign&#10;&#10;Description generated with high confidence">
            <a:extLst>
              <a:ext uri="{FF2B5EF4-FFF2-40B4-BE49-F238E27FC236}">
                <a16:creationId xmlns:a16="http://schemas.microsoft.com/office/drawing/2014/main" id="{01EF23C2-BCFA-4CB6-B905-90044F7F0F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pic>
        <p:nvPicPr>
          <p:cNvPr id="14" name="Picture 9" descr="my">
            <a:extLst>
              <a:ext uri="{FF2B5EF4-FFF2-40B4-BE49-F238E27FC236}">
                <a16:creationId xmlns:a16="http://schemas.microsoft.com/office/drawing/2014/main" id="{459DC9C0-898A-4CFB-99F1-A96F3C29B8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5727" y="1050095"/>
            <a:ext cx="3214947" cy="2925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F4E1A0B6-BA06-43C9-9D6D-776B6F7910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24309" y="1068021"/>
            <a:ext cx="3263900" cy="3059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descr="discussions2">
            <a:extLst>
              <a:ext uri="{FF2B5EF4-FFF2-40B4-BE49-F238E27FC236}">
                <a16:creationId xmlns:a16="http://schemas.microsoft.com/office/drawing/2014/main" id="{8804D141-1062-43A0-BEA5-E98C79D125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8798" y="3488889"/>
            <a:ext cx="3034403" cy="27601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595DFE69-0D72-45D4-BAE5-582FADD74B1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07509" y="2016267"/>
            <a:ext cx="3536330" cy="3317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65724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C222-0012-4387-BA14-9480838ADB77}"/>
              </a:ext>
            </a:extLst>
          </p:cNvPr>
          <p:cNvSpPr>
            <a:spLocks noGrp="1"/>
          </p:cNvSpPr>
          <p:nvPr>
            <p:ph type="title"/>
          </p:nvPr>
        </p:nvSpPr>
        <p:spPr>
          <a:xfrm>
            <a:off x="2506532" y="286604"/>
            <a:ext cx="8649148" cy="640408"/>
          </a:xfrm>
        </p:spPr>
        <p:txBody>
          <a:bodyPr>
            <a:normAutofit fontScale="90000"/>
          </a:bodyPr>
          <a:lstStyle/>
          <a:p>
            <a:r>
              <a:rPr lang="en-US" dirty="0"/>
              <a:t>Introductions / Objectives</a:t>
            </a:r>
          </a:p>
        </p:txBody>
      </p:sp>
      <p:sp>
        <p:nvSpPr>
          <p:cNvPr id="3" name="Content Placeholder 2">
            <a:extLst>
              <a:ext uri="{FF2B5EF4-FFF2-40B4-BE49-F238E27FC236}">
                <a16:creationId xmlns:a16="http://schemas.microsoft.com/office/drawing/2014/main" id="{826CE07F-DCC4-4A4B-8FC8-EC6F369F2F75}"/>
              </a:ext>
            </a:extLst>
          </p:cNvPr>
          <p:cNvSpPr>
            <a:spLocks noGrp="1"/>
          </p:cNvSpPr>
          <p:nvPr>
            <p:ph idx="1"/>
          </p:nvPr>
        </p:nvSpPr>
        <p:spPr>
          <a:xfrm>
            <a:off x="1097280" y="1292352"/>
            <a:ext cx="10058400" cy="4576742"/>
          </a:xfrm>
        </p:spPr>
        <p:txBody>
          <a:bodyPr>
            <a:normAutofit/>
          </a:bodyPr>
          <a:lstStyle/>
          <a:p>
            <a:pPr marL="0" indent="0">
              <a:buNone/>
            </a:pPr>
            <a:r>
              <a:rPr lang="en-US" sz="4000" b="1" dirty="0"/>
              <a:t>Agenda</a:t>
            </a:r>
          </a:p>
          <a:p>
            <a:pPr lvl="1">
              <a:buFont typeface="Arial" panose="020B0604020202020204" pitchFamily="34" charset="0"/>
              <a:buChar char="•"/>
            </a:pPr>
            <a:r>
              <a:rPr lang="en-US" sz="2800" b="1" dirty="0"/>
              <a:t>25 Years of Diversity Technology Solutions in 10 Minutes</a:t>
            </a:r>
          </a:p>
          <a:p>
            <a:pPr lvl="1"/>
            <a:r>
              <a:rPr lang="en-US" sz="2800" b="1" dirty="0" err="1"/>
              <a:t>BlackFacts</a:t>
            </a:r>
            <a:r>
              <a:rPr lang="en-US" sz="2800" b="1" dirty="0"/>
              <a:t>’ Vision for Using Technology to Support Black Communities and Businesses</a:t>
            </a:r>
          </a:p>
          <a:p>
            <a:pPr lvl="1"/>
            <a:r>
              <a:rPr lang="en-US" sz="2800" b="1" dirty="0"/>
              <a:t>Q &amp; A</a:t>
            </a:r>
          </a:p>
          <a:p>
            <a:endParaRPr lang="en-US" sz="3200" dirty="0"/>
          </a:p>
        </p:txBody>
      </p:sp>
      <p:sp>
        <p:nvSpPr>
          <p:cNvPr id="4" name="Slide Number Placeholder 3">
            <a:extLst>
              <a:ext uri="{FF2B5EF4-FFF2-40B4-BE49-F238E27FC236}">
                <a16:creationId xmlns:a16="http://schemas.microsoft.com/office/drawing/2014/main" id="{4C55635A-FED6-4D92-88EE-87A40D0E3A86}"/>
              </a:ext>
            </a:extLst>
          </p:cNvPr>
          <p:cNvSpPr>
            <a:spLocks noGrp="1"/>
          </p:cNvSpPr>
          <p:nvPr>
            <p:ph type="sldNum" sz="quarter" idx="12"/>
          </p:nvPr>
        </p:nvSpPr>
        <p:spPr/>
        <p:txBody>
          <a:bodyPr/>
          <a:lstStyle/>
          <a:p>
            <a:fld id="{43E1C79E-4906-42D7-9799-8BE0AC9297B3}" type="slidenum">
              <a:rPr lang="en-US" smtClean="0"/>
              <a:pPr/>
              <a:t>2</a:t>
            </a:fld>
            <a:endParaRPr lang="en-US"/>
          </a:p>
        </p:txBody>
      </p:sp>
      <p:grpSp>
        <p:nvGrpSpPr>
          <p:cNvPr id="5" name="Group 4">
            <a:extLst>
              <a:ext uri="{FF2B5EF4-FFF2-40B4-BE49-F238E27FC236}">
                <a16:creationId xmlns:a16="http://schemas.microsoft.com/office/drawing/2014/main" id="{BC6D318E-2094-4265-82FF-E36B1C0E4668}"/>
              </a:ext>
            </a:extLst>
          </p:cNvPr>
          <p:cNvGrpSpPr/>
          <p:nvPr/>
        </p:nvGrpSpPr>
        <p:grpSpPr>
          <a:xfrm>
            <a:off x="1305134" y="454257"/>
            <a:ext cx="1019175" cy="181379"/>
            <a:chOff x="4127500" y="876491"/>
            <a:chExt cx="1019175" cy="181379"/>
          </a:xfrm>
        </p:grpSpPr>
        <p:sp>
          <p:nvSpPr>
            <p:cNvPr id="6" name="Oval 5">
              <a:extLst>
                <a:ext uri="{FF2B5EF4-FFF2-40B4-BE49-F238E27FC236}">
                  <a16:creationId xmlns:a16="http://schemas.microsoft.com/office/drawing/2014/main" id="{5FEC783F-27C0-4F28-AC2E-88AAA69F42C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00C9378-5130-4655-AF73-ADEBA6BC9722}"/>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F3B4C8-3AB3-4810-8C35-8C0D4EF865C6}"/>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F9ABE2-31EC-4352-B302-2525C7355BAB}"/>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close up of a sign&#10;&#10;Description generated with high confidence">
            <a:extLst>
              <a:ext uri="{FF2B5EF4-FFF2-40B4-BE49-F238E27FC236}">
                <a16:creationId xmlns:a16="http://schemas.microsoft.com/office/drawing/2014/main" id="{5A8ABE9C-C0CB-4E55-8D80-89712ABCF8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Tree>
    <p:extLst>
      <p:ext uri="{BB962C8B-B14F-4D97-AF65-F5344CB8AC3E}">
        <p14:creationId xmlns:p14="http://schemas.microsoft.com/office/powerpoint/2010/main" val="182053484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7139-6709-4BA0-A699-A0E0357F53DA}"/>
              </a:ext>
            </a:extLst>
          </p:cNvPr>
          <p:cNvSpPr>
            <a:spLocks noGrp="1"/>
          </p:cNvSpPr>
          <p:nvPr>
            <p:ph type="title"/>
          </p:nvPr>
        </p:nvSpPr>
        <p:spPr>
          <a:xfrm>
            <a:off x="2422193" y="361910"/>
            <a:ext cx="9443491" cy="528760"/>
          </a:xfrm>
        </p:spPr>
        <p:txBody>
          <a:bodyPr>
            <a:normAutofit fontScale="90000"/>
          </a:bodyPr>
          <a:lstStyle/>
          <a:p>
            <a:r>
              <a:rPr lang="en-US" dirty="0"/>
              <a:t>Government of Saint Lucia Web Site</a:t>
            </a:r>
          </a:p>
        </p:txBody>
      </p:sp>
      <p:sp>
        <p:nvSpPr>
          <p:cNvPr id="4" name="Slide Number Placeholder 3">
            <a:extLst>
              <a:ext uri="{FF2B5EF4-FFF2-40B4-BE49-F238E27FC236}">
                <a16:creationId xmlns:a16="http://schemas.microsoft.com/office/drawing/2014/main" id="{2ABF35F3-C05B-42AB-8968-236CBEAAF125}"/>
              </a:ext>
            </a:extLst>
          </p:cNvPr>
          <p:cNvSpPr>
            <a:spLocks noGrp="1"/>
          </p:cNvSpPr>
          <p:nvPr>
            <p:ph type="sldNum" sz="quarter" idx="12"/>
          </p:nvPr>
        </p:nvSpPr>
        <p:spPr/>
        <p:txBody>
          <a:bodyPr/>
          <a:lstStyle/>
          <a:p>
            <a:fld id="{43E1C79E-4906-42D7-9799-8BE0AC9297B3}" type="slidenum">
              <a:rPr lang="en-US" smtClean="0"/>
              <a:pPr/>
              <a:t>20</a:t>
            </a:fld>
            <a:endParaRPr lang="en-US"/>
          </a:p>
        </p:txBody>
      </p:sp>
      <p:pic>
        <p:nvPicPr>
          <p:cNvPr id="6" name="Picture 5">
            <a:extLst>
              <a:ext uri="{FF2B5EF4-FFF2-40B4-BE49-F238E27FC236}">
                <a16:creationId xmlns:a16="http://schemas.microsoft.com/office/drawing/2014/main" id="{F5DA0C66-B467-4628-A365-BEB609D35A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1042" y="1261806"/>
            <a:ext cx="6790875" cy="4780831"/>
          </a:xfrm>
          <a:prstGeom prst="rect">
            <a:avLst/>
          </a:prstGeom>
          <a:ln>
            <a:solidFill>
              <a:schemeClr val="tx1"/>
            </a:solidFill>
          </a:ln>
        </p:spPr>
      </p:pic>
      <p:grpSp>
        <p:nvGrpSpPr>
          <p:cNvPr id="7" name="Group 6">
            <a:extLst>
              <a:ext uri="{FF2B5EF4-FFF2-40B4-BE49-F238E27FC236}">
                <a16:creationId xmlns:a16="http://schemas.microsoft.com/office/drawing/2014/main" id="{E02B50CB-44E2-4759-8568-8A7B34D0511C}"/>
              </a:ext>
            </a:extLst>
          </p:cNvPr>
          <p:cNvGrpSpPr/>
          <p:nvPr/>
        </p:nvGrpSpPr>
        <p:grpSpPr>
          <a:xfrm>
            <a:off x="1305134" y="454257"/>
            <a:ext cx="1019175" cy="181379"/>
            <a:chOff x="4127500" y="876491"/>
            <a:chExt cx="1019175" cy="181379"/>
          </a:xfrm>
        </p:grpSpPr>
        <p:sp>
          <p:nvSpPr>
            <p:cNvPr id="8" name="Oval 7">
              <a:extLst>
                <a:ext uri="{FF2B5EF4-FFF2-40B4-BE49-F238E27FC236}">
                  <a16:creationId xmlns:a16="http://schemas.microsoft.com/office/drawing/2014/main" id="{74269DFE-BCFC-48F1-8489-397531E61F9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B27EB65-40D3-44E8-9616-305DD80CD2F4}"/>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9C9E36-B467-4F07-A39F-0443CDC27C5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13B786-BDAA-4591-9EC4-DB5C0E12B1F7}"/>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close up of a sign&#10;&#10;Description generated with high confidence">
            <a:extLst>
              <a:ext uri="{FF2B5EF4-FFF2-40B4-BE49-F238E27FC236}">
                <a16:creationId xmlns:a16="http://schemas.microsoft.com/office/drawing/2014/main" id="{CFEEC9CA-2058-4403-845C-A638C9619A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3" name="TextBox 12">
            <a:extLst>
              <a:ext uri="{FF2B5EF4-FFF2-40B4-BE49-F238E27FC236}">
                <a16:creationId xmlns:a16="http://schemas.microsoft.com/office/drawing/2014/main" id="{22A2D58E-6237-42F7-9173-1060917FEEF1}"/>
              </a:ext>
            </a:extLst>
          </p:cNvPr>
          <p:cNvSpPr txBox="1"/>
          <p:nvPr/>
        </p:nvSpPr>
        <p:spPr>
          <a:xfrm>
            <a:off x="420637" y="1237841"/>
            <a:ext cx="2001556" cy="769441"/>
          </a:xfrm>
          <a:prstGeom prst="rect">
            <a:avLst/>
          </a:prstGeom>
          <a:noFill/>
        </p:spPr>
        <p:txBody>
          <a:bodyPr wrap="square" rtlCol="0">
            <a:spAutoFit/>
          </a:bodyPr>
          <a:lstStyle/>
          <a:p>
            <a:r>
              <a:rPr lang="en-US" sz="4400" dirty="0">
                <a:latin typeface="Arial Black" panose="020B0A04020102020204" pitchFamily="34" charset="0"/>
              </a:rPr>
              <a:t>2013</a:t>
            </a:r>
          </a:p>
        </p:txBody>
      </p:sp>
    </p:spTree>
    <p:extLst>
      <p:ext uri="{BB962C8B-B14F-4D97-AF65-F5344CB8AC3E}">
        <p14:creationId xmlns:p14="http://schemas.microsoft.com/office/powerpoint/2010/main" val="393902248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8363-0778-431A-B583-11A653C3ED2E}"/>
              </a:ext>
            </a:extLst>
          </p:cNvPr>
          <p:cNvSpPr>
            <a:spLocks noGrp="1"/>
          </p:cNvSpPr>
          <p:nvPr>
            <p:ph type="title"/>
          </p:nvPr>
        </p:nvSpPr>
        <p:spPr>
          <a:xfrm>
            <a:off x="2422194" y="286604"/>
            <a:ext cx="8733486" cy="640408"/>
          </a:xfrm>
        </p:spPr>
        <p:txBody>
          <a:bodyPr>
            <a:normAutofit fontScale="90000"/>
          </a:bodyPr>
          <a:lstStyle/>
          <a:p>
            <a:r>
              <a:rPr lang="en-US" dirty="0" err="1"/>
              <a:t>Blackfacts</a:t>
            </a:r>
            <a:r>
              <a:rPr lang="en-US" dirty="0"/>
              <a:t> Reboot</a:t>
            </a:r>
          </a:p>
        </p:txBody>
      </p:sp>
      <p:sp>
        <p:nvSpPr>
          <p:cNvPr id="3" name="Content Placeholder 2">
            <a:extLst>
              <a:ext uri="{FF2B5EF4-FFF2-40B4-BE49-F238E27FC236}">
                <a16:creationId xmlns:a16="http://schemas.microsoft.com/office/drawing/2014/main" id="{80641D5D-6621-4B56-AB19-7ECB5DE4F08C}"/>
              </a:ext>
            </a:extLst>
          </p:cNvPr>
          <p:cNvSpPr>
            <a:spLocks noGrp="1"/>
          </p:cNvSpPr>
          <p:nvPr>
            <p:ph idx="1"/>
          </p:nvPr>
        </p:nvSpPr>
        <p:spPr>
          <a:xfrm>
            <a:off x="870416" y="2881424"/>
            <a:ext cx="5225584" cy="2569978"/>
          </a:xfrm>
        </p:spPr>
        <p:txBody>
          <a:bodyPr>
            <a:normAutofit/>
          </a:bodyPr>
          <a:lstStyle/>
          <a:p>
            <a:pPr>
              <a:buFont typeface="Wingdings" panose="05000000000000000000" pitchFamily="2" charset="2"/>
              <a:buChar char="q"/>
            </a:pPr>
            <a:r>
              <a:rPr lang="en-US" sz="3200" dirty="0"/>
              <a:t>New Look</a:t>
            </a:r>
          </a:p>
          <a:p>
            <a:pPr>
              <a:buFont typeface="Wingdings" panose="05000000000000000000" pitchFamily="2" charset="2"/>
              <a:buChar char="q"/>
            </a:pPr>
            <a:r>
              <a:rPr lang="en-US" sz="3200" dirty="0"/>
              <a:t>New Platform</a:t>
            </a:r>
          </a:p>
          <a:p>
            <a:pPr>
              <a:buFont typeface="Wingdings" panose="05000000000000000000" pitchFamily="2" charset="2"/>
              <a:buChar char="q"/>
            </a:pPr>
            <a:r>
              <a:rPr lang="en-US" sz="3200" dirty="0"/>
              <a:t>New Features</a:t>
            </a:r>
          </a:p>
          <a:p>
            <a:pPr>
              <a:buFont typeface="Wingdings" panose="05000000000000000000" pitchFamily="2" charset="2"/>
              <a:buChar char="q"/>
            </a:pPr>
            <a:r>
              <a:rPr lang="en-US" sz="3200" dirty="0"/>
              <a:t>New Goals</a:t>
            </a:r>
          </a:p>
        </p:txBody>
      </p:sp>
      <p:sp>
        <p:nvSpPr>
          <p:cNvPr id="4" name="Slide Number Placeholder 3">
            <a:extLst>
              <a:ext uri="{FF2B5EF4-FFF2-40B4-BE49-F238E27FC236}">
                <a16:creationId xmlns:a16="http://schemas.microsoft.com/office/drawing/2014/main" id="{F43E5A02-655A-486C-8529-29D081698731}"/>
              </a:ext>
            </a:extLst>
          </p:cNvPr>
          <p:cNvSpPr>
            <a:spLocks noGrp="1"/>
          </p:cNvSpPr>
          <p:nvPr>
            <p:ph type="sldNum" sz="quarter" idx="12"/>
          </p:nvPr>
        </p:nvSpPr>
        <p:spPr/>
        <p:txBody>
          <a:bodyPr/>
          <a:lstStyle/>
          <a:p>
            <a:fld id="{43E1C79E-4906-42D7-9799-8BE0AC9297B3}" type="slidenum">
              <a:rPr lang="en-US" smtClean="0"/>
              <a:pPr/>
              <a:t>21</a:t>
            </a:fld>
            <a:endParaRPr lang="en-US"/>
          </a:p>
        </p:txBody>
      </p:sp>
      <p:grpSp>
        <p:nvGrpSpPr>
          <p:cNvPr id="5" name="Group 4">
            <a:extLst>
              <a:ext uri="{FF2B5EF4-FFF2-40B4-BE49-F238E27FC236}">
                <a16:creationId xmlns:a16="http://schemas.microsoft.com/office/drawing/2014/main" id="{842A2668-1E97-416C-9C84-F37682B50550}"/>
              </a:ext>
            </a:extLst>
          </p:cNvPr>
          <p:cNvGrpSpPr/>
          <p:nvPr/>
        </p:nvGrpSpPr>
        <p:grpSpPr>
          <a:xfrm>
            <a:off x="1305134" y="454257"/>
            <a:ext cx="1019175" cy="181379"/>
            <a:chOff x="4127500" y="876491"/>
            <a:chExt cx="1019175" cy="181379"/>
          </a:xfrm>
        </p:grpSpPr>
        <p:sp>
          <p:nvSpPr>
            <p:cNvPr id="6" name="Oval 5">
              <a:extLst>
                <a:ext uri="{FF2B5EF4-FFF2-40B4-BE49-F238E27FC236}">
                  <a16:creationId xmlns:a16="http://schemas.microsoft.com/office/drawing/2014/main" id="{F5F6ACD5-E204-4A26-A8E4-42599C312141}"/>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B0DAEB6-8227-4B10-BBE5-3F6A426A4106}"/>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9EF2ED7-DDAE-48EF-8399-524E069317E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2629F1-1709-4A1D-9F72-00E61AADDD19}"/>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close up of a sign&#10;&#10;Description generated with high confidence">
            <a:extLst>
              <a:ext uri="{FF2B5EF4-FFF2-40B4-BE49-F238E27FC236}">
                <a16:creationId xmlns:a16="http://schemas.microsoft.com/office/drawing/2014/main" id="{9197C686-F3DC-44E8-913E-06345885F3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1" name="TextBox 10">
            <a:extLst>
              <a:ext uri="{FF2B5EF4-FFF2-40B4-BE49-F238E27FC236}">
                <a16:creationId xmlns:a16="http://schemas.microsoft.com/office/drawing/2014/main" id="{DEEBFE25-664E-4581-BDF6-E2EBC8B4FD9B}"/>
              </a:ext>
            </a:extLst>
          </p:cNvPr>
          <p:cNvSpPr txBox="1"/>
          <p:nvPr/>
        </p:nvSpPr>
        <p:spPr>
          <a:xfrm>
            <a:off x="719656" y="1464130"/>
            <a:ext cx="2279576" cy="830997"/>
          </a:xfrm>
          <a:prstGeom prst="rect">
            <a:avLst/>
          </a:prstGeom>
          <a:noFill/>
        </p:spPr>
        <p:txBody>
          <a:bodyPr wrap="square" rtlCol="0">
            <a:spAutoFit/>
          </a:bodyPr>
          <a:lstStyle/>
          <a:p>
            <a:r>
              <a:rPr lang="en-US" sz="4800" dirty="0">
                <a:latin typeface="Arial Black" panose="020B0A04020102020204" pitchFamily="34" charset="0"/>
              </a:rPr>
              <a:t>2017</a:t>
            </a:r>
          </a:p>
        </p:txBody>
      </p:sp>
      <p:pic>
        <p:nvPicPr>
          <p:cNvPr id="12" name="Picture 11">
            <a:extLst>
              <a:ext uri="{FF2B5EF4-FFF2-40B4-BE49-F238E27FC236}">
                <a16:creationId xmlns:a16="http://schemas.microsoft.com/office/drawing/2014/main" id="{2B609B18-0E13-4516-B268-2DC1D4939F29}"/>
              </a:ext>
            </a:extLst>
          </p:cNvPr>
          <p:cNvPicPr>
            <a:picLocks noChangeAspect="1"/>
          </p:cNvPicPr>
          <p:nvPr/>
        </p:nvPicPr>
        <p:blipFill>
          <a:blip r:embed="rId4"/>
          <a:stretch>
            <a:fillRect/>
          </a:stretch>
        </p:blipFill>
        <p:spPr>
          <a:xfrm>
            <a:off x="4580785" y="1406599"/>
            <a:ext cx="7002535" cy="3511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972083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609E93-9FD6-44B6-B528-9539BA7133BE}"/>
              </a:ext>
            </a:extLst>
          </p:cNvPr>
          <p:cNvSpPr>
            <a:spLocks noGrp="1"/>
          </p:cNvSpPr>
          <p:nvPr>
            <p:ph type="sldNum" sz="quarter" idx="12"/>
          </p:nvPr>
        </p:nvSpPr>
        <p:spPr/>
        <p:txBody>
          <a:bodyPr/>
          <a:lstStyle/>
          <a:p>
            <a:fld id="{43E1C79E-4906-42D7-9799-8BE0AC9297B3}" type="slidenum">
              <a:rPr lang="en-US" smtClean="0"/>
              <a:pPr/>
              <a:t>22</a:t>
            </a:fld>
            <a:endParaRPr lang="en-US"/>
          </a:p>
        </p:txBody>
      </p:sp>
      <p:sp>
        <p:nvSpPr>
          <p:cNvPr id="5" name="Title 1">
            <a:extLst>
              <a:ext uri="{FF2B5EF4-FFF2-40B4-BE49-F238E27FC236}">
                <a16:creationId xmlns:a16="http://schemas.microsoft.com/office/drawing/2014/main" id="{A40969B9-208B-469E-8356-07EFE442B8D1}"/>
              </a:ext>
            </a:extLst>
          </p:cNvPr>
          <p:cNvSpPr txBox="1">
            <a:spLocks/>
          </p:cNvSpPr>
          <p:nvPr/>
        </p:nvSpPr>
        <p:spPr>
          <a:xfrm>
            <a:off x="1312474" y="878742"/>
            <a:ext cx="10364603" cy="332399"/>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mn-lt"/>
                <a:cs typeface="Segoe UI" panose="020B0502040204020203" pitchFamily="34" charset="0"/>
              </a:rPr>
              <a:t>BlackFacts.com: Putting Black Communities In Control of Our Stories</a:t>
            </a:r>
          </a:p>
        </p:txBody>
      </p:sp>
      <p:grpSp>
        <p:nvGrpSpPr>
          <p:cNvPr id="6" name="Group 5">
            <a:extLst>
              <a:ext uri="{FF2B5EF4-FFF2-40B4-BE49-F238E27FC236}">
                <a16:creationId xmlns:a16="http://schemas.microsoft.com/office/drawing/2014/main" id="{9B86E8BF-55FE-462D-964C-85F3E0E5418C}"/>
              </a:ext>
            </a:extLst>
          </p:cNvPr>
          <p:cNvGrpSpPr/>
          <p:nvPr/>
        </p:nvGrpSpPr>
        <p:grpSpPr>
          <a:xfrm>
            <a:off x="1305134" y="454257"/>
            <a:ext cx="1019175" cy="181379"/>
            <a:chOff x="4127500" y="876491"/>
            <a:chExt cx="1019175" cy="181379"/>
          </a:xfrm>
        </p:grpSpPr>
        <p:sp>
          <p:nvSpPr>
            <p:cNvPr id="7" name="Oval 6">
              <a:extLst>
                <a:ext uri="{FF2B5EF4-FFF2-40B4-BE49-F238E27FC236}">
                  <a16:creationId xmlns:a16="http://schemas.microsoft.com/office/drawing/2014/main" id="{45FE0D58-DD88-4DF2-B8E4-E6CD2402B7CB}"/>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9B3BED-F4BF-4F1A-80D1-262F4C6C0D7E}"/>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E59573-BD9C-4FDE-BB1E-93BE41F6ACE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37AA230-C76C-417F-BA2D-2B92F35437D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60F82641-80C2-4F0B-9211-CA5AFF7706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grpSp>
        <p:nvGrpSpPr>
          <p:cNvPr id="12" name="Group 11">
            <a:extLst>
              <a:ext uri="{FF2B5EF4-FFF2-40B4-BE49-F238E27FC236}">
                <a16:creationId xmlns:a16="http://schemas.microsoft.com/office/drawing/2014/main" id="{5E0850B5-88CC-4134-AF47-0CE9AD1FD985}"/>
              </a:ext>
            </a:extLst>
          </p:cNvPr>
          <p:cNvGrpSpPr/>
          <p:nvPr/>
        </p:nvGrpSpPr>
        <p:grpSpPr>
          <a:xfrm>
            <a:off x="1314220" y="1366897"/>
            <a:ext cx="4118392" cy="2062103"/>
            <a:chOff x="622793" y="1371561"/>
            <a:chExt cx="4118392" cy="2062103"/>
          </a:xfrm>
        </p:grpSpPr>
        <p:sp>
          <p:nvSpPr>
            <p:cNvPr id="13" name="TextBox 12">
              <a:extLst>
                <a:ext uri="{FF2B5EF4-FFF2-40B4-BE49-F238E27FC236}">
                  <a16:creationId xmlns:a16="http://schemas.microsoft.com/office/drawing/2014/main" id="{83BFC53D-D7E4-4B8A-B699-38ACAE3596E6}"/>
                </a:ext>
              </a:extLst>
            </p:cNvPr>
            <p:cNvSpPr txBox="1"/>
            <p:nvPr/>
          </p:nvSpPr>
          <p:spPr>
            <a:xfrm>
              <a:off x="1212386" y="1371561"/>
              <a:ext cx="3528799" cy="2062103"/>
            </a:xfrm>
            <a:prstGeom prst="rect">
              <a:avLst/>
            </a:prstGeom>
            <a:noFill/>
          </p:spPr>
          <p:txBody>
            <a:bodyPr wrap="square" rtlCol="0">
              <a:spAutoFit/>
            </a:bodyPr>
            <a:lstStyle>
              <a:defPPr>
                <a:defRPr lang="en-US"/>
              </a:defPPr>
              <a:lvl1pPr>
                <a:defRPr sz="1600" b="1">
                  <a:solidFill>
                    <a:schemeClr val="accent1"/>
                  </a:solidFill>
                </a:defRPr>
              </a:lvl1pPr>
            </a:lstStyle>
            <a:p>
              <a:r>
                <a:rPr lang="en-US" dirty="0">
                  <a:solidFill>
                    <a:srgbClr val="637052"/>
                  </a:solidFill>
                </a:rPr>
                <a:t>BlackFacts.com Creates Digital Tools for</a:t>
              </a:r>
            </a:p>
            <a:p>
              <a:pPr marL="285750" indent="-285750">
                <a:buFont typeface="Arial" panose="020B0604020202020204" pitchFamily="34" charset="0"/>
                <a:buChar char="•"/>
              </a:pPr>
              <a:r>
                <a:rPr lang="en-US" dirty="0">
                  <a:solidFill>
                    <a:srgbClr val="637052"/>
                  </a:solidFill>
                </a:rPr>
                <a:t>Journalists</a:t>
              </a:r>
            </a:p>
            <a:p>
              <a:pPr marL="285750" indent="-285750">
                <a:buFont typeface="Arial" panose="020B0604020202020204" pitchFamily="34" charset="0"/>
                <a:buChar char="•"/>
              </a:pPr>
              <a:r>
                <a:rPr lang="en-US" dirty="0">
                  <a:solidFill>
                    <a:srgbClr val="637052"/>
                  </a:solidFill>
                </a:rPr>
                <a:t>Educators</a:t>
              </a:r>
            </a:p>
            <a:p>
              <a:pPr marL="285750" indent="-285750">
                <a:buFont typeface="Arial" panose="020B0604020202020204" pitchFamily="34" charset="0"/>
                <a:buChar char="•"/>
              </a:pPr>
              <a:r>
                <a:rPr lang="en-US" dirty="0">
                  <a:solidFill>
                    <a:srgbClr val="637052"/>
                  </a:solidFill>
                </a:rPr>
                <a:t>Activists</a:t>
              </a:r>
            </a:p>
            <a:p>
              <a:pPr marL="285750" indent="-285750">
                <a:buFont typeface="Arial" panose="020B0604020202020204" pitchFamily="34" charset="0"/>
                <a:buChar char="•"/>
              </a:pPr>
              <a:r>
                <a:rPr lang="en-US" dirty="0">
                  <a:solidFill>
                    <a:srgbClr val="637052"/>
                  </a:solidFill>
                </a:rPr>
                <a:t>Historians</a:t>
              </a:r>
            </a:p>
            <a:p>
              <a:pPr marL="285750" indent="-285750">
                <a:buFont typeface="Arial" panose="020B0604020202020204" pitchFamily="34" charset="0"/>
                <a:buChar char="•"/>
              </a:pPr>
              <a:r>
                <a:rPr lang="en-US" dirty="0">
                  <a:solidFill>
                    <a:srgbClr val="637052"/>
                  </a:solidFill>
                </a:rPr>
                <a:t>Civic Leaders</a:t>
              </a:r>
            </a:p>
            <a:p>
              <a:pPr marL="285750" indent="-285750">
                <a:buFont typeface="Arial" panose="020B0604020202020204" pitchFamily="34" charset="0"/>
                <a:buChar char="•"/>
              </a:pPr>
              <a:r>
                <a:rPr lang="en-US" dirty="0">
                  <a:solidFill>
                    <a:srgbClr val="637052"/>
                  </a:solidFill>
                </a:rPr>
                <a:t>Faith Leaders</a:t>
              </a:r>
            </a:p>
            <a:p>
              <a:pPr marL="285750" indent="-285750">
                <a:buFont typeface="Arial" panose="020B0604020202020204" pitchFamily="34" charset="0"/>
                <a:buChar char="•"/>
              </a:pPr>
              <a:r>
                <a:rPr lang="en-US" dirty="0">
                  <a:solidFill>
                    <a:srgbClr val="637052"/>
                  </a:solidFill>
                </a:rPr>
                <a:t>Business Leaders</a:t>
              </a:r>
            </a:p>
          </p:txBody>
        </p:sp>
        <p:sp>
          <p:nvSpPr>
            <p:cNvPr id="14" name="Oval 13">
              <a:extLst>
                <a:ext uri="{FF2B5EF4-FFF2-40B4-BE49-F238E27FC236}">
                  <a16:creationId xmlns:a16="http://schemas.microsoft.com/office/drawing/2014/main" id="{BFBCFF19-DAB2-402B-BEFF-5146FCD60E7A}"/>
                </a:ext>
              </a:extLst>
            </p:cNvPr>
            <p:cNvSpPr/>
            <p:nvPr/>
          </p:nvSpPr>
          <p:spPr>
            <a:xfrm>
              <a:off x="622793" y="1385255"/>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15" name="Group 14">
            <a:extLst>
              <a:ext uri="{FF2B5EF4-FFF2-40B4-BE49-F238E27FC236}">
                <a16:creationId xmlns:a16="http://schemas.microsoft.com/office/drawing/2014/main" id="{A9D9C3C0-97CA-4C1D-8D70-00C6C6308E8C}"/>
              </a:ext>
            </a:extLst>
          </p:cNvPr>
          <p:cNvGrpSpPr/>
          <p:nvPr/>
        </p:nvGrpSpPr>
        <p:grpSpPr>
          <a:xfrm>
            <a:off x="6096000" y="1366897"/>
            <a:ext cx="4081924" cy="1077218"/>
            <a:chOff x="622793" y="4539826"/>
            <a:chExt cx="4081924" cy="1077218"/>
          </a:xfrm>
        </p:grpSpPr>
        <p:sp>
          <p:nvSpPr>
            <p:cNvPr id="16" name="TextBox 15">
              <a:extLst>
                <a:ext uri="{FF2B5EF4-FFF2-40B4-BE49-F238E27FC236}">
                  <a16:creationId xmlns:a16="http://schemas.microsoft.com/office/drawing/2014/main" id="{70642027-A9E9-4C86-8AA5-5C032C82D5F5}"/>
                </a:ext>
              </a:extLst>
            </p:cNvPr>
            <p:cNvSpPr txBox="1"/>
            <p:nvPr/>
          </p:nvSpPr>
          <p:spPr>
            <a:xfrm>
              <a:off x="1212385" y="4539826"/>
              <a:ext cx="3492332" cy="1077218"/>
            </a:xfrm>
            <a:prstGeom prst="rect">
              <a:avLst/>
            </a:prstGeom>
            <a:noFill/>
          </p:spPr>
          <p:txBody>
            <a:bodyPr wrap="square" rtlCol="0">
              <a:spAutoFit/>
            </a:bodyPr>
            <a:lstStyle/>
            <a:p>
              <a:r>
                <a:rPr lang="en-US" sz="1600" b="1" dirty="0">
                  <a:solidFill>
                    <a:schemeClr val="accent1"/>
                  </a:solidFill>
                </a:rPr>
                <a:t>To Publish Online Content that We</a:t>
              </a:r>
            </a:p>
            <a:p>
              <a:pPr marL="285750" indent="-285750">
                <a:buFont typeface="Arial" panose="020B0604020202020204" pitchFamily="34" charset="0"/>
                <a:buChar char="•"/>
              </a:pPr>
              <a:r>
                <a:rPr lang="en-US" sz="1600" b="1" dirty="0">
                  <a:solidFill>
                    <a:schemeClr val="accent1"/>
                  </a:solidFill>
                </a:rPr>
                <a:t>Categorize</a:t>
              </a:r>
            </a:p>
            <a:p>
              <a:pPr marL="285750" indent="-285750">
                <a:buFont typeface="Arial" panose="020B0604020202020204" pitchFamily="34" charset="0"/>
                <a:buChar char="•"/>
              </a:pPr>
              <a:r>
                <a:rPr lang="en-US" sz="1600" b="1" dirty="0">
                  <a:solidFill>
                    <a:schemeClr val="accent1"/>
                  </a:solidFill>
                </a:rPr>
                <a:t>Cross-Index</a:t>
              </a:r>
            </a:p>
            <a:p>
              <a:pPr marL="285750" indent="-285750">
                <a:buFont typeface="Arial" panose="020B0604020202020204" pitchFamily="34" charset="0"/>
                <a:buChar char="•"/>
              </a:pPr>
              <a:r>
                <a:rPr lang="en-US" sz="1600" b="1" dirty="0">
                  <a:solidFill>
                    <a:schemeClr val="accent1"/>
                  </a:solidFill>
                </a:rPr>
                <a:t>Syndicate</a:t>
              </a:r>
              <a:endParaRPr lang="id-ID" sz="1600" b="1" dirty="0">
                <a:solidFill>
                  <a:schemeClr val="accent1"/>
                </a:solidFill>
              </a:endParaRPr>
            </a:p>
          </p:txBody>
        </p:sp>
        <p:sp>
          <p:nvSpPr>
            <p:cNvPr id="17" name="Oval 16">
              <a:extLst>
                <a:ext uri="{FF2B5EF4-FFF2-40B4-BE49-F238E27FC236}">
                  <a16:creationId xmlns:a16="http://schemas.microsoft.com/office/drawing/2014/main" id="{BFA36FDA-827E-494E-95CF-299EDFE395D5}"/>
                </a:ext>
              </a:extLst>
            </p:cNvPr>
            <p:cNvSpPr/>
            <p:nvPr/>
          </p:nvSpPr>
          <p:spPr>
            <a:xfrm>
              <a:off x="622793" y="4539826"/>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18" name="Group 17">
            <a:extLst>
              <a:ext uri="{FF2B5EF4-FFF2-40B4-BE49-F238E27FC236}">
                <a16:creationId xmlns:a16="http://schemas.microsoft.com/office/drawing/2014/main" id="{1B149137-BFE4-43DE-94F6-7CF911A7000E}"/>
              </a:ext>
            </a:extLst>
          </p:cNvPr>
          <p:cNvGrpSpPr/>
          <p:nvPr/>
        </p:nvGrpSpPr>
        <p:grpSpPr>
          <a:xfrm>
            <a:off x="1305134" y="3615176"/>
            <a:ext cx="4513772" cy="1815882"/>
            <a:chOff x="6386142" y="1381082"/>
            <a:chExt cx="4513772" cy="1815882"/>
          </a:xfrm>
        </p:grpSpPr>
        <p:sp>
          <p:nvSpPr>
            <p:cNvPr id="19" name="TextBox 18">
              <a:extLst>
                <a:ext uri="{FF2B5EF4-FFF2-40B4-BE49-F238E27FC236}">
                  <a16:creationId xmlns:a16="http://schemas.microsoft.com/office/drawing/2014/main" id="{97FA351E-E2D3-455E-BB52-0CFD64F62F84}"/>
                </a:ext>
              </a:extLst>
            </p:cNvPr>
            <p:cNvSpPr txBox="1"/>
            <p:nvPr/>
          </p:nvSpPr>
          <p:spPr>
            <a:xfrm>
              <a:off x="6957392" y="1381082"/>
              <a:ext cx="3942522" cy="1815882"/>
            </a:xfrm>
            <a:prstGeom prst="rect">
              <a:avLst/>
            </a:prstGeom>
            <a:noFill/>
          </p:spPr>
          <p:txBody>
            <a:bodyPr wrap="square" rtlCol="0">
              <a:spAutoFit/>
            </a:bodyPr>
            <a:lstStyle/>
            <a:p>
              <a:r>
                <a:rPr lang="en-US" sz="1600" b="1" dirty="0">
                  <a:solidFill>
                    <a:schemeClr val="accent3"/>
                  </a:solidFill>
                </a:rPr>
                <a:t>To Any Electronic Devices / Feeds, including</a:t>
              </a:r>
            </a:p>
            <a:p>
              <a:pPr marL="285750" indent="-285750">
                <a:buFont typeface="Arial" panose="020B0604020202020204" pitchFamily="34" charset="0"/>
                <a:buChar char="•"/>
              </a:pPr>
              <a:r>
                <a:rPr lang="en-US" sz="1600" b="1" dirty="0">
                  <a:solidFill>
                    <a:schemeClr val="accent3"/>
                  </a:solidFill>
                </a:rPr>
                <a:t>Web Browsers</a:t>
              </a:r>
            </a:p>
            <a:p>
              <a:pPr marL="285750" indent="-285750">
                <a:buFont typeface="Arial" panose="020B0604020202020204" pitchFamily="34" charset="0"/>
                <a:buChar char="•"/>
              </a:pPr>
              <a:r>
                <a:rPr lang="en-US" sz="1600" b="1" dirty="0">
                  <a:solidFill>
                    <a:schemeClr val="accent3"/>
                  </a:solidFill>
                </a:rPr>
                <a:t>Mobile Devices</a:t>
              </a:r>
            </a:p>
            <a:p>
              <a:pPr marL="285750" indent="-285750">
                <a:buFont typeface="Arial" panose="020B0604020202020204" pitchFamily="34" charset="0"/>
                <a:buChar char="•"/>
              </a:pPr>
              <a:r>
                <a:rPr lang="en-US" sz="1600" b="1" dirty="0">
                  <a:solidFill>
                    <a:schemeClr val="accent3"/>
                  </a:solidFill>
                </a:rPr>
                <a:t>Tablets</a:t>
              </a:r>
            </a:p>
            <a:p>
              <a:pPr marL="285750" indent="-285750">
                <a:buFont typeface="Arial" panose="020B0604020202020204" pitchFamily="34" charset="0"/>
                <a:buChar char="•"/>
              </a:pPr>
              <a:r>
                <a:rPr lang="en-US" sz="1600" b="1" dirty="0">
                  <a:solidFill>
                    <a:schemeClr val="accent3"/>
                  </a:solidFill>
                </a:rPr>
                <a:t>Email</a:t>
              </a:r>
            </a:p>
            <a:p>
              <a:pPr marL="285750" indent="-285750">
                <a:buFont typeface="Arial" panose="020B0604020202020204" pitchFamily="34" charset="0"/>
                <a:buChar char="•"/>
              </a:pPr>
              <a:r>
                <a:rPr lang="en-US" sz="1600" b="1" dirty="0">
                  <a:solidFill>
                    <a:schemeClr val="accent3"/>
                  </a:solidFill>
                </a:rPr>
                <a:t>RSS Feeds</a:t>
              </a:r>
            </a:p>
            <a:p>
              <a:pPr marL="285750" indent="-285750">
                <a:buFont typeface="Arial" panose="020B0604020202020204" pitchFamily="34" charset="0"/>
                <a:buChar char="•"/>
              </a:pPr>
              <a:r>
                <a:rPr lang="en-US" sz="1600" b="1" dirty="0">
                  <a:solidFill>
                    <a:schemeClr val="accent3"/>
                  </a:solidFill>
                </a:rPr>
                <a:t>Other Digital Displays</a:t>
              </a:r>
            </a:p>
          </p:txBody>
        </p:sp>
        <p:sp>
          <p:nvSpPr>
            <p:cNvPr id="20" name="Oval 19">
              <a:extLst>
                <a:ext uri="{FF2B5EF4-FFF2-40B4-BE49-F238E27FC236}">
                  <a16:creationId xmlns:a16="http://schemas.microsoft.com/office/drawing/2014/main" id="{D672D9C3-8475-4FF4-9889-2A052CFFD60A}"/>
                </a:ext>
              </a:extLst>
            </p:cNvPr>
            <p:cNvSpPr/>
            <p:nvPr/>
          </p:nvSpPr>
          <p:spPr>
            <a:xfrm>
              <a:off x="6386142" y="1381082"/>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pSp>
        <p:nvGrpSpPr>
          <p:cNvPr id="21" name="Group 20">
            <a:extLst>
              <a:ext uri="{FF2B5EF4-FFF2-40B4-BE49-F238E27FC236}">
                <a16:creationId xmlns:a16="http://schemas.microsoft.com/office/drawing/2014/main" id="{EF213029-E58D-4F6C-AC63-11B5FF80F6DE}"/>
              </a:ext>
            </a:extLst>
          </p:cNvPr>
          <p:cNvGrpSpPr/>
          <p:nvPr/>
        </p:nvGrpSpPr>
        <p:grpSpPr>
          <a:xfrm>
            <a:off x="6096000" y="3615176"/>
            <a:ext cx="5805859" cy="1569660"/>
            <a:chOff x="6386142" y="3646982"/>
            <a:chExt cx="5805859" cy="1569660"/>
          </a:xfrm>
        </p:grpSpPr>
        <p:sp>
          <p:nvSpPr>
            <p:cNvPr id="22" name="TextBox 21">
              <a:extLst>
                <a:ext uri="{FF2B5EF4-FFF2-40B4-BE49-F238E27FC236}">
                  <a16:creationId xmlns:a16="http://schemas.microsoft.com/office/drawing/2014/main" id="{3A58372B-BA03-470F-BD47-588F649316EB}"/>
                </a:ext>
              </a:extLst>
            </p:cNvPr>
            <p:cNvSpPr txBox="1"/>
            <p:nvPr/>
          </p:nvSpPr>
          <p:spPr>
            <a:xfrm>
              <a:off x="6957393" y="3646982"/>
              <a:ext cx="5234608" cy="1569660"/>
            </a:xfrm>
            <a:prstGeom prst="rect">
              <a:avLst/>
            </a:prstGeom>
            <a:noFill/>
          </p:spPr>
          <p:txBody>
            <a:bodyPr wrap="square" rtlCol="0">
              <a:spAutoFit/>
            </a:bodyPr>
            <a:lstStyle/>
            <a:p>
              <a:r>
                <a:rPr lang="en-US" sz="1600" b="1" dirty="0">
                  <a:solidFill>
                    <a:schemeClr val="accent5">
                      <a:lumMod val="75000"/>
                    </a:schemeClr>
                  </a:solidFill>
                </a:rPr>
                <a:t>On Intellectual Property and Technology Infrastructure that</a:t>
              </a:r>
            </a:p>
            <a:p>
              <a:pPr marL="285750" indent="-285750">
                <a:buFont typeface="Arial" panose="020B0604020202020204" pitchFamily="34" charset="0"/>
                <a:buChar char="•"/>
              </a:pPr>
              <a:r>
                <a:rPr lang="en-US" sz="1600" b="1" dirty="0">
                  <a:solidFill>
                    <a:schemeClr val="accent5">
                      <a:lumMod val="75000"/>
                    </a:schemeClr>
                  </a:solidFill>
                </a:rPr>
                <a:t>We Created</a:t>
              </a:r>
            </a:p>
            <a:p>
              <a:pPr marL="285750" indent="-285750">
                <a:buFont typeface="Arial" panose="020B0604020202020204" pitchFamily="34" charset="0"/>
                <a:buChar char="•"/>
              </a:pPr>
              <a:r>
                <a:rPr lang="en-US" sz="1600" b="1" dirty="0">
                  <a:solidFill>
                    <a:schemeClr val="accent5">
                      <a:lumMod val="75000"/>
                    </a:schemeClr>
                  </a:solidFill>
                </a:rPr>
                <a:t>We Own</a:t>
              </a:r>
            </a:p>
            <a:p>
              <a:pPr marL="285750" indent="-285750">
                <a:buFont typeface="Arial" panose="020B0604020202020204" pitchFamily="34" charset="0"/>
                <a:buChar char="•"/>
              </a:pPr>
              <a:r>
                <a:rPr lang="en-US" sz="1600" b="1" dirty="0">
                  <a:solidFill>
                    <a:schemeClr val="accent5">
                      <a:lumMod val="75000"/>
                    </a:schemeClr>
                  </a:solidFill>
                </a:rPr>
                <a:t>We Manage</a:t>
              </a:r>
            </a:p>
            <a:p>
              <a:pPr marL="285750" indent="-285750">
                <a:buFont typeface="Arial" panose="020B0604020202020204" pitchFamily="34" charset="0"/>
                <a:buChar char="•"/>
              </a:pPr>
              <a:r>
                <a:rPr lang="en-US" sz="1600" b="1" dirty="0">
                  <a:solidFill>
                    <a:schemeClr val="accent5">
                      <a:lumMod val="75000"/>
                    </a:schemeClr>
                  </a:solidFill>
                </a:rPr>
                <a:t>We Control</a:t>
              </a:r>
            </a:p>
            <a:p>
              <a:pPr marL="285750" indent="-285750">
                <a:buFont typeface="Arial" panose="020B0604020202020204" pitchFamily="34" charset="0"/>
                <a:buChar char="•"/>
              </a:pPr>
              <a:r>
                <a:rPr lang="en-US" sz="1600" b="1" dirty="0">
                  <a:solidFill>
                    <a:schemeClr val="accent5">
                      <a:lumMod val="75000"/>
                    </a:schemeClr>
                  </a:solidFill>
                </a:rPr>
                <a:t>We Protect</a:t>
              </a:r>
              <a:endParaRPr lang="id-ID" sz="1600" b="1" dirty="0">
                <a:solidFill>
                  <a:schemeClr val="accent5">
                    <a:lumMod val="75000"/>
                  </a:schemeClr>
                </a:solidFill>
              </a:endParaRPr>
            </a:p>
          </p:txBody>
        </p:sp>
        <p:sp>
          <p:nvSpPr>
            <p:cNvPr id="23" name="Oval 22">
              <a:extLst>
                <a:ext uri="{FF2B5EF4-FFF2-40B4-BE49-F238E27FC236}">
                  <a16:creationId xmlns:a16="http://schemas.microsoft.com/office/drawing/2014/main" id="{A1A6A9AE-3426-420D-AB09-EE57C6FD3B7A}"/>
                </a:ext>
              </a:extLst>
            </p:cNvPr>
            <p:cNvSpPr/>
            <p:nvPr/>
          </p:nvSpPr>
          <p:spPr>
            <a:xfrm>
              <a:off x="6386142" y="3646982"/>
              <a:ext cx="413340" cy="398810"/>
            </a:xfrm>
            <a:prstGeom prst="ellipse">
              <a:avLst/>
            </a:prstGeom>
            <a:solidFill>
              <a:schemeClr val="accent5">
                <a:lumMod val="75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grpSp>
      <p:sp>
        <p:nvSpPr>
          <p:cNvPr id="24" name="TextBox 23">
            <a:extLst>
              <a:ext uri="{FF2B5EF4-FFF2-40B4-BE49-F238E27FC236}">
                <a16:creationId xmlns:a16="http://schemas.microsoft.com/office/drawing/2014/main" id="{D3EBF478-E61C-4737-8302-2BC7BF66AF1C}"/>
              </a:ext>
            </a:extLst>
          </p:cNvPr>
          <p:cNvSpPr txBox="1"/>
          <p:nvPr/>
        </p:nvSpPr>
        <p:spPr>
          <a:xfrm>
            <a:off x="4618384" y="5384378"/>
            <a:ext cx="7260665" cy="707886"/>
          </a:xfrm>
          <a:prstGeom prst="rect">
            <a:avLst/>
          </a:prstGeom>
          <a:solidFill>
            <a:schemeClr val="accent3">
              <a:lumMod val="50000"/>
            </a:schemeClr>
          </a:solidFill>
          <a:effectLst>
            <a:outerShdw blurRad="50800" dist="38100" dir="2700000" algn="tl" rotWithShape="0">
              <a:prstClr val="black">
                <a:alpha val="40000"/>
              </a:prstClr>
            </a:outerShdw>
          </a:effectLst>
        </p:spPr>
        <p:txBody>
          <a:bodyPr wrap="square" rtlCol="0">
            <a:spAutoFit/>
          </a:bodyPr>
          <a:lstStyle/>
          <a:p>
            <a:r>
              <a:rPr lang="en-US" sz="2000" b="1" dirty="0">
                <a:solidFill>
                  <a:schemeClr val="bg1"/>
                </a:solidFill>
              </a:rPr>
              <a:t>So that Never Again Will Others be able to Ignore, Overlook or Destroy the Record of our Achievements, Successes and Triumphs</a:t>
            </a:r>
          </a:p>
        </p:txBody>
      </p:sp>
      <p:sp>
        <p:nvSpPr>
          <p:cNvPr id="25" name="Title 1">
            <a:extLst>
              <a:ext uri="{FF2B5EF4-FFF2-40B4-BE49-F238E27FC236}">
                <a16:creationId xmlns:a16="http://schemas.microsoft.com/office/drawing/2014/main" id="{FC95F468-D2B8-443A-A8C4-F2B8113A2192}"/>
              </a:ext>
            </a:extLst>
          </p:cNvPr>
          <p:cNvSpPr>
            <a:spLocks noGrp="1"/>
          </p:cNvSpPr>
          <p:nvPr>
            <p:ph type="title"/>
          </p:nvPr>
        </p:nvSpPr>
        <p:spPr>
          <a:xfrm>
            <a:off x="2422194" y="261246"/>
            <a:ext cx="8733486" cy="567399"/>
          </a:xfrm>
          <a:noFill/>
        </p:spPr>
        <p:txBody>
          <a:bodyPr wrap="square" rtlCol="0">
            <a:spAutoFit/>
          </a:bodyPr>
          <a:lstStyle/>
          <a:p>
            <a:r>
              <a:rPr lang="en-US" sz="3600" b="1" dirty="0">
                <a:solidFill>
                  <a:schemeClr val="accent1">
                    <a:lumMod val="75000"/>
                  </a:schemeClr>
                </a:solidFill>
                <a:latin typeface="+mn-lt"/>
                <a:ea typeface="+mn-ea"/>
                <a:cs typeface="+mn-cs"/>
              </a:rPr>
              <a:t>What is BlackFacts.com?</a:t>
            </a:r>
          </a:p>
        </p:txBody>
      </p:sp>
    </p:spTree>
    <p:extLst>
      <p:ext uri="{BB962C8B-B14F-4D97-AF65-F5344CB8AC3E}">
        <p14:creationId xmlns:p14="http://schemas.microsoft.com/office/powerpoint/2010/main" val="272724616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3500"/>
                            </p:stCondLst>
                            <p:childTnLst>
                              <p:par>
                                <p:cTn id="13" presetID="10" presetClass="entr" presetSubtype="0"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5000"/>
                            </p:stCondLst>
                            <p:childTnLst>
                              <p:par>
                                <p:cTn id="17" presetID="1" presetClass="entr" presetSubtype="0" fill="hold" nodeType="afterEffect">
                                  <p:stCondLst>
                                    <p:cond delay="500"/>
                                  </p:stCondLst>
                                  <p:childTnLst>
                                    <p:set>
                                      <p:cBhvr>
                                        <p:cTn id="18" dur="1" fill="hold">
                                          <p:stCondLst>
                                            <p:cond delay="999"/>
                                          </p:stCondLst>
                                        </p:cTn>
                                        <p:tgtEl>
                                          <p:spTgt spid="21"/>
                                        </p:tgtEl>
                                        <p:attrNameLst>
                                          <p:attrName>style.visibility</p:attrName>
                                        </p:attrNameLst>
                                      </p:cBhvr>
                                      <p:to>
                                        <p:strVal val="visible"/>
                                      </p:to>
                                    </p:set>
                                  </p:childTnLst>
                                </p:cTn>
                              </p:par>
                            </p:childTnLst>
                          </p:cTn>
                        </p:par>
                        <p:par>
                          <p:cTn id="19" fill="hold">
                            <p:stCondLst>
                              <p:cond delay="6500"/>
                            </p:stCondLst>
                            <p:childTnLst>
                              <p:par>
                                <p:cTn id="20" presetID="10" presetClass="entr" presetSubtype="0" fill="hold" grpId="0" nodeType="afterEffect">
                                  <p:stCondLst>
                                    <p:cond delay="1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A60262-AF3B-4B84-9130-3105F721B03E}"/>
              </a:ext>
            </a:extLst>
          </p:cNvPr>
          <p:cNvSpPr>
            <a:spLocks noGrp="1"/>
          </p:cNvSpPr>
          <p:nvPr>
            <p:ph type="sldNum" sz="quarter" idx="12"/>
          </p:nvPr>
        </p:nvSpPr>
        <p:spPr/>
        <p:txBody>
          <a:bodyPr/>
          <a:lstStyle/>
          <a:p>
            <a:fld id="{43E1C79E-4906-42D7-9799-8BE0AC9297B3}" type="slidenum">
              <a:rPr lang="en-US" smtClean="0"/>
              <a:pPr/>
              <a:t>23</a:t>
            </a:fld>
            <a:endParaRPr lang="en-US"/>
          </a:p>
        </p:txBody>
      </p:sp>
      <p:grpSp>
        <p:nvGrpSpPr>
          <p:cNvPr id="5" name="Group 4">
            <a:extLst>
              <a:ext uri="{FF2B5EF4-FFF2-40B4-BE49-F238E27FC236}">
                <a16:creationId xmlns:a16="http://schemas.microsoft.com/office/drawing/2014/main" id="{4FEB774F-AAB3-42CE-A629-CE6519A7FE21}"/>
              </a:ext>
            </a:extLst>
          </p:cNvPr>
          <p:cNvGrpSpPr/>
          <p:nvPr/>
        </p:nvGrpSpPr>
        <p:grpSpPr>
          <a:xfrm>
            <a:off x="1305134" y="454257"/>
            <a:ext cx="1019175" cy="181379"/>
            <a:chOff x="4127500" y="876491"/>
            <a:chExt cx="1019175" cy="181379"/>
          </a:xfrm>
        </p:grpSpPr>
        <p:sp>
          <p:nvSpPr>
            <p:cNvPr id="6" name="Oval 5">
              <a:extLst>
                <a:ext uri="{FF2B5EF4-FFF2-40B4-BE49-F238E27FC236}">
                  <a16:creationId xmlns:a16="http://schemas.microsoft.com/office/drawing/2014/main" id="{8F2E82EE-B35B-4A47-81BC-BA7218BD98D3}"/>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1958FD7-3AE8-4D2D-8D93-A09FA37F3A62}"/>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F7FD52-F8EB-46EB-AF67-763037B5A173}"/>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9E727E8-C7FF-43DE-9CC8-F90A40879AAE}"/>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78FDBDB-3BB1-4C84-84AA-243B8C63AE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1" name="TextBox 10">
            <a:extLst>
              <a:ext uri="{FF2B5EF4-FFF2-40B4-BE49-F238E27FC236}">
                <a16:creationId xmlns:a16="http://schemas.microsoft.com/office/drawing/2014/main" id="{3AABB140-EE60-4D73-91BC-FAD486CC67C2}"/>
              </a:ext>
            </a:extLst>
          </p:cNvPr>
          <p:cNvSpPr txBox="1"/>
          <p:nvPr/>
        </p:nvSpPr>
        <p:spPr>
          <a:xfrm>
            <a:off x="2493036" y="221780"/>
            <a:ext cx="9098766" cy="646331"/>
          </a:xfrm>
          <a:prstGeom prst="rect">
            <a:avLst/>
          </a:prstGeom>
          <a:noFill/>
        </p:spPr>
        <p:txBody>
          <a:bodyPr wrap="square" rtlCol="0">
            <a:spAutoFit/>
          </a:bodyPr>
          <a:lstStyle/>
          <a:p>
            <a:r>
              <a:rPr lang="en-US" sz="3600" b="1" dirty="0">
                <a:solidFill>
                  <a:schemeClr val="accent1">
                    <a:lumMod val="75000"/>
                  </a:schemeClr>
                </a:solidFill>
              </a:rPr>
              <a:t>Collecting Stories Digitally</a:t>
            </a:r>
            <a:endParaRPr lang="id-ID" sz="3600" dirty="0">
              <a:solidFill>
                <a:schemeClr val="accent1">
                  <a:lumMod val="75000"/>
                </a:schemeClr>
              </a:solidFill>
            </a:endParaRPr>
          </a:p>
        </p:txBody>
      </p:sp>
      <p:sp>
        <p:nvSpPr>
          <p:cNvPr id="12" name="TextBox 11">
            <a:extLst>
              <a:ext uri="{FF2B5EF4-FFF2-40B4-BE49-F238E27FC236}">
                <a16:creationId xmlns:a16="http://schemas.microsoft.com/office/drawing/2014/main" id="{EDC2B244-9252-480C-8348-B607C966436A}"/>
              </a:ext>
            </a:extLst>
          </p:cNvPr>
          <p:cNvSpPr txBox="1"/>
          <p:nvPr/>
        </p:nvSpPr>
        <p:spPr>
          <a:xfrm>
            <a:off x="544151" y="1200501"/>
            <a:ext cx="519255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Crawling the Web (BlackFacts Bots)</a:t>
            </a:r>
          </a:p>
          <a:p>
            <a:pPr marL="285750" indent="-285750">
              <a:buFont typeface="Arial" panose="020B0604020202020204" pitchFamily="34" charset="0"/>
              <a:buChar char="•"/>
            </a:pPr>
            <a:r>
              <a:rPr lang="en-US" sz="2400" dirty="0"/>
              <a:t>Social Media</a:t>
            </a:r>
          </a:p>
          <a:p>
            <a:pPr marL="285750" indent="-285750">
              <a:buFont typeface="Arial" panose="020B0604020202020204" pitchFamily="34" charset="0"/>
              <a:buChar char="•"/>
            </a:pPr>
            <a:r>
              <a:rPr lang="en-US" sz="2400" dirty="0"/>
              <a:t>Academics / Griots</a:t>
            </a:r>
          </a:p>
          <a:p>
            <a:pPr marL="285750" indent="-285750">
              <a:buFont typeface="Arial" panose="020B0604020202020204" pitchFamily="34" charset="0"/>
              <a:buChar char="•"/>
            </a:pPr>
            <a:r>
              <a:rPr lang="en-US" sz="2400" dirty="0"/>
              <a:t>BlackFacts Members</a:t>
            </a:r>
          </a:p>
          <a:p>
            <a:pPr marL="285750" indent="-285750">
              <a:buFont typeface="Arial" panose="020B0604020202020204" pitchFamily="34" charset="0"/>
              <a:buChar char="•"/>
            </a:pPr>
            <a:r>
              <a:rPr lang="en-US" sz="2400" dirty="0"/>
              <a:t>BlackFacts Legacy™</a:t>
            </a:r>
          </a:p>
          <a:p>
            <a:pPr marL="285750" indent="-285750">
              <a:buFont typeface="Arial" panose="020B0604020202020204" pitchFamily="34" charset="0"/>
              <a:buChar char="•"/>
            </a:pPr>
            <a:r>
              <a:rPr lang="en-US" sz="2400" dirty="0"/>
              <a:t>BlackFacts Griot™</a:t>
            </a:r>
          </a:p>
          <a:p>
            <a:pPr marL="285750" indent="-285750">
              <a:buFont typeface="Arial" panose="020B0604020202020204" pitchFamily="34" charset="0"/>
              <a:buChar char="•"/>
            </a:pPr>
            <a:endParaRPr lang="en-US" sz="2400" dirty="0"/>
          </a:p>
          <a:p>
            <a:r>
              <a:rPr lang="en-US" sz="2400" dirty="0"/>
              <a:t>Just get the Story to an electronic device, we’ll take it from there!</a:t>
            </a:r>
          </a:p>
        </p:txBody>
      </p:sp>
      <p:grpSp>
        <p:nvGrpSpPr>
          <p:cNvPr id="13" name="Group 12">
            <a:extLst>
              <a:ext uri="{FF2B5EF4-FFF2-40B4-BE49-F238E27FC236}">
                <a16:creationId xmlns:a16="http://schemas.microsoft.com/office/drawing/2014/main" id="{8B8A95AB-0190-42A2-83C4-38840E83EDFB}"/>
              </a:ext>
            </a:extLst>
          </p:cNvPr>
          <p:cNvGrpSpPr/>
          <p:nvPr/>
        </p:nvGrpSpPr>
        <p:grpSpPr>
          <a:xfrm>
            <a:off x="6019928" y="1110811"/>
            <a:ext cx="5192555" cy="4636378"/>
            <a:chOff x="5861679" y="1240440"/>
            <a:chExt cx="3416956" cy="2982394"/>
          </a:xfrm>
        </p:grpSpPr>
        <p:pic>
          <p:nvPicPr>
            <p:cNvPr id="14" name="Picture 13">
              <a:extLst>
                <a:ext uri="{FF2B5EF4-FFF2-40B4-BE49-F238E27FC236}">
                  <a16:creationId xmlns:a16="http://schemas.microsoft.com/office/drawing/2014/main" id="{1C064C7A-5228-4244-8705-F48C0F4E11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4141" y="2053869"/>
              <a:ext cx="371121" cy="374967"/>
            </a:xfrm>
            <a:prstGeom prst="rect">
              <a:avLst/>
            </a:prstGeom>
          </p:spPr>
        </p:pic>
        <p:cxnSp>
          <p:nvCxnSpPr>
            <p:cNvPr id="15" name="Straight Arrow Connector 14">
              <a:extLst>
                <a:ext uri="{FF2B5EF4-FFF2-40B4-BE49-F238E27FC236}">
                  <a16:creationId xmlns:a16="http://schemas.microsoft.com/office/drawing/2014/main" id="{73DC5A2C-B7A5-462A-89BF-5681DD97B0D2}"/>
                </a:ext>
              </a:extLst>
            </p:cNvPr>
            <p:cNvCxnSpPr>
              <a:cxnSpLocks/>
              <a:stCxn id="14" idx="3"/>
              <a:endCxn id="30" idx="1"/>
            </p:cNvCxnSpPr>
            <p:nvPr/>
          </p:nvCxnSpPr>
          <p:spPr>
            <a:xfrm>
              <a:off x="6495262" y="2241353"/>
              <a:ext cx="572974" cy="404079"/>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AFC7045-1CAE-4700-A90B-DC956E39D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7581" y="1366046"/>
              <a:ext cx="334920" cy="334547"/>
            </a:xfrm>
            <a:prstGeom prst="rect">
              <a:avLst/>
            </a:prstGeom>
          </p:spPr>
        </p:pic>
        <p:cxnSp>
          <p:nvCxnSpPr>
            <p:cNvPr id="17" name="Straight Arrow Connector 16">
              <a:extLst>
                <a:ext uri="{FF2B5EF4-FFF2-40B4-BE49-F238E27FC236}">
                  <a16:creationId xmlns:a16="http://schemas.microsoft.com/office/drawing/2014/main" id="{F294EC09-2DA3-4051-A12E-F65BCC724D34}"/>
                </a:ext>
              </a:extLst>
            </p:cNvPr>
            <p:cNvCxnSpPr>
              <a:cxnSpLocks/>
              <a:stCxn id="16" idx="1"/>
            </p:cNvCxnSpPr>
            <p:nvPr/>
          </p:nvCxnSpPr>
          <p:spPr>
            <a:xfrm flipH="1">
              <a:off x="7954000" y="1533319"/>
              <a:ext cx="463581" cy="77362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25CC6F1-C165-4A67-9C1F-4CDD4D5DC6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4671" y="3840817"/>
              <a:ext cx="373945" cy="382017"/>
            </a:xfrm>
            <a:prstGeom prst="rect">
              <a:avLst/>
            </a:prstGeom>
          </p:spPr>
        </p:pic>
        <p:cxnSp>
          <p:nvCxnSpPr>
            <p:cNvPr id="19" name="Straight Arrow Connector 18">
              <a:extLst>
                <a:ext uri="{FF2B5EF4-FFF2-40B4-BE49-F238E27FC236}">
                  <a16:creationId xmlns:a16="http://schemas.microsoft.com/office/drawing/2014/main" id="{12CFCE0E-6153-449A-9D10-82C9BBE6DCD4}"/>
                </a:ext>
              </a:extLst>
            </p:cNvPr>
            <p:cNvCxnSpPr>
              <a:cxnSpLocks/>
              <a:stCxn id="18" idx="0"/>
              <a:endCxn id="30" idx="2"/>
            </p:cNvCxnSpPr>
            <p:nvPr/>
          </p:nvCxnSpPr>
          <p:spPr>
            <a:xfrm flipV="1">
              <a:off x="7341643" y="3131784"/>
              <a:ext cx="261325" cy="70903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68A1F41-8111-4E95-B993-532D15F2B4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3156" y="1240440"/>
              <a:ext cx="418046" cy="427179"/>
            </a:xfrm>
            <a:prstGeom prst="rect">
              <a:avLst/>
            </a:prstGeom>
          </p:spPr>
        </p:pic>
        <p:cxnSp>
          <p:nvCxnSpPr>
            <p:cNvPr id="21" name="Straight Arrow Connector 20">
              <a:extLst>
                <a:ext uri="{FF2B5EF4-FFF2-40B4-BE49-F238E27FC236}">
                  <a16:creationId xmlns:a16="http://schemas.microsoft.com/office/drawing/2014/main" id="{395ED382-A259-4E27-877C-C6B513DBE41E}"/>
                </a:ext>
              </a:extLst>
            </p:cNvPr>
            <p:cNvCxnSpPr>
              <a:cxnSpLocks/>
              <a:stCxn id="20" idx="2"/>
              <a:endCxn id="30" idx="0"/>
            </p:cNvCxnSpPr>
            <p:nvPr/>
          </p:nvCxnSpPr>
          <p:spPr>
            <a:xfrm>
              <a:off x="7442180" y="1667619"/>
              <a:ext cx="160788" cy="49146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C50E2D5-E052-4F94-941C-D245EDCF935A}"/>
                </a:ext>
              </a:extLst>
            </p:cNvPr>
            <p:cNvPicPr>
              <a:picLocks noChangeAspect="1"/>
            </p:cNvPicPr>
            <p:nvPr/>
          </p:nvPicPr>
          <p:blipFill>
            <a:blip r:embed="rId7"/>
            <a:stretch>
              <a:fillRect/>
            </a:stretch>
          </p:blipFill>
          <p:spPr>
            <a:xfrm>
              <a:off x="8709569" y="2673846"/>
              <a:ext cx="436071" cy="453007"/>
            </a:xfrm>
            <a:prstGeom prst="rect">
              <a:avLst/>
            </a:prstGeom>
          </p:spPr>
        </p:pic>
        <p:cxnSp>
          <p:nvCxnSpPr>
            <p:cNvPr id="23" name="Straight Arrow Connector 22">
              <a:extLst>
                <a:ext uri="{FF2B5EF4-FFF2-40B4-BE49-F238E27FC236}">
                  <a16:creationId xmlns:a16="http://schemas.microsoft.com/office/drawing/2014/main" id="{356C4FE9-E69A-4B40-B23C-E1C273A98642}"/>
                </a:ext>
              </a:extLst>
            </p:cNvPr>
            <p:cNvCxnSpPr>
              <a:cxnSpLocks/>
              <a:stCxn id="22" idx="1"/>
            </p:cNvCxnSpPr>
            <p:nvPr/>
          </p:nvCxnSpPr>
          <p:spPr>
            <a:xfrm flipH="1" flipV="1">
              <a:off x="7899815" y="2775181"/>
              <a:ext cx="809754" cy="125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 descr="Image result for images of robot icon">
              <a:extLst>
                <a:ext uri="{FF2B5EF4-FFF2-40B4-BE49-F238E27FC236}">
                  <a16:creationId xmlns:a16="http://schemas.microsoft.com/office/drawing/2014/main" id="{9BD1A7E9-8949-42BD-B4D6-573AD4B97D4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09569" y="1824930"/>
              <a:ext cx="569066" cy="5690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4E9FD84-A55C-4D1A-AC6C-6976F5F45150}"/>
                </a:ext>
              </a:extLst>
            </p:cNvPr>
            <p:cNvPicPr>
              <a:picLocks noChangeAspect="1"/>
            </p:cNvPicPr>
            <p:nvPr/>
          </p:nvPicPr>
          <p:blipFill>
            <a:blip r:embed="rId9"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7876376" y="3789165"/>
              <a:ext cx="314426" cy="419200"/>
            </a:xfrm>
            <a:prstGeom prst="rect">
              <a:avLst/>
            </a:prstGeom>
          </p:spPr>
        </p:pic>
        <p:pic>
          <p:nvPicPr>
            <p:cNvPr id="26" name="Picture 25">
              <a:extLst>
                <a:ext uri="{FF2B5EF4-FFF2-40B4-BE49-F238E27FC236}">
                  <a16:creationId xmlns:a16="http://schemas.microsoft.com/office/drawing/2014/main" id="{A56282C9-655E-4F22-99DC-810C749595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18525" y="1469214"/>
              <a:ext cx="511836" cy="427181"/>
            </a:xfrm>
            <a:prstGeom prst="rect">
              <a:avLst/>
            </a:prstGeom>
          </p:spPr>
        </p:pic>
        <p:pic>
          <p:nvPicPr>
            <p:cNvPr id="27" name="Picture 26">
              <a:extLst>
                <a:ext uri="{FF2B5EF4-FFF2-40B4-BE49-F238E27FC236}">
                  <a16:creationId xmlns:a16="http://schemas.microsoft.com/office/drawing/2014/main" id="{4C5116FA-4BB5-4485-AE72-63EFAF3773A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47268" y="3571470"/>
              <a:ext cx="619969" cy="342242"/>
            </a:xfrm>
            <a:prstGeom prst="rect">
              <a:avLst/>
            </a:prstGeom>
          </p:spPr>
        </p:pic>
        <p:pic>
          <p:nvPicPr>
            <p:cNvPr id="28" name="Picture 27">
              <a:extLst>
                <a:ext uri="{FF2B5EF4-FFF2-40B4-BE49-F238E27FC236}">
                  <a16:creationId xmlns:a16="http://schemas.microsoft.com/office/drawing/2014/main" id="{C2A15F57-1A2B-401C-B9CF-85BFF07BBCA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94047" y="3406704"/>
              <a:ext cx="431045" cy="544464"/>
            </a:xfrm>
            <a:prstGeom prst="rect">
              <a:avLst/>
            </a:prstGeom>
          </p:spPr>
        </p:pic>
        <p:pic>
          <p:nvPicPr>
            <p:cNvPr id="29" name="Picture 28">
              <a:extLst>
                <a:ext uri="{FF2B5EF4-FFF2-40B4-BE49-F238E27FC236}">
                  <a16:creationId xmlns:a16="http://schemas.microsoft.com/office/drawing/2014/main" id="{FEF354A7-2C53-4959-8D87-1020E6B7EE3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61679" y="2799900"/>
              <a:ext cx="435112" cy="441648"/>
            </a:xfrm>
            <a:prstGeom prst="rect">
              <a:avLst/>
            </a:prstGeom>
          </p:spPr>
        </p:pic>
        <p:pic>
          <p:nvPicPr>
            <p:cNvPr id="30" name="Picture 29">
              <a:extLst>
                <a:ext uri="{FF2B5EF4-FFF2-40B4-BE49-F238E27FC236}">
                  <a16:creationId xmlns:a16="http://schemas.microsoft.com/office/drawing/2014/main" id="{8A7C5714-774D-405D-9E90-801C25DBF3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8236" y="2159080"/>
              <a:ext cx="1069465" cy="972704"/>
            </a:xfrm>
            <a:prstGeom prst="rect">
              <a:avLst/>
            </a:prstGeom>
          </p:spPr>
        </p:pic>
        <p:cxnSp>
          <p:nvCxnSpPr>
            <p:cNvPr id="31" name="Straight Arrow Connector 30">
              <a:extLst>
                <a:ext uri="{FF2B5EF4-FFF2-40B4-BE49-F238E27FC236}">
                  <a16:creationId xmlns:a16="http://schemas.microsoft.com/office/drawing/2014/main" id="{27E279A2-E165-4270-B6D0-709664EE35E7}"/>
                </a:ext>
              </a:extLst>
            </p:cNvPr>
            <p:cNvCxnSpPr>
              <a:cxnSpLocks/>
            </p:cNvCxnSpPr>
            <p:nvPr/>
          </p:nvCxnSpPr>
          <p:spPr>
            <a:xfrm flipV="1">
              <a:off x="6270988" y="2866053"/>
              <a:ext cx="883683" cy="118524"/>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92A799-5008-48F5-BC8F-CF4AC59ACFE6}"/>
                </a:ext>
              </a:extLst>
            </p:cNvPr>
            <p:cNvCxnSpPr>
              <a:cxnSpLocks/>
            </p:cNvCxnSpPr>
            <p:nvPr/>
          </p:nvCxnSpPr>
          <p:spPr>
            <a:xfrm flipV="1">
              <a:off x="6612600" y="2990390"/>
              <a:ext cx="620557" cy="60487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BAA20B5-48CF-4B59-B35A-8CB0670F4714}"/>
                </a:ext>
              </a:extLst>
            </p:cNvPr>
            <p:cNvCxnSpPr>
              <a:cxnSpLocks/>
              <a:stCxn id="25" idx="0"/>
            </p:cNvCxnSpPr>
            <p:nvPr/>
          </p:nvCxnSpPr>
          <p:spPr>
            <a:xfrm flipH="1" flipV="1">
              <a:off x="7805025" y="2984577"/>
              <a:ext cx="228564" cy="80458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A027576-F653-4677-B51F-69158190F38A}"/>
                </a:ext>
              </a:extLst>
            </p:cNvPr>
            <p:cNvCxnSpPr>
              <a:cxnSpLocks/>
              <a:stCxn id="28" idx="1"/>
            </p:cNvCxnSpPr>
            <p:nvPr/>
          </p:nvCxnSpPr>
          <p:spPr>
            <a:xfrm flipH="1" flipV="1">
              <a:off x="7919308" y="2853864"/>
              <a:ext cx="574739" cy="82507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58D5F1-36AB-4776-9068-6FACA6214F46}"/>
                </a:ext>
              </a:extLst>
            </p:cNvPr>
            <p:cNvCxnSpPr>
              <a:cxnSpLocks/>
              <a:stCxn id="24" idx="1"/>
            </p:cNvCxnSpPr>
            <p:nvPr/>
          </p:nvCxnSpPr>
          <p:spPr>
            <a:xfrm flipH="1">
              <a:off x="7991492" y="2109463"/>
              <a:ext cx="718077" cy="40097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B4AEFCD-1CA8-436E-A219-E66DA7AE7BCB}"/>
                </a:ext>
              </a:extLst>
            </p:cNvPr>
            <p:cNvCxnSpPr>
              <a:cxnSpLocks/>
            </p:cNvCxnSpPr>
            <p:nvPr/>
          </p:nvCxnSpPr>
          <p:spPr>
            <a:xfrm>
              <a:off x="6765900" y="1815482"/>
              <a:ext cx="594324" cy="58623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686373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DE3B8D-7B51-4FFA-9A24-5F2E67F6CF94}"/>
              </a:ext>
            </a:extLst>
          </p:cNvPr>
          <p:cNvSpPr>
            <a:spLocks noGrp="1"/>
          </p:cNvSpPr>
          <p:nvPr>
            <p:ph type="sldNum" sz="quarter" idx="12"/>
          </p:nvPr>
        </p:nvSpPr>
        <p:spPr/>
        <p:txBody>
          <a:bodyPr/>
          <a:lstStyle/>
          <a:p>
            <a:fld id="{43E1C79E-4906-42D7-9799-8BE0AC9297B3}" type="slidenum">
              <a:rPr lang="en-US" smtClean="0"/>
              <a:pPr/>
              <a:t>24</a:t>
            </a:fld>
            <a:endParaRPr lang="en-US"/>
          </a:p>
        </p:txBody>
      </p:sp>
      <p:grpSp>
        <p:nvGrpSpPr>
          <p:cNvPr id="5" name="Group 4">
            <a:extLst>
              <a:ext uri="{FF2B5EF4-FFF2-40B4-BE49-F238E27FC236}">
                <a16:creationId xmlns:a16="http://schemas.microsoft.com/office/drawing/2014/main" id="{7E90A8D1-04BE-41AB-98FC-6808FA1A7D68}"/>
              </a:ext>
            </a:extLst>
          </p:cNvPr>
          <p:cNvGrpSpPr/>
          <p:nvPr/>
        </p:nvGrpSpPr>
        <p:grpSpPr>
          <a:xfrm>
            <a:off x="1305134" y="454257"/>
            <a:ext cx="1019175" cy="181379"/>
            <a:chOff x="4127500" y="876491"/>
            <a:chExt cx="1019175" cy="181379"/>
          </a:xfrm>
        </p:grpSpPr>
        <p:sp>
          <p:nvSpPr>
            <p:cNvPr id="6" name="Oval 5">
              <a:extLst>
                <a:ext uri="{FF2B5EF4-FFF2-40B4-BE49-F238E27FC236}">
                  <a16:creationId xmlns:a16="http://schemas.microsoft.com/office/drawing/2014/main" id="{D3FF7EA2-886D-43C6-9DB5-6E19657CD2E8}"/>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806356F-E84F-401E-B389-94B013811A7E}"/>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BC2030F-5F21-4146-977D-924D1F465362}"/>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234003-7470-4C41-97FB-4E4FA68B3C6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E11F303D-DCEF-477A-B2C7-8A4D6CE1F5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1" name="TextBox 10">
            <a:extLst>
              <a:ext uri="{FF2B5EF4-FFF2-40B4-BE49-F238E27FC236}">
                <a16:creationId xmlns:a16="http://schemas.microsoft.com/office/drawing/2014/main" id="{E5D2549E-25E6-4899-9C34-0D7E41701189}"/>
              </a:ext>
            </a:extLst>
          </p:cNvPr>
          <p:cNvSpPr txBox="1"/>
          <p:nvPr/>
        </p:nvSpPr>
        <p:spPr>
          <a:xfrm>
            <a:off x="2573512" y="228203"/>
            <a:ext cx="8556361" cy="646331"/>
          </a:xfrm>
          <a:prstGeom prst="rect">
            <a:avLst/>
          </a:prstGeom>
          <a:noFill/>
        </p:spPr>
        <p:txBody>
          <a:bodyPr wrap="square" rtlCol="0">
            <a:spAutoFit/>
          </a:bodyPr>
          <a:lstStyle/>
          <a:p>
            <a:r>
              <a:rPr lang="en-US" sz="3600" b="1" dirty="0">
                <a:solidFill>
                  <a:schemeClr val="accent1"/>
                </a:solidFill>
              </a:rPr>
              <a:t>Organizing the Stories using AI</a:t>
            </a:r>
            <a:endParaRPr lang="id-ID" sz="3600" b="1" dirty="0">
              <a:solidFill>
                <a:schemeClr val="accent1"/>
              </a:solidFill>
            </a:endParaRPr>
          </a:p>
        </p:txBody>
      </p:sp>
      <p:grpSp>
        <p:nvGrpSpPr>
          <p:cNvPr id="12" name="Group 11">
            <a:extLst>
              <a:ext uri="{FF2B5EF4-FFF2-40B4-BE49-F238E27FC236}">
                <a16:creationId xmlns:a16="http://schemas.microsoft.com/office/drawing/2014/main" id="{0B95505D-F47A-4248-911F-C3CB7B75EDB5}"/>
              </a:ext>
            </a:extLst>
          </p:cNvPr>
          <p:cNvGrpSpPr/>
          <p:nvPr/>
        </p:nvGrpSpPr>
        <p:grpSpPr>
          <a:xfrm>
            <a:off x="3976099" y="1993188"/>
            <a:ext cx="7541231" cy="2754982"/>
            <a:chOff x="5795848" y="3198428"/>
            <a:chExt cx="2791032" cy="959039"/>
          </a:xfrm>
        </p:grpSpPr>
        <p:pic>
          <p:nvPicPr>
            <p:cNvPr id="13" name="Picture 12">
              <a:extLst>
                <a:ext uri="{FF2B5EF4-FFF2-40B4-BE49-F238E27FC236}">
                  <a16:creationId xmlns:a16="http://schemas.microsoft.com/office/drawing/2014/main" id="{6BC074B1-FDFA-4E46-B49E-C4F13759DA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5848" y="3397553"/>
              <a:ext cx="504090" cy="458482"/>
            </a:xfrm>
            <a:prstGeom prst="rect">
              <a:avLst/>
            </a:prstGeom>
          </p:spPr>
        </p:pic>
        <p:pic>
          <p:nvPicPr>
            <p:cNvPr id="14" name="Picture 11">
              <a:extLst>
                <a:ext uri="{FF2B5EF4-FFF2-40B4-BE49-F238E27FC236}">
                  <a16:creationId xmlns:a16="http://schemas.microsoft.com/office/drawing/2014/main" id="{347B0056-9EF6-434F-8180-E4CC00E6BF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97954" y="3449983"/>
              <a:ext cx="388926" cy="40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a:extLst>
                <a:ext uri="{FF2B5EF4-FFF2-40B4-BE49-F238E27FC236}">
                  <a16:creationId xmlns:a16="http://schemas.microsoft.com/office/drawing/2014/main" id="{C64CD3FA-1273-437E-B181-0F4B3639CBC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36836" y="3198428"/>
              <a:ext cx="315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a:extLst>
                <a:ext uri="{FF2B5EF4-FFF2-40B4-BE49-F238E27FC236}">
                  <a16:creationId xmlns:a16="http://schemas.microsoft.com/office/drawing/2014/main" id="{C0B33EBB-3ABD-4BBB-8096-C2549E4DE9D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76094" y="3503228"/>
              <a:ext cx="314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a:extLst>
                <a:ext uri="{FF2B5EF4-FFF2-40B4-BE49-F238E27FC236}">
                  <a16:creationId xmlns:a16="http://schemas.microsoft.com/office/drawing/2014/main" id="{99639322-A1AE-423D-A1BE-A2CA4BAD213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94799" y="3787580"/>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a:extLst>
                <a:ext uri="{FF2B5EF4-FFF2-40B4-BE49-F238E27FC236}">
                  <a16:creationId xmlns:a16="http://schemas.microsoft.com/office/drawing/2014/main" id="{00894597-0D6F-473D-A2C8-8480C98C4D86}"/>
                </a:ext>
              </a:extLst>
            </p:cNvPr>
            <p:cNvCxnSpPr>
              <a:cxnSpLocks/>
              <a:endCxn id="15" idx="1"/>
            </p:cNvCxnSpPr>
            <p:nvPr/>
          </p:nvCxnSpPr>
          <p:spPr>
            <a:xfrm flipV="1">
              <a:off x="6222148" y="3350828"/>
              <a:ext cx="514688" cy="192430"/>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3FE001E-BFC4-42F7-8AEB-0E6B88781E99}"/>
                </a:ext>
              </a:extLst>
            </p:cNvPr>
            <p:cNvCxnSpPr>
              <a:cxnSpLocks/>
            </p:cNvCxnSpPr>
            <p:nvPr/>
          </p:nvCxnSpPr>
          <p:spPr>
            <a:xfrm>
              <a:off x="6120542" y="3603715"/>
              <a:ext cx="975087" cy="2553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5512A9E-0EA8-4C6D-8B02-974A248DCE57}"/>
                </a:ext>
              </a:extLst>
            </p:cNvPr>
            <p:cNvCxnSpPr>
              <a:cxnSpLocks/>
              <a:endCxn id="17" idx="1"/>
            </p:cNvCxnSpPr>
            <p:nvPr/>
          </p:nvCxnSpPr>
          <p:spPr>
            <a:xfrm>
              <a:off x="6171632" y="3712692"/>
              <a:ext cx="1223167" cy="25983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527C27-EB65-4D98-BD6D-A3704FA672D8}"/>
                </a:ext>
              </a:extLst>
            </p:cNvPr>
            <p:cNvCxnSpPr>
              <a:cxnSpLocks/>
              <a:stCxn id="16" idx="3"/>
            </p:cNvCxnSpPr>
            <p:nvPr/>
          </p:nvCxnSpPr>
          <p:spPr>
            <a:xfrm flipV="1">
              <a:off x="7390419" y="3658079"/>
              <a:ext cx="803155" cy="86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FA43A4C-813A-400F-83AF-8F44686B57F8}"/>
                </a:ext>
              </a:extLst>
            </p:cNvPr>
            <p:cNvCxnSpPr>
              <a:cxnSpLocks/>
            </p:cNvCxnSpPr>
            <p:nvPr/>
          </p:nvCxnSpPr>
          <p:spPr>
            <a:xfrm>
              <a:off x="7033155" y="3367533"/>
              <a:ext cx="1160419" cy="1697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09D984F-765F-427B-A309-3750FC5FCA9D}"/>
                </a:ext>
              </a:extLst>
            </p:cNvPr>
            <p:cNvCxnSpPr>
              <a:cxnSpLocks/>
            </p:cNvCxnSpPr>
            <p:nvPr/>
          </p:nvCxnSpPr>
          <p:spPr>
            <a:xfrm flipV="1">
              <a:off x="7753574" y="3787580"/>
              <a:ext cx="502748" cy="18494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B6D85CEE-2855-4DF7-A34B-276F656BE2D5}"/>
              </a:ext>
            </a:extLst>
          </p:cNvPr>
          <p:cNvSpPr txBox="1"/>
          <p:nvPr/>
        </p:nvSpPr>
        <p:spPr>
          <a:xfrm>
            <a:off x="436218" y="1110768"/>
            <a:ext cx="5640643" cy="5016758"/>
          </a:xfrm>
          <a:prstGeom prst="rect">
            <a:avLst/>
          </a:prstGeom>
          <a:noFill/>
        </p:spPr>
        <p:txBody>
          <a:bodyPr wrap="square" rtlCol="0">
            <a:spAutoFit/>
          </a:bodyPr>
          <a:lstStyle/>
          <a:p>
            <a:r>
              <a:rPr lang="en-US" sz="2000" dirty="0"/>
              <a:t>BlackFacts Uses our proprietary AI-aware Engine (code-named </a:t>
            </a:r>
            <a:r>
              <a:rPr lang="en-US" sz="2000" b="1" dirty="0"/>
              <a:t>Timbuktu™</a:t>
            </a:r>
            <a:r>
              <a:rPr lang="en-US" sz="2000" dirty="0"/>
              <a:t>) to Link Stories Based On:</a:t>
            </a:r>
          </a:p>
          <a:p>
            <a:pPr marL="285750" indent="-285750">
              <a:buFont typeface="Arial" panose="020B0604020202020204" pitchFamily="34" charset="0"/>
              <a:buChar char="•"/>
            </a:pPr>
            <a:r>
              <a:rPr lang="en-US" sz="2000" dirty="0"/>
              <a:t>People</a:t>
            </a:r>
          </a:p>
          <a:p>
            <a:pPr marL="285750" indent="-285750">
              <a:buFont typeface="Arial" panose="020B0604020202020204" pitchFamily="34" charset="0"/>
              <a:buChar char="•"/>
            </a:pPr>
            <a:r>
              <a:rPr lang="en-US" sz="2000" dirty="0"/>
              <a:t>Events</a:t>
            </a:r>
          </a:p>
          <a:p>
            <a:pPr marL="285750" indent="-285750">
              <a:buFont typeface="Arial" panose="020B0604020202020204" pitchFamily="34" charset="0"/>
              <a:buChar char="•"/>
            </a:pPr>
            <a:r>
              <a:rPr lang="en-US" sz="2000" dirty="0"/>
              <a:t>Places</a:t>
            </a:r>
          </a:p>
          <a:p>
            <a:pPr marL="285750" indent="-285750">
              <a:buFont typeface="Arial" panose="020B0604020202020204" pitchFamily="34" charset="0"/>
              <a:buChar char="•"/>
            </a:pPr>
            <a:r>
              <a:rPr lang="en-US" sz="2000" dirty="0"/>
              <a:t>Concepts</a:t>
            </a:r>
          </a:p>
          <a:p>
            <a:pPr marL="285750" indent="-285750">
              <a:buFont typeface="Arial" panose="020B0604020202020204" pitchFamily="34" charset="0"/>
              <a:buChar char="•"/>
            </a:pPr>
            <a:r>
              <a:rPr lang="en-US" sz="2000" dirty="0"/>
              <a:t>Keywords</a:t>
            </a:r>
          </a:p>
          <a:p>
            <a:pPr marL="285750" indent="-285750">
              <a:buFont typeface="Arial" panose="020B0604020202020204" pitchFamily="34" charset="0"/>
              <a:buChar char="•"/>
            </a:pPr>
            <a:r>
              <a:rPr lang="en-US" sz="2000" dirty="0"/>
              <a:t>Hashtags</a:t>
            </a:r>
          </a:p>
          <a:p>
            <a:pPr marL="285750" indent="-285750">
              <a:buFont typeface="Arial" panose="020B0604020202020204" pitchFamily="34" charset="0"/>
              <a:buChar char="•"/>
            </a:pPr>
            <a:endParaRPr lang="en-US" sz="2000" dirty="0"/>
          </a:p>
          <a:p>
            <a:r>
              <a:rPr lang="en-US" sz="2000" dirty="0"/>
              <a:t>Driving Features Like:</a:t>
            </a:r>
          </a:p>
          <a:p>
            <a:r>
              <a:rPr lang="en-US" sz="2000" dirty="0"/>
              <a:t>‘You May Also Like’</a:t>
            </a:r>
          </a:p>
          <a:p>
            <a:r>
              <a:rPr lang="en-US" sz="2000" dirty="0"/>
              <a:t>‘Also About Malcolm X’</a:t>
            </a:r>
          </a:p>
          <a:p>
            <a:r>
              <a:rPr lang="en-US" sz="2000" dirty="0"/>
              <a:t>‘The Black Church Throughout History’</a:t>
            </a:r>
          </a:p>
          <a:p>
            <a:r>
              <a:rPr lang="en-US" sz="2000" dirty="0"/>
              <a:t>‘Other Female Inventors’</a:t>
            </a:r>
          </a:p>
          <a:p>
            <a:r>
              <a:rPr lang="en-US" sz="2000" dirty="0"/>
              <a:t>‘Other Black LGBT Pioneers’</a:t>
            </a:r>
          </a:p>
          <a:p>
            <a:r>
              <a:rPr lang="en-US" sz="2000" dirty="0"/>
              <a:t>…etc.</a:t>
            </a:r>
          </a:p>
        </p:txBody>
      </p:sp>
      <p:pic>
        <p:nvPicPr>
          <p:cNvPr id="25" name="Picture 24">
            <a:extLst>
              <a:ext uri="{FF2B5EF4-FFF2-40B4-BE49-F238E27FC236}">
                <a16:creationId xmlns:a16="http://schemas.microsoft.com/office/drawing/2014/main" id="{63875606-102E-4932-8AB1-D43E2903E7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85639" y="4379207"/>
            <a:ext cx="3467205" cy="1479666"/>
          </a:xfrm>
          <a:prstGeom prst="rect">
            <a:avLst/>
          </a:prstGeom>
          <a:ln>
            <a:noFill/>
          </a:ln>
          <a:effectLst>
            <a:softEdge rad="112500"/>
          </a:effectLst>
        </p:spPr>
      </p:pic>
      <p:sp>
        <p:nvSpPr>
          <p:cNvPr id="26" name="TextBox 25">
            <a:extLst>
              <a:ext uri="{FF2B5EF4-FFF2-40B4-BE49-F238E27FC236}">
                <a16:creationId xmlns:a16="http://schemas.microsoft.com/office/drawing/2014/main" id="{340F9D6B-C5DA-489C-B98E-1306E82394E5}"/>
              </a:ext>
            </a:extLst>
          </p:cNvPr>
          <p:cNvSpPr txBox="1"/>
          <p:nvPr/>
        </p:nvSpPr>
        <p:spPr>
          <a:xfrm>
            <a:off x="6467186" y="5755330"/>
            <a:ext cx="1268745" cy="369332"/>
          </a:xfrm>
          <a:prstGeom prst="rect">
            <a:avLst/>
          </a:prstGeom>
          <a:noFill/>
        </p:spPr>
        <p:txBody>
          <a:bodyPr wrap="none" rtlCol="0">
            <a:spAutoFit/>
          </a:bodyPr>
          <a:lstStyle/>
          <a:p>
            <a:r>
              <a:rPr lang="en-US" b="1" dirty="0"/>
              <a:t>Timbuktu™</a:t>
            </a:r>
            <a:endParaRPr lang="en-US" dirty="0"/>
          </a:p>
        </p:txBody>
      </p:sp>
    </p:spTree>
    <p:extLst>
      <p:ext uri="{BB962C8B-B14F-4D97-AF65-F5344CB8AC3E}">
        <p14:creationId xmlns:p14="http://schemas.microsoft.com/office/powerpoint/2010/main" val="382181736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0C8DD2-8544-4120-AB8B-EC9A98F030C3}"/>
              </a:ext>
            </a:extLst>
          </p:cNvPr>
          <p:cNvSpPr>
            <a:spLocks noGrp="1"/>
          </p:cNvSpPr>
          <p:nvPr>
            <p:ph type="sldNum" sz="quarter" idx="12"/>
          </p:nvPr>
        </p:nvSpPr>
        <p:spPr/>
        <p:txBody>
          <a:bodyPr/>
          <a:lstStyle/>
          <a:p>
            <a:fld id="{43E1C79E-4906-42D7-9799-8BE0AC9297B3}" type="slidenum">
              <a:rPr lang="en-US" smtClean="0"/>
              <a:pPr/>
              <a:t>25</a:t>
            </a:fld>
            <a:endParaRPr lang="en-US"/>
          </a:p>
        </p:txBody>
      </p:sp>
      <p:grpSp>
        <p:nvGrpSpPr>
          <p:cNvPr id="5" name="Group 4">
            <a:extLst>
              <a:ext uri="{FF2B5EF4-FFF2-40B4-BE49-F238E27FC236}">
                <a16:creationId xmlns:a16="http://schemas.microsoft.com/office/drawing/2014/main" id="{12C03E1A-66B0-4456-A337-8068B5AE176D}"/>
              </a:ext>
            </a:extLst>
          </p:cNvPr>
          <p:cNvGrpSpPr/>
          <p:nvPr/>
        </p:nvGrpSpPr>
        <p:grpSpPr>
          <a:xfrm>
            <a:off x="1305134" y="454257"/>
            <a:ext cx="1019175" cy="181379"/>
            <a:chOff x="4127500" y="876491"/>
            <a:chExt cx="1019175" cy="181379"/>
          </a:xfrm>
        </p:grpSpPr>
        <p:sp>
          <p:nvSpPr>
            <p:cNvPr id="6" name="Oval 5">
              <a:extLst>
                <a:ext uri="{FF2B5EF4-FFF2-40B4-BE49-F238E27FC236}">
                  <a16:creationId xmlns:a16="http://schemas.microsoft.com/office/drawing/2014/main" id="{705AE217-C274-4A98-AE5B-AA4F9325DA86}"/>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A728A4-CACA-4C68-BEA1-ECB033CCC48E}"/>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DF221E-87E2-4C78-9B9F-0DEE685388BC}"/>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3741F-4381-4C68-BC0D-4A537FF1E50D}"/>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04AE6F5-E6A9-4CB6-89DE-F6CF48DBC6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1" name="TextBox 10">
            <a:extLst>
              <a:ext uri="{FF2B5EF4-FFF2-40B4-BE49-F238E27FC236}">
                <a16:creationId xmlns:a16="http://schemas.microsoft.com/office/drawing/2014/main" id="{1F2269AD-BDCD-4132-B4C3-6ACA58EDCAE5}"/>
              </a:ext>
            </a:extLst>
          </p:cNvPr>
          <p:cNvSpPr txBox="1"/>
          <p:nvPr/>
        </p:nvSpPr>
        <p:spPr>
          <a:xfrm>
            <a:off x="2503655" y="221780"/>
            <a:ext cx="8940369" cy="646331"/>
          </a:xfrm>
          <a:prstGeom prst="rect">
            <a:avLst/>
          </a:prstGeom>
          <a:noFill/>
        </p:spPr>
        <p:txBody>
          <a:bodyPr wrap="square" rtlCol="0">
            <a:spAutoFit/>
          </a:bodyPr>
          <a:lstStyle/>
          <a:p>
            <a:r>
              <a:rPr lang="en-US" sz="3600" b="1" dirty="0">
                <a:solidFill>
                  <a:schemeClr val="accent6"/>
                </a:solidFill>
              </a:rPr>
              <a:t>Delivering </a:t>
            </a:r>
            <a:r>
              <a:rPr lang="en-US" sz="3600" b="1" dirty="0"/>
              <a:t>D</a:t>
            </a:r>
            <a:r>
              <a:rPr lang="en-US" sz="3600" b="1" dirty="0">
                <a:solidFill>
                  <a:schemeClr val="accent2"/>
                </a:solidFill>
              </a:rPr>
              <a:t>i</a:t>
            </a:r>
            <a:r>
              <a:rPr lang="en-US" sz="3600" b="1" dirty="0">
                <a:solidFill>
                  <a:schemeClr val="bg2">
                    <a:lumMod val="50000"/>
                  </a:schemeClr>
                </a:solidFill>
              </a:rPr>
              <a:t>v</a:t>
            </a:r>
            <a:r>
              <a:rPr lang="en-US" sz="3600" b="1" dirty="0">
                <a:solidFill>
                  <a:schemeClr val="accent6"/>
                </a:solidFill>
              </a:rPr>
              <a:t>e</a:t>
            </a:r>
            <a:r>
              <a:rPr lang="en-US" sz="3600" b="1" dirty="0">
                <a:solidFill>
                  <a:schemeClr val="accent1"/>
                </a:solidFill>
              </a:rPr>
              <a:t>r</a:t>
            </a:r>
            <a:r>
              <a:rPr lang="en-US" sz="3600" b="1" dirty="0">
                <a:solidFill>
                  <a:schemeClr val="accent2">
                    <a:lumMod val="75000"/>
                  </a:schemeClr>
                </a:solidFill>
              </a:rPr>
              <a:t>s</a:t>
            </a:r>
            <a:r>
              <a:rPr lang="en-US" sz="3600" b="1" dirty="0">
                <a:solidFill>
                  <a:schemeClr val="accent1">
                    <a:lumMod val="75000"/>
                  </a:schemeClr>
                </a:solidFill>
              </a:rPr>
              <a:t>i</a:t>
            </a:r>
            <a:r>
              <a:rPr lang="en-US" sz="3600" b="1" dirty="0">
                <a:solidFill>
                  <a:schemeClr val="accent5"/>
                </a:solidFill>
              </a:rPr>
              <a:t>t</a:t>
            </a:r>
            <a:r>
              <a:rPr lang="en-US" sz="3600" b="1" dirty="0">
                <a:solidFill>
                  <a:schemeClr val="bg2">
                    <a:lumMod val="25000"/>
                  </a:schemeClr>
                </a:solidFill>
              </a:rPr>
              <a:t>y</a:t>
            </a:r>
            <a:r>
              <a:rPr lang="en-US" sz="3600" b="1" dirty="0">
                <a:solidFill>
                  <a:schemeClr val="accent6"/>
                </a:solidFill>
              </a:rPr>
              <a:t> Technology Everywhere</a:t>
            </a:r>
            <a:endParaRPr lang="id-ID" sz="3600" b="1" dirty="0">
              <a:solidFill>
                <a:schemeClr val="accent6"/>
              </a:solidFill>
            </a:endParaRPr>
          </a:p>
        </p:txBody>
      </p:sp>
      <p:sp>
        <p:nvSpPr>
          <p:cNvPr id="15" name="TextBox 14">
            <a:extLst>
              <a:ext uri="{FF2B5EF4-FFF2-40B4-BE49-F238E27FC236}">
                <a16:creationId xmlns:a16="http://schemas.microsoft.com/office/drawing/2014/main" id="{EC622F19-1800-4B78-B45D-801A4584B8A1}"/>
              </a:ext>
            </a:extLst>
          </p:cNvPr>
          <p:cNvSpPr txBox="1"/>
          <p:nvPr/>
        </p:nvSpPr>
        <p:spPr>
          <a:xfrm>
            <a:off x="198977" y="909017"/>
            <a:ext cx="5060593" cy="5386090"/>
          </a:xfrm>
          <a:prstGeom prst="rect">
            <a:avLst/>
          </a:prstGeom>
          <a:noFill/>
        </p:spPr>
        <p:txBody>
          <a:bodyPr wrap="square" rtlCol="0">
            <a:spAutoFit/>
          </a:bodyPr>
          <a:lstStyle/>
          <a:p>
            <a:r>
              <a:rPr lang="en-US" b="1" dirty="0">
                <a:solidFill>
                  <a:schemeClr val="accent6">
                    <a:lumMod val="75000"/>
                  </a:schemeClr>
                </a:solidFill>
              </a:rPr>
              <a:t>Our Widget solutions enable us to be THE source for </a:t>
            </a:r>
            <a:r>
              <a:rPr lang="en-US" b="1" dirty="0"/>
              <a:t>D</a:t>
            </a:r>
            <a:r>
              <a:rPr lang="en-US" b="1" dirty="0">
                <a:solidFill>
                  <a:schemeClr val="accent2"/>
                </a:solidFill>
              </a:rPr>
              <a:t>i</a:t>
            </a:r>
            <a:r>
              <a:rPr lang="en-US" b="1" dirty="0">
                <a:solidFill>
                  <a:schemeClr val="bg2">
                    <a:lumMod val="50000"/>
                  </a:schemeClr>
                </a:solidFill>
              </a:rPr>
              <a:t>v</a:t>
            </a:r>
            <a:r>
              <a:rPr lang="en-US" b="1" dirty="0">
                <a:solidFill>
                  <a:schemeClr val="accent6"/>
                </a:solidFill>
              </a:rPr>
              <a:t>e</a:t>
            </a:r>
            <a:r>
              <a:rPr lang="en-US" b="1" dirty="0">
                <a:solidFill>
                  <a:schemeClr val="accent1"/>
                </a:solidFill>
              </a:rPr>
              <a:t>r</a:t>
            </a:r>
            <a:r>
              <a:rPr lang="en-US" b="1" dirty="0">
                <a:solidFill>
                  <a:schemeClr val="accent2">
                    <a:lumMod val="75000"/>
                  </a:schemeClr>
                </a:solidFill>
              </a:rPr>
              <a:t>s</a:t>
            </a:r>
            <a:r>
              <a:rPr lang="en-US" b="1" dirty="0">
                <a:solidFill>
                  <a:schemeClr val="accent1">
                    <a:lumMod val="75000"/>
                  </a:schemeClr>
                </a:solidFill>
              </a:rPr>
              <a:t>i</a:t>
            </a:r>
            <a:r>
              <a:rPr lang="en-US" b="1" dirty="0">
                <a:solidFill>
                  <a:schemeClr val="accent5"/>
                </a:solidFill>
              </a:rPr>
              <a:t>t</a:t>
            </a:r>
            <a:r>
              <a:rPr lang="en-US" b="1" dirty="0">
                <a:solidFill>
                  <a:schemeClr val="bg2">
                    <a:lumMod val="25000"/>
                  </a:schemeClr>
                </a:solidFill>
              </a:rPr>
              <a:t>y</a:t>
            </a:r>
            <a:r>
              <a:rPr lang="en-US" b="1" dirty="0">
                <a:solidFill>
                  <a:schemeClr val="accent6">
                    <a:lumMod val="75000"/>
                  </a:schemeClr>
                </a:solidFill>
              </a:rPr>
              <a:t> Content (on the Web, via Email, Social Media &amp; Podcast):</a:t>
            </a:r>
          </a:p>
          <a:p>
            <a:endParaRPr lang="en-US" sz="1600" b="1" dirty="0">
              <a:solidFill>
                <a:schemeClr val="accent6">
                  <a:lumMod val="75000"/>
                </a:schemeClr>
              </a:solidFill>
            </a:endParaRPr>
          </a:p>
          <a:p>
            <a:r>
              <a:rPr lang="en-US" sz="1600" b="1" dirty="0">
                <a:solidFill>
                  <a:schemeClr val="accent6">
                    <a:lumMod val="75000"/>
                  </a:schemeClr>
                </a:solidFill>
              </a:rPr>
              <a:t>Widgets deliver </a:t>
            </a:r>
            <a:r>
              <a:rPr lang="en-US" sz="1600" b="1" dirty="0"/>
              <a:t>D</a:t>
            </a:r>
            <a:r>
              <a:rPr lang="en-US" sz="1600" b="1" dirty="0">
                <a:solidFill>
                  <a:schemeClr val="accent2"/>
                </a:solidFill>
              </a:rPr>
              <a:t>i</a:t>
            </a:r>
            <a:r>
              <a:rPr lang="en-US" sz="1600" b="1" dirty="0">
                <a:solidFill>
                  <a:schemeClr val="bg2">
                    <a:lumMod val="50000"/>
                  </a:schemeClr>
                </a:solidFill>
              </a:rPr>
              <a:t>v</a:t>
            </a:r>
            <a:r>
              <a:rPr lang="en-US" sz="1600" b="1" dirty="0">
                <a:solidFill>
                  <a:schemeClr val="accent6"/>
                </a:solidFill>
              </a:rPr>
              <a:t>e</a:t>
            </a:r>
            <a:r>
              <a:rPr lang="en-US" sz="1600" b="1" dirty="0">
                <a:solidFill>
                  <a:schemeClr val="accent1"/>
                </a:solidFill>
              </a:rPr>
              <a:t>r</a:t>
            </a:r>
            <a:r>
              <a:rPr lang="en-US" sz="1600" b="1" dirty="0">
                <a:solidFill>
                  <a:schemeClr val="accent2">
                    <a:lumMod val="75000"/>
                  </a:schemeClr>
                </a:solidFill>
              </a:rPr>
              <a:t>s</a:t>
            </a:r>
            <a:r>
              <a:rPr lang="en-US" sz="1600" b="1" dirty="0">
                <a:solidFill>
                  <a:schemeClr val="accent1">
                    <a:lumMod val="75000"/>
                  </a:schemeClr>
                </a:solidFill>
              </a:rPr>
              <a:t>i</a:t>
            </a:r>
            <a:r>
              <a:rPr lang="en-US" sz="1600" b="1" dirty="0">
                <a:solidFill>
                  <a:schemeClr val="accent5"/>
                </a:solidFill>
              </a:rPr>
              <a:t>t</a:t>
            </a:r>
            <a:r>
              <a:rPr lang="en-US" sz="1600" b="1" dirty="0">
                <a:solidFill>
                  <a:schemeClr val="bg2">
                    <a:lumMod val="25000"/>
                  </a:schemeClr>
                </a:solidFill>
              </a:rPr>
              <a:t>y</a:t>
            </a:r>
            <a:r>
              <a:rPr lang="en-US" sz="1600" b="1" dirty="0">
                <a:solidFill>
                  <a:schemeClr val="accent6">
                    <a:lumMod val="75000"/>
                  </a:schemeClr>
                </a:solidFill>
              </a:rPr>
              <a:t> Content to your Website.</a:t>
            </a:r>
          </a:p>
          <a:p>
            <a:r>
              <a:rPr lang="en-US" sz="1600" dirty="0"/>
              <a:t> </a:t>
            </a:r>
          </a:p>
          <a:p>
            <a:r>
              <a:rPr lang="en-US" sz="1600" b="1" dirty="0">
                <a:solidFill>
                  <a:schemeClr val="accent3"/>
                </a:solidFill>
              </a:rPr>
              <a:t>Black History:</a:t>
            </a:r>
          </a:p>
          <a:p>
            <a:pPr marL="285750" indent="-285750">
              <a:buFont typeface="Arial" panose="020B0604020202020204" pitchFamily="34" charset="0"/>
              <a:buChar char="•"/>
            </a:pPr>
            <a:r>
              <a:rPr lang="en-US" sz="1100" dirty="0"/>
              <a:t>Daily Black History Facts updated automatically (</a:t>
            </a:r>
            <a:r>
              <a:rPr lang="en-US" sz="1100" dirty="0">
                <a:hlinkClick r:id="rId3">
                  <a:extLst>
                    <a:ext uri="{A12FA001-AC4F-418D-AE19-62706E023703}">
                      <ahyp:hlinkClr xmlns:ahyp="http://schemas.microsoft.com/office/drawing/2018/hyperlinkcolor" val="tx"/>
                    </a:ext>
                  </a:extLst>
                </a:hlinkClick>
              </a:rPr>
              <a:t>https://blackfacts.com/widgets</a:t>
            </a:r>
            <a:r>
              <a:rPr lang="en-US" sz="1100" dirty="0"/>
              <a:t>) </a:t>
            </a:r>
          </a:p>
          <a:p>
            <a:endParaRPr lang="en-US" sz="1600" dirty="0"/>
          </a:p>
          <a:p>
            <a:r>
              <a:rPr lang="en-US" sz="1600" b="1" dirty="0">
                <a:solidFill>
                  <a:schemeClr val="accent1"/>
                </a:solidFill>
              </a:rPr>
              <a:t>BlackFacts Minute™:</a:t>
            </a:r>
          </a:p>
          <a:p>
            <a:pPr marL="285750" indent="-285750">
              <a:buFont typeface="Arial" panose="020B0604020202020204" pitchFamily="34" charset="0"/>
              <a:buChar char="•"/>
            </a:pPr>
            <a:r>
              <a:rPr lang="en-US" sz="1100" dirty="0"/>
              <a:t>Unique Daily Black History Videos relevant to the specific date </a:t>
            </a:r>
            <a:br>
              <a:rPr lang="en-US" sz="1100" dirty="0"/>
            </a:br>
            <a:r>
              <a:rPr lang="en-US" sz="1100" dirty="0"/>
              <a:t>(</a:t>
            </a:r>
            <a:r>
              <a:rPr lang="en-US" sz="1100" dirty="0">
                <a:hlinkClick r:id="rId4">
                  <a:extLst>
                    <a:ext uri="{A12FA001-AC4F-418D-AE19-62706E023703}">
                      <ahyp:hlinkClr xmlns:ahyp="http://schemas.microsoft.com/office/drawing/2018/hyperlinkcolor" val="tx"/>
                    </a:ext>
                  </a:extLst>
                </a:hlinkClick>
              </a:rPr>
              <a:t>https://blackfacts.com/blackfacts-minute</a:t>
            </a:r>
            <a:r>
              <a:rPr lang="en-US" sz="1100" dirty="0"/>
              <a:t>) </a:t>
            </a:r>
          </a:p>
          <a:p>
            <a:r>
              <a:rPr lang="en-US" sz="1200" dirty="0"/>
              <a:t>  </a:t>
            </a:r>
          </a:p>
          <a:p>
            <a:r>
              <a:rPr lang="en-US" sz="1600" b="1" dirty="0">
                <a:solidFill>
                  <a:schemeClr val="bg2">
                    <a:lumMod val="50000"/>
                  </a:schemeClr>
                </a:solidFill>
              </a:rPr>
              <a:t>Black News:</a:t>
            </a:r>
          </a:p>
          <a:p>
            <a:pPr marL="285750" indent="-285750">
              <a:buFont typeface="Arial" panose="020B0604020202020204" pitchFamily="34" charset="0"/>
              <a:buChar char="•"/>
            </a:pPr>
            <a:r>
              <a:rPr lang="en-US" sz="1100" dirty="0"/>
              <a:t>New Feeds (general or custom) of News from our “Wakanda” News Frameworks – Ticker, Lists, Scrolling Marquee, </a:t>
            </a:r>
            <a:r>
              <a:rPr lang="en-US" sz="1100" dirty="0" err="1"/>
              <a:t>etc</a:t>
            </a:r>
            <a:r>
              <a:rPr lang="en-US" sz="1100" dirty="0"/>
              <a:t> (widget page </a:t>
            </a:r>
            <a:r>
              <a:rPr lang="en-US" sz="1100"/>
              <a:t>coming soon!)</a:t>
            </a:r>
            <a:endParaRPr lang="en-US" sz="1100" dirty="0"/>
          </a:p>
          <a:p>
            <a:endParaRPr lang="en-US" sz="1200" dirty="0"/>
          </a:p>
          <a:p>
            <a:r>
              <a:rPr lang="en-US" sz="1600" b="1" dirty="0"/>
              <a:t>D</a:t>
            </a:r>
            <a:r>
              <a:rPr lang="en-US" sz="1600" b="1" dirty="0">
                <a:solidFill>
                  <a:schemeClr val="accent2"/>
                </a:solidFill>
              </a:rPr>
              <a:t>i</a:t>
            </a:r>
            <a:r>
              <a:rPr lang="en-US" sz="1600" b="1" dirty="0">
                <a:solidFill>
                  <a:schemeClr val="bg2">
                    <a:lumMod val="50000"/>
                  </a:schemeClr>
                </a:solidFill>
              </a:rPr>
              <a:t>v</a:t>
            </a:r>
            <a:r>
              <a:rPr lang="en-US" sz="1600" b="1" dirty="0">
                <a:solidFill>
                  <a:schemeClr val="accent6"/>
                </a:solidFill>
              </a:rPr>
              <a:t>e</a:t>
            </a:r>
            <a:r>
              <a:rPr lang="en-US" sz="1600" b="1" dirty="0">
                <a:solidFill>
                  <a:schemeClr val="accent1"/>
                </a:solidFill>
              </a:rPr>
              <a:t>r</a:t>
            </a:r>
            <a:r>
              <a:rPr lang="en-US" sz="1600" b="1" dirty="0">
                <a:solidFill>
                  <a:schemeClr val="accent2">
                    <a:lumMod val="75000"/>
                  </a:schemeClr>
                </a:solidFill>
              </a:rPr>
              <a:t>s</a:t>
            </a:r>
            <a:r>
              <a:rPr lang="en-US" sz="1600" b="1" dirty="0">
                <a:solidFill>
                  <a:schemeClr val="accent1">
                    <a:lumMod val="75000"/>
                  </a:schemeClr>
                </a:solidFill>
              </a:rPr>
              <a:t>i</a:t>
            </a:r>
            <a:r>
              <a:rPr lang="en-US" sz="1600" b="1" dirty="0">
                <a:solidFill>
                  <a:schemeClr val="accent5"/>
                </a:solidFill>
              </a:rPr>
              <a:t>t</a:t>
            </a:r>
            <a:r>
              <a:rPr lang="en-US" sz="1600" b="1" dirty="0">
                <a:solidFill>
                  <a:schemeClr val="bg2">
                    <a:lumMod val="25000"/>
                  </a:schemeClr>
                </a:solidFill>
              </a:rPr>
              <a:t>y</a:t>
            </a:r>
            <a:r>
              <a:rPr lang="en-US" sz="1600" b="1" dirty="0"/>
              <a:t> Widget:</a:t>
            </a:r>
          </a:p>
          <a:p>
            <a:pPr marL="285750" indent="-285750">
              <a:buFont typeface="Arial" panose="020B0604020202020204" pitchFamily="34" charset="0"/>
              <a:buChar char="•"/>
            </a:pPr>
            <a:r>
              <a:rPr lang="en-US" sz="1100" dirty="0"/>
              <a:t>Delivering DEI focused Videos or News and Partner Content directly from our library. Topic Specific: Women, LGBT, Implicit Bias, Latino, Asian etc.</a:t>
            </a:r>
            <a:br>
              <a:rPr lang="en-US" sz="1100" dirty="0"/>
            </a:br>
            <a:r>
              <a:rPr lang="en-US" sz="1100" dirty="0"/>
              <a:t>(</a:t>
            </a:r>
            <a:r>
              <a:rPr lang="en-US" sz="1100" dirty="0">
                <a:hlinkClick r:id="rId5">
                  <a:extLst>
                    <a:ext uri="{A12FA001-AC4F-418D-AE19-62706E023703}">
                      <ahyp:hlinkClr xmlns:ahyp="http://schemas.microsoft.com/office/drawing/2018/hyperlinkcolor" val="tx"/>
                    </a:ext>
                  </a:extLst>
                </a:hlinkClick>
              </a:rPr>
              <a:t>https://blackfacts.com/widgets/videos</a:t>
            </a:r>
            <a:r>
              <a:rPr lang="en-US" sz="1100" dirty="0"/>
              <a:t>) </a:t>
            </a:r>
          </a:p>
          <a:p>
            <a:endParaRPr lang="en-US" sz="1200" dirty="0"/>
          </a:p>
          <a:p>
            <a:r>
              <a:rPr lang="en-US" sz="1600" b="1" dirty="0">
                <a:solidFill>
                  <a:schemeClr val="accent5">
                    <a:lumMod val="50000"/>
                  </a:schemeClr>
                </a:solidFill>
              </a:rPr>
              <a:t>BlackFacts Podcast:</a:t>
            </a:r>
          </a:p>
          <a:p>
            <a:pPr marL="285750" indent="-285750">
              <a:buFont typeface="Arial" panose="020B0604020202020204" pitchFamily="34" charset="0"/>
              <a:buChar char="•"/>
            </a:pPr>
            <a:r>
              <a:rPr lang="en-US" sz="1100" dirty="0"/>
              <a:t>Enables our Followers to LISTEN to our stories Anywhere</a:t>
            </a:r>
            <a:br>
              <a:rPr lang="en-US" sz="1100" dirty="0"/>
            </a:br>
            <a:r>
              <a:rPr lang="en-US" sz="1100" dirty="0"/>
              <a:t>(</a:t>
            </a:r>
            <a:r>
              <a:rPr lang="en-US" sz="1100" dirty="0">
                <a:hlinkClick r:id="rId6">
                  <a:extLst>
                    <a:ext uri="{A12FA001-AC4F-418D-AE19-62706E023703}">
                      <ahyp:hlinkClr xmlns:ahyp="http://schemas.microsoft.com/office/drawing/2018/hyperlinkcolor" val="tx"/>
                    </a:ext>
                  </a:extLst>
                </a:hlinkClick>
              </a:rPr>
              <a:t>https://blackfacts-daily-black-history.simplecast.com/episodes</a:t>
            </a:r>
            <a:r>
              <a:rPr lang="en-US" sz="1100" dirty="0"/>
              <a:t>)</a:t>
            </a:r>
          </a:p>
        </p:txBody>
      </p:sp>
      <p:pic>
        <p:nvPicPr>
          <p:cNvPr id="23" name="Picture 22">
            <a:extLst>
              <a:ext uri="{FF2B5EF4-FFF2-40B4-BE49-F238E27FC236}">
                <a16:creationId xmlns:a16="http://schemas.microsoft.com/office/drawing/2014/main" id="{C0F0DAF9-568E-44BE-B190-01D6D5D4D2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9998" y="2931900"/>
            <a:ext cx="1938205" cy="1866900"/>
          </a:xfrm>
          <a:prstGeom prst="rect">
            <a:avLst/>
          </a:prstGeom>
        </p:spPr>
      </p:pic>
      <p:pic>
        <p:nvPicPr>
          <p:cNvPr id="25" name="Picture 24">
            <a:extLst>
              <a:ext uri="{FF2B5EF4-FFF2-40B4-BE49-F238E27FC236}">
                <a16:creationId xmlns:a16="http://schemas.microsoft.com/office/drawing/2014/main" id="{7E21DD64-F08D-4778-88A5-34EBBCC7EE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10675" y="1325846"/>
            <a:ext cx="2852738" cy="3333750"/>
          </a:xfrm>
          <a:prstGeom prst="rect">
            <a:avLst/>
          </a:prstGeom>
        </p:spPr>
      </p:pic>
      <p:pic>
        <p:nvPicPr>
          <p:cNvPr id="27" name="Picture 26">
            <a:extLst>
              <a:ext uri="{FF2B5EF4-FFF2-40B4-BE49-F238E27FC236}">
                <a16:creationId xmlns:a16="http://schemas.microsoft.com/office/drawing/2014/main" id="{DE373018-8B27-4CD4-A81B-96A977C8B4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11529" y="2235104"/>
            <a:ext cx="2843213" cy="3267075"/>
          </a:xfrm>
          <a:prstGeom prst="rect">
            <a:avLst/>
          </a:prstGeom>
        </p:spPr>
      </p:pic>
      <p:pic>
        <p:nvPicPr>
          <p:cNvPr id="29" name="Picture 28">
            <a:extLst>
              <a:ext uri="{FF2B5EF4-FFF2-40B4-BE49-F238E27FC236}">
                <a16:creationId xmlns:a16="http://schemas.microsoft.com/office/drawing/2014/main" id="{B7D62441-1310-4B21-8094-5A3C67183B2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74392" y="6008200"/>
            <a:ext cx="7465221" cy="257301"/>
          </a:xfrm>
          <a:prstGeom prst="rect">
            <a:avLst/>
          </a:prstGeom>
        </p:spPr>
      </p:pic>
      <p:pic>
        <p:nvPicPr>
          <p:cNvPr id="19" name="Picture 18">
            <a:extLst>
              <a:ext uri="{FF2B5EF4-FFF2-40B4-BE49-F238E27FC236}">
                <a16:creationId xmlns:a16="http://schemas.microsoft.com/office/drawing/2014/main" id="{695243C6-D08D-4F41-81CF-92AF4FDC3EC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31773" y="868111"/>
            <a:ext cx="3150228" cy="2052637"/>
          </a:xfrm>
          <a:prstGeom prst="rect">
            <a:avLst/>
          </a:prstGeom>
        </p:spPr>
      </p:pic>
      <p:pic>
        <p:nvPicPr>
          <p:cNvPr id="21" name="Picture 20">
            <a:extLst>
              <a:ext uri="{FF2B5EF4-FFF2-40B4-BE49-F238E27FC236}">
                <a16:creationId xmlns:a16="http://schemas.microsoft.com/office/drawing/2014/main" id="{B73EA8AC-1FFC-4E97-98DA-889848F7B8E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6666" y="3958355"/>
            <a:ext cx="1938205" cy="1996062"/>
          </a:xfrm>
          <a:prstGeom prst="rect">
            <a:avLst/>
          </a:prstGeom>
        </p:spPr>
      </p:pic>
    </p:spTree>
    <p:extLst>
      <p:ext uri="{BB962C8B-B14F-4D97-AF65-F5344CB8AC3E}">
        <p14:creationId xmlns:p14="http://schemas.microsoft.com/office/powerpoint/2010/main" val="302082735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86475A-C9D2-4ED5-B4BE-1407A3722E33}"/>
              </a:ext>
            </a:extLst>
          </p:cNvPr>
          <p:cNvSpPr>
            <a:spLocks noGrp="1"/>
          </p:cNvSpPr>
          <p:nvPr>
            <p:ph type="sldNum" sz="quarter" idx="12"/>
          </p:nvPr>
        </p:nvSpPr>
        <p:spPr/>
        <p:txBody>
          <a:bodyPr/>
          <a:lstStyle/>
          <a:p>
            <a:fld id="{43E1C79E-4906-42D7-9799-8BE0AC9297B3}" type="slidenum">
              <a:rPr lang="en-US" smtClean="0"/>
              <a:pPr/>
              <a:t>26</a:t>
            </a:fld>
            <a:endParaRPr lang="en-US"/>
          </a:p>
        </p:txBody>
      </p:sp>
      <p:cxnSp>
        <p:nvCxnSpPr>
          <p:cNvPr id="5" name="Straight Arrow Connector 4">
            <a:extLst>
              <a:ext uri="{FF2B5EF4-FFF2-40B4-BE49-F238E27FC236}">
                <a16:creationId xmlns:a16="http://schemas.microsoft.com/office/drawing/2014/main" id="{21DD3F2A-97D6-42E9-A20B-BBBB53A8264C}"/>
              </a:ext>
            </a:extLst>
          </p:cNvPr>
          <p:cNvCxnSpPr>
            <a:cxnSpLocks/>
          </p:cNvCxnSpPr>
          <p:nvPr/>
        </p:nvCxnSpPr>
        <p:spPr>
          <a:xfrm flipV="1">
            <a:off x="4616143" y="4668683"/>
            <a:ext cx="133498" cy="207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C7D3790-4868-46D9-88A3-1A687F636EB5}"/>
              </a:ext>
            </a:extLst>
          </p:cNvPr>
          <p:cNvCxnSpPr>
            <a:cxnSpLocks/>
          </p:cNvCxnSpPr>
          <p:nvPr/>
        </p:nvCxnSpPr>
        <p:spPr>
          <a:xfrm flipV="1">
            <a:off x="5183355" y="4664991"/>
            <a:ext cx="151429" cy="22859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2901ED2-7B90-417E-BA11-9DEFD32B9FFA}"/>
              </a:ext>
            </a:extLst>
          </p:cNvPr>
          <p:cNvCxnSpPr>
            <a:cxnSpLocks/>
          </p:cNvCxnSpPr>
          <p:nvPr/>
        </p:nvCxnSpPr>
        <p:spPr>
          <a:xfrm flipV="1">
            <a:off x="5999194" y="4697627"/>
            <a:ext cx="1" cy="1959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E8A9AEE-1707-4967-A2B4-029CD976C3D5}"/>
              </a:ext>
            </a:extLst>
          </p:cNvPr>
          <p:cNvCxnSpPr>
            <a:cxnSpLocks/>
          </p:cNvCxnSpPr>
          <p:nvPr/>
        </p:nvCxnSpPr>
        <p:spPr>
          <a:xfrm flipH="1" flipV="1">
            <a:off x="6659781" y="4653913"/>
            <a:ext cx="97251" cy="23967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6945EE4-70CF-40FB-BE1C-09B1B0234445}"/>
              </a:ext>
            </a:extLst>
          </p:cNvPr>
          <p:cNvCxnSpPr>
            <a:cxnSpLocks/>
          </p:cNvCxnSpPr>
          <p:nvPr/>
        </p:nvCxnSpPr>
        <p:spPr>
          <a:xfrm flipH="1" flipV="1">
            <a:off x="7228602" y="4616918"/>
            <a:ext cx="24648" cy="2766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FBA55543-FFF3-40D7-AE98-52E14E23C1CD}"/>
              </a:ext>
            </a:extLst>
          </p:cNvPr>
          <p:cNvSpPr/>
          <p:nvPr/>
        </p:nvSpPr>
        <p:spPr>
          <a:xfrm>
            <a:off x="389864" y="5161770"/>
            <a:ext cx="3281732" cy="1059952"/>
          </a:xfrm>
          <a:prstGeom prst="roundRect">
            <a:avLst>
              <a:gd name="adj" fmla="val 3751"/>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Content is submitted by BlackFacts Users, Griots and our proprietary web crawlers, from online pages, social media sharing, uploaded documents and (in Year 2) media.</a:t>
            </a:r>
          </a:p>
        </p:txBody>
      </p:sp>
      <p:pic>
        <p:nvPicPr>
          <p:cNvPr id="11" name="Graphic 10" descr="Film reel">
            <a:extLst>
              <a:ext uri="{FF2B5EF4-FFF2-40B4-BE49-F238E27FC236}">
                <a16:creationId xmlns:a16="http://schemas.microsoft.com/office/drawing/2014/main" id="{DB131F9C-3747-4A7B-886E-43DED31E829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07914" y="4874178"/>
            <a:ext cx="449692" cy="449692"/>
          </a:xfrm>
          <a:prstGeom prst="rect">
            <a:avLst/>
          </a:prstGeom>
        </p:spPr>
      </p:pic>
      <p:pic>
        <p:nvPicPr>
          <p:cNvPr id="12" name="Graphic 11" descr="Music">
            <a:extLst>
              <a:ext uri="{FF2B5EF4-FFF2-40B4-BE49-F238E27FC236}">
                <a16:creationId xmlns:a16="http://schemas.microsoft.com/office/drawing/2014/main" id="{AD93A0E4-F654-4C9D-9AB0-7B88C5DD32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13563" y="4872128"/>
            <a:ext cx="453792" cy="453792"/>
          </a:xfrm>
          <a:prstGeom prst="rect">
            <a:avLst/>
          </a:prstGeom>
        </p:spPr>
      </p:pic>
      <p:pic>
        <p:nvPicPr>
          <p:cNvPr id="13" name="Graphic 12" descr="Clapper board">
            <a:extLst>
              <a:ext uri="{FF2B5EF4-FFF2-40B4-BE49-F238E27FC236}">
                <a16:creationId xmlns:a16="http://schemas.microsoft.com/office/drawing/2014/main" id="{B06799A6-C3DE-4F01-A64A-B47B1F58AFA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80106" y="4902576"/>
            <a:ext cx="392897" cy="392897"/>
          </a:xfrm>
          <a:prstGeom prst="rect">
            <a:avLst/>
          </a:prstGeom>
        </p:spPr>
      </p:pic>
      <p:pic>
        <p:nvPicPr>
          <p:cNvPr id="14" name="Graphic 13" descr="Downhill skiing">
            <a:extLst>
              <a:ext uri="{FF2B5EF4-FFF2-40B4-BE49-F238E27FC236}">
                <a16:creationId xmlns:a16="http://schemas.microsoft.com/office/drawing/2014/main" id="{96DDBD84-1CB8-453D-B57C-B799F4ED8D7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89546" y="4912950"/>
            <a:ext cx="450000" cy="450000"/>
          </a:xfrm>
          <a:prstGeom prst="rect">
            <a:avLst/>
          </a:prstGeom>
        </p:spPr>
      </p:pic>
      <p:pic>
        <p:nvPicPr>
          <p:cNvPr id="15" name="Graphic 14" descr="Baseball">
            <a:extLst>
              <a:ext uri="{FF2B5EF4-FFF2-40B4-BE49-F238E27FC236}">
                <a16:creationId xmlns:a16="http://schemas.microsoft.com/office/drawing/2014/main" id="{3712BCA0-0BF9-4FFD-8867-E1AD82014CD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23914" y="4886488"/>
            <a:ext cx="425072" cy="425072"/>
          </a:xfrm>
          <a:prstGeom prst="rect">
            <a:avLst/>
          </a:prstGeom>
        </p:spPr>
      </p:pic>
      <p:pic>
        <p:nvPicPr>
          <p:cNvPr id="16" name="Graphic 15" descr="Football">
            <a:extLst>
              <a:ext uri="{FF2B5EF4-FFF2-40B4-BE49-F238E27FC236}">
                <a16:creationId xmlns:a16="http://schemas.microsoft.com/office/drawing/2014/main" id="{7955DC77-8B52-4E0D-8DE7-1547DD9173D2}"/>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02040" y="4858367"/>
            <a:ext cx="481315" cy="481315"/>
          </a:xfrm>
          <a:prstGeom prst="rect">
            <a:avLst/>
          </a:prstGeom>
        </p:spPr>
      </p:pic>
      <p:pic>
        <p:nvPicPr>
          <p:cNvPr id="17" name="Graphic 16" descr="Basketball">
            <a:extLst>
              <a:ext uri="{FF2B5EF4-FFF2-40B4-BE49-F238E27FC236}">
                <a16:creationId xmlns:a16="http://schemas.microsoft.com/office/drawing/2014/main" id="{B061749A-0D03-4D94-83D0-1EC9A2AEA76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21778" y="4879173"/>
            <a:ext cx="439703" cy="439703"/>
          </a:xfrm>
          <a:prstGeom prst="rect">
            <a:avLst/>
          </a:prstGeom>
        </p:spPr>
      </p:pic>
      <p:sp>
        <p:nvSpPr>
          <p:cNvPr id="18" name="TextBox 17">
            <a:extLst>
              <a:ext uri="{FF2B5EF4-FFF2-40B4-BE49-F238E27FC236}">
                <a16:creationId xmlns:a16="http://schemas.microsoft.com/office/drawing/2014/main" id="{8B504EA1-C689-42E8-BEC1-185F29D888A8}"/>
              </a:ext>
            </a:extLst>
          </p:cNvPr>
          <p:cNvSpPr txBox="1"/>
          <p:nvPr/>
        </p:nvSpPr>
        <p:spPr>
          <a:xfrm>
            <a:off x="3949844" y="5288524"/>
            <a:ext cx="4157944" cy="400110"/>
          </a:xfrm>
          <a:prstGeom prst="rect">
            <a:avLst/>
          </a:prstGeom>
          <a:noFill/>
        </p:spPr>
        <p:txBody>
          <a:bodyPr wrap="square" rtlCol="0">
            <a:spAutoFit/>
          </a:bodyPr>
          <a:lstStyle/>
          <a:p>
            <a:pPr algn="ctr"/>
            <a:r>
              <a:rPr lang="en-US" sz="2000" b="1" dirty="0"/>
              <a:t>Sponsors / Advertisers / Vendors</a:t>
            </a:r>
          </a:p>
        </p:txBody>
      </p:sp>
      <p:sp>
        <p:nvSpPr>
          <p:cNvPr id="19" name="Rectangle: Rounded Corners 18">
            <a:extLst>
              <a:ext uri="{FF2B5EF4-FFF2-40B4-BE49-F238E27FC236}">
                <a16:creationId xmlns:a16="http://schemas.microsoft.com/office/drawing/2014/main" id="{7113BCA3-BD44-48DB-AB0F-DC45C04FB2D4}"/>
              </a:ext>
            </a:extLst>
          </p:cNvPr>
          <p:cNvSpPr/>
          <p:nvPr/>
        </p:nvSpPr>
        <p:spPr>
          <a:xfrm>
            <a:off x="8291816" y="4916366"/>
            <a:ext cx="3510319" cy="1348950"/>
          </a:xfrm>
          <a:prstGeom prst="roundRect">
            <a:avLst>
              <a:gd name="adj" fmla="val 5658"/>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Consumers get BlackFacts content on any platform by visiting BlackFacts or Affiliate websites or receiving notifications via Email/Text/Social Media.</a:t>
            </a:r>
          </a:p>
          <a:p>
            <a:endParaRPr lang="en-US" sz="1200" dirty="0">
              <a:solidFill>
                <a:schemeClr val="tx1"/>
              </a:solidFill>
            </a:endParaRPr>
          </a:p>
          <a:p>
            <a:r>
              <a:rPr lang="en-US" sz="1200" dirty="0">
                <a:solidFill>
                  <a:schemeClr val="tx1"/>
                </a:solidFill>
              </a:rPr>
              <a:t>BlackFacts content is syndicated via BlackFacts Widgets hosted on affiliate sites and entire custom BlackFacts-driven partner sites.</a:t>
            </a:r>
          </a:p>
        </p:txBody>
      </p:sp>
      <p:sp>
        <p:nvSpPr>
          <p:cNvPr id="20" name="TextBox 19">
            <a:extLst>
              <a:ext uri="{FF2B5EF4-FFF2-40B4-BE49-F238E27FC236}">
                <a16:creationId xmlns:a16="http://schemas.microsoft.com/office/drawing/2014/main" id="{81ECD8C3-389F-4DBE-984D-8861D5749682}"/>
              </a:ext>
            </a:extLst>
          </p:cNvPr>
          <p:cNvSpPr txBox="1"/>
          <p:nvPr/>
        </p:nvSpPr>
        <p:spPr>
          <a:xfrm>
            <a:off x="3938029" y="1275685"/>
            <a:ext cx="4138660" cy="461665"/>
          </a:xfrm>
          <a:prstGeom prst="rect">
            <a:avLst/>
          </a:prstGeom>
          <a:noFill/>
        </p:spPr>
        <p:txBody>
          <a:bodyPr wrap="square" rtlCol="0">
            <a:spAutoFit/>
          </a:bodyPr>
          <a:lstStyle/>
          <a:p>
            <a:pPr algn="ctr"/>
            <a:r>
              <a:rPr lang="en-US" sz="2400" b="1" i="1" dirty="0"/>
              <a:t>BlackFacts.com</a:t>
            </a:r>
          </a:p>
        </p:txBody>
      </p:sp>
      <p:pic>
        <p:nvPicPr>
          <p:cNvPr id="21" name="Picture 20">
            <a:extLst>
              <a:ext uri="{FF2B5EF4-FFF2-40B4-BE49-F238E27FC236}">
                <a16:creationId xmlns:a16="http://schemas.microsoft.com/office/drawing/2014/main" id="{5844F795-E1CB-4AA7-837F-08FB0008944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417181" y="2106645"/>
            <a:ext cx="352517" cy="356171"/>
          </a:xfrm>
          <a:prstGeom prst="rect">
            <a:avLst/>
          </a:prstGeom>
        </p:spPr>
      </p:pic>
      <p:cxnSp>
        <p:nvCxnSpPr>
          <p:cNvPr id="22" name="Straight Arrow Connector 21">
            <a:extLst>
              <a:ext uri="{FF2B5EF4-FFF2-40B4-BE49-F238E27FC236}">
                <a16:creationId xmlns:a16="http://schemas.microsoft.com/office/drawing/2014/main" id="{14FD1877-6021-4621-BE66-73837C5E382B}"/>
              </a:ext>
            </a:extLst>
          </p:cNvPr>
          <p:cNvCxnSpPr>
            <a:cxnSpLocks/>
          </p:cNvCxnSpPr>
          <p:nvPr/>
        </p:nvCxnSpPr>
        <p:spPr>
          <a:xfrm flipV="1">
            <a:off x="1956890" y="2274072"/>
            <a:ext cx="456407" cy="106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5FB519-692D-4411-922A-A71587B3F325}"/>
              </a:ext>
            </a:extLst>
          </p:cNvPr>
          <p:cNvCxnSpPr>
            <a:stCxn id="21" idx="3"/>
          </p:cNvCxnSpPr>
          <p:nvPr/>
        </p:nvCxnSpPr>
        <p:spPr>
          <a:xfrm flipV="1">
            <a:off x="2769698" y="2284730"/>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3930D86-D657-4B02-A012-57900F47B02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397153" y="2599227"/>
            <a:ext cx="369335" cy="368923"/>
          </a:xfrm>
          <a:prstGeom prst="rect">
            <a:avLst/>
          </a:prstGeom>
        </p:spPr>
      </p:pic>
      <p:cxnSp>
        <p:nvCxnSpPr>
          <p:cNvPr id="25" name="Straight Arrow Connector 24">
            <a:extLst>
              <a:ext uri="{FF2B5EF4-FFF2-40B4-BE49-F238E27FC236}">
                <a16:creationId xmlns:a16="http://schemas.microsoft.com/office/drawing/2014/main" id="{A7D5B7F5-8F0C-4A3C-BB68-06658D334E49}"/>
              </a:ext>
            </a:extLst>
          </p:cNvPr>
          <p:cNvCxnSpPr>
            <a:cxnSpLocks/>
            <a:endCxn id="24" idx="1"/>
          </p:cNvCxnSpPr>
          <p:nvPr/>
        </p:nvCxnSpPr>
        <p:spPr>
          <a:xfrm>
            <a:off x="1943852" y="278368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B5E62B-8AD0-487F-AFEF-AE6BF7A1D922}"/>
              </a:ext>
            </a:extLst>
          </p:cNvPr>
          <p:cNvCxnSpPr>
            <a:stCxn id="24" idx="3"/>
          </p:cNvCxnSpPr>
          <p:nvPr/>
        </p:nvCxnSpPr>
        <p:spPr>
          <a:xfrm flipV="1">
            <a:off x="2766488" y="2781718"/>
            <a:ext cx="945145" cy="197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9384839-528F-40DF-AE64-8AFE3377946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417181" y="3729712"/>
            <a:ext cx="352516" cy="360126"/>
          </a:xfrm>
          <a:prstGeom prst="rect">
            <a:avLst/>
          </a:prstGeom>
        </p:spPr>
      </p:pic>
      <p:cxnSp>
        <p:nvCxnSpPr>
          <p:cNvPr id="28" name="Straight Arrow Connector 27">
            <a:extLst>
              <a:ext uri="{FF2B5EF4-FFF2-40B4-BE49-F238E27FC236}">
                <a16:creationId xmlns:a16="http://schemas.microsoft.com/office/drawing/2014/main" id="{1D87A9EA-8E68-4E68-A9D0-6D945E80CE34}"/>
              </a:ext>
            </a:extLst>
          </p:cNvPr>
          <p:cNvCxnSpPr>
            <a:cxnSpLocks/>
            <a:endCxn id="27" idx="1"/>
          </p:cNvCxnSpPr>
          <p:nvPr/>
        </p:nvCxnSpPr>
        <p:spPr>
          <a:xfrm>
            <a:off x="1943852" y="3909775"/>
            <a:ext cx="47332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C884145-0C8F-4E54-AC5A-C699B3F434A9}"/>
              </a:ext>
            </a:extLst>
          </p:cNvPr>
          <p:cNvCxnSpPr>
            <a:stCxn id="27" idx="3"/>
          </p:cNvCxnSpPr>
          <p:nvPr/>
        </p:nvCxnSpPr>
        <p:spPr>
          <a:xfrm>
            <a:off x="2769697" y="3909775"/>
            <a:ext cx="941936"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1D3FBD7-00D2-43D1-A574-9A94DF0A89E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453664" y="4204335"/>
            <a:ext cx="312824" cy="319658"/>
          </a:xfrm>
          <a:prstGeom prst="rect">
            <a:avLst/>
          </a:prstGeom>
        </p:spPr>
      </p:pic>
      <p:cxnSp>
        <p:nvCxnSpPr>
          <p:cNvPr id="31" name="Straight Arrow Connector 30">
            <a:extLst>
              <a:ext uri="{FF2B5EF4-FFF2-40B4-BE49-F238E27FC236}">
                <a16:creationId xmlns:a16="http://schemas.microsoft.com/office/drawing/2014/main" id="{343F84A1-6C73-4018-B966-BC501B6E1CF1}"/>
              </a:ext>
            </a:extLst>
          </p:cNvPr>
          <p:cNvCxnSpPr>
            <a:cxnSpLocks/>
            <a:endCxn id="30" idx="1"/>
          </p:cNvCxnSpPr>
          <p:nvPr/>
        </p:nvCxnSpPr>
        <p:spPr>
          <a:xfrm>
            <a:off x="1943852" y="4364123"/>
            <a:ext cx="509812" cy="4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70AEFB7-5636-44B7-B3A7-AB55C6910E5F}"/>
              </a:ext>
            </a:extLst>
          </p:cNvPr>
          <p:cNvCxnSpPr>
            <a:stCxn id="30" idx="3"/>
          </p:cNvCxnSpPr>
          <p:nvPr/>
        </p:nvCxnSpPr>
        <p:spPr>
          <a:xfrm>
            <a:off x="2766488" y="4364164"/>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15A143FF-0740-4A31-9F97-0F393423FEFE}"/>
              </a:ext>
            </a:extLst>
          </p:cNvPr>
          <p:cNvPicPr>
            <a:picLocks noChangeAspect="1"/>
          </p:cNvPicPr>
          <p:nvPr/>
        </p:nvPicPr>
        <p:blipFill>
          <a:blip r:embed="rId20"/>
          <a:stretch>
            <a:fillRect/>
          </a:stretch>
        </p:blipFill>
        <p:spPr>
          <a:xfrm>
            <a:off x="2399842" y="3241862"/>
            <a:ext cx="366646" cy="380887"/>
          </a:xfrm>
          <a:prstGeom prst="rect">
            <a:avLst/>
          </a:prstGeom>
        </p:spPr>
      </p:pic>
      <p:cxnSp>
        <p:nvCxnSpPr>
          <p:cNvPr id="34" name="Straight Arrow Connector 33">
            <a:extLst>
              <a:ext uri="{FF2B5EF4-FFF2-40B4-BE49-F238E27FC236}">
                <a16:creationId xmlns:a16="http://schemas.microsoft.com/office/drawing/2014/main" id="{E9C789C9-DB1D-440A-9130-4970A164B3AE}"/>
              </a:ext>
            </a:extLst>
          </p:cNvPr>
          <p:cNvCxnSpPr>
            <a:cxnSpLocks/>
            <a:endCxn id="33" idx="1"/>
          </p:cNvCxnSpPr>
          <p:nvPr/>
        </p:nvCxnSpPr>
        <p:spPr>
          <a:xfrm flipV="1">
            <a:off x="1943852" y="3432306"/>
            <a:ext cx="455990" cy="64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1ECD31-CD40-4FC1-8125-33867A7B61FD}"/>
              </a:ext>
            </a:extLst>
          </p:cNvPr>
          <p:cNvCxnSpPr>
            <a:cxnSpLocks/>
            <a:stCxn id="33" idx="3"/>
          </p:cNvCxnSpPr>
          <p:nvPr/>
        </p:nvCxnSpPr>
        <p:spPr>
          <a:xfrm>
            <a:off x="2766488" y="3432306"/>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809316A-03BC-4E5C-8675-A88431B81975}"/>
              </a:ext>
            </a:extLst>
          </p:cNvPr>
          <p:cNvCxnSpPr>
            <a:cxnSpLocks/>
          </p:cNvCxnSpPr>
          <p:nvPr/>
        </p:nvCxnSpPr>
        <p:spPr>
          <a:xfrm>
            <a:off x="8253973" y="2006169"/>
            <a:ext cx="626398"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562BC0D-59A6-43C2-9150-A8F640887B01}"/>
              </a:ext>
            </a:extLst>
          </p:cNvPr>
          <p:cNvCxnSpPr>
            <a:cxnSpLocks/>
          </p:cNvCxnSpPr>
          <p:nvPr/>
        </p:nvCxnSpPr>
        <p:spPr>
          <a:xfrm flipV="1">
            <a:off x="8253973" y="3133141"/>
            <a:ext cx="626398" cy="29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E239AAD-92C2-4079-85D8-09E664E2B2DA}"/>
              </a:ext>
            </a:extLst>
          </p:cNvPr>
          <p:cNvCxnSpPr>
            <a:cxnSpLocks/>
          </p:cNvCxnSpPr>
          <p:nvPr/>
        </p:nvCxnSpPr>
        <p:spPr>
          <a:xfrm>
            <a:off x="8253973" y="4325479"/>
            <a:ext cx="626398"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CD2126B-1909-45D6-9E35-49C30AC5B2B7}"/>
              </a:ext>
            </a:extLst>
          </p:cNvPr>
          <p:cNvCxnSpPr/>
          <p:nvPr/>
        </p:nvCxnSpPr>
        <p:spPr>
          <a:xfrm>
            <a:off x="8253973" y="2583306"/>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ED2821C-AC3D-421A-AC46-43B695A1EF41}"/>
              </a:ext>
            </a:extLst>
          </p:cNvPr>
          <p:cNvCxnSpPr>
            <a:cxnSpLocks/>
          </p:cNvCxnSpPr>
          <p:nvPr/>
        </p:nvCxnSpPr>
        <p:spPr>
          <a:xfrm>
            <a:off x="8253973" y="3729307"/>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B06A24F-5843-4EB6-9073-2A26013A1A98}"/>
              </a:ext>
            </a:extLst>
          </p:cNvPr>
          <p:cNvSpPr txBox="1"/>
          <p:nvPr/>
        </p:nvSpPr>
        <p:spPr>
          <a:xfrm rot="16200000">
            <a:off x="-653955" y="2982104"/>
            <a:ext cx="2317483" cy="400110"/>
          </a:xfrm>
          <a:prstGeom prst="rect">
            <a:avLst/>
          </a:prstGeom>
          <a:noFill/>
        </p:spPr>
        <p:txBody>
          <a:bodyPr wrap="square" rtlCol="0">
            <a:spAutoFit/>
          </a:bodyPr>
          <a:lstStyle/>
          <a:p>
            <a:pPr algn="ctr"/>
            <a:r>
              <a:rPr lang="en-US" sz="2000" b="1" dirty="0"/>
              <a:t>Content Creators</a:t>
            </a:r>
          </a:p>
        </p:txBody>
      </p:sp>
      <p:pic>
        <p:nvPicPr>
          <p:cNvPr id="42" name="Graphic 41" descr="Man">
            <a:extLst>
              <a:ext uri="{FF2B5EF4-FFF2-40B4-BE49-F238E27FC236}">
                <a16:creationId xmlns:a16="http://schemas.microsoft.com/office/drawing/2014/main" id="{DB6A2612-F232-484E-BEF1-D3765AEEA9A7}"/>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236289" y="2296411"/>
            <a:ext cx="588578" cy="588578"/>
          </a:xfrm>
          <a:prstGeom prst="rect">
            <a:avLst/>
          </a:prstGeom>
        </p:spPr>
      </p:pic>
      <p:grpSp>
        <p:nvGrpSpPr>
          <p:cNvPr id="43" name="Group 42">
            <a:extLst>
              <a:ext uri="{FF2B5EF4-FFF2-40B4-BE49-F238E27FC236}">
                <a16:creationId xmlns:a16="http://schemas.microsoft.com/office/drawing/2014/main" id="{3F2D1ACE-4E5E-4CE2-9E47-B59160F8A54D}"/>
              </a:ext>
            </a:extLst>
          </p:cNvPr>
          <p:cNvGrpSpPr/>
          <p:nvPr/>
        </p:nvGrpSpPr>
        <p:grpSpPr>
          <a:xfrm>
            <a:off x="748199" y="2343356"/>
            <a:ext cx="947741" cy="700622"/>
            <a:chOff x="748199" y="2518460"/>
            <a:chExt cx="947741" cy="700622"/>
          </a:xfrm>
        </p:grpSpPr>
        <p:pic>
          <p:nvPicPr>
            <p:cNvPr id="44" name="Graphic 43" descr="Group">
              <a:extLst>
                <a:ext uri="{FF2B5EF4-FFF2-40B4-BE49-F238E27FC236}">
                  <a16:creationId xmlns:a16="http://schemas.microsoft.com/office/drawing/2014/main" id="{F10A5427-3DF8-4E7A-A192-3518CCA8747A}"/>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2747" y="2518460"/>
              <a:ext cx="630820" cy="630820"/>
            </a:xfrm>
            <a:prstGeom prst="rect">
              <a:avLst/>
            </a:prstGeom>
          </p:spPr>
        </p:pic>
        <p:sp>
          <p:nvSpPr>
            <p:cNvPr id="45" name="TextBox 44">
              <a:extLst>
                <a:ext uri="{FF2B5EF4-FFF2-40B4-BE49-F238E27FC236}">
                  <a16:creationId xmlns:a16="http://schemas.microsoft.com/office/drawing/2014/main" id="{BC5B3768-D5BF-4347-925B-4474F90968FF}"/>
                </a:ext>
              </a:extLst>
            </p:cNvPr>
            <p:cNvSpPr txBox="1"/>
            <p:nvPr/>
          </p:nvSpPr>
          <p:spPr>
            <a:xfrm>
              <a:off x="748199" y="2957472"/>
              <a:ext cx="947741" cy="261610"/>
            </a:xfrm>
            <a:prstGeom prst="rect">
              <a:avLst/>
            </a:prstGeom>
            <a:noFill/>
          </p:spPr>
          <p:txBody>
            <a:bodyPr wrap="square" rtlCol="0">
              <a:spAutoFit/>
            </a:bodyPr>
            <a:lstStyle/>
            <a:p>
              <a:pPr algn="ctr"/>
              <a:r>
                <a:rPr lang="en-US" sz="1050" dirty="0"/>
                <a:t>Consumers</a:t>
              </a:r>
            </a:p>
          </p:txBody>
        </p:sp>
      </p:grpSp>
      <p:grpSp>
        <p:nvGrpSpPr>
          <p:cNvPr id="46" name="Group 45">
            <a:extLst>
              <a:ext uri="{FF2B5EF4-FFF2-40B4-BE49-F238E27FC236}">
                <a16:creationId xmlns:a16="http://schemas.microsoft.com/office/drawing/2014/main" id="{9F2C6A04-B975-4833-B01B-640D221064E7}"/>
              </a:ext>
            </a:extLst>
          </p:cNvPr>
          <p:cNvGrpSpPr/>
          <p:nvPr/>
        </p:nvGrpSpPr>
        <p:grpSpPr>
          <a:xfrm>
            <a:off x="732162" y="3048436"/>
            <a:ext cx="947741" cy="831714"/>
            <a:chOff x="732162" y="3223540"/>
            <a:chExt cx="947741" cy="831714"/>
          </a:xfrm>
        </p:grpSpPr>
        <p:pic>
          <p:nvPicPr>
            <p:cNvPr id="47" name="Graphic 46" descr="Team">
              <a:extLst>
                <a:ext uri="{FF2B5EF4-FFF2-40B4-BE49-F238E27FC236}">
                  <a16:creationId xmlns:a16="http://schemas.microsoft.com/office/drawing/2014/main" id="{6D98F686-2495-4C85-91A5-0E2BA4C4933F}"/>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61706" y="3223540"/>
              <a:ext cx="688654" cy="688654"/>
            </a:xfrm>
            <a:prstGeom prst="rect">
              <a:avLst/>
            </a:prstGeom>
          </p:spPr>
        </p:pic>
        <p:sp>
          <p:nvSpPr>
            <p:cNvPr id="48" name="TextBox 47">
              <a:extLst>
                <a:ext uri="{FF2B5EF4-FFF2-40B4-BE49-F238E27FC236}">
                  <a16:creationId xmlns:a16="http://schemas.microsoft.com/office/drawing/2014/main" id="{BBAAF71F-93B7-432C-94A1-24A7C34D8DDD}"/>
                </a:ext>
              </a:extLst>
            </p:cNvPr>
            <p:cNvSpPr txBox="1"/>
            <p:nvPr/>
          </p:nvSpPr>
          <p:spPr>
            <a:xfrm>
              <a:off x="732162" y="3793644"/>
              <a:ext cx="947741" cy="261610"/>
            </a:xfrm>
            <a:prstGeom prst="rect">
              <a:avLst/>
            </a:prstGeom>
            <a:noFill/>
          </p:spPr>
          <p:txBody>
            <a:bodyPr wrap="square" rtlCol="0">
              <a:spAutoFit/>
            </a:bodyPr>
            <a:lstStyle/>
            <a:p>
              <a:pPr algn="ctr"/>
              <a:r>
                <a:rPr lang="en-US" sz="1050" dirty="0"/>
                <a:t>Associations</a:t>
              </a:r>
            </a:p>
          </p:txBody>
        </p:sp>
      </p:grpSp>
      <p:grpSp>
        <p:nvGrpSpPr>
          <p:cNvPr id="49" name="Group 48">
            <a:extLst>
              <a:ext uri="{FF2B5EF4-FFF2-40B4-BE49-F238E27FC236}">
                <a16:creationId xmlns:a16="http://schemas.microsoft.com/office/drawing/2014/main" id="{3BA02BD3-FDBD-4680-AF4F-C0F21E991ECE}"/>
              </a:ext>
            </a:extLst>
          </p:cNvPr>
          <p:cNvGrpSpPr/>
          <p:nvPr/>
        </p:nvGrpSpPr>
        <p:grpSpPr>
          <a:xfrm>
            <a:off x="730523" y="3903894"/>
            <a:ext cx="947741" cy="754514"/>
            <a:chOff x="730523" y="4078998"/>
            <a:chExt cx="947741" cy="754514"/>
          </a:xfrm>
        </p:grpSpPr>
        <p:pic>
          <p:nvPicPr>
            <p:cNvPr id="50" name="Graphic 49" descr="Woman">
              <a:extLst>
                <a:ext uri="{FF2B5EF4-FFF2-40B4-BE49-F238E27FC236}">
                  <a16:creationId xmlns:a16="http://schemas.microsoft.com/office/drawing/2014/main" id="{2856B159-8B7A-4017-AFFF-4AB4FAE81377}"/>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39195" y="4078998"/>
              <a:ext cx="535486" cy="535486"/>
            </a:xfrm>
            <a:prstGeom prst="rect">
              <a:avLst/>
            </a:prstGeom>
          </p:spPr>
        </p:pic>
        <p:sp>
          <p:nvSpPr>
            <p:cNvPr id="51" name="TextBox 50">
              <a:extLst>
                <a:ext uri="{FF2B5EF4-FFF2-40B4-BE49-F238E27FC236}">
                  <a16:creationId xmlns:a16="http://schemas.microsoft.com/office/drawing/2014/main" id="{BC318320-4774-4F08-A6CA-07869121F6DE}"/>
                </a:ext>
              </a:extLst>
            </p:cNvPr>
            <p:cNvSpPr txBox="1"/>
            <p:nvPr/>
          </p:nvSpPr>
          <p:spPr>
            <a:xfrm>
              <a:off x="730523" y="4571902"/>
              <a:ext cx="947741" cy="261610"/>
            </a:xfrm>
            <a:prstGeom prst="rect">
              <a:avLst/>
            </a:prstGeom>
            <a:noFill/>
          </p:spPr>
          <p:txBody>
            <a:bodyPr wrap="square" rtlCol="0">
              <a:spAutoFit/>
            </a:bodyPr>
            <a:lstStyle/>
            <a:p>
              <a:pPr algn="ctr"/>
              <a:r>
                <a:rPr lang="en-US" sz="1050" dirty="0"/>
                <a:t>Historians</a:t>
              </a:r>
            </a:p>
          </p:txBody>
        </p:sp>
      </p:grpSp>
      <p:pic>
        <p:nvPicPr>
          <p:cNvPr id="52" name="Graphic 51" descr="Smart Phone">
            <a:extLst>
              <a:ext uri="{FF2B5EF4-FFF2-40B4-BE49-F238E27FC236}">
                <a16:creationId xmlns:a16="http://schemas.microsoft.com/office/drawing/2014/main" id="{6BA6C3A7-2C6A-40B9-AED8-3A0C8CF61053}"/>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9487530" y="1971153"/>
            <a:ext cx="487466" cy="487466"/>
          </a:xfrm>
          <a:prstGeom prst="rect">
            <a:avLst/>
          </a:prstGeom>
        </p:spPr>
      </p:pic>
      <p:pic>
        <p:nvPicPr>
          <p:cNvPr id="53" name="Graphic 52" descr="Tablet">
            <a:extLst>
              <a:ext uri="{FF2B5EF4-FFF2-40B4-BE49-F238E27FC236}">
                <a16:creationId xmlns:a16="http://schemas.microsoft.com/office/drawing/2014/main" id="{0D360B51-A1D6-4FC2-B0D4-825C73005D41}"/>
              </a:ext>
            </a:extLst>
          </p:cNvPr>
          <p:cNvPicPr>
            <a:picLocks noChangeAspect="1"/>
          </p:cNvPicPr>
          <p:nvPr/>
        </p:nvPicPr>
        <p:blipFill>
          <a:blip r:embed="rId31"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8931025" y="1709546"/>
            <a:ext cx="593245" cy="593245"/>
          </a:xfrm>
          <a:prstGeom prst="rect">
            <a:avLst/>
          </a:prstGeom>
        </p:spPr>
      </p:pic>
      <p:pic>
        <p:nvPicPr>
          <p:cNvPr id="54" name="Graphic 53" descr="Meeting">
            <a:extLst>
              <a:ext uri="{FF2B5EF4-FFF2-40B4-BE49-F238E27FC236}">
                <a16:creationId xmlns:a16="http://schemas.microsoft.com/office/drawing/2014/main" id="{78A8D193-220A-4F59-BC65-62A13574909C}"/>
              </a:ext>
            </a:extLst>
          </p:cNvPr>
          <p:cNvPicPr>
            <a:picLocks noChangeAspect="1"/>
          </p:cNvPicPr>
          <p:nvPr/>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0273131" y="3346709"/>
            <a:ext cx="747626" cy="747626"/>
          </a:xfrm>
          <a:prstGeom prst="rect">
            <a:avLst/>
          </a:prstGeom>
        </p:spPr>
      </p:pic>
      <p:sp>
        <p:nvSpPr>
          <p:cNvPr id="55" name="TextBox 54">
            <a:extLst>
              <a:ext uri="{FF2B5EF4-FFF2-40B4-BE49-F238E27FC236}">
                <a16:creationId xmlns:a16="http://schemas.microsoft.com/office/drawing/2014/main" id="{B30B74A3-F160-4102-8FA6-CA16AA71A262}"/>
              </a:ext>
            </a:extLst>
          </p:cNvPr>
          <p:cNvSpPr txBox="1"/>
          <p:nvPr/>
        </p:nvSpPr>
        <p:spPr>
          <a:xfrm rot="5400000">
            <a:off x="10271611" y="2993187"/>
            <a:ext cx="2317483" cy="400110"/>
          </a:xfrm>
          <a:prstGeom prst="rect">
            <a:avLst/>
          </a:prstGeom>
          <a:noFill/>
        </p:spPr>
        <p:txBody>
          <a:bodyPr wrap="square" rtlCol="0">
            <a:spAutoFit/>
          </a:bodyPr>
          <a:lstStyle/>
          <a:p>
            <a:pPr algn="ctr"/>
            <a:r>
              <a:rPr lang="en-US" sz="2000" b="1" dirty="0"/>
              <a:t>Content Consumers</a:t>
            </a:r>
          </a:p>
        </p:txBody>
      </p:sp>
      <p:sp>
        <p:nvSpPr>
          <p:cNvPr id="56" name="TextBox 55">
            <a:extLst>
              <a:ext uri="{FF2B5EF4-FFF2-40B4-BE49-F238E27FC236}">
                <a16:creationId xmlns:a16="http://schemas.microsoft.com/office/drawing/2014/main" id="{382674CF-30AE-407E-960A-13A0AD6CE296}"/>
              </a:ext>
            </a:extLst>
          </p:cNvPr>
          <p:cNvSpPr txBox="1"/>
          <p:nvPr/>
        </p:nvSpPr>
        <p:spPr>
          <a:xfrm>
            <a:off x="8708709" y="2188150"/>
            <a:ext cx="947741" cy="253916"/>
          </a:xfrm>
          <a:prstGeom prst="rect">
            <a:avLst/>
          </a:prstGeom>
          <a:noFill/>
        </p:spPr>
        <p:txBody>
          <a:bodyPr wrap="square" rtlCol="0">
            <a:spAutoFit/>
          </a:bodyPr>
          <a:lstStyle/>
          <a:p>
            <a:pPr algn="ctr"/>
            <a:r>
              <a:rPr lang="en-US" sz="1050" dirty="0"/>
              <a:t>Mobile Web</a:t>
            </a:r>
          </a:p>
        </p:txBody>
      </p:sp>
      <p:sp>
        <p:nvSpPr>
          <p:cNvPr id="57" name="TextBox 56">
            <a:extLst>
              <a:ext uri="{FF2B5EF4-FFF2-40B4-BE49-F238E27FC236}">
                <a16:creationId xmlns:a16="http://schemas.microsoft.com/office/drawing/2014/main" id="{E7CB8E0B-7EF1-4929-A08F-E47E95CD05AE}"/>
              </a:ext>
            </a:extLst>
          </p:cNvPr>
          <p:cNvSpPr txBox="1"/>
          <p:nvPr/>
        </p:nvSpPr>
        <p:spPr>
          <a:xfrm>
            <a:off x="8738947" y="3324252"/>
            <a:ext cx="947741" cy="415498"/>
          </a:xfrm>
          <a:prstGeom prst="rect">
            <a:avLst/>
          </a:prstGeom>
          <a:noFill/>
        </p:spPr>
        <p:txBody>
          <a:bodyPr wrap="square" rtlCol="0">
            <a:spAutoFit/>
          </a:bodyPr>
          <a:lstStyle/>
          <a:p>
            <a:pPr algn="ctr"/>
            <a:r>
              <a:rPr lang="en-US" sz="1050" dirty="0"/>
              <a:t>Polls &amp; Quizzes</a:t>
            </a:r>
          </a:p>
        </p:txBody>
      </p:sp>
      <p:sp>
        <p:nvSpPr>
          <p:cNvPr id="58" name="TextBox 57">
            <a:extLst>
              <a:ext uri="{FF2B5EF4-FFF2-40B4-BE49-F238E27FC236}">
                <a16:creationId xmlns:a16="http://schemas.microsoft.com/office/drawing/2014/main" id="{BDA81194-7B09-4D4B-8A97-E881909908C5}"/>
              </a:ext>
            </a:extLst>
          </p:cNvPr>
          <p:cNvSpPr txBox="1"/>
          <p:nvPr/>
        </p:nvSpPr>
        <p:spPr>
          <a:xfrm>
            <a:off x="8773872" y="4460354"/>
            <a:ext cx="947741" cy="415498"/>
          </a:xfrm>
          <a:prstGeom prst="rect">
            <a:avLst/>
          </a:prstGeom>
          <a:noFill/>
        </p:spPr>
        <p:txBody>
          <a:bodyPr wrap="square" rtlCol="0">
            <a:spAutoFit/>
          </a:bodyPr>
          <a:lstStyle/>
          <a:p>
            <a:pPr algn="ctr"/>
            <a:r>
              <a:rPr lang="en-US" sz="1050" dirty="0"/>
              <a:t>Push Notification</a:t>
            </a:r>
          </a:p>
        </p:txBody>
      </p:sp>
      <p:pic>
        <p:nvPicPr>
          <p:cNvPr id="59" name="Graphic 58" descr="Chat">
            <a:extLst>
              <a:ext uri="{FF2B5EF4-FFF2-40B4-BE49-F238E27FC236}">
                <a16:creationId xmlns:a16="http://schemas.microsoft.com/office/drawing/2014/main" id="{8ABF217B-C9DE-44E0-B7B9-33E86DA4C57A}"/>
              </a:ext>
            </a:extLst>
          </p:cNvPr>
          <p:cNvPicPr>
            <a:picLocks noChangeAspect="1"/>
          </p:cNvPicPr>
          <p:nvPr/>
        </p:nvPicPr>
        <p:blipFill>
          <a:blip r:embed="rId35"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952555" y="3978039"/>
            <a:ext cx="611618" cy="611618"/>
          </a:xfrm>
          <a:prstGeom prst="rect">
            <a:avLst/>
          </a:prstGeom>
        </p:spPr>
      </p:pic>
      <p:pic>
        <p:nvPicPr>
          <p:cNvPr id="60" name="Graphic 59" descr="Checklist">
            <a:extLst>
              <a:ext uri="{FF2B5EF4-FFF2-40B4-BE49-F238E27FC236}">
                <a16:creationId xmlns:a16="http://schemas.microsoft.com/office/drawing/2014/main" id="{BA1C5F46-5099-4599-BAE9-C2F500FF8287}"/>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8901745" y="2782588"/>
            <a:ext cx="580296" cy="580296"/>
          </a:xfrm>
          <a:prstGeom prst="rect">
            <a:avLst/>
          </a:prstGeom>
        </p:spPr>
      </p:pic>
      <p:pic>
        <p:nvPicPr>
          <p:cNvPr id="61" name="Graphic 60" descr="Shooting star">
            <a:extLst>
              <a:ext uri="{FF2B5EF4-FFF2-40B4-BE49-F238E27FC236}">
                <a16:creationId xmlns:a16="http://schemas.microsoft.com/office/drawing/2014/main" id="{9389546A-991E-4505-A37A-91625A24DAC2}"/>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550340" y="4088669"/>
            <a:ext cx="440834" cy="440834"/>
          </a:xfrm>
          <a:prstGeom prst="rect">
            <a:avLst/>
          </a:prstGeom>
        </p:spPr>
      </p:pic>
      <p:pic>
        <p:nvPicPr>
          <p:cNvPr id="62" name="Graphic 61" descr="Podium">
            <a:extLst>
              <a:ext uri="{FF2B5EF4-FFF2-40B4-BE49-F238E27FC236}">
                <a16:creationId xmlns:a16="http://schemas.microsoft.com/office/drawing/2014/main" id="{1742AA60-7906-412B-BD07-156DDC82E68B}"/>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9568205" y="3070226"/>
            <a:ext cx="551289" cy="551289"/>
          </a:xfrm>
          <a:prstGeom prst="rect">
            <a:avLst/>
          </a:prstGeom>
        </p:spPr>
      </p:pic>
      <p:pic>
        <p:nvPicPr>
          <p:cNvPr id="63" name="Graphic 62" descr="Medal">
            <a:extLst>
              <a:ext uri="{FF2B5EF4-FFF2-40B4-BE49-F238E27FC236}">
                <a16:creationId xmlns:a16="http://schemas.microsoft.com/office/drawing/2014/main" id="{58539CCB-78F2-4C8A-84DA-9428D5721E4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9377272" y="2752460"/>
            <a:ext cx="425573" cy="425573"/>
          </a:xfrm>
          <a:prstGeom prst="rect">
            <a:avLst/>
          </a:prstGeom>
        </p:spPr>
      </p:pic>
      <p:sp>
        <p:nvSpPr>
          <p:cNvPr id="64" name="TextBox 63">
            <a:extLst>
              <a:ext uri="{FF2B5EF4-FFF2-40B4-BE49-F238E27FC236}">
                <a16:creationId xmlns:a16="http://schemas.microsoft.com/office/drawing/2014/main" id="{54C107C7-8B93-43D0-BEA5-00B699504E45}"/>
              </a:ext>
            </a:extLst>
          </p:cNvPr>
          <p:cNvSpPr txBox="1"/>
          <p:nvPr/>
        </p:nvSpPr>
        <p:spPr>
          <a:xfrm>
            <a:off x="10073016" y="2891157"/>
            <a:ext cx="947741" cy="415498"/>
          </a:xfrm>
          <a:prstGeom prst="rect">
            <a:avLst/>
          </a:prstGeom>
          <a:noFill/>
        </p:spPr>
        <p:txBody>
          <a:bodyPr wrap="square" rtlCol="0">
            <a:spAutoFit/>
          </a:bodyPr>
          <a:lstStyle/>
          <a:p>
            <a:pPr algn="ctr"/>
            <a:r>
              <a:rPr lang="en-US" sz="1050" dirty="0"/>
              <a:t>Any Site Visitor</a:t>
            </a:r>
          </a:p>
        </p:txBody>
      </p:sp>
      <p:sp>
        <p:nvSpPr>
          <p:cNvPr id="65" name="TextBox 64">
            <a:extLst>
              <a:ext uri="{FF2B5EF4-FFF2-40B4-BE49-F238E27FC236}">
                <a16:creationId xmlns:a16="http://schemas.microsoft.com/office/drawing/2014/main" id="{BC8FA25F-A818-4B96-9C3F-5A4B3DAADB5F}"/>
              </a:ext>
            </a:extLst>
          </p:cNvPr>
          <p:cNvSpPr txBox="1"/>
          <p:nvPr/>
        </p:nvSpPr>
        <p:spPr>
          <a:xfrm>
            <a:off x="10162057" y="3947452"/>
            <a:ext cx="947741" cy="415498"/>
          </a:xfrm>
          <a:prstGeom prst="rect">
            <a:avLst/>
          </a:prstGeom>
          <a:noFill/>
        </p:spPr>
        <p:txBody>
          <a:bodyPr wrap="square" rtlCol="0">
            <a:spAutoFit/>
          </a:bodyPr>
          <a:lstStyle/>
          <a:p>
            <a:pPr algn="ctr"/>
            <a:r>
              <a:rPr lang="en-US" sz="1050" dirty="0"/>
              <a:t>Associations and Schools</a:t>
            </a:r>
          </a:p>
        </p:txBody>
      </p:sp>
      <p:pic>
        <p:nvPicPr>
          <p:cNvPr id="66" name="Picture 2" descr="Image result for images of robot icon">
            <a:extLst>
              <a:ext uri="{FF2B5EF4-FFF2-40B4-BE49-F238E27FC236}">
                <a16:creationId xmlns:a16="http://schemas.microsoft.com/office/drawing/2014/main" id="{2C138307-6A46-4C70-8E7C-9194354773E4}"/>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2372056" y="1523222"/>
            <a:ext cx="438168" cy="43816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8291415B-0DCB-46CE-BE5D-FFBE4F0C9512}"/>
              </a:ext>
            </a:extLst>
          </p:cNvPr>
          <p:cNvSpPr txBox="1"/>
          <p:nvPr/>
        </p:nvSpPr>
        <p:spPr>
          <a:xfrm>
            <a:off x="2672595" y="1605573"/>
            <a:ext cx="947741" cy="415498"/>
          </a:xfrm>
          <a:prstGeom prst="rect">
            <a:avLst/>
          </a:prstGeom>
          <a:noFill/>
        </p:spPr>
        <p:txBody>
          <a:bodyPr wrap="square" rtlCol="0">
            <a:spAutoFit/>
          </a:bodyPr>
          <a:lstStyle/>
          <a:p>
            <a:pPr algn="ctr"/>
            <a:r>
              <a:rPr lang="en-US" sz="1050" dirty="0"/>
              <a:t>BlackFacts</a:t>
            </a:r>
          </a:p>
          <a:p>
            <a:pPr algn="ctr"/>
            <a:r>
              <a:rPr lang="en-US" sz="1050" dirty="0"/>
              <a:t>Content Bots</a:t>
            </a:r>
          </a:p>
        </p:txBody>
      </p:sp>
      <p:sp>
        <p:nvSpPr>
          <p:cNvPr id="68" name="Title 1">
            <a:extLst>
              <a:ext uri="{FF2B5EF4-FFF2-40B4-BE49-F238E27FC236}">
                <a16:creationId xmlns:a16="http://schemas.microsoft.com/office/drawing/2014/main" id="{6C209159-73C3-4AB9-BB7C-EF16A514DC1E}"/>
              </a:ext>
            </a:extLst>
          </p:cNvPr>
          <p:cNvSpPr txBox="1">
            <a:spLocks/>
          </p:cNvSpPr>
          <p:nvPr/>
        </p:nvSpPr>
        <p:spPr>
          <a:xfrm>
            <a:off x="1303422" y="757460"/>
            <a:ext cx="7405288" cy="498598"/>
          </a:xfrm>
          <a:prstGeom prst="rect">
            <a:avLst/>
          </a:prstGeom>
          <a:solidFill>
            <a:schemeClr val="accent1">
              <a:lumMod val="60000"/>
              <a:lumOff val="4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Core Business Model</a:t>
            </a:r>
          </a:p>
        </p:txBody>
      </p:sp>
      <p:grpSp>
        <p:nvGrpSpPr>
          <p:cNvPr id="69" name="Group 68">
            <a:extLst>
              <a:ext uri="{FF2B5EF4-FFF2-40B4-BE49-F238E27FC236}">
                <a16:creationId xmlns:a16="http://schemas.microsoft.com/office/drawing/2014/main" id="{544F2986-818E-4F95-AE4C-2A2C9C015483}"/>
              </a:ext>
            </a:extLst>
          </p:cNvPr>
          <p:cNvGrpSpPr/>
          <p:nvPr/>
        </p:nvGrpSpPr>
        <p:grpSpPr>
          <a:xfrm>
            <a:off x="1305134" y="454257"/>
            <a:ext cx="1019175" cy="181379"/>
            <a:chOff x="4127500" y="876491"/>
            <a:chExt cx="1019175" cy="181379"/>
          </a:xfrm>
        </p:grpSpPr>
        <p:sp>
          <p:nvSpPr>
            <p:cNvPr id="70" name="Oval 69">
              <a:extLst>
                <a:ext uri="{FF2B5EF4-FFF2-40B4-BE49-F238E27FC236}">
                  <a16:creationId xmlns:a16="http://schemas.microsoft.com/office/drawing/2014/main" id="{3B85E69B-CDB5-4063-96CC-5052E8FBFDBB}"/>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A305A8D-068C-4B9C-A68F-AD4FCBFBF985}"/>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C061F4C-9C0F-441F-9834-7C5EF52B73EF}"/>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F9A49E8-642A-430A-BC58-68C0CA2EEF79}"/>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4" name="Straight Arrow Connector 73">
            <a:extLst>
              <a:ext uri="{FF2B5EF4-FFF2-40B4-BE49-F238E27FC236}">
                <a16:creationId xmlns:a16="http://schemas.microsoft.com/office/drawing/2014/main" id="{7EDE4F9B-3526-4B1E-A7F4-5D1983A90A48}"/>
              </a:ext>
            </a:extLst>
          </p:cNvPr>
          <p:cNvCxnSpPr>
            <a:cxnSpLocks/>
          </p:cNvCxnSpPr>
          <p:nvPr/>
        </p:nvCxnSpPr>
        <p:spPr>
          <a:xfrm>
            <a:off x="1592222" y="1815993"/>
            <a:ext cx="801047"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A3F9567-04F0-4DA2-A95B-CA5270B3A46A}"/>
              </a:ext>
            </a:extLst>
          </p:cNvPr>
          <p:cNvCxnSpPr>
            <a:cxnSpLocks/>
          </p:cNvCxnSpPr>
          <p:nvPr/>
        </p:nvCxnSpPr>
        <p:spPr>
          <a:xfrm flipV="1">
            <a:off x="2749670" y="1826653"/>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04E8DB5B-0BC5-4CCC-BB64-39B25A476741}"/>
              </a:ext>
            </a:extLst>
          </p:cNvPr>
          <p:cNvGrpSpPr/>
          <p:nvPr/>
        </p:nvGrpSpPr>
        <p:grpSpPr>
          <a:xfrm>
            <a:off x="950010" y="1505439"/>
            <a:ext cx="544359" cy="544359"/>
            <a:chOff x="205918" y="1349332"/>
            <a:chExt cx="796925" cy="796925"/>
          </a:xfrm>
        </p:grpSpPr>
        <p:sp>
          <p:nvSpPr>
            <p:cNvPr id="77" name="Oval 5">
              <a:extLst>
                <a:ext uri="{FF2B5EF4-FFF2-40B4-BE49-F238E27FC236}">
                  <a16:creationId xmlns:a16="http://schemas.microsoft.com/office/drawing/2014/main" id="{FAA6869D-2B29-4813-9426-67895958240B}"/>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78" name="Group 77">
              <a:extLst>
                <a:ext uri="{FF2B5EF4-FFF2-40B4-BE49-F238E27FC236}">
                  <a16:creationId xmlns:a16="http://schemas.microsoft.com/office/drawing/2014/main" id="{8DA8363E-327E-4423-ABC6-F6EE28728A3E}"/>
                </a:ext>
              </a:extLst>
            </p:cNvPr>
            <p:cNvGrpSpPr/>
            <p:nvPr/>
          </p:nvGrpSpPr>
          <p:grpSpPr>
            <a:xfrm>
              <a:off x="398799" y="1576478"/>
              <a:ext cx="411162" cy="342634"/>
              <a:chOff x="11601450" y="1943100"/>
              <a:chExt cx="285750" cy="238125"/>
            </a:xfrm>
            <a:solidFill>
              <a:schemeClr val="bg1"/>
            </a:solidFill>
          </p:grpSpPr>
          <p:sp>
            <p:nvSpPr>
              <p:cNvPr id="79" name="Freeform 300">
                <a:extLst>
                  <a:ext uri="{FF2B5EF4-FFF2-40B4-BE49-F238E27FC236}">
                    <a16:creationId xmlns:a16="http://schemas.microsoft.com/office/drawing/2014/main" id="{7C523492-7E35-4EDE-AA65-83D66DF727E4}"/>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01">
                <a:extLst>
                  <a:ext uri="{FF2B5EF4-FFF2-40B4-BE49-F238E27FC236}">
                    <a16:creationId xmlns:a16="http://schemas.microsoft.com/office/drawing/2014/main" id="{A2EE63E5-6C17-4DAE-B2D2-56B4370F84EB}"/>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02">
                <a:extLst>
                  <a:ext uri="{FF2B5EF4-FFF2-40B4-BE49-F238E27FC236}">
                    <a16:creationId xmlns:a16="http://schemas.microsoft.com/office/drawing/2014/main" id="{0C1EA00F-1259-4FCC-A064-20B177D53634}"/>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03">
                <a:extLst>
                  <a:ext uri="{FF2B5EF4-FFF2-40B4-BE49-F238E27FC236}">
                    <a16:creationId xmlns:a16="http://schemas.microsoft.com/office/drawing/2014/main" id="{BDA4FA00-F0DA-4D87-8952-3217988E7A90}"/>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83" name="TextBox 82">
            <a:extLst>
              <a:ext uri="{FF2B5EF4-FFF2-40B4-BE49-F238E27FC236}">
                <a16:creationId xmlns:a16="http://schemas.microsoft.com/office/drawing/2014/main" id="{CB91E60C-2C25-4405-989A-A35D688EB374}"/>
              </a:ext>
            </a:extLst>
          </p:cNvPr>
          <p:cNvSpPr txBox="1"/>
          <p:nvPr/>
        </p:nvSpPr>
        <p:spPr>
          <a:xfrm>
            <a:off x="705158" y="2067768"/>
            <a:ext cx="947741" cy="261610"/>
          </a:xfrm>
          <a:prstGeom prst="rect">
            <a:avLst/>
          </a:prstGeom>
          <a:noFill/>
        </p:spPr>
        <p:txBody>
          <a:bodyPr wrap="square" rtlCol="0">
            <a:spAutoFit/>
          </a:bodyPr>
          <a:lstStyle/>
          <a:p>
            <a:pPr algn="ctr"/>
            <a:r>
              <a:rPr lang="en-US" sz="1050" dirty="0"/>
              <a:t>Digital Griots</a:t>
            </a:r>
          </a:p>
        </p:txBody>
      </p:sp>
      <p:grpSp>
        <p:nvGrpSpPr>
          <p:cNvPr id="84" name="Group 83">
            <a:extLst>
              <a:ext uri="{FF2B5EF4-FFF2-40B4-BE49-F238E27FC236}">
                <a16:creationId xmlns:a16="http://schemas.microsoft.com/office/drawing/2014/main" id="{85DABDC6-9F79-4CB1-A976-13390C75DABE}"/>
              </a:ext>
            </a:extLst>
          </p:cNvPr>
          <p:cNvGrpSpPr/>
          <p:nvPr/>
        </p:nvGrpSpPr>
        <p:grpSpPr>
          <a:xfrm>
            <a:off x="9658169" y="2161293"/>
            <a:ext cx="146187" cy="146187"/>
            <a:chOff x="205918" y="1349332"/>
            <a:chExt cx="796925" cy="796925"/>
          </a:xfrm>
        </p:grpSpPr>
        <p:sp>
          <p:nvSpPr>
            <p:cNvPr id="85" name="Oval 5">
              <a:extLst>
                <a:ext uri="{FF2B5EF4-FFF2-40B4-BE49-F238E27FC236}">
                  <a16:creationId xmlns:a16="http://schemas.microsoft.com/office/drawing/2014/main" id="{6FD1F975-3C5B-4F58-945F-09B67156EF16}"/>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86" name="Group 85">
              <a:extLst>
                <a:ext uri="{FF2B5EF4-FFF2-40B4-BE49-F238E27FC236}">
                  <a16:creationId xmlns:a16="http://schemas.microsoft.com/office/drawing/2014/main" id="{07D709E8-3B54-46A3-8ABB-0D355333366F}"/>
                </a:ext>
              </a:extLst>
            </p:cNvPr>
            <p:cNvGrpSpPr/>
            <p:nvPr/>
          </p:nvGrpSpPr>
          <p:grpSpPr>
            <a:xfrm>
              <a:off x="398799" y="1576478"/>
              <a:ext cx="411162" cy="342634"/>
              <a:chOff x="11601450" y="1943100"/>
              <a:chExt cx="285750" cy="238125"/>
            </a:xfrm>
            <a:solidFill>
              <a:schemeClr val="bg1"/>
            </a:solidFill>
          </p:grpSpPr>
          <p:sp>
            <p:nvSpPr>
              <p:cNvPr id="87" name="Freeform 300">
                <a:extLst>
                  <a:ext uri="{FF2B5EF4-FFF2-40B4-BE49-F238E27FC236}">
                    <a16:creationId xmlns:a16="http://schemas.microsoft.com/office/drawing/2014/main" id="{785C47A7-C1A0-44F7-8390-D62783DA46FE}"/>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01">
                <a:extLst>
                  <a:ext uri="{FF2B5EF4-FFF2-40B4-BE49-F238E27FC236}">
                    <a16:creationId xmlns:a16="http://schemas.microsoft.com/office/drawing/2014/main" id="{39FBEAD6-0F3B-4E8A-B8CA-4EF1119A4607}"/>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02">
                <a:extLst>
                  <a:ext uri="{FF2B5EF4-FFF2-40B4-BE49-F238E27FC236}">
                    <a16:creationId xmlns:a16="http://schemas.microsoft.com/office/drawing/2014/main" id="{B70D06DE-5CC9-46BA-A39B-0E0ADBF1A383}"/>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03">
                <a:extLst>
                  <a:ext uri="{FF2B5EF4-FFF2-40B4-BE49-F238E27FC236}">
                    <a16:creationId xmlns:a16="http://schemas.microsoft.com/office/drawing/2014/main" id="{8E924149-55D1-417A-9D90-76FD796D378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1" name="Group 90">
            <a:extLst>
              <a:ext uri="{FF2B5EF4-FFF2-40B4-BE49-F238E27FC236}">
                <a16:creationId xmlns:a16="http://schemas.microsoft.com/office/drawing/2014/main" id="{DE571A8A-C2F5-41CC-8703-F0CEC1066EAB}"/>
              </a:ext>
            </a:extLst>
          </p:cNvPr>
          <p:cNvGrpSpPr/>
          <p:nvPr/>
        </p:nvGrpSpPr>
        <p:grpSpPr>
          <a:xfrm>
            <a:off x="9163480" y="1928292"/>
            <a:ext cx="146187" cy="146187"/>
            <a:chOff x="205918" y="1349332"/>
            <a:chExt cx="796925" cy="796925"/>
          </a:xfrm>
        </p:grpSpPr>
        <p:sp>
          <p:nvSpPr>
            <p:cNvPr id="92" name="Oval 5">
              <a:extLst>
                <a:ext uri="{FF2B5EF4-FFF2-40B4-BE49-F238E27FC236}">
                  <a16:creationId xmlns:a16="http://schemas.microsoft.com/office/drawing/2014/main" id="{20E5564F-D9D5-414A-B3C5-C03098E191A3}"/>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93" name="Group 92">
              <a:extLst>
                <a:ext uri="{FF2B5EF4-FFF2-40B4-BE49-F238E27FC236}">
                  <a16:creationId xmlns:a16="http://schemas.microsoft.com/office/drawing/2014/main" id="{FF3DD69C-3F4A-4177-B4E4-FBFA2E10D6C7}"/>
                </a:ext>
              </a:extLst>
            </p:cNvPr>
            <p:cNvGrpSpPr/>
            <p:nvPr/>
          </p:nvGrpSpPr>
          <p:grpSpPr>
            <a:xfrm>
              <a:off x="398799" y="1576478"/>
              <a:ext cx="411162" cy="342634"/>
              <a:chOff x="11601450" y="1943100"/>
              <a:chExt cx="285750" cy="238125"/>
            </a:xfrm>
            <a:solidFill>
              <a:schemeClr val="bg1"/>
            </a:solidFill>
          </p:grpSpPr>
          <p:sp>
            <p:nvSpPr>
              <p:cNvPr id="94" name="Freeform 300">
                <a:extLst>
                  <a:ext uri="{FF2B5EF4-FFF2-40B4-BE49-F238E27FC236}">
                    <a16:creationId xmlns:a16="http://schemas.microsoft.com/office/drawing/2014/main" id="{99101AFD-9B4F-4B5C-8385-84BBEAC3DB0D}"/>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01">
                <a:extLst>
                  <a:ext uri="{FF2B5EF4-FFF2-40B4-BE49-F238E27FC236}">
                    <a16:creationId xmlns:a16="http://schemas.microsoft.com/office/drawing/2014/main" id="{43C0E9F6-4602-431D-B623-DF56CCDAA7FF}"/>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02">
                <a:extLst>
                  <a:ext uri="{FF2B5EF4-FFF2-40B4-BE49-F238E27FC236}">
                    <a16:creationId xmlns:a16="http://schemas.microsoft.com/office/drawing/2014/main" id="{5AAD69FA-66C7-4D22-89E7-83E0E2AE32FB}"/>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03">
                <a:extLst>
                  <a:ext uri="{FF2B5EF4-FFF2-40B4-BE49-F238E27FC236}">
                    <a16:creationId xmlns:a16="http://schemas.microsoft.com/office/drawing/2014/main" id="{9F0CC91A-8975-45DD-8470-9922D8DF2AD9}"/>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a:extLst>
              <a:ext uri="{FF2B5EF4-FFF2-40B4-BE49-F238E27FC236}">
                <a16:creationId xmlns:a16="http://schemas.microsoft.com/office/drawing/2014/main" id="{5EE34EF1-E297-4EB0-A789-A6EFE32EAB9B}"/>
              </a:ext>
            </a:extLst>
          </p:cNvPr>
          <p:cNvGrpSpPr/>
          <p:nvPr/>
        </p:nvGrpSpPr>
        <p:grpSpPr>
          <a:xfrm>
            <a:off x="10635927" y="2549448"/>
            <a:ext cx="146187" cy="146187"/>
            <a:chOff x="205918" y="1349332"/>
            <a:chExt cx="796925" cy="796925"/>
          </a:xfrm>
        </p:grpSpPr>
        <p:sp>
          <p:nvSpPr>
            <p:cNvPr id="99" name="Oval 5">
              <a:extLst>
                <a:ext uri="{FF2B5EF4-FFF2-40B4-BE49-F238E27FC236}">
                  <a16:creationId xmlns:a16="http://schemas.microsoft.com/office/drawing/2014/main" id="{0C05C6EB-D9CD-4973-AEB8-96612493823F}"/>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00" name="Group 99">
              <a:extLst>
                <a:ext uri="{FF2B5EF4-FFF2-40B4-BE49-F238E27FC236}">
                  <a16:creationId xmlns:a16="http://schemas.microsoft.com/office/drawing/2014/main" id="{9C049D9E-49AA-43EC-A007-0CE9328B1182}"/>
                </a:ext>
              </a:extLst>
            </p:cNvPr>
            <p:cNvGrpSpPr/>
            <p:nvPr/>
          </p:nvGrpSpPr>
          <p:grpSpPr>
            <a:xfrm>
              <a:off x="398799" y="1576478"/>
              <a:ext cx="411162" cy="342634"/>
              <a:chOff x="11601450" y="1943100"/>
              <a:chExt cx="285750" cy="238125"/>
            </a:xfrm>
            <a:solidFill>
              <a:schemeClr val="bg1"/>
            </a:solidFill>
          </p:grpSpPr>
          <p:sp>
            <p:nvSpPr>
              <p:cNvPr id="101" name="Freeform 300">
                <a:extLst>
                  <a:ext uri="{FF2B5EF4-FFF2-40B4-BE49-F238E27FC236}">
                    <a16:creationId xmlns:a16="http://schemas.microsoft.com/office/drawing/2014/main" id="{21093C91-F31B-4BEE-A19F-462224FDE912}"/>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01">
                <a:extLst>
                  <a:ext uri="{FF2B5EF4-FFF2-40B4-BE49-F238E27FC236}">
                    <a16:creationId xmlns:a16="http://schemas.microsoft.com/office/drawing/2014/main" id="{188563C6-4B4E-4B31-B3C4-C32EF0FC391D}"/>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302">
                <a:extLst>
                  <a:ext uri="{FF2B5EF4-FFF2-40B4-BE49-F238E27FC236}">
                    <a16:creationId xmlns:a16="http://schemas.microsoft.com/office/drawing/2014/main" id="{3F3DA6BA-1AC8-4F6D-84A3-22D7438016A5}"/>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303">
                <a:extLst>
                  <a:ext uri="{FF2B5EF4-FFF2-40B4-BE49-F238E27FC236}">
                    <a16:creationId xmlns:a16="http://schemas.microsoft.com/office/drawing/2014/main" id="{EB73653B-B212-42CA-8DDB-CEF2BE86DA74}"/>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5" name="Group 104">
            <a:extLst>
              <a:ext uri="{FF2B5EF4-FFF2-40B4-BE49-F238E27FC236}">
                <a16:creationId xmlns:a16="http://schemas.microsoft.com/office/drawing/2014/main" id="{466615FC-FCCB-42F4-82D1-DAD90E3823FB}"/>
              </a:ext>
            </a:extLst>
          </p:cNvPr>
          <p:cNvGrpSpPr/>
          <p:nvPr/>
        </p:nvGrpSpPr>
        <p:grpSpPr>
          <a:xfrm>
            <a:off x="10947663" y="3635878"/>
            <a:ext cx="146187" cy="146187"/>
            <a:chOff x="205918" y="1349332"/>
            <a:chExt cx="796925" cy="796925"/>
          </a:xfrm>
        </p:grpSpPr>
        <p:sp>
          <p:nvSpPr>
            <p:cNvPr id="106" name="Oval 5">
              <a:extLst>
                <a:ext uri="{FF2B5EF4-FFF2-40B4-BE49-F238E27FC236}">
                  <a16:creationId xmlns:a16="http://schemas.microsoft.com/office/drawing/2014/main" id="{41B9E43E-E49C-4529-B72F-92497ECDD973}"/>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07" name="Group 106">
              <a:extLst>
                <a:ext uri="{FF2B5EF4-FFF2-40B4-BE49-F238E27FC236}">
                  <a16:creationId xmlns:a16="http://schemas.microsoft.com/office/drawing/2014/main" id="{9DCF0D2C-AFC6-4F2D-B481-BD86D9103530}"/>
                </a:ext>
              </a:extLst>
            </p:cNvPr>
            <p:cNvGrpSpPr/>
            <p:nvPr/>
          </p:nvGrpSpPr>
          <p:grpSpPr>
            <a:xfrm>
              <a:off x="398799" y="1576478"/>
              <a:ext cx="411162" cy="342634"/>
              <a:chOff x="11601450" y="1943100"/>
              <a:chExt cx="285750" cy="238125"/>
            </a:xfrm>
            <a:solidFill>
              <a:schemeClr val="bg1"/>
            </a:solidFill>
          </p:grpSpPr>
          <p:sp>
            <p:nvSpPr>
              <p:cNvPr id="108" name="Freeform 300">
                <a:extLst>
                  <a:ext uri="{FF2B5EF4-FFF2-40B4-BE49-F238E27FC236}">
                    <a16:creationId xmlns:a16="http://schemas.microsoft.com/office/drawing/2014/main" id="{4BDB4F52-589D-473E-B8D0-BA44688E7ECD}"/>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01">
                <a:extLst>
                  <a:ext uri="{FF2B5EF4-FFF2-40B4-BE49-F238E27FC236}">
                    <a16:creationId xmlns:a16="http://schemas.microsoft.com/office/drawing/2014/main" id="{59C30865-1756-4BF9-AFD6-5E8062DC92ED}"/>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02">
                <a:extLst>
                  <a:ext uri="{FF2B5EF4-FFF2-40B4-BE49-F238E27FC236}">
                    <a16:creationId xmlns:a16="http://schemas.microsoft.com/office/drawing/2014/main" id="{DB817EF9-5424-47C1-908B-DEC64095D4DF}"/>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03">
                <a:extLst>
                  <a:ext uri="{FF2B5EF4-FFF2-40B4-BE49-F238E27FC236}">
                    <a16:creationId xmlns:a16="http://schemas.microsoft.com/office/drawing/2014/main" id="{A188E5ED-B0E9-4F74-A690-391FAFAE42F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2" name="Group 111">
            <a:extLst>
              <a:ext uri="{FF2B5EF4-FFF2-40B4-BE49-F238E27FC236}">
                <a16:creationId xmlns:a16="http://schemas.microsoft.com/office/drawing/2014/main" id="{5AC61FFF-A0A4-4698-A441-EBA2879A51C4}"/>
              </a:ext>
            </a:extLst>
          </p:cNvPr>
          <p:cNvGrpSpPr/>
          <p:nvPr/>
        </p:nvGrpSpPr>
        <p:grpSpPr>
          <a:xfrm>
            <a:off x="9118799" y="3005959"/>
            <a:ext cx="146187" cy="146187"/>
            <a:chOff x="205918" y="1349332"/>
            <a:chExt cx="796925" cy="796925"/>
          </a:xfrm>
        </p:grpSpPr>
        <p:sp>
          <p:nvSpPr>
            <p:cNvPr id="113" name="Oval 5">
              <a:extLst>
                <a:ext uri="{FF2B5EF4-FFF2-40B4-BE49-F238E27FC236}">
                  <a16:creationId xmlns:a16="http://schemas.microsoft.com/office/drawing/2014/main" id="{256649C3-3707-4256-A588-CE0DB636F1FD}"/>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14" name="Group 113">
              <a:extLst>
                <a:ext uri="{FF2B5EF4-FFF2-40B4-BE49-F238E27FC236}">
                  <a16:creationId xmlns:a16="http://schemas.microsoft.com/office/drawing/2014/main" id="{39BCFB38-C7B5-436E-A1AF-FCBE3C1C904E}"/>
                </a:ext>
              </a:extLst>
            </p:cNvPr>
            <p:cNvGrpSpPr/>
            <p:nvPr/>
          </p:nvGrpSpPr>
          <p:grpSpPr>
            <a:xfrm>
              <a:off x="398799" y="1576478"/>
              <a:ext cx="411162" cy="342634"/>
              <a:chOff x="11601450" y="1943100"/>
              <a:chExt cx="285750" cy="238125"/>
            </a:xfrm>
            <a:solidFill>
              <a:schemeClr val="bg1"/>
            </a:solidFill>
          </p:grpSpPr>
          <p:sp>
            <p:nvSpPr>
              <p:cNvPr id="115" name="Freeform 300">
                <a:extLst>
                  <a:ext uri="{FF2B5EF4-FFF2-40B4-BE49-F238E27FC236}">
                    <a16:creationId xmlns:a16="http://schemas.microsoft.com/office/drawing/2014/main" id="{9FE550F5-D28F-4DB0-860F-C6A926C692D7}"/>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01">
                <a:extLst>
                  <a:ext uri="{FF2B5EF4-FFF2-40B4-BE49-F238E27FC236}">
                    <a16:creationId xmlns:a16="http://schemas.microsoft.com/office/drawing/2014/main" id="{CE26D5DF-3884-41F8-BA13-3BFF3EBBD926}"/>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02">
                <a:extLst>
                  <a:ext uri="{FF2B5EF4-FFF2-40B4-BE49-F238E27FC236}">
                    <a16:creationId xmlns:a16="http://schemas.microsoft.com/office/drawing/2014/main" id="{54767A41-7D88-4FDA-BC24-499919404FBB}"/>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303">
                <a:extLst>
                  <a:ext uri="{FF2B5EF4-FFF2-40B4-BE49-F238E27FC236}">
                    <a16:creationId xmlns:a16="http://schemas.microsoft.com/office/drawing/2014/main" id="{6AD10DE4-61A0-481F-9FB1-91E1BC5A9336}"/>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9" name="Group 118">
            <a:extLst>
              <a:ext uri="{FF2B5EF4-FFF2-40B4-BE49-F238E27FC236}">
                <a16:creationId xmlns:a16="http://schemas.microsoft.com/office/drawing/2014/main" id="{7BA85FD8-DF85-427C-957F-7CFFE987CD91}"/>
              </a:ext>
            </a:extLst>
          </p:cNvPr>
          <p:cNvGrpSpPr/>
          <p:nvPr/>
        </p:nvGrpSpPr>
        <p:grpSpPr>
          <a:xfrm>
            <a:off x="9258413" y="4199273"/>
            <a:ext cx="146187" cy="146187"/>
            <a:chOff x="205918" y="1349332"/>
            <a:chExt cx="796925" cy="796925"/>
          </a:xfrm>
        </p:grpSpPr>
        <p:sp>
          <p:nvSpPr>
            <p:cNvPr id="120" name="Oval 5">
              <a:extLst>
                <a:ext uri="{FF2B5EF4-FFF2-40B4-BE49-F238E27FC236}">
                  <a16:creationId xmlns:a16="http://schemas.microsoft.com/office/drawing/2014/main" id="{AD2B4687-80D6-4C17-B269-800FB2C085E5}"/>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21" name="Group 120">
              <a:extLst>
                <a:ext uri="{FF2B5EF4-FFF2-40B4-BE49-F238E27FC236}">
                  <a16:creationId xmlns:a16="http://schemas.microsoft.com/office/drawing/2014/main" id="{C7776586-E33C-4491-B85F-8A3F50DF6E1F}"/>
                </a:ext>
              </a:extLst>
            </p:cNvPr>
            <p:cNvGrpSpPr/>
            <p:nvPr/>
          </p:nvGrpSpPr>
          <p:grpSpPr>
            <a:xfrm>
              <a:off x="398799" y="1576478"/>
              <a:ext cx="411162" cy="342634"/>
              <a:chOff x="11601450" y="1943100"/>
              <a:chExt cx="285750" cy="238125"/>
            </a:xfrm>
            <a:solidFill>
              <a:schemeClr val="bg1"/>
            </a:solidFill>
          </p:grpSpPr>
          <p:sp>
            <p:nvSpPr>
              <p:cNvPr id="122" name="Freeform 300">
                <a:extLst>
                  <a:ext uri="{FF2B5EF4-FFF2-40B4-BE49-F238E27FC236}">
                    <a16:creationId xmlns:a16="http://schemas.microsoft.com/office/drawing/2014/main" id="{25BD3B59-C414-4242-A5BB-0AC2F1680289}"/>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301">
                <a:extLst>
                  <a:ext uri="{FF2B5EF4-FFF2-40B4-BE49-F238E27FC236}">
                    <a16:creationId xmlns:a16="http://schemas.microsoft.com/office/drawing/2014/main" id="{FA17F740-43B3-4FFD-9F51-A0C3391F760F}"/>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302">
                <a:extLst>
                  <a:ext uri="{FF2B5EF4-FFF2-40B4-BE49-F238E27FC236}">
                    <a16:creationId xmlns:a16="http://schemas.microsoft.com/office/drawing/2014/main" id="{AF17F653-C2BA-422D-B46A-79534E70EB33}"/>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03">
                <a:extLst>
                  <a:ext uri="{FF2B5EF4-FFF2-40B4-BE49-F238E27FC236}">
                    <a16:creationId xmlns:a16="http://schemas.microsoft.com/office/drawing/2014/main" id="{E9EB4B63-BA3F-4133-B37E-0D957C3075AB}"/>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126" name="Picture 125">
            <a:extLst>
              <a:ext uri="{FF2B5EF4-FFF2-40B4-BE49-F238E27FC236}">
                <a16:creationId xmlns:a16="http://schemas.microsoft.com/office/drawing/2014/main" id="{370E78C1-A807-409B-8666-B7BC0F31551F}"/>
              </a:ext>
            </a:extLst>
          </p:cNvPr>
          <p:cNvPicPr>
            <a:picLocks noChangeAspect="1"/>
          </p:cNvPicPr>
          <p:nvPr/>
        </p:nvPicPr>
        <p:blipFill>
          <a:blip r:embed="rId46"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2893939" y="3954779"/>
            <a:ext cx="285550" cy="380702"/>
          </a:xfrm>
          <a:prstGeom prst="rect">
            <a:avLst/>
          </a:prstGeom>
        </p:spPr>
      </p:pic>
      <p:pic>
        <p:nvPicPr>
          <p:cNvPr id="127" name="Picture 126">
            <a:extLst>
              <a:ext uri="{FF2B5EF4-FFF2-40B4-BE49-F238E27FC236}">
                <a16:creationId xmlns:a16="http://schemas.microsoft.com/office/drawing/2014/main" id="{7465199A-E7FA-416A-BE54-72A47662897A}"/>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2875246" y="3475243"/>
            <a:ext cx="397807" cy="332011"/>
          </a:xfrm>
          <a:prstGeom prst="rect">
            <a:avLst/>
          </a:prstGeom>
        </p:spPr>
      </p:pic>
      <p:pic>
        <p:nvPicPr>
          <p:cNvPr id="128" name="Picture 127">
            <a:extLst>
              <a:ext uri="{FF2B5EF4-FFF2-40B4-BE49-F238E27FC236}">
                <a16:creationId xmlns:a16="http://schemas.microsoft.com/office/drawing/2014/main" id="{F1EC840D-972D-4031-82CE-411692C2834A}"/>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2828967" y="4516804"/>
            <a:ext cx="435922" cy="240642"/>
          </a:xfrm>
          <a:prstGeom prst="rect">
            <a:avLst/>
          </a:prstGeom>
        </p:spPr>
      </p:pic>
      <p:pic>
        <p:nvPicPr>
          <p:cNvPr id="129" name="Picture 128">
            <a:extLst>
              <a:ext uri="{FF2B5EF4-FFF2-40B4-BE49-F238E27FC236}">
                <a16:creationId xmlns:a16="http://schemas.microsoft.com/office/drawing/2014/main" id="{BA70AE51-8C67-4E49-B14A-AA8CB48F4218}"/>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2872123" y="2888584"/>
            <a:ext cx="330034" cy="416875"/>
          </a:xfrm>
          <a:prstGeom prst="rect">
            <a:avLst/>
          </a:prstGeom>
        </p:spPr>
      </p:pic>
      <p:pic>
        <p:nvPicPr>
          <p:cNvPr id="130" name="Picture 129">
            <a:extLst>
              <a:ext uri="{FF2B5EF4-FFF2-40B4-BE49-F238E27FC236}">
                <a16:creationId xmlns:a16="http://schemas.microsoft.com/office/drawing/2014/main" id="{BD35704B-95B9-41D7-A59D-CAC3627C35C7}"/>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2859444" y="2374134"/>
            <a:ext cx="352734" cy="358033"/>
          </a:xfrm>
          <a:prstGeom prst="rect">
            <a:avLst/>
          </a:prstGeom>
        </p:spPr>
      </p:pic>
      <p:cxnSp>
        <p:nvCxnSpPr>
          <p:cNvPr id="131" name="Straight Arrow Connector 130">
            <a:extLst>
              <a:ext uri="{FF2B5EF4-FFF2-40B4-BE49-F238E27FC236}">
                <a16:creationId xmlns:a16="http://schemas.microsoft.com/office/drawing/2014/main" id="{550BBDD5-081F-4E43-BF05-77123B084AA4}"/>
              </a:ext>
            </a:extLst>
          </p:cNvPr>
          <p:cNvCxnSpPr>
            <a:cxnSpLocks/>
          </p:cNvCxnSpPr>
          <p:nvPr/>
        </p:nvCxnSpPr>
        <p:spPr>
          <a:xfrm>
            <a:off x="3246468" y="2546042"/>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E4C73533-3E49-42E8-8587-93E546C758C7}"/>
              </a:ext>
            </a:extLst>
          </p:cNvPr>
          <p:cNvCxnSpPr>
            <a:cxnSpLocks/>
          </p:cNvCxnSpPr>
          <p:nvPr/>
        </p:nvCxnSpPr>
        <p:spPr>
          <a:xfrm>
            <a:off x="1960089" y="2543175"/>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05B562FC-31B3-4D9E-B86A-6BC2847D6E53}"/>
              </a:ext>
            </a:extLst>
          </p:cNvPr>
          <p:cNvCxnSpPr>
            <a:cxnSpLocks/>
          </p:cNvCxnSpPr>
          <p:nvPr/>
        </p:nvCxnSpPr>
        <p:spPr>
          <a:xfrm>
            <a:off x="3243269" y="3082010"/>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FDE10B8C-2811-4923-92A7-70A1E8F3C694}"/>
              </a:ext>
            </a:extLst>
          </p:cNvPr>
          <p:cNvCxnSpPr>
            <a:cxnSpLocks/>
          </p:cNvCxnSpPr>
          <p:nvPr/>
        </p:nvCxnSpPr>
        <p:spPr>
          <a:xfrm>
            <a:off x="1956890" y="3079143"/>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146B2854-87C7-4070-994C-069291A1AA38}"/>
              </a:ext>
            </a:extLst>
          </p:cNvPr>
          <p:cNvCxnSpPr>
            <a:cxnSpLocks/>
          </p:cNvCxnSpPr>
          <p:nvPr/>
        </p:nvCxnSpPr>
        <p:spPr>
          <a:xfrm>
            <a:off x="3258332" y="3676598"/>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24A1FD6B-CD0E-4C7B-952B-279FFF8FC0B1}"/>
              </a:ext>
            </a:extLst>
          </p:cNvPr>
          <p:cNvCxnSpPr>
            <a:cxnSpLocks/>
          </p:cNvCxnSpPr>
          <p:nvPr/>
        </p:nvCxnSpPr>
        <p:spPr>
          <a:xfrm>
            <a:off x="1971953" y="3673731"/>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07CF4AEE-BAE8-45EC-87D5-34314599A67B}"/>
              </a:ext>
            </a:extLst>
          </p:cNvPr>
          <p:cNvCxnSpPr>
            <a:cxnSpLocks/>
          </p:cNvCxnSpPr>
          <p:nvPr/>
        </p:nvCxnSpPr>
        <p:spPr>
          <a:xfrm>
            <a:off x="3257239" y="413219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16F83FB8-E767-4417-9ABF-F18649EFC283}"/>
              </a:ext>
            </a:extLst>
          </p:cNvPr>
          <p:cNvCxnSpPr>
            <a:cxnSpLocks/>
          </p:cNvCxnSpPr>
          <p:nvPr/>
        </p:nvCxnSpPr>
        <p:spPr>
          <a:xfrm>
            <a:off x="1970860" y="412933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BB4F1416-E62F-4837-BEE6-FC4C5AB5D9BE}"/>
              </a:ext>
            </a:extLst>
          </p:cNvPr>
          <p:cNvCxnSpPr>
            <a:cxnSpLocks/>
          </p:cNvCxnSpPr>
          <p:nvPr/>
        </p:nvCxnSpPr>
        <p:spPr>
          <a:xfrm>
            <a:off x="3246468" y="459355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CB583137-562F-40D0-B57F-4C7F4386100E}"/>
              </a:ext>
            </a:extLst>
          </p:cNvPr>
          <p:cNvCxnSpPr>
            <a:cxnSpLocks/>
          </p:cNvCxnSpPr>
          <p:nvPr/>
        </p:nvCxnSpPr>
        <p:spPr>
          <a:xfrm>
            <a:off x="1960089" y="459069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1" name="Picture 140">
            <a:extLst>
              <a:ext uri="{FF2B5EF4-FFF2-40B4-BE49-F238E27FC236}">
                <a16:creationId xmlns:a16="http://schemas.microsoft.com/office/drawing/2014/main" id="{560CF16C-FC53-4F27-8798-C05E64ECCA31}"/>
              </a:ext>
            </a:extLst>
          </p:cNvPr>
          <p:cNvPicPr>
            <a:picLocks noChangeAspect="1"/>
          </p:cNvPicPr>
          <p:nvPr/>
        </p:nvPicPr>
        <p:blipFill>
          <a:blip r:embed="rId51"/>
          <a:stretch>
            <a:fillRect/>
          </a:stretch>
        </p:blipFill>
        <p:spPr>
          <a:xfrm>
            <a:off x="9272427" y="195406"/>
            <a:ext cx="2203807" cy="1629706"/>
          </a:xfrm>
          <a:prstGeom prst="rect">
            <a:avLst/>
          </a:prstGeom>
        </p:spPr>
      </p:pic>
      <p:grpSp>
        <p:nvGrpSpPr>
          <p:cNvPr id="142" name="Group 141">
            <a:extLst>
              <a:ext uri="{FF2B5EF4-FFF2-40B4-BE49-F238E27FC236}">
                <a16:creationId xmlns:a16="http://schemas.microsoft.com/office/drawing/2014/main" id="{10C10389-50A2-4D0F-A823-ED6E4CBFADDB}"/>
              </a:ext>
            </a:extLst>
          </p:cNvPr>
          <p:cNvGrpSpPr/>
          <p:nvPr/>
        </p:nvGrpSpPr>
        <p:grpSpPr>
          <a:xfrm>
            <a:off x="3949844" y="2222900"/>
            <a:ext cx="4157944" cy="2408643"/>
            <a:chOff x="3949844" y="2398004"/>
            <a:chExt cx="4157944" cy="2408643"/>
          </a:xfrm>
        </p:grpSpPr>
        <p:pic>
          <p:nvPicPr>
            <p:cNvPr id="143" name="Picture 142">
              <a:extLst>
                <a:ext uri="{FF2B5EF4-FFF2-40B4-BE49-F238E27FC236}">
                  <a16:creationId xmlns:a16="http://schemas.microsoft.com/office/drawing/2014/main" id="{3D24E753-A24E-46E4-9C54-8C5C6C8C58D0}"/>
                </a:ext>
              </a:extLst>
            </p:cNvPr>
            <p:cNvPicPr>
              <a:picLocks noChangeAspect="1"/>
            </p:cNvPicPr>
            <p:nvPr/>
          </p:nvPicPr>
          <p:blipFill>
            <a:blip r:embed="rId52"/>
            <a:stretch>
              <a:fillRect/>
            </a:stretch>
          </p:blipFill>
          <p:spPr>
            <a:xfrm>
              <a:off x="3949844" y="2398004"/>
              <a:ext cx="4157944" cy="2408643"/>
            </a:xfrm>
            <a:prstGeom prst="rect">
              <a:avLst/>
            </a:prstGeom>
            <a:ln>
              <a:solidFill>
                <a:schemeClr val="tx1"/>
              </a:solidFill>
            </a:ln>
          </p:spPr>
        </p:pic>
        <p:sp>
          <p:nvSpPr>
            <p:cNvPr id="144" name="TextBox 143">
              <a:extLst>
                <a:ext uri="{FF2B5EF4-FFF2-40B4-BE49-F238E27FC236}">
                  <a16:creationId xmlns:a16="http://schemas.microsoft.com/office/drawing/2014/main" id="{480D844C-E0EB-48D3-89F6-211DECDD5B83}"/>
                </a:ext>
              </a:extLst>
            </p:cNvPr>
            <p:cNvSpPr txBox="1"/>
            <p:nvPr/>
          </p:nvSpPr>
          <p:spPr>
            <a:xfrm>
              <a:off x="4422796" y="2402049"/>
              <a:ext cx="3302187" cy="2339102"/>
            </a:xfrm>
            <a:prstGeom prst="rect">
              <a:avLst/>
            </a:prstGeom>
            <a:noFill/>
          </p:spPr>
          <p:txBody>
            <a:bodyPr wrap="square" rtlCol="0">
              <a:spAutoFit/>
            </a:bodyPr>
            <a:lstStyle/>
            <a:p>
              <a:r>
                <a:rPr lang="en-US" sz="1600" b="1" dirty="0"/>
                <a:t>Revenue Streams</a:t>
              </a:r>
            </a:p>
            <a:p>
              <a:pPr marL="457200" indent="-457200">
                <a:buFont typeface="+mj-lt"/>
                <a:buAutoNum type="arabicPeriod"/>
              </a:pPr>
              <a:r>
                <a:rPr lang="en-US" sz="1600" b="1" dirty="0"/>
                <a:t>Premium Membership</a:t>
              </a:r>
            </a:p>
            <a:p>
              <a:pPr marL="457200" indent="-457200">
                <a:buFont typeface="+mj-lt"/>
                <a:buAutoNum type="arabicPeriod"/>
              </a:pPr>
              <a:r>
                <a:rPr lang="en-US" sz="1600" b="1" dirty="0"/>
                <a:t>Premium Virtual Sites</a:t>
              </a:r>
            </a:p>
            <a:p>
              <a:pPr marL="457200" indent="-457200">
                <a:buFont typeface="+mj-lt"/>
                <a:buAutoNum type="arabicPeriod"/>
              </a:pPr>
              <a:r>
                <a:rPr lang="en-US" sz="1600" b="1" dirty="0"/>
                <a:t>Fact Widgets</a:t>
              </a:r>
            </a:p>
            <a:p>
              <a:pPr marL="457200" indent="-457200">
                <a:buFont typeface="+mj-lt"/>
                <a:buAutoNum type="arabicPeriod"/>
              </a:pPr>
              <a:r>
                <a:rPr lang="en-US" sz="1600" b="1" dirty="0"/>
                <a:t>School Sites</a:t>
              </a:r>
            </a:p>
            <a:p>
              <a:pPr marL="457200" indent="-457200">
                <a:buFont typeface="+mj-lt"/>
                <a:buAutoNum type="arabicPeriod"/>
              </a:pPr>
              <a:r>
                <a:rPr lang="en-US" sz="1600" b="1" dirty="0"/>
                <a:t>BlackFacts Legacy Sites</a:t>
              </a:r>
            </a:p>
            <a:p>
              <a:pPr marL="457200" indent="-457200">
                <a:buFont typeface="+mj-lt"/>
                <a:buAutoNum type="arabicPeriod"/>
              </a:pPr>
              <a:r>
                <a:rPr lang="en-US" sz="1600" b="1" dirty="0"/>
                <a:t>Corporate Sponsorship</a:t>
              </a:r>
            </a:p>
            <a:p>
              <a:pPr marL="457200" indent="-457200">
                <a:buFont typeface="+mj-lt"/>
                <a:buAutoNum type="arabicPeriod"/>
              </a:pPr>
              <a:r>
                <a:rPr lang="en-US" sz="1600" b="1" dirty="0"/>
                <a:t>Banner Advertising</a:t>
              </a:r>
            </a:p>
            <a:p>
              <a:pPr marL="457200" indent="-457200">
                <a:buFont typeface="+mj-lt"/>
                <a:buAutoNum type="arabicPeriod"/>
              </a:pPr>
              <a:r>
                <a:rPr lang="en-US" sz="1600" b="1" dirty="0"/>
                <a:t>Marketplace Affiliate Sales</a:t>
              </a:r>
            </a:p>
          </p:txBody>
        </p:sp>
      </p:grpSp>
      <p:pic>
        <p:nvPicPr>
          <p:cNvPr id="145" name="Picture 144">
            <a:extLst>
              <a:ext uri="{FF2B5EF4-FFF2-40B4-BE49-F238E27FC236}">
                <a16:creationId xmlns:a16="http://schemas.microsoft.com/office/drawing/2014/main" id="{B5B6538B-EC62-46CE-831D-FA0F4B1DFC43}"/>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46" name="Rectangle: Rounded Corners 145">
            <a:extLst>
              <a:ext uri="{FF2B5EF4-FFF2-40B4-BE49-F238E27FC236}">
                <a16:creationId xmlns:a16="http://schemas.microsoft.com/office/drawing/2014/main" id="{C3CA7509-8963-4C9B-8409-F75300182DAD}"/>
              </a:ext>
            </a:extLst>
          </p:cNvPr>
          <p:cNvSpPr/>
          <p:nvPr/>
        </p:nvSpPr>
        <p:spPr>
          <a:xfrm>
            <a:off x="3949844" y="5656888"/>
            <a:ext cx="4157944" cy="640661"/>
          </a:xfrm>
          <a:prstGeom prst="roundRect">
            <a:avLst>
              <a:gd name="adj" fmla="val 6387"/>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While access is free to all, Premium Memberships, the Wakanda Marketplace and Banner Advertising generate BlackFacts’ Revenue </a:t>
            </a:r>
          </a:p>
        </p:txBody>
      </p:sp>
      <p:sp>
        <p:nvSpPr>
          <p:cNvPr id="147" name="Rectangle: Rounded Corners 146">
            <a:extLst>
              <a:ext uri="{FF2B5EF4-FFF2-40B4-BE49-F238E27FC236}">
                <a16:creationId xmlns:a16="http://schemas.microsoft.com/office/drawing/2014/main" id="{FE347C53-64C4-4695-876F-3FA41FBAC2DC}"/>
              </a:ext>
            </a:extLst>
          </p:cNvPr>
          <p:cNvSpPr/>
          <p:nvPr/>
        </p:nvSpPr>
        <p:spPr>
          <a:xfrm>
            <a:off x="3938028" y="1709546"/>
            <a:ext cx="4157944" cy="405983"/>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Content is organized via our proprietary Timbuktu™ Content Management System and external Artificial Intelligence APIs</a:t>
            </a:r>
          </a:p>
        </p:txBody>
      </p:sp>
    </p:spTree>
    <p:extLst>
      <p:ext uri="{BB962C8B-B14F-4D97-AF65-F5344CB8AC3E}">
        <p14:creationId xmlns:p14="http://schemas.microsoft.com/office/powerpoint/2010/main" val="333803279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4D6A16-3113-458F-945F-A91C42EBB246}"/>
              </a:ext>
            </a:extLst>
          </p:cNvPr>
          <p:cNvSpPr>
            <a:spLocks noGrp="1"/>
          </p:cNvSpPr>
          <p:nvPr>
            <p:ph type="sldNum" sz="quarter" idx="12"/>
          </p:nvPr>
        </p:nvSpPr>
        <p:spPr/>
        <p:txBody>
          <a:bodyPr/>
          <a:lstStyle/>
          <a:p>
            <a:fld id="{43E1C79E-4906-42D7-9799-8BE0AC9297B3}" type="slidenum">
              <a:rPr lang="en-US" smtClean="0"/>
              <a:pPr/>
              <a:t>27</a:t>
            </a:fld>
            <a:endParaRPr lang="en-US"/>
          </a:p>
        </p:txBody>
      </p:sp>
      <p:sp>
        <p:nvSpPr>
          <p:cNvPr id="5" name="Rectangle 4">
            <a:extLst>
              <a:ext uri="{FF2B5EF4-FFF2-40B4-BE49-F238E27FC236}">
                <a16:creationId xmlns:a16="http://schemas.microsoft.com/office/drawing/2014/main" id="{5223DCF1-79C4-441B-BC05-C9A3DAD47F89}"/>
              </a:ext>
            </a:extLst>
          </p:cNvPr>
          <p:cNvSpPr/>
          <p:nvPr/>
        </p:nvSpPr>
        <p:spPr>
          <a:xfrm>
            <a:off x="6929118" y="5687109"/>
            <a:ext cx="5083434" cy="633086"/>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accent2"/>
                </a:solidFill>
              </a:rPr>
              <a:t>Business Automation Tools (Incubator)</a:t>
            </a:r>
          </a:p>
          <a:p>
            <a:pPr algn="ctr"/>
            <a:endParaRPr lang="en-US" sz="1200" dirty="0">
              <a:solidFill>
                <a:schemeClr val="accent2"/>
              </a:solidFill>
            </a:endParaRPr>
          </a:p>
        </p:txBody>
      </p:sp>
      <p:sp>
        <p:nvSpPr>
          <p:cNvPr id="6" name="Rectangle 5">
            <a:extLst>
              <a:ext uri="{FF2B5EF4-FFF2-40B4-BE49-F238E27FC236}">
                <a16:creationId xmlns:a16="http://schemas.microsoft.com/office/drawing/2014/main" id="{B61B932A-8EC6-4704-9C38-6FB6A80158A9}"/>
              </a:ext>
            </a:extLst>
          </p:cNvPr>
          <p:cNvSpPr/>
          <p:nvPr/>
        </p:nvSpPr>
        <p:spPr>
          <a:xfrm>
            <a:off x="6932898" y="2818525"/>
            <a:ext cx="3739719" cy="1416371"/>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0B16151-A7CB-462C-BDC8-259EF89DCE06}"/>
              </a:ext>
            </a:extLst>
          </p:cNvPr>
          <p:cNvSpPr/>
          <p:nvPr/>
        </p:nvSpPr>
        <p:spPr>
          <a:xfrm>
            <a:off x="6932898" y="4292385"/>
            <a:ext cx="3739719" cy="1350043"/>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accent5">
                    <a:lumMod val="50000"/>
                  </a:schemeClr>
                </a:solidFill>
              </a:rPr>
              <a:t>Wakanda Shared Services</a:t>
            </a:r>
          </a:p>
          <a:p>
            <a:pPr algn="ctr"/>
            <a:endParaRPr lang="en-US" sz="1200" b="1" dirty="0">
              <a:solidFill>
                <a:schemeClr val="accent5">
                  <a:lumMod val="50000"/>
                </a:schemeClr>
              </a:solidFill>
            </a:endParaRPr>
          </a:p>
        </p:txBody>
      </p:sp>
      <p:sp>
        <p:nvSpPr>
          <p:cNvPr id="8" name="Rectangle 7">
            <a:extLst>
              <a:ext uri="{FF2B5EF4-FFF2-40B4-BE49-F238E27FC236}">
                <a16:creationId xmlns:a16="http://schemas.microsoft.com/office/drawing/2014/main" id="{27AEBBF4-53FC-4424-A5C4-B061EA6E0033}"/>
              </a:ext>
            </a:extLst>
          </p:cNvPr>
          <p:cNvSpPr/>
          <p:nvPr/>
        </p:nvSpPr>
        <p:spPr>
          <a:xfrm>
            <a:off x="10738594" y="2818525"/>
            <a:ext cx="1273957" cy="2819915"/>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2"/>
                </a:solidFill>
              </a:rPr>
              <a:t>Other Features</a:t>
            </a:r>
          </a:p>
        </p:txBody>
      </p:sp>
      <p:sp>
        <p:nvSpPr>
          <p:cNvPr id="9" name="TextBox 8">
            <a:extLst>
              <a:ext uri="{FF2B5EF4-FFF2-40B4-BE49-F238E27FC236}">
                <a16:creationId xmlns:a16="http://schemas.microsoft.com/office/drawing/2014/main" id="{6546080E-9287-4BB5-B95D-06CD48024E37}"/>
              </a:ext>
            </a:extLst>
          </p:cNvPr>
          <p:cNvSpPr txBox="1"/>
          <p:nvPr/>
        </p:nvSpPr>
        <p:spPr>
          <a:xfrm>
            <a:off x="7298796" y="2843685"/>
            <a:ext cx="3095997" cy="276999"/>
          </a:xfrm>
          <a:prstGeom prst="rect">
            <a:avLst/>
          </a:prstGeom>
          <a:noFill/>
        </p:spPr>
        <p:txBody>
          <a:bodyPr wrap="square" rtlCol="0">
            <a:spAutoFit/>
          </a:bodyPr>
          <a:lstStyle/>
          <a:p>
            <a:pPr algn="ctr"/>
            <a:r>
              <a:rPr lang="en-US" sz="1200" b="1" dirty="0">
                <a:solidFill>
                  <a:schemeClr val="accent3">
                    <a:lumMod val="50000"/>
                  </a:schemeClr>
                </a:solidFill>
              </a:rPr>
              <a:t>Included Back Office Components</a:t>
            </a:r>
          </a:p>
        </p:txBody>
      </p:sp>
      <p:sp>
        <p:nvSpPr>
          <p:cNvPr id="10" name="Rectangle: Rounded Corners 9">
            <a:extLst>
              <a:ext uri="{FF2B5EF4-FFF2-40B4-BE49-F238E27FC236}">
                <a16:creationId xmlns:a16="http://schemas.microsoft.com/office/drawing/2014/main" id="{C662A5B6-0419-403E-902C-A513AA0CFA14}"/>
              </a:ext>
            </a:extLst>
          </p:cNvPr>
          <p:cNvSpPr/>
          <p:nvPr/>
        </p:nvSpPr>
        <p:spPr>
          <a:xfrm>
            <a:off x="7001762" y="4557149"/>
            <a:ext cx="1432823"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lumMod val="65000"/>
                  </a:schemeClr>
                </a:solidFill>
              </a:rPr>
              <a:t>Reports/</a:t>
            </a:r>
          </a:p>
          <a:p>
            <a:r>
              <a:rPr lang="en-US" sz="1000" b="1" dirty="0">
                <a:solidFill>
                  <a:schemeClr val="bg1">
                    <a:lumMod val="65000"/>
                  </a:schemeClr>
                </a:solidFill>
              </a:rPr>
              <a:t>Activity Logs</a:t>
            </a:r>
          </a:p>
        </p:txBody>
      </p:sp>
      <p:sp>
        <p:nvSpPr>
          <p:cNvPr id="11" name="Presentation">
            <a:extLst>
              <a:ext uri="{FF2B5EF4-FFF2-40B4-BE49-F238E27FC236}">
                <a16:creationId xmlns:a16="http://schemas.microsoft.com/office/drawing/2014/main" id="{DF685684-1861-4C7F-8E04-E56E88E5BC50}"/>
              </a:ext>
            </a:extLst>
          </p:cNvPr>
          <p:cNvSpPr>
            <a:spLocks noChangeAspect="1" noEditPoints="1"/>
          </p:cNvSpPr>
          <p:nvPr/>
        </p:nvSpPr>
        <p:spPr bwMode="auto">
          <a:xfrm>
            <a:off x="8060541" y="4674625"/>
            <a:ext cx="232593" cy="237155"/>
          </a:xfrm>
          <a:custGeom>
            <a:avLst/>
            <a:gdLst>
              <a:gd name="T0" fmla="*/ 333 w 667"/>
              <a:gd name="T1" fmla="*/ 1 h 677"/>
              <a:gd name="T2" fmla="*/ 320 w 667"/>
              <a:gd name="T3" fmla="*/ 14 h 677"/>
              <a:gd name="T4" fmla="*/ 320 w 667"/>
              <a:gd name="T5" fmla="*/ 54 h 677"/>
              <a:gd name="T6" fmla="*/ 0 w 667"/>
              <a:gd name="T7" fmla="*/ 54 h 677"/>
              <a:gd name="T8" fmla="*/ 0 w 667"/>
              <a:gd name="T9" fmla="*/ 507 h 677"/>
              <a:gd name="T10" fmla="*/ 320 w 667"/>
              <a:gd name="T11" fmla="*/ 507 h 677"/>
              <a:gd name="T12" fmla="*/ 320 w 667"/>
              <a:gd name="T13" fmla="*/ 529 h 677"/>
              <a:gd name="T14" fmla="*/ 204 w 667"/>
              <a:gd name="T15" fmla="*/ 645 h 677"/>
              <a:gd name="T16" fmla="*/ 223 w 667"/>
              <a:gd name="T17" fmla="*/ 664 h 677"/>
              <a:gd name="T18" fmla="*/ 320 w 667"/>
              <a:gd name="T19" fmla="*/ 566 h 677"/>
              <a:gd name="T20" fmla="*/ 320 w 667"/>
              <a:gd name="T21" fmla="*/ 601 h 677"/>
              <a:gd name="T22" fmla="*/ 347 w 667"/>
              <a:gd name="T23" fmla="*/ 601 h 677"/>
              <a:gd name="T24" fmla="*/ 347 w 667"/>
              <a:gd name="T25" fmla="*/ 566 h 677"/>
              <a:gd name="T26" fmla="*/ 444 w 667"/>
              <a:gd name="T27" fmla="*/ 664 h 677"/>
              <a:gd name="T28" fmla="*/ 463 w 667"/>
              <a:gd name="T29" fmla="*/ 645 h 677"/>
              <a:gd name="T30" fmla="*/ 347 w 667"/>
              <a:gd name="T31" fmla="*/ 529 h 677"/>
              <a:gd name="T32" fmla="*/ 347 w 667"/>
              <a:gd name="T33" fmla="*/ 507 h 677"/>
              <a:gd name="T34" fmla="*/ 667 w 667"/>
              <a:gd name="T35" fmla="*/ 507 h 677"/>
              <a:gd name="T36" fmla="*/ 667 w 667"/>
              <a:gd name="T37" fmla="*/ 54 h 677"/>
              <a:gd name="T38" fmla="*/ 347 w 667"/>
              <a:gd name="T39" fmla="*/ 54 h 677"/>
              <a:gd name="T40" fmla="*/ 347 w 667"/>
              <a:gd name="T41" fmla="*/ 14 h 677"/>
              <a:gd name="T42" fmla="*/ 333 w 667"/>
              <a:gd name="T43" fmla="*/ 1 h 677"/>
              <a:gd name="T44" fmla="*/ 27 w 667"/>
              <a:gd name="T45" fmla="*/ 81 h 677"/>
              <a:gd name="T46" fmla="*/ 640 w 667"/>
              <a:gd name="T47" fmla="*/ 81 h 677"/>
              <a:gd name="T48" fmla="*/ 640 w 667"/>
              <a:gd name="T49" fmla="*/ 481 h 677"/>
              <a:gd name="T50" fmla="*/ 27 w 667"/>
              <a:gd name="T51" fmla="*/ 481 h 677"/>
              <a:gd name="T52" fmla="*/ 27 w 667"/>
              <a:gd name="T53" fmla="*/ 81 h 677"/>
              <a:gd name="T54" fmla="*/ 547 w 667"/>
              <a:gd name="T55" fmla="*/ 187 h 677"/>
              <a:gd name="T56" fmla="*/ 520 w 667"/>
              <a:gd name="T57" fmla="*/ 214 h 677"/>
              <a:gd name="T58" fmla="*/ 520 w 667"/>
              <a:gd name="T59" fmla="*/ 218 h 677"/>
              <a:gd name="T60" fmla="*/ 384 w 667"/>
              <a:gd name="T61" fmla="*/ 323 h 677"/>
              <a:gd name="T62" fmla="*/ 373 w 667"/>
              <a:gd name="T63" fmla="*/ 321 h 677"/>
              <a:gd name="T64" fmla="*/ 363 w 667"/>
              <a:gd name="T65" fmla="*/ 323 h 677"/>
              <a:gd name="T66" fmla="*/ 253 w 667"/>
              <a:gd name="T67" fmla="*/ 244 h 677"/>
              <a:gd name="T68" fmla="*/ 253 w 667"/>
              <a:gd name="T69" fmla="*/ 241 h 677"/>
              <a:gd name="T70" fmla="*/ 227 w 667"/>
              <a:gd name="T71" fmla="*/ 214 h 677"/>
              <a:gd name="T72" fmla="*/ 200 w 667"/>
              <a:gd name="T73" fmla="*/ 241 h 677"/>
              <a:gd name="T74" fmla="*/ 200 w 667"/>
              <a:gd name="T75" fmla="*/ 244 h 677"/>
              <a:gd name="T76" fmla="*/ 131 w 667"/>
              <a:gd name="T77" fmla="*/ 296 h 677"/>
              <a:gd name="T78" fmla="*/ 120 w 667"/>
              <a:gd name="T79" fmla="*/ 294 h 677"/>
              <a:gd name="T80" fmla="*/ 93 w 667"/>
              <a:gd name="T81" fmla="*/ 321 h 677"/>
              <a:gd name="T82" fmla="*/ 120 w 667"/>
              <a:gd name="T83" fmla="*/ 347 h 677"/>
              <a:gd name="T84" fmla="*/ 147 w 667"/>
              <a:gd name="T85" fmla="*/ 321 h 677"/>
              <a:gd name="T86" fmla="*/ 146 w 667"/>
              <a:gd name="T87" fmla="*/ 318 h 677"/>
              <a:gd name="T88" fmla="*/ 216 w 667"/>
              <a:gd name="T89" fmla="*/ 265 h 677"/>
              <a:gd name="T90" fmla="*/ 227 w 667"/>
              <a:gd name="T91" fmla="*/ 267 h 677"/>
              <a:gd name="T92" fmla="*/ 238 w 667"/>
              <a:gd name="T93" fmla="*/ 265 h 677"/>
              <a:gd name="T94" fmla="*/ 347 w 667"/>
              <a:gd name="T95" fmla="*/ 345 h 677"/>
              <a:gd name="T96" fmla="*/ 347 w 667"/>
              <a:gd name="T97" fmla="*/ 347 h 677"/>
              <a:gd name="T98" fmla="*/ 373 w 667"/>
              <a:gd name="T99" fmla="*/ 374 h 677"/>
              <a:gd name="T100" fmla="*/ 400 w 667"/>
              <a:gd name="T101" fmla="*/ 347 h 677"/>
              <a:gd name="T102" fmla="*/ 400 w 667"/>
              <a:gd name="T103" fmla="*/ 344 h 677"/>
              <a:gd name="T104" fmla="*/ 537 w 667"/>
              <a:gd name="T105" fmla="*/ 239 h 677"/>
              <a:gd name="T106" fmla="*/ 547 w 667"/>
              <a:gd name="T107" fmla="*/ 241 h 677"/>
              <a:gd name="T108" fmla="*/ 573 w 667"/>
              <a:gd name="T109" fmla="*/ 214 h 677"/>
              <a:gd name="T110" fmla="*/ 547 w 667"/>
              <a:gd name="T111" fmla="*/ 18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7" h="677">
                <a:moveTo>
                  <a:pt x="333" y="1"/>
                </a:moveTo>
                <a:cubicBezTo>
                  <a:pt x="326" y="1"/>
                  <a:pt x="320" y="7"/>
                  <a:pt x="320" y="14"/>
                </a:cubicBezTo>
                <a:lnTo>
                  <a:pt x="320" y="54"/>
                </a:lnTo>
                <a:lnTo>
                  <a:pt x="0" y="54"/>
                </a:lnTo>
                <a:lnTo>
                  <a:pt x="0" y="507"/>
                </a:lnTo>
                <a:lnTo>
                  <a:pt x="320" y="507"/>
                </a:lnTo>
                <a:lnTo>
                  <a:pt x="320" y="529"/>
                </a:lnTo>
                <a:lnTo>
                  <a:pt x="204" y="645"/>
                </a:lnTo>
                <a:cubicBezTo>
                  <a:pt x="191" y="657"/>
                  <a:pt x="210" y="677"/>
                  <a:pt x="223" y="664"/>
                </a:cubicBezTo>
                <a:lnTo>
                  <a:pt x="320" y="566"/>
                </a:lnTo>
                <a:lnTo>
                  <a:pt x="320" y="601"/>
                </a:lnTo>
                <a:cubicBezTo>
                  <a:pt x="320" y="619"/>
                  <a:pt x="347" y="619"/>
                  <a:pt x="347" y="601"/>
                </a:cubicBezTo>
                <a:lnTo>
                  <a:pt x="347" y="566"/>
                </a:lnTo>
                <a:lnTo>
                  <a:pt x="444" y="664"/>
                </a:lnTo>
                <a:cubicBezTo>
                  <a:pt x="457" y="677"/>
                  <a:pt x="476" y="657"/>
                  <a:pt x="463" y="645"/>
                </a:cubicBezTo>
                <a:lnTo>
                  <a:pt x="347" y="529"/>
                </a:lnTo>
                <a:lnTo>
                  <a:pt x="347" y="507"/>
                </a:lnTo>
                <a:lnTo>
                  <a:pt x="667" y="507"/>
                </a:lnTo>
                <a:lnTo>
                  <a:pt x="667" y="54"/>
                </a:lnTo>
                <a:lnTo>
                  <a:pt x="347" y="54"/>
                </a:lnTo>
                <a:lnTo>
                  <a:pt x="347" y="14"/>
                </a:lnTo>
                <a:cubicBezTo>
                  <a:pt x="347" y="7"/>
                  <a:pt x="341" y="0"/>
                  <a:pt x="333" y="1"/>
                </a:cubicBezTo>
                <a:close/>
                <a:moveTo>
                  <a:pt x="27" y="81"/>
                </a:moveTo>
                <a:cubicBezTo>
                  <a:pt x="231" y="81"/>
                  <a:pt x="435" y="81"/>
                  <a:pt x="640" y="81"/>
                </a:cubicBezTo>
                <a:lnTo>
                  <a:pt x="640" y="481"/>
                </a:lnTo>
                <a:cubicBezTo>
                  <a:pt x="435" y="481"/>
                  <a:pt x="231" y="481"/>
                  <a:pt x="27" y="481"/>
                </a:cubicBezTo>
                <a:lnTo>
                  <a:pt x="27" y="81"/>
                </a:lnTo>
                <a:close/>
                <a:moveTo>
                  <a:pt x="547" y="187"/>
                </a:moveTo>
                <a:cubicBezTo>
                  <a:pt x="532" y="187"/>
                  <a:pt x="520" y="199"/>
                  <a:pt x="520" y="214"/>
                </a:cubicBezTo>
                <a:cubicBezTo>
                  <a:pt x="520" y="215"/>
                  <a:pt x="520" y="216"/>
                  <a:pt x="520" y="218"/>
                </a:cubicBezTo>
                <a:lnTo>
                  <a:pt x="384" y="323"/>
                </a:lnTo>
                <a:cubicBezTo>
                  <a:pt x="380" y="321"/>
                  <a:pt x="377" y="321"/>
                  <a:pt x="373" y="321"/>
                </a:cubicBezTo>
                <a:cubicBezTo>
                  <a:pt x="370" y="321"/>
                  <a:pt x="366" y="322"/>
                  <a:pt x="363" y="323"/>
                </a:cubicBezTo>
                <a:lnTo>
                  <a:pt x="253" y="244"/>
                </a:lnTo>
                <a:cubicBezTo>
                  <a:pt x="253" y="243"/>
                  <a:pt x="253" y="242"/>
                  <a:pt x="253" y="241"/>
                </a:cubicBezTo>
                <a:cubicBezTo>
                  <a:pt x="253" y="226"/>
                  <a:pt x="241" y="214"/>
                  <a:pt x="227" y="214"/>
                </a:cubicBezTo>
                <a:cubicBezTo>
                  <a:pt x="212" y="214"/>
                  <a:pt x="200" y="226"/>
                  <a:pt x="200" y="241"/>
                </a:cubicBezTo>
                <a:cubicBezTo>
                  <a:pt x="200" y="242"/>
                  <a:pt x="200" y="243"/>
                  <a:pt x="200" y="244"/>
                </a:cubicBezTo>
                <a:lnTo>
                  <a:pt x="131" y="296"/>
                </a:lnTo>
                <a:cubicBezTo>
                  <a:pt x="127" y="295"/>
                  <a:pt x="124" y="294"/>
                  <a:pt x="120" y="294"/>
                </a:cubicBezTo>
                <a:cubicBezTo>
                  <a:pt x="105" y="294"/>
                  <a:pt x="93" y="306"/>
                  <a:pt x="93" y="321"/>
                </a:cubicBezTo>
                <a:cubicBezTo>
                  <a:pt x="93" y="335"/>
                  <a:pt x="105" y="347"/>
                  <a:pt x="120" y="347"/>
                </a:cubicBezTo>
                <a:cubicBezTo>
                  <a:pt x="135" y="347"/>
                  <a:pt x="147" y="335"/>
                  <a:pt x="147" y="321"/>
                </a:cubicBezTo>
                <a:cubicBezTo>
                  <a:pt x="147" y="320"/>
                  <a:pt x="147" y="319"/>
                  <a:pt x="146" y="318"/>
                </a:cubicBezTo>
                <a:lnTo>
                  <a:pt x="216" y="265"/>
                </a:lnTo>
                <a:cubicBezTo>
                  <a:pt x="220" y="267"/>
                  <a:pt x="223" y="267"/>
                  <a:pt x="227" y="267"/>
                </a:cubicBezTo>
                <a:cubicBezTo>
                  <a:pt x="230" y="267"/>
                  <a:pt x="234" y="267"/>
                  <a:pt x="238" y="265"/>
                </a:cubicBezTo>
                <a:lnTo>
                  <a:pt x="347" y="345"/>
                </a:lnTo>
                <a:cubicBezTo>
                  <a:pt x="347" y="346"/>
                  <a:pt x="347" y="346"/>
                  <a:pt x="347" y="347"/>
                </a:cubicBezTo>
                <a:cubicBezTo>
                  <a:pt x="347" y="362"/>
                  <a:pt x="359" y="374"/>
                  <a:pt x="373" y="374"/>
                </a:cubicBezTo>
                <a:cubicBezTo>
                  <a:pt x="388" y="374"/>
                  <a:pt x="400" y="362"/>
                  <a:pt x="400" y="347"/>
                </a:cubicBezTo>
                <a:cubicBezTo>
                  <a:pt x="400" y="346"/>
                  <a:pt x="400" y="345"/>
                  <a:pt x="400" y="344"/>
                </a:cubicBezTo>
                <a:lnTo>
                  <a:pt x="537" y="239"/>
                </a:lnTo>
                <a:cubicBezTo>
                  <a:pt x="540" y="240"/>
                  <a:pt x="543" y="241"/>
                  <a:pt x="547" y="241"/>
                </a:cubicBezTo>
                <a:cubicBezTo>
                  <a:pt x="561" y="241"/>
                  <a:pt x="573" y="229"/>
                  <a:pt x="573" y="214"/>
                </a:cubicBezTo>
                <a:cubicBezTo>
                  <a:pt x="573" y="199"/>
                  <a:pt x="561" y="187"/>
                  <a:pt x="547" y="187"/>
                </a:cubicBezTo>
                <a:close/>
              </a:path>
            </a:pathLst>
          </a:custGeom>
          <a:solidFill>
            <a:schemeClr val="bg1"/>
          </a:solidFill>
          <a:ln w="9525">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lumMod val="65000"/>
                </a:schemeClr>
              </a:solidFill>
              <a:latin typeface="Segoe UI" panose="020B0502040204020203" pitchFamily="34" charset="0"/>
              <a:cs typeface="Segoe UI" panose="020B0502040204020203" pitchFamily="34" charset="0"/>
            </a:endParaRPr>
          </a:p>
        </p:txBody>
      </p:sp>
      <p:sp>
        <p:nvSpPr>
          <p:cNvPr id="12" name="Rectangle: Rounded Corners 11">
            <a:extLst>
              <a:ext uri="{FF2B5EF4-FFF2-40B4-BE49-F238E27FC236}">
                <a16:creationId xmlns:a16="http://schemas.microsoft.com/office/drawing/2014/main" id="{57640CB9-A038-4E06-8C60-CD0D44E5E3C1}"/>
              </a:ext>
            </a:extLst>
          </p:cNvPr>
          <p:cNvSpPr/>
          <p:nvPr/>
        </p:nvSpPr>
        <p:spPr>
          <a:xfrm>
            <a:off x="7001762" y="5078429"/>
            <a:ext cx="730233"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lumMod val="65000"/>
                  </a:schemeClr>
                </a:solidFill>
              </a:rPr>
              <a:t>Data</a:t>
            </a:r>
          </a:p>
          <a:p>
            <a:r>
              <a:rPr lang="en-US" sz="900" b="1" dirty="0">
                <a:solidFill>
                  <a:schemeClr val="bg1">
                    <a:lumMod val="65000"/>
                  </a:schemeClr>
                </a:solidFill>
              </a:rPr>
              <a:t>Model</a:t>
            </a:r>
          </a:p>
        </p:txBody>
      </p:sp>
      <p:sp>
        <p:nvSpPr>
          <p:cNvPr id="13" name="Add Database">
            <a:extLst>
              <a:ext uri="{FF2B5EF4-FFF2-40B4-BE49-F238E27FC236}">
                <a16:creationId xmlns:a16="http://schemas.microsoft.com/office/drawing/2014/main" id="{3B1DECCF-89C5-43E5-9EB6-24D601245990}"/>
              </a:ext>
            </a:extLst>
          </p:cNvPr>
          <p:cNvSpPr>
            <a:spLocks noChangeAspect="1" noEditPoints="1"/>
          </p:cNvSpPr>
          <p:nvPr/>
        </p:nvSpPr>
        <p:spPr bwMode="auto">
          <a:xfrm>
            <a:off x="7481144" y="5232144"/>
            <a:ext cx="197635" cy="197635"/>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chemeClr val="bg1"/>
          </a:solidFill>
          <a:ln w="9525">
            <a:solidFill>
              <a:schemeClr val="bg1">
                <a:lumMod val="85000"/>
              </a:schemeClr>
            </a:solid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solidFill>
                <a:schemeClr val="bg1">
                  <a:lumMod val="65000"/>
                </a:schemeClr>
              </a:solidFill>
              <a:latin typeface="Segoe UI" panose="020B0502040204020203" pitchFamily="34" charset="0"/>
              <a:cs typeface="Segoe UI" panose="020B0502040204020203" pitchFamily="34" charset="0"/>
            </a:endParaRPr>
          </a:p>
        </p:txBody>
      </p:sp>
      <p:sp>
        <p:nvSpPr>
          <p:cNvPr id="14" name="Rectangle: Rounded Corners 13">
            <a:extLst>
              <a:ext uri="{FF2B5EF4-FFF2-40B4-BE49-F238E27FC236}">
                <a16:creationId xmlns:a16="http://schemas.microsoft.com/office/drawing/2014/main" id="{FBA0FC25-FDC9-4BE1-944F-97D9D616B0DD}"/>
              </a:ext>
            </a:extLst>
          </p:cNvPr>
          <p:cNvSpPr/>
          <p:nvPr/>
        </p:nvSpPr>
        <p:spPr>
          <a:xfrm>
            <a:off x="7740775" y="5078429"/>
            <a:ext cx="688180"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bg1">
                    <a:lumMod val="65000"/>
                  </a:schemeClr>
                </a:solidFill>
              </a:rPr>
              <a:t>Security</a:t>
            </a:r>
          </a:p>
        </p:txBody>
      </p:sp>
      <p:sp>
        <p:nvSpPr>
          <p:cNvPr id="15" name="Lock">
            <a:extLst>
              <a:ext uri="{FF2B5EF4-FFF2-40B4-BE49-F238E27FC236}">
                <a16:creationId xmlns:a16="http://schemas.microsoft.com/office/drawing/2014/main" id="{7FCAA787-06B3-460A-AAD7-663C5F14A911}"/>
              </a:ext>
            </a:extLst>
          </p:cNvPr>
          <p:cNvSpPr>
            <a:spLocks noChangeAspect="1" noEditPoints="1"/>
          </p:cNvSpPr>
          <p:nvPr/>
        </p:nvSpPr>
        <p:spPr bwMode="auto">
          <a:xfrm>
            <a:off x="8121669" y="5288458"/>
            <a:ext cx="163513" cy="217239"/>
          </a:xfrm>
          <a:custGeom>
            <a:avLst/>
            <a:gdLst>
              <a:gd name="T0" fmla="*/ 226 w 453"/>
              <a:gd name="T1" fmla="*/ 0 h 600"/>
              <a:gd name="T2" fmla="*/ 80 w 453"/>
              <a:gd name="T3" fmla="*/ 146 h 600"/>
              <a:gd name="T4" fmla="*/ 80 w 453"/>
              <a:gd name="T5" fmla="*/ 226 h 600"/>
              <a:gd name="T6" fmla="*/ 40 w 453"/>
              <a:gd name="T7" fmla="*/ 226 h 600"/>
              <a:gd name="T8" fmla="*/ 0 w 453"/>
              <a:gd name="T9" fmla="*/ 266 h 600"/>
              <a:gd name="T10" fmla="*/ 0 w 453"/>
              <a:gd name="T11" fmla="*/ 560 h 600"/>
              <a:gd name="T12" fmla="*/ 40 w 453"/>
              <a:gd name="T13" fmla="*/ 600 h 600"/>
              <a:gd name="T14" fmla="*/ 413 w 453"/>
              <a:gd name="T15" fmla="*/ 600 h 600"/>
              <a:gd name="T16" fmla="*/ 453 w 453"/>
              <a:gd name="T17" fmla="*/ 560 h 600"/>
              <a:gd name="T18" fmla="*/ 453 w 453"/>
              <a:gd name="T19" fmla="*/ 266 h 600"/>
              <a:gd name="T20" fmla="*/ 413 w 453"/>
              <a:gd name="T21" fmla="*/ 226 h 600"/>
              <a:gd name="T22" fmla="*/ 373 w 453"/>
              <a:gd name="T23" fmla="*/ 226 h 600"/>
              <a:gd name="T24" fmla="*/ 373 w 453"/>
              <a:gd name="T25" fmla="*/ 146 h 600"/>
              <a:gd name="T26" fmla="*/ 226 w 453"/>
              <a:gd name="T27" fmla="*/ 0 h 600"/>
              <a:gd name="T28" fmla="*/ 226 w 453"/>
              <a:gd name="T29" fmla="*/ 26 h 600"/>
              <a:gd name="T30" fmla="*/ 346 w 453"/>
              <a:gd name="T31" fmla="*/ 146 h 600"/>
              <a:gd name="T32" fmla="*/ 346 w 453"/>
              <a:gd name="T33" fmla="*/ 226 h 600"/>
              <a:gd name="T34" fmla="*/ 106 w 453"/>
              <a:gd name="T35" fmla="*/ 226 h 600"/>
              <a:gd name="T36" fmla="*/ 106 w 453"/>
              <a:gd name="T37" fmla="*/ 146 h 600"/>
              <a:gd name="T38" fmla="*/ 226 w 453"/>
              <a:gd name="T39" fmla="*/ 26 h 600"/>
              <a:gd name="T40" fmla="*/ 40 w 453"/>
              <a:gd name="T41" fmla="*/ 253 h 600"/>
              <a:gd name="T42" fmla="*/ 413 w 453"/>
              <a:gd name="T43" fmla="*/ 253 h 600"/>
              <a:gd name="T44" fmla="*/ 426 w 453"/>
              <a:gd name="T45" fmla="*/ 266 h 600"/>
              <a:gd name="T46" fmla="*/ 426 w 453"/>
              <a:gd name="T47" fmla="*/ 560 h 600"/>
              <a:gd name="T48" fmla="*/ 413 w 453"/>
              <a:gd name="T49" fmla="*/ 573 h 600"/>
              <a:gd name="T50" fmla="*/ 40 w 453"/>
              <a:gd name="T51" fmla="*/ 573 h 600"/>
              <a:gd name="T52" fmla="*/ 26 w 453"/>
              <a:gd name="T53" fmla="*/ 560 h 600"/>
              <a:gd name="T54" fmla="*/ 26 w 453"/>
              <a:gd name="T55" fmla="*/ 266 h 600"/>
              <a:gd name="T56" fmla="*/ 40 w 453"/>
              <a:gd name="T57" fmla="*/ 253 h 600"/>
              <a:gd name="T58" fmla="*/ 226 w 453"/>
              <a:gd name="T59" fmla="*/ 346 h 600"/>
              <a:gd name="T60" fmla="*/ 186 w 453"/>
              <a:gd name="T61" fmla="*/ 386 h 600"/>
              <a:gd name="T62" fmla="*/ 200 w 453"/>
              <a:gd name="T63" fmla="*/ 416 h 600"/>
              <a:gd name="T64" fmla="*/ 200 w 453"/>
              <a:gd name="T65" fmla="*/ 453 h 600"/>
              <a:gd name="T66" fmla="*/ 226 w 453"/>
              <a:gd name="T67" fmla="*/ 480 h 600"/>
              <a:gd name="T68" fmla="*/ 253 w 453"/>
              <a:gd name="T69" fmla="*/ 453 h 600"/>
              <a:gd name="T70" fmla="*/ 253 w 453"/>
              <a:gd name="T71" fmla="*/ 416 h 600"/>
              <a:gd name="T72" fmla="*/ 266 w 453"/>
              <a:gd name="T73" fmla="*/ 386 h 600"/>
              <a:gd name="T74" fmla="*/ 226 w 453"/>
              <a:gd name="T75" fmla="*/ 34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3" h="600">
                <a:moveTo>
                  <a:pt x="226" y="0"/>
                </a:moveTo>
                <a:cubicBezTo>
                  <a:pt x="146" y="0"/>
                  <a:pt x="80" y="65"/>
                  <a:pt x="80" y="146"/>
                </a:cubicBezTo>
                <a:lnTo>
                  <a:pt x="80" y="226"/>
                </a:lnTo>
                <a:lnTo>
                  <a:pt x="40" y="226"/>
                </a:lnTo>
                <a:cubicBezTo>
                  <a:pt x="18" y="226"/>
                  <a:pt x="0" y="244"/>
                  <a:pt x="0" y="266"/>
                </a:cubicBezTo>
                <a:lnTo>
                  <a:pt x="0" y="560"/>
                </a:lnTo>
                <a:cubicBezTo>
                  <a:pt x="0" y="582"/>
                  <a:pt x="18" y="600"/>
                  <a:pt x="40" y="600"/>
                </a:cubicBezTo>
                <a:lnTo>
                  <a:pt x="413" y="600"/>
                </a:lnTo>
                <a:cubicBezTo>
                  <a:pt x="435" y="600"/>
                  <a:pt x="453" y="582"/>
                  <a:pt x="453" y="560"/>
                </a:cubicBezTo>
                <a:lnTo>
                  <a:pt x="453" y="266"/>
                </a:lnTo>
                <a:cubicBezTo>
                  <a:pt x="453" y="244"/>
                  <a:pt x="435" y="226"/>
                  <a:pt x="413" y="226"/>
                </a:cubicBezTo>
                <a:lnTo>
                  <a:pt x="373" y="226"/>
                </a:lnTo>
                <a:lnTo>
                  <a:pt x="373" y="146"/>
                </a:lnTo>
                <a:cubicBezTo>
                  <a:pt x="373" y="65"/>
                  <a:pt x="307" y="0"/>
                  <a:pt x="226" y="0"/>
                </a:cubicBezTo>
                <a:close/>
                <a:moveTo>
                  <a:pt x="226" y="26"/>
                </a:moveTo>
                <a:cubicBezTo>
                  <a:pt x="293" y="26"/>
                  <a:pt x="346" y="80"/>
                  <a:pt x="346" y="146"/>
                </a:cubicBezTo>
                <a:lnTo>
                  <a:pt x="346" y="226"/>
                </a:lnTo>
                <a:lnTo>
                  <a:pt x="106" y="226"/>
                </a:lnTo>
                <a:lnTo>
                  <a:pt x="106" y="146"/>
                </a:lnTo>
                <a:cubicBezTo>
                  <a:pt x="106" y="80"/>
                  <a:pt x="160" y="26"/>
                  <a:pt x="226" y="26"/>
                </a:cubicBezTo>
                <a:close/>
                <a:moveTo>
                  <a:pt x="40" y="253"/>
                </a:moveTo>
                <a:lnTo>
                  <a:pt x="413" y="253"/>
                </a:lnTo>
                <a:cubicBezTo>
                  <a:pt x="421" y="253"/>
                  <a:pt x="426" y="259"/>
                  <a:pt x="426" y="266"/>
                </a:cubicBezTo>
                <a:lnTo>
                  <a:pt x="426" y="560"/>
                </a:lnTo>
                <a:cubicBezTo>
                  <a:pt x="426" y="567"/>
                  <a:pt x="421" y="573"/>
                  <a:pt x="413" y="573"/>
                </a:cubicBezTo>
                <a:lnTo>
                  <a:pt x="40" y="573"/>
                </a:lnTo>
                <a:cubicBezTo>
                  <a:pt x="32" y="573"/>
                  <a:pt x="26" y="567"/>
                  <a:pt x="26" y="560"/>
                </a:cubicBezTo>
                <a:lnTo>
                  <a:pt x="26" y="266"/>
                </a:lnTo>
                <a:cubicBezTo>
                  <a:pt x="26" y="259"/>
                  <a:pt x="32" y="253"/>
                  <a:pt x="40" y="253"/>
                </a:cubicBezTo>
                <a:close/>
                <a:moveTo>
                  <a:pt x="226" y="346"/>
                </a:moveTo>
                <a:cubicBezTo>
                  <a:pt x="204" y="346"/>
                  <a:pt x="186" y="364"/>
                  <a:pt x="186" y="386"/>
                </a:cubicBezTo>
                <a:cubicBezTo>
                  <a:pt x="186" y="398"/>
                  <a:pt x="192" y="409"/>
                  <a:pt x="200" y="416"/>
                </a:cubicBezTo>
                <a:lnTo>
                  <a:pt x="200" y="453"/>
                </a:lnTo>
                <a:cubicBezTo>
                  <a:pt x="200" y="468"/>
                  <a:pt x="212" y="480"/>
                  <a:pt x="226" y="480"/>
                </a:cubicBezTo>
                <a:cubicBezTo>
                  <a:pt x="241" y="480"/>
                  <a:pt x="253" y="468"/>
                  <a:pt x="253" y="453"/>
                </a:cubicBezTo>
                <a:lnTo>
                  <a:pt x="253" y="416"/>
                </a:lnTo>
                <a:cubicBezTo>
                  <a:pt x="261" y="409"/>
                  <a:pt x="266" y="398"/>
                  <a:pt x="266" y="386"/>
                </a:cubicBezTo>
                <a:cubicBezTo>
                  <a:pt x="266" y="364"/>
                  <a:pt x="249" y="346"/>
                  <a:pt x="226" y="346"/>
                </a:cubicBezTo>
                <a:close/>
              </a:path>
            </a:pathLst>
          </a:custGeom>
          <a:solidFill>
            <a:schemeClr val="bg1"/>
          </a:solidFill>
          <a:ln>
            <a:solidFill>
              <a:schemeClr val="bg1">
                <a:lumMod val="85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solidFill>
                <a:schemeClr val="bg1">
                  <a:lumMod val="65000"/>
                </a:schemeClr>
              </a:solidFill>
              <a:latin typeface="Segoe UI" panose="020B0502040204020203" pitchFamily="34" charset="0"/>
              <a:cs typeface="Segoe UI" panose="020B0502040204020203" pitchFamily="34" charset="0"/>
            </a:endParaRPr>
          </a:p>
        </p:txBody>
      </p:sp>
      <p:sp>
        <p:nvSpPr>
          <p:cNvPr id="16" name="Multipe Users">
            <a:extLst>
              <a:ext uri="{FF2B5EF4-FFF2-40B4-BE49-F238E27FC236}">
                <a16:creationId xmlns:a16="http://schemas.microsoft.com/office/drawing/2014/main" id="{AE5CA69F-3653-48E5-9484-0BDC9F3CC822}"/>
              </a:ext>
            </a:extLst>
          </p:cNvPr>
          <p:cNvSpPr>
            <a:spLocks noChangeAspect="1" noEditPoints="1"/>
          </p:cNvSpPr>
          <p:nvPr/>
        </p:nvSpPr>
        <p:spPr bwMode="auto">
          <a:xfrm>
            <a:off x="7839531" y="5306289"/>
            <a:ext cx="236467" cy="199735"/>
          </a:xfrm>
          <a:custGeom>
            <a:avLst/>
            <a:gdLst>
              <a:gd name="T0" fmla="*/ 146 w 669"/>
              <a:gd name="T1" fmla="*/ 198 h 568"/>
              <a:gd name="T2" fmla="*/ 162 w 669"/>
              <a:gd name="T3" fmla="*/ 274 h 568"/>
              <a:gd name="T4" fmla="*/ 191 w 669"/>
              <a:gd name="T5" fmla="*/ 337 h 568"/>
              <a:gd name="T6" fmla="*/ 97 w 669"/>
              <a:gd name="T7" fmla="*/ 437 h 568"/>
              <a:gd name="T8" fmla="*/ 0 w 669"/>
              <a:gd name="T9" fmla="*/ 568 h 568"/>
              <a:gd name="T10" fmla="*/ 516 w 669"/>
              <a:gd name="T11" fmla="*/ 496 h 568"/>
              <a:gd name="T12" fmla="*/ 640 w 669"/>
              <a:gd name="T13" fmla="*/ 416 h 568"/>
              <a:gd name="T14" fmla="*/ 510 w 669"/>
              <a:gd name="T15" fmla="*/ 338 h 568"/>
              <a:gd name="T16" fmla="*/ 522 w 669"/>
              <a:gd name="T17" fmla="*/ 281 h 568"/>
              <a:gd name="T18" fmla="*/ 554 w 669"/>
              <a:gd name="T19" fmla="*/ 210 h 568"/>
              <a:gd name="T20" fmla="*/ 541 w 669"/>
              <a:gd name="T21" fmla="*/ 60 h 568"/>
              <a:gd name="T22" fmla="*/ 440 w 669"/>
              <a:gd name="T23" fmla="*/ 13 h 568"/>
              <a:gd name="T24" fmla="*/ 267 w 669"/>
              <a:gd name="T25" fmla="*/ 0 h 568"/>
              <a:gd name="T26" fmla="*/ 316 w 669"/>
              <a:gd name="T27" fmla="*/ 43 h 568"/>
              <a:gd name="T28" fmla="*/ 363 w 669"/>
              <a:gd name="T29" fmla="*/ 70 h 568"/>
              <a:gd name="T30" fmla="*/ 360 w 669"/>
              <a:gd name="T31" fmla="*/ 208 h 568"/>
              <a:gd name="T32" fmla="*/ 365 w 669"/>
              <a:gd name="T33" fmla="*/ 251 h 568"/>
              <a:gd name="T34" fmla="*/ 349 w 669"/>
              <a:gd name="T35" fmla="*/ 266 h 568"/>
              <a:gd name="T36" fmla="*/ 326 w 669"/>
              <a:gd name="T37" fmla="*/ 320 h 568"/>
              <a:gd name="T38" fmla="*/ 320 w 669"/>
              <a:gd name="T39" fmla="*/ 389 h 568"/>
              <a:gd name="T40" fmla="*/ 366 w 669"/>
              <a:gd name="T41" fmla="*/ 436 h 568"/>
              <a:gd name="T42" fmla="*/ 482 w 669"/>
              <a:gd name="T43" fmla="*/ 495 h 568"/>
              <a:gd name="T44" fmla="*/ 31 w 669"/>
              <a:gd name="T45" fmla="*/ 541 h 568"/>
              <a:gd name="T46" fmla="*/ 171 w 669"/>
              <a:gd name="T47" fmla="*/ 436 h 568"/>
              <a:gd name="T48" fmla="*/ 216 w 669"/>
              <a:gd name="T49" fmla="*/ 389 h 568"/>
              <a:gd name="T50" fmla="*/ 210 w 669"/>
              <a:gd name="T51" fmla="*/ 320 h 568"/>
              <a:gd name="T52" fmla="*/ 186 w 669"/>
              <a:gd name="T53" fmla="*/ 266 h 568"/>
              <a:gd name="T54" fmla="*/ 171 w 669"/>
              <a:gd name="T55" fmla="*/ 251 h 568"/>
              <a:gd name="T56" fmla="*/ 176 w 669"/>
              <a:gd name="T57" fmla="*/ 208 h 568"/>
              <a:gd name="T58" fmla="*/ 267 w 669"/>
              <a:gd name="T59" fmla="*/ 26 h 568"/>
              <a:gd name="T60" fmla="*/ 483 w 669"/>
              <a:gd name="T61" fmla="*/ 58 h 568"/>
              <a:gd name="T62" fmla="*/ 530 w 669"/>
              <a:gd name="T63" fmla="*/ 109 h 568"/>
              <a:gd name="T64" fmla="*/ 525 w 669"/>
              <a:gd name="T65" fmla="*/ 197 h 568"/>
              <a:gd name="T66" fmla="*/ 520 w 669"/>
              <a:gd name="T67" fmla="*/ 227 h 568"/>
              <a:gd name="T68" fmla="*/ 498 w 669"/>
              <a:gd name="T69" fmla="*/ 269 h 568"/>
              <a:gd name="T70" fmla="*/ 482 w 669"/>
              <a:gd name="T71" fmla="*/ 287 h 568"/>
              <a:gd name="T72" fmla="*/ 483 w 669"/>
              <a:gd name="T73" fmla="*/ 345 h 568"/>
              <a:gd name="T74" fmla="*/ 575 w 669"/>
              <a:gd name="T75" fmla="*/ 406 h 568"/>
              <a:gd name="T76" fmla="*/ 493 w 669"/>
              <a:gd name="T77" fmla="*/ 469 h 568"/>
              <a:gd name="T78" fmla="*/ 347 w 669"/>
              <a:gd name="T79" fmla="*/ 385 h 568"/>
              <a:gd name="T80" fmla="*/ 362 w 669"/>
              <a:gd name="T81" fmla="*/ 314 h 568"/>
              <a:gd name="T82" fmla="*/ 399 w 669"/>
              <a:gd name="T83" fmla="*/ 231 h 568"/>
              <a:gd name="T84" fmla="*/ 384 w 669"/>
              <a:gd name="T85" fmla="*/ 54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9" h="568">
                <a:moveTo>
                  <a:pt x="266" y="0"/>
                </a:moveTo>
                <a:cubicBezTo>
                  <a:pt x="204" y="1"/>
                  <a:pt x="164" y="26"/>
                  <a:pt x="147" y="66"/>
                </a:cubicBezTo>
                <a:cubicBezTo>
                  <a:pt x="131" y="103"/>
                  <a:pt x="134" y="150"/>
                  <a:pt x="146" y="198"/>
                </a:cubicBezTo>
                <a:cubicBezTo>
                  <a:pt x="140" y="206"/>
                  <a:pt x="135" y="216"/>
                  <a:pt x="137" y="231"/>
                </a:cubicBezTo>
                <a:cubicBezTo>
                  <a:pt x="138" y="245"/>
                  <a:pt x="144" y="257"/>
                  <a:pt x="150" y="267"/>
                </a:cubicBezTo>
                <a:cubicBezTo>
                  <a:pt x="153" y="272"/>
                  <a:pt x="158" y="272"/>
                  <a:pt x="162" y="274"/>
                </a:cubicBezTo>
                <a:cubicBezTo>
                  <a:pt x="164" y="288"/>
                  <a:pt x="168" y="302"/>
                  <a:pt x="174" y="314"/>
                </a:cubicBezTo>
                <a:cubicBezTo>
                  <a:pt x="178" y="321"/>
                  <a:pt x="181" y="327"/>
                  <a:pt x="185" y="332"/>
                </a:cubicBezTo>
                <a:cubicBezTo>
                  <a:pt x="186" y="334"/>
                  <a:pt x="189" y="335"/>
                  <a:pt x="191" y="337"/>
                </a:cubicBezTo>
                <a:cubicBezTo>
                  <a:pt x="191" y="354"/>
                  <a:pt x="191" y="367"/>
                  <a:pt x="190" y="385"/>
                </a:cubicBezTo>
                <a:cubicBezTo>
                  <a:pt x="185" y="395"/>
                  <a:pt x="175" y="404"/>
                  <a:pt x="159" y="412"/>
                </a:cubicBezTo>
                <a:cubicBezTo>
                  <a:pt x="142" y="420"/>
                  <a:pt x="120" y="428"/>
                  <a:pt x="97" y="437"/>
                </a:cubicBezTo>
                <a:cubicBezTo>
                  <a:pt x="75" y="447"/>
                  <a:pt x="52" y="459"/>
                  <a:pt x="34" y="477"/>
                </a:cubicBezTo>
                <a:cubicBezTo>
                  <a:pt x="16" y="495"/>
                  <a:pt x="3" y="521"/>
                  <a:pt x="1" y="554"/>
                </a:cubicBezTo>
                <a:lnTo>
                  <a:pt x="0" y="568"/>
                </a:lnTo>
                <a:lnTo>
                  <a:pt x="535" y="568"/>
                </a:lnTo>
                <a:lnTo>
                  <a:pt x="535" y="554"/>
                </a:lnTo>
                <a:cubicBezTo>
                  <a:pt x="533" y="531"/>
                  <a:pt x="526" y="511"/>
                  <a:pt x="516" y="496"/>
                </a:cubicBezTo>
                <a:lnTo>
                  <a:pt x="669" y="496"/>
                </a:lnTo>
                <a:lnTo>
                  <a:pt x="668" y="482"/>
                </a:lnTo>
                <a:cubicBezTo>
                  <a:pt x="666" y="453"/>
                  <a:pt x="655" y="431"/>
                  <a:pt x="640" y="416"/>
                </a:cubicBezTo>
                <a:cubicBezTo>
                  <a:pt x="624" y="400"/>
                  <a:pt x="605" y="390"/>
                  <a:pt x="586" y="382"/>
                </a:cubicBezTo>
                <a:cubicBezTo>
                  <a:pt x="567" y="374"/>
                  <a:pt x="549" y="367"/>
                  <a:pt x="535" y="360"/>
                </a:cubicBezTo>
                <a:cubicBezTo>
                  <a:pt x="521" y="353"/>
                  <a:pt x="513" y="347"/>
                  <a:pt x="510" y="338"/>
                </a:cubicBezTo>
                <a:cubicBezTo>
                  <a:pt x="509" y="325"/>
                  <a:pt x="509" y="313"/>
                  <a:pt x="509" y="300"/>
                </a:cubicBezTo>
                <a:cubicBezTo>
                  <a:pt x="510" y="299"/>
                  <a:pt x="512" y="297"/>
                  <a:pt x="513" y="296"/>
                </a:cubicBezTo>
                <a:cubicBezTo>
                  <a:pt x="517" y="291"/>
                  <a:pt x="520" y="286"/>
                  <a:pt x="522" y="281"/>
                </a:cubicBezTo>
                <a:cubicBezTo>
                  <a:pt x="527" y="271"/>
                  <a:pt x="530" y="259"/>
                  <a:pt x="532" y="248"/>
                </a:cubicBezTo>
                <a:cubicBezTo>
                  <a:pt x="536" y="246"/>
                  <a:pt x="540" y="245"/>
                  <a:pt x="543" y="242"/>
                </a:cubicBezTo>
                <a:cubicBezTo>
                  <a:pt x="548" y="234"/>
                  <a:pt x="552" y="224"/>
                  <a:pt x="554" y="210"/>
                </a:cubicBezTo>
                <a:cubicBezTo>
                  <a:pt x="555" y="199"/>
                  <a:pt x="550" y="190"/>
                  <a:pt x="546" y="183"/>
                </a:cubicBezTo>
                <a:cubicBezTo>
                  <a:pt x="552" y="164"/>
                  <a:pt x="558" y="136"/>
                  <a:pt x="556" y="107"/>
                </a:cubicBezTo>
                <a:cubicBezTo>
                  <a:pt x="555" y="90"/>
                  <a:pt x="551" y="74"/>
                  <a:pt x="541" y="60"/>
                </a:cubicBezTo>
                <a:cubicBezTo>
                  <a:pt x="531" y="47"/>
                  <a:pt x="516" y="37"/>
                  <a:pt x="496" y="34"/>
                </a:cubicBezTo>
                <a:cubicBezTo>
                  <a:pt x="483" y="20"/>
                  <a:pt x="464" y="13"/>
                  <a:pt x="440" y="13"/>
                </a:cubicBezTo>
                <a:lnTo>
                  <a:pt x="440" y="13"/>
                </a:lnTo>
                <a:cubicBezTo>
                  <a:pt x="407" y="14"/>
                  <a:pt x="382" y="22"/>
                  <a:pt x="364" y="36"/>
                </a:cubicBezTo>
                <a:cubicBezTo>
                  <a:pt x="356" y="31"/>
                  <a:pt x="346" y="27"/>
                  <a:pt x="335" y="25"/>
                </a:cubicBezTo>
                <a:cubicBezTo>
                  <a:pt x="321" y="7"/>
                  <a:pt x="296" y="0"/>
                  <a:pt x="267" y="0"/>
                </a:cubicBezTo>
                <a:lnTo>
                  <a:pt x="266" y="0"/>
                </a:lnTo>
                <a:close/>
                <a:moveTo>
                  <a:pt x="267" y="26"/>
                </a:moveTo>
                <a:cubicBezTo>
                  <a:pt x="294" y="26"/>
                  <a:pt x="311" y="34"/>
                  <a:pt x="316" y="43"/>
                </a:cubicBezTo>
                <a:lnTo>
                  <a:pt x="319" y="49"/>
                </a:lnTo>
                <a:lnTo>
                  <a:pt x="326" y="50"/>
                </a:lnTo>
                <a:cubicBezTo>
                  <a:pt x="344" y="52"/>
                  <a:pt x="355" y="60"/>
                  <a:pt x="363" y="70"/>
                </a:cubicBezTo>
                <a:cubicBezTo>
                  <a:pt x="370" y="80"/>
                  <a:pt x="374" y="95"/>
                  <a:pt x="375" y="111"/>
                </a:cubicBezTo>
                <a:cubicBezTo>
                  <a:pt x="378" y="143"/>
                  <a:pt x="369" y="180"/>
                  <a:pt x="363" y="198"/>
                </a:cubicBezTo>
                <a:lnTo>
                  <a:pt x="360" y="208"/>
                </a:lnTo>
                <a:lnTo>
                  <a:pt x="369" y="213"/>
                </a:lnTo>
                <a:cubicBezTo>
                  <a:pt x="368" y="213"/>
                  <a:pt x="374" y="217"/>
                  <a:pt x="373" y="228"/>
                </a:cubicBezTo>
                <a:cubicBezTo>
                  <a:pt x="371" y="241"/>
                  <a:pt x="368" y="248"/>
                  <a:pt x="365" y="251"/>
                </a:cubicBezTo>
                <a:cubicBezTo>
                  <a:pt x="363" y="254"/>
                  <a:pt x="362" y="254"/>
                  <a:pt x="361" y="254"/>
                </a:cubicBezTo>
                <a:lnTo>
                  <a:pt x="351" y="255"/>
                </a:lnTo>
                <a:lnTo>
                  <a:pt x="349" y="266"/>
                </a:lnTo>
                <a:cubicBezTo>
                  <a:pt x="348" y="277"/>
                  <a:pt x="343" y="291"/>
                  <a:pt x="338" y="302"/>
                </a:cubicBezTo>
                <a:cubicBezTo>
                  <a:pt x="335" y="308"/>
                  <a:pt x="333" y="312"/>
                  <a:pt x="330" y="316"/>
                </a:cubicBezTo>
                <a:cubicBezTo>
                  <a:pt x="328" y="319"/>
                  <a:pt x="325" y="321"/>
                  <a:pt x="326" y="320"/>
                </a:cubicBezTo>
                <a:lnTo>
                  <a:pt x="319" y="324"/>
                </a:lnTo>
                <a:lnTo>
                  <a:pt x="319" y="332"/>
                </a:lnTo>
                <a:cubicBezTo>
                  <a:pt x="319" y="351"/>
                  <a:pt x="318" y="367"/>
                  <a:pt x="320" y="389"/>
                </a:cubicBezTo>
                <a:lnTo>
                  <a:pt x="321" y="391"/>
                </a:lnTo>
                <a:lnTo>
                  <a:pt x="321" y="393"/>
                </a:lnTo>
                <a:cubicBezTo>
                  <a:pt x="329" y="413"/>
                  <a:pt x="346" y="426"/>
                  <a:pt x="366" y="436"/>
                </a:cubicBezTo>
                <a:cubicBezTo>
                  <a:pt x="385" y="445"/>
                  <a:pt x="407" y="453"/>
                  <a:pt x="428" y="462"/>
                </a:cubicBezTo>
                <a:cubicBezTo>
                  <a:pt x="446" y="469"/>
                  <a:pt x="462" y="478"/>
                  <a:pt x="475" y="489"/>
                </a:cubicBezTo>
                <a:cubicBezTo>
                  <a:pt x="477" y="492"/>
                  <a:pt x="479" y="494"/>
                  <a:pt x="482" y="495"/>
                </a:cubicBezTo>
                <a:cubicBezTo>
                  <a:pt x="482" y="495"/>
                  <a:pt x="482" y="495"/>
                  <a:pt x="483" y="496"/>
                </a:cubicBezTo>
                <a:cubicBezTo>
                  <a:pt x="494" y="507"/>
                  <a:pt x="501" y="522"/>
                  <a:pt x="505" y="541"/>
                </a:cubicBezTo>
                <a:lnTo>
                  <a:pt x="31" y="541"/>
                </a:lnTo>
                <a:cubicBezTo>
                  <a:pt x="35" y="522"/>
                  <a:pt x="42" y="507"/>
                  <a:pt x="53" y="496"/>
                </a:cubicBezTo>
                <a:cubicBezTo>
                  <a:pt x="67" y="481"/>
                  <a:pt x="87" y="471"/>
                  <a:pt x="108" y="462"/>
                </a:cubicBezTo>
                <a:cubicBezTo>
                  <a:pt x="129" y="453"/>
                  <a:pt x="151" y="445"/>
                  <a:pt x="171" y="436"/>
                </a:cubicBezTo>
                <a:cubicBezTo>
                  <a:pt x="190" y="426"/>
                  <a:pt x="208" y="413"/>
                  <a:pt x="215" y="393"/>
                </a:cubicBezTo>
                <a:lnTo>
                  <a:pt x="216" y="391"/>
                </a:lnTo>
                <a:lnTo>
                  <a:pt x="216" y="389"/>
                </a:lnTo>
                <a:cubicBezTo>
                  <a:pt x="218" y="367"/>
                  <a:pt x="217" y="351"/>
                  <a:pt x="217" y="332"/>
                </a:cubicBezTo>
                <a:lnTo>
                  <a:pt x="217" y="324"/>
                </a:lnTo>
                <a:lnTo>
                  <a:pt x="210" y="320"/>
                </a:lnTo>
                <a:cubicBezTo>
                  <a:pt x="211" y="321"/>
                  <a:pt x="209" y="319"/>
                  <a:pt x="206" y="316"/>
                </a:cubicBezTo>
                <a:cubicBezTo>
                  <a:pt x="204" y="312"/>
                  <a:pt x="201" y="307"/>
                  <a:pt x="198" y="302"/>
                </a:cubicBezTo>
                <a:cubicBezTo>
                  <a:pt x="192" y="291"/>
                  <a:pt x="188" y="277"/>
                  <a:pt x="186" y="266"/>
                </a:cubicBezTo>
                <a:lnTo>
                  <a:pt x="185" y="255"/>
                </a:lnTo>
                <a:lnTo>
                  <a:pt x="174" y="254"/>
                </a:lnTo>
                <a:cubicBezTo>
                  <a:pt x="174" y="254"/>
                  <a:pt x="173" y="254"/>
                  <a:pt x="171" y="251"/>
                </a:cubicBezTo>
                <a:cubicBezTo>
                  <a:pt x="168" y="248"/>
                  <a:pt x="165" y="241"/>
                  <a:pt x="163" y="228"/>
                </a:cubicBezTo>
                <a:cubicBezTo>
                  <a:pt x="161" y="222"/>
                  <a:pt x="166" y="217"/>
                  <a:pt x="167" y="213"/>
                </a:cubicBezTo>
                <a:lnTo>
                  <a:pt x="176" y="208"/>
                </a:lnTo>
                <a:lnTo>
                  <a:pt x="173" y="198"/>
                </a:lnTo>
                <a:cubicBezTo>
                  <a:pt x="161" y="150"/>
                  <a:pt x="159" y="106"/>
                  <a:pt x="172" y="76"/>
                </a:cubicBezTo>
                <a:cubicBezTo>
                  <a:pt x="185" y="46"/>
                  <a:pt x="211" y="27"/>
                  <a:pt x="267" y="26"/>
                </a:cubicBezTo>
                <a:close/>
                <a:moveTo>
                  <a:pt x="440" y="40"/>
                </a:moveTo>
                <a:cubicBezTo>
                  <a:pt x="463" y="40"/>
                  <a:pt x="476" y="46"/>
                  <a:pt x="480" y="53"/>
                </a:cubicBezTo>
                <a:lnTo>
                  <a:pt x="483" y="58"/>
                </a:lnTo>
                <a:lnTo>
                  <a:pt x="490" y="59"/>
                </a:lnTo>
                <a:cubicBezTo>
                  <a:pt x="505" y="61"/>
                  <a:pt x="513" y="67"/>
                  <a:pt x="519" y="76"/>
                </a:cubicBezTo>
                <a:cubicBezTo>
                  <a:pt x="525" y="84"/>
                  <a:pt x="529" y="96"/>
                  <a:pt x="530" y="109"/>
                </a:cubicBezTo>
                <a:cubicBezTo>
                  <a:pt x="532" y="135"/>
                  <a:pt x="524" y="167"/>
                  <a:pt x="519" y="181"/>
                </a:cubicBezTo>
                <a:lnTo>
                  <a:pt x="516" y="191"/>
                </a:lnTo>
                <a:lnTo>
                  <a:pt x="525" y="197"/>
                </a:lnTo>
                <a:cubicBezTo>
                  <a:pt x="524" y="196"/>
                  <a:pt x="528" y="198"/>
                  <a:pt x="527" y="207"/>
                </a:cubicBezTo>
                <a:cubicBezTo>
                  <a:pt x="527" y="214"/>
                  <a:pt x="524" y="219"/>
                  <a:pt x="522" y="225"/>
                </a:cubicBezTo>
                <a:cubicBezTo>
                  <a:pt x="520" y="227"/>
                  <a:pt x="519" y="227"/>
                  <a:pt x="520" y="227"/>
                </a:cubicBezTo>
                <a:lnTo>
                  <a:pt x="509" y="228"/>
                </a:lnTo>
                <a:lnTo>
                  <a:pt x="508" y="239"/>
                </a:lnTo>
                <a:cubicBezTo>
                  <a:pt x="507" y="248"/>
                  <a:pt x="503" y="260"/>
                  <a:pt x="498" y="269"/>
                </a:cubicBezTo>
                <a:cubicBezTo>
                  <a:pt x="496" y="273"/>
                  <a:pt x="494" y="277"/>
                  <a:pt x="492" y="280"/>
                </a:cubicBezTo>
                <a:cubicBezTo>
                  <a:pt x="490" y="283"/>
                  <a:pt x="488" y="284"/>
                  <a:pt x="489" y="283"/>
                </a:cubicBezTo>
                <a:lnTo>
                  <a:pt x="482" y="287"/>
                </a:lnTo>
                <a:lnTo>
                  <a:pt x="482" y="295"/>
                </a:lnTo>
                <a:cubicBezTo>
                  <a:pt x="482" y="311"/>
                  <a:pt x="482" y="325"/>
                  <a:pt x="483" y="344"/>
                </a:cubicBezTo>
                <a:lnTo>
                  <a:pt x="483" y="345"/>
                </a:lnTo>
                <a:lnTo>
                  <a:pt x="484" y="347"/>
                </a:lnTo>
                <a:cubicBezTo>
                  <a:pt x="491" y="365"/>
                  <a:pt x="506" y="376"/>
                  <a:pt x="523" y="384"/>
                </a:cubicBezTo>
                <a:cubicBezTo>
                  <a:pt x="539" y="392"/>
                  <a:pt x="558" y="399"/>
                  <a:pt x="575" y="406"/>
                </a:cubicBezTo>
                <a:cubicBezTo>
                  <a:pt x="593" y="414"/>
                  <a:pt x="609" y="422"/>
                  <a:pt x="621" y="434"/>
                </a:cubicBezTo>
                <a:cubicBezTo>
                  <a:pt x="629" y="443"/>
                  <a:pt x="635" y="455"/>
                  <a:pt x="638" y="469"/>
                </a:cubicBezTo>
                <a:lnTo>
                  <a:pt x="493" y="469"/>
                </a:lnTo>
                <a:cubicBezTo>
                  <a:pt x="477" y="455"/>
                  <a:pt x="458" y="445"/>
                  <a:pt x="439" y="437"/>
                </a:cubicBezTo>
                <a:cubicBezTo>
                  <a:pt x="417" y="428"/>
                  <a:pt x="395" y="420"/>
                  <a:pt x="378" y="412"/>
                </a:cubicBezTo>
                <a:cubicBezTo>
                  <a:pt x="361" y="404"/>
                  <a:pt x="351" y="395"/>
                  <a:pt x="347" y="385"/>
                </a:cubicBezTo>
                <a:cubicBezTo>
                  <a:pt x="345" y="367"/>
                  <a:pt x="346" y="353"/>
                  <a:pt x="346" y="337"/>
                </a:cubicBezTo>
                <a:cubicBezTo>
                  <a:pt x="348" y="335"/>
                  <a:pt x="350" y="334"/>
                  <a:pt x="352" y="331"/>
                </a:cubicBezTo>
                <a:cubicBezTo>
                  <a:pt x="355" y="326"/>
                  <a:pt x="359" y="320"/>
                  <a:pt x="362" y="314"/>
                </a:cubicBezTo>
                <a:cubicBezTo>
                  <a:pt x="368" y="302"/>
                  <a:pt x="372" y="288"/>
                  <a:pt x="374" y="274"/>
                </a:cubicBezTo>
                <a:cubicBezTo>
                  <a:pt x="378" y="272"/>
                  <a:pt x="383" y="272"/>
                  <a:pt x="386" y="267"/>
                </a:cubicBezTo>
                <a:cubicBezTo>
                  <a:pt x="393" y="259"/>
                  <a:pt x="397" y="247"/>
                  <a:pt x="399" y="231"/>
                </a:cubicBezTo>
                <a:cubicBezTo>
                  <a:pt x="401" y="216"/>
                  <a:pt x="396" y="206"/>
                  <a:pt x="390" y="199"/>
                </a:cubicBezTo>
                <a:cubicBezTo>
                  <a:pt x="396" y="178"/>
                  <a:pt x="405" y="144"/>
                  <a:pt x="402" y="109"/>
                </a:cubicBezTo>
                <a:cubicBezTo>
                  <a:pt x="398" y="88"/>
                  <a:pt x="395" y="68"/>
                  <a:pt x="384" y="54"/>
                </a:cubicBezTo>
                <a:cubicBezTo>
                  <a:pt x="397" y="46"/>
                  <a:pt x="415" y="40"/>
                  <a:pt x="440" y="40"/>
                </a:cubicBezTo>
                <a:close/>
              </a:path>
            </a:pathLst>
          </a:custGeom>
          <a:solidFill>
            <a:schemeClr val="bg1"/>
          </a:solidFill>
          <a:ln w="9525">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solidFill>
                <a:schemeClr val="bg1">
                  <a:lumMod val="65000"/>
                </a:schemeClr>
              </a:solidFill>
              <a:latin typeface="Segoe UI" panose="020B0502040204020203" pitchFamily="34" charset="0"/>
              <a:cs typeface="Segoe UI" panose="020B0502040204020203" pitchFamily="34" charset="0"/>
            </a:endParaRPr>
          </a:p>
        </p:txBody>
      </p:sp>
      <p:sp>
        <p:nvSpPr>
          <p:cNvPr id="17" name="Rectangle: Rounded Corners 16">
            <a:extLst>
              <a:ext uri="{FF2B5EF4-FFF2-40B4-BE49-F238E27FC236}">
                <a16:creationId xmlns:a16="http://schemas.microsoft.com/office/drawing/2014/main" id="{BC3FEDD4-A54A-44A5-BF7A-EF52AF90E004}"/>
              </a:ext>
            </a:extLst>
          </p:cNvPr>
          <p:cNvSpPr/>
          <p:nvPr/>
        </p:nvSpPr>
        <p:spPr>
          <a:xfrm>
            <a:off x="8474897" y="4558677"/>
            <a:ext cx="672088"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lumMod val="65000"/>
                  </a:schemeClr>
                </a:solidFill>
              </a:rPr>
              <a:t>Ads</a:t>
            </a:r>
          </a:p>
          <a:p>
            <a:r>
              <a:rPr lang="en-US" sz="900" b="1" dirty="0">
                <a:solidFill>
                  <a:schemeClr val="bg1">
                    <a:lumMod val="65000"/>
                  </a:schemeClr>
                </a:solidFill>
              </a:rPr>
              <a:t>Manager</a:t>
            </a:r>
          </a:p>
        </p:txBody>
      </p:sp>
      <p:sp>
        <p:nvSpPr>
          <p:cNvPr id="18" name="Rectangle: Rounded Corners 17">
            <a:extLst>
              <a:ext uri="{FF2B5EF4-FFF2-40B4-BE49-F238E27FC236}">
                <a16:creationId xmlns:a16="http://schemas.microsoft.com/office/drawing/2014/main" id="{DE13BD27-ECDC-4F60-8B10-E103A194FAD0}"/>
              </a:ext>
            </a:extLst>
          </p:cNvPr>
          <p:cNvSpPr/>
          <p:nvPr/>
        </p:nvSpPr>
        <p:spPr>
          <a:xfrm>
            <a:off x="8469269" y="5078429"/>
            <a:ext cx="672088"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lumMod val="65000"/>
                  </a:schemeClr>
                </a:solidFill>
              </a:rPr>
              <a:t>Shared Content Widgets</a:t>
            </a:r>
          </a:p>
        </p:txBody>
      </p:sp>
      <p:sp>
        <p:nvSpPr>
          <p:cNvPr id="19" name="Rectangle: Rounded Corners 18">
            <a:extLst>
              <a:ext uri="{FF2B5EF4-FFF2-40B4-BE49-F238E27FC236}">
                <a16:creationId xmlns:a16="http://schemas.microsoft.com/office/drawing/2014/main" id="{2D6CEF8E-882A-4F0E-A33C-0A10FE707107}"/>
              </a:ext>
            </a:extLst>
          </p:cNvPr>
          <p:cNvSpPr/>
          <p:nvPr/>
        </p:nvSpPr>
        <p:spPr>
          <a:xfrm>
            <a:off x="9186577" y="4556741"/>
            <a:ext cx="672088"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lumMod val="65000"/>
                  </a:schemeClr>
                </a:solidFill>
              </a:rPr>
              <a:t>Mail/ Chat Services</a:t>
            </a:r>
          </a:p>
        </p:txBody>
      </p:sp>
      <p:sp>
        <p:nvSpPr>
          <p:cNvPr id="20" name="Rectangle: Rounded Corners 19">
            <a:extLst>
              <a:ext uri="{FF2B5EF4-FFF2-40B4-BE49-F238E27FC236}">
                <a16:creationId xmlns:a16="http://schemas.microsoft.com/office/drawing/2014/main" id="{7E259DC5-B8C4-40F3-80AC-77929015EF05}"/>
              </a:ext>
            </a:extLst>
          </p:cNvPr>
          <p:cNvSpPr/>
          <p:nvPr/>
        </p:nvSpPr>
        <p:spPr>
          <a:xfrm>
            <a:off x="9180949" y="5076493"/>
            <a:ext cx="672088"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lumMod val="65000"/>
                  </a:schemeClr>
                </a:solidFill>
              </a:rPr>
              <a:t>News Feed</a:t>
            </a:r>
          </a:p>
        </p:txBody>
      </p:sp>
      <p:sp>
        <p:nvSpPr>
          <p:cNvPr id="21" name="Rectangle: Rounded Corners 20">
            <a:extLst>
              <a:ext uri="{FF2B5EF4-FFF2-40B4-BE49-F238E27FC236}">
                <a16:creationId xmlns:a16="http://schemas.microsoft.com/office/drawing/2014/main" id="{C78F72D6-C6EB-4124-AAEF-2ED8CA9AFABB}"/>
              </a:ext>
            </a:extLst>
          </p:cNvPr>
          <p:cNvSpPr/>
          <p:nvPr/>
        </p:nvSpPr>
        <p:spPr>
          <a:xfrm>
            <a:off x="9903151" y="4543449"/>
            <a:ext cx="672088"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bg1">
                    <a:lumMod val="65000"/>
                  </a:schemeClr>
                </a:solidFill>
              </a:rPr>
              <a:t>Jobs/ Internship Postings</a:t>
            </a:r>
          </a:p>
        </p:txBody>
      </p:sp>
      <p:sp>
        <p:nvSpPr>
          <p:cNvPr id="22" name="Rectangle: Rounded Corners 21">
            <a:extLst>
              <a:ext uri="{FF2B5EF4-FFF2-40B4-BE49-F238E27FC236}">
                <a16:creationId xmlns:a16="http://schemas.microsoft.com/office/drawing/2014/main" id="{4644FBA9-BE33-47FE-8B6D-F102EAAE1B12}"/>
              </a:ext>
            </a:extLst>
          </p:cNvPr>
          <p:cNvSpPr/>
          <p:nvPr/>
        </p:nvSpPr>
        <p:spPr>
          <a:xfrm>
            <a:off x="9897523" y="5063201"/>
            <a:ext cx="672088" cy="486177"/>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lumMod val="65000"/>
                  </a:schemeClr>
                </a:solidFill>
              </a:rPr>
              <a:t>Shared Reward Programs</a:t>
            </a:r>
          </a:p>
        </p:txBody>
      </p:sp>
      <p:sp>
        <p:nvSpPr>
          <p:cNvPr id="23" name="Rectangle: Rounded Corners 22">
            <a:extLst>
              <a:ext uri="{FF2B5EF4-FFF2-40B4-BE49-F238E27FC236}">
                <a16:creationId xmlns:a16="http://schemas.microsoft.com/office/drawing/2014/main" id="{441FDD32-A7BB-4D05-A04E-650D7C217C28}"/>
              </a:ext>
            </a:extLst>
          </p:cNvPr>
          <p:cNvSpPr/>
          <p:nvPr/>
        </p:nvSpPr>
        <p:spPr>
          <a:xfrm>
            <a:off x="10814310" y="3178470"/>
            <a:ext cx="1113607" cy="306575"/>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lumMod val="65000"/>
                  </a:schemeClr>
                </a:solidFill>
              </a:rPr>
              <a:t>Cloud Services Integration</a:t>
            </a:r>
          </a:p>
        </p:txBody>
      </p:sp>
      <p:sp>
        <p:nvSpPr>
          <p:cNvPr id="24" name="Rectangle: Rounded Corners 23">
            <a:extLst>
              <a:ext uri="{FF2B5EF4-FFF2-40B4-BE49-F238E27FC236}">
                <a16:creationId xmlns:a16="http://schemas.microsoft.com/office/drawing/2014/main" id="{378227AC-66BE-43BB-B0F5-0D3A3089CB03}"/>
              </a:ext>
            </a:extLst>
          </p:cNvPr>
          <p:cNvSpPr/>
          <p:nvPr/>
        </p:nvSpPr>
        <p:spPr>
          <a:xfrm>
            <a:off x="10814310" y="3530979"/>
            <a:ext cx="1113607" cy="306575"/>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lumMod val="65000"/>
                  </a:schemeClr>
                </a:solidFill>
              </a:rPr>
              <a:t>Social Media Integration</a:t>
            </a:r>
          </a:p>
        </p:txBody>
      </p:sp>
      <p:sp>
        <p:nvSpPr>
          <p:cNvPr id="25" name="Rectangle: Rounded Corners 24">
            <a:extLst>
              <a:ext uri="{FF2B5EF4-FFF2-40B4-BE49-F238E27FC236}">
                <a16:creationId xmlns:a16="http://schemas.microsoft.com/office/drawing/2014/main" id="{34E8CFE1-E1EF-4916-9D04-2E6D294D4545}"/>
              </a:ext>
            </a:extLst>
          </p:cNvPr>
          <p:cNvSpPr/>
          <p:nvPr/>
        </p:nvSpPr>
        <p:spPr>
          <a:xfrm>
            <a:off x="9763165" y="3122338"/>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Polls</a:t>
            </a:r>
          </a:p>
        </p:txBody>
      </p:sp>
      <p:sp>
        <p:nvSpPr>
          <p:cNvPr id="26" name="Rectangle: Rounded Corners 25">
            <a:extLst>
              <a:ext uri="{FF2B5EF4-FFF2-40B4-BE49-F238E27FC236}">
                <a16:creationId xmlns:a16="http://schemas.microsoft.com/office/drawing/2014/main" id="{DBB1A14D-C737-4FB3-8F83-90AE8812E81D}"/>
              </a:ext>
            </a:extLst>
          </p:cNvPr>
          <p:cNvSpPr/>
          <p:nvPr/>
        </p:nvSpPr>
        <p:spPr>
          <a:xfrm>
            <a:off x="10814310" y="3887826"/>
            <a:ext cx="1113607" cy="306575"/>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lumMod val="65000"/>
                  </a:schemeClr>
                </a:solidFill>
              </a:rPr>
              <a:t>eCommerce (Shopping Cart)</a:t>
            </a:r>
          </a:p>
        </p:txBody>
      </p:sp>
      <p:sp>
        <p:nvSpPr>
          <p:cNvPr id="27" name="Rectangle: Rounded Corners 26">
            <a:extLst>
              <a:ext uri="{FF2B5EF4-FFF2-40B4-BE49-F238E27FC236}">
                <a16:creationId xmlns:a16="http://schemas.microsoft.com/office/drawing/2014/main" id="{C1B66277-4791-4D08-8E8D-ACFDEBD3DA78}"/>
              </a:ext>
            </a:extLst>
          </p:cNvPr>
          <p:cNvSpPr/>
          <p:nvPr/>
        </p:nvSpPr>
        <p:spPr>
          <a:xfrm>
            <a:off x="10814310" y="4241810"/>
            <a:ext cx="1113607" cy="306575"/>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lumMod val="65000"/>
                  </a:schemeClr>
                </a:solidFill>
              </a:rPr>
              <a:t>Discounts on Products/Services</a:t>
            </a:r>
          </a:p>
        </p:txBody>
      </p:sp>
      <p:sp>
        <p:nvSpPr>
          <p:cNvPr id="28" name="Rectangle: Rounded Corners 27">
            <a:extLst>
              <a:ext uri="{FF2B5EF4-FFF2-40B4-BE49-F238E27FC236}">
                <a16:creationId xmlns:a16="http://schemas.microsoft.com/office/drawing/2014/main" id="{1752E6E2-5160-4F5E-843E-DE2937CAAD2A}"/>
              </a:ext>
            </a:extLst>
          </p:cNvPr>
          <p:cNvSpPr/>
          <p:nvPr/>
        </p:nvSpPr>
        <p:spPr>
          <a:xfrm>
            <a:off x="10814310" y="4584710"/>
            <a:ext cx="1113607" cy="306575"/>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lumMod val="65000"/>
                  </a:schemeClr>
                </a:solidFill>
              </a:rPr>
              <a:t>Affiliate Programs</a:t>
            </a:r>
          </a:p>
        </p:txBody>
      </p:sp>
      <p:sp>
        <p:nvSpPr>
          <p:cNvPr id="29" name="Rectangle: Rounded Corners 28">
            <a:extLst>
              <a:ext uri="{FF2B5EF4-FFF2-40B4-BE49-F238E27FC236}">
                <a16:creationId xmlns:a16="http://schemas.microsoft.com/office/drawing/2014/main" id="{ABD682A2-33DD-4841-96BF-10994ED07208}"/>
              </a:ext>
            </a:extLst>
          </p:cNvPr>
          <p:cNvSpPr/>
          <p:nvPr/>
        </p:nvSpPr>
        <p:spPr>
          <a:xfrm>
            <a:off x="10814310" y="4927610"/>
            <a:ext cx="1113607" cy="306575"/>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lumMod val="65000"/>
                  </a:schemeClr>
                </a:solidFill>
              </a:rPr>
              <a:t>Integrated sales of products/services</a:t>
            </a:r>
          </a:p>
        </p:txBody>
      </p:sp>
      <p:sp>
        <p:nvSpPr>
          <p:cNvPr id="30" name="Rectangle: Rounded Corners 29">
            <a:extLst>
              <a:ext uri="{FF2B5EF4-FFF2-40B4-BE49-F238E27FC236}">
                <a16:creationId xmlns:a16="http://schemas.microsoft.com/office/drawing/2014/main" id="{1993ECA4-BBE4-4B59-9F92-C87724022E1E}"/>
              </a:ext>
            </a:extLst>
          </p:cNvPr>
          <p:cNvSpPr/>
          <p:nvPr/>
        </p:nvSpPr>
        <p:spPr>
          <a:xfrm>
            <a:off x="10814310" y="5270510"/>
            <a:ext cx="1113607" cy="306575"/>
          </a:xfrm>
          <a:prstGeom prst="roundRect">
            <a:avLst>
              <a:gd name="adj" fmla="val 942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lumMod val="65000"/>
                  </a:schemeClr>
                </a:solidFill>
              </a:rPr>
              <a:t>Diversity Showcase</a:t>
            </a:r>
          </a:p>
        </p:txBody>
      </p:sp>
      <p:sp>
        <p:nvSpPr>
          <p:cNvPr id="31" name="Rectangle: Rounded Corners 30">
            <a:extLst>
              <a:ext uri="{FF2B5EF4-FFF2-40B4-BE49-F238E27FC236}">
                <a16:creationId xmlns:a16="http://schemas.microsoft.com/office/drawing/2014/main" id="{FD22B056-4ADB-44EA-842C-68DB8203ACBF}"/>
              </a:ext>
            </a:extLst>
          </p:cNvPr>
          <p:cNvSpPr/>
          <p:nvPr/>
        </p:nvSpPr>
        <p:spPr>
          <a:xfrm>
            <a:off x="9763165" y="3494007"/>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Projects &amp; Tasks</a:t>
            </a:r>
          </a:p>
        </p:txBody>
      </p:sp>
      <p:sp>
        <p:nvSpPr>
          <p:cNvPr id="32" name="Rectangle: Rounded Corners 31">
            <a:extLst>
              <a:ext uri="{FF2B5EF4-FFF2-40B4-BE49-F238E27FC236}">
                <a16:creationId xmlns:a16="http://schemas.microsoft.com/office/drawing/2014/main" id="{5E21F6F6-55A3-45A3-A29B-D0CDB7BA5066}"/>
              </a:ext>
            </a:extLst>
          </p:cNvPr>
          <p:cNvSpPr/>
          <p:nvPr/>
        </p:nvSpPr>
        <p:spPr>
          <a:xfrm>
            <a:off x="6969236" y="3866190"/>
            <a:ext cx="3637179"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Users /Groups and Member Profile Management</a:t>
            </a:r>
          </a:p>
        </p:txBody>
      </p:sp>
      <p:sp>
        <p:nvSpPr>
          <p:cNvPr id="33" name="Rectangle 32">
            <a:extLst>
              <a:ext uri="{FF2B5EF4-FFF2-40B4-BE49-F238E27FC236}">
                <a16:creationId xmlns:a16="http://schemas.microsoft.com/office/drawing/2014/main" id="{B257C92A-113E-478E-BDDA-8F5584A9FF60}"/>
              </a:ext>
            </a:extLst>
          </p:cNvPr>
          <p:cNvSpPr/>
          <p:nvPr/>
        </p:nvSpPr>
        <p:spPr>
          <a:xfrm>
            <a:off x="6932897" y="932893"/>
            <a:ext cx="5079655" cy="185053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3B617D2-1631-46ED-8A5D-5E21F29B50E8}"/>
              </a:ext>
            </a:extLst>
          </p:cNvPr>
          <p:cNvSpPr txBox="1"/>
          <p:nvPr/>
        </p:nvSpPr>
        <p:spPr>
          <a:xfrm>
            <a:off x="7209008" y="957582"/>
            <a:ext cx="4380449" cy="276999"/>
          </a:xfrm>
          <a:prstGeom prst="rect">
            <a:avLst/>
          </a:prstGeom>
          <a:noFill/>
        </p:spPr>
        <p:txBody>
          <a:bodyPr wrap="square" rtlCol="0">
            <a:spAutoFit/>
          </a:bodyPr>
          <a:lstStyle>
            <a:defPPr>
              <a:defRPr lang="en-US"/>
            </a:defPPr>
            <a:lvl1pPr algn="ctr">
              <a:defRPr sz="1200" b="1">
                <a:solidFill>
                  <a:schemeClr val="accent6">
                    <a:lumMod val="75000"/>
                  </a:schemeClr>
                </a:solidFill>
              </a:defRPr>
            </a:lvl1pPr>
          </a:lstStyle>
          <a:p>
            <a:r>
              <a:rPr lang="en-US" dirty="0"/>
              <a:t>Front-End Website Landing Page Options / Features (BASIC SITE)</a:t>
            </a:r>
          </a:p>
        </p:txBody>
      </p:sp>
      <p:sp>
        <p:nvSpPr>
          <p:cNvPr id="35" name="Rectangle: Rounded Corners 34">
            <a:extLst>
              <a:ext uri="{FF2B5EF4-FFF2-40B4-BE49-F238E27FC236}">
                <a16:creationId xmlns:a16="http://schemas.microsoft.com/office/drawing/2014/main" id="{AE2B825B-1C02-42ED-A34F-B4D6A92CED76}"/>
              </a:ext>
            </a:extLst>
          </p:cNvPr>
          <p:cNvSpPr/>
          <p:nvPr/>
        </p:nvSpPr>
        <p:spPr>
          <a:xfrm>
            <a:off x="9784442" y="1255090"/>
            <a:ext cx="1101508" cy="486177"/>
          </a:xfrm>
          <a:prstGeom prst="roundRect">
            <a:avLst>
              <a:gd name="adj" fmla="val 9428"/>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bg1">
                    <a:lumMod val="75000"/>
                  </a:schemeClr>
                </a:solidFill>
              </a:rPr>
              <a:t>Multi Page Site</a:t>
            </a:r>
          </a:p>
        </p:txBody>
      </p:sp>
      <p:grpSp>
        <p:nvGrpSpPr>
          <p:cNvPr id="36" name="Group 35">
            <a:extLst>
              <a:ext uri="{FF2B5EF4-FFF2-40B4-BE49-F238E27FC236}">
                <a16:creationId xmlns:a16="http://schemas.microsoft.com/office/drawing/2014/main" id="{ACF18971-850F-4DBA-8744-FF8837D761D3}"/>
              </a:ext>
            </a:extLst>
          </p:cNvPr>
          <p:cNvGrpSpPr/>
          <p:nvPr/>
        </p:nvGrpSpPr>
        <p:grpSpPr>
          <a:xfrm>
            <a:off x="10004688" y="1469519"/>
            <a:ext cx="203200" cy="203200"/>
            <a:chOff x="1831978" y="671514"/>
            <a:chExt cx="203200" cy="203200"/>
          </a:xfrm>
          <a:solidFill>
            <a:schemeClr val="bg1">
              <a:lumMod val="85000"/>
            </a:schemeClr>
          </a:solidFill>
        </p:grpSpPr>
        <p:sp>
          <p:nvSpPr>
            <p:cNvPr id="37" name="Oval 184">
              <a:extLst>
                <a:ext uri="{FF2B5EF4-FFF2-40B4-BE49-F238E27FC236}">
                  <a16:creationId xmlns:a16="http://schemas.microsoft.com/office/drawing/2014/main" id="{167F51AE-40F9-4913-B21B-BA109D3AD4CB}"/>
                </a:ext>
              </a:extLst>
            </p:cNvPr>
            <p:cNvSpPr>
              <a:spLocks noChangeArrowheads="1"/>
            </p:cNvSpPr>
            <p:nvPr/>
          </p:nvSpPr>
          <p:spPr bwMode="auto">
            <a:xfrm>
              <a:off x="1863728" y="693739"/>
              <a:ext cx="19050"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solidFill>
                  <a:schemeClr val="bg1">
                    <a:lumMod val="75000"/>
                  </a:schemeClr>
                </a:solidFill>
              </a:endParaRPr>
            </a:p>
          </p:txBody>
        </p:sp>
        <p:sp>
          <p:nvSpPr>
            <p:cNvPr id="38" name="Oval 185">
              <a:extLst>
                <a:ext uri="{FF2B5EF4-FFF2-40B4-BE49-F238E27FC236}">
                  <a16:creationId xmlns:a16="http://schemas.microsoft.com/office/drawing/2014/main" id="{FA482FFA-E6DD-4E3D-8406-E956B9B7D843}"/>
                </a:ext>
              </a:extLst>
            </p:cNvPr>
            <p:cNvSpPr>
              <a:spLocks noChangeArrowheads="1"/>
            </p:cNvSpPr>
            <p:nvPr/>
          </p:nvSpPr>
          <p:spPr bwMode="auto">
            <a:xfrm>
              <a:off x="1889128" y="693739"/>
              <a:ext cx="19050"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solidFill>
                  <a:schemeClr val="bg1">
                    <a:lumMod val="75000"/>
                  </a:schemeClr>
                </a:solidFill>
              </a:endParaRPr>
            </a:p>
          </p:txBody>
        </p:sp>
        <p:sp>
          <p:nvSpPr>
            <p:cNvPr id="39" name="Oval 186">
              <a:extLst>
                <a:ext uri="{FF2B5EF4-FFF2-40B4-BE49-F238E27FC236}">
                  <a16:creationId xmlns:a16="http://schemas.microsoft.com/office/drawing/2014/main" id="{FA029979-915C-4591-ADE5-26B3507CB127}"/>
                </a:ext>
              </a:extLst>
            </p:cNvPr>
            <p:cNvSpPr>
              <a:spLocks noChangeArrowheads="1"/>
            </p:cNvSpPr>
            <p:nvPr/>
          </p:nvSpPr>
          <p:spPr bwMode="auto">
            <a:xfrm>
              <a:off x="1914528" y="693739"/>
              <a:ext cx="19050"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solidFill>
                  <a:schemeClr val="bg1">
                    <a:lumMod val="75000"/>
                  </a:schemeClr>
                </a:solidFill>
              </a:endParaRPr>
            </a:p>
          </p:txBody>
        </p:sp>
        <p:sp>
          <p:nvSpPr>
            <p:cNvPr id="40" name="Freeform 187">
              <a:extLst>
                <a:ext uri="{FF2B5EF4-FFF2-40B4-BE49-F238E27FC236}">
                  <a16:creationId xmlns:a16="http://schemas.microsoft.com/office/drawing/2014/main" id="{9508877C-B8F7-4266-9BFB-BBB890AF9786}"/>
                </a:ext>
              </a:extLst>
            </p:cNvPr>
            <p:cNvSpPr>
              <a:spLocks noEditPoints="1"/>
            </p:cNvSpPr>
            <p:nvPr/>
          </p:nvSpPr>
          <p:spPr bwMode="auto">
            <a:xfrm>
              <a:off x="1831978" y="671514"/>
              <a:ext cx="203200" cy="203200"/>
            </a:xfrm>
            <a:custGeom>
              <a:avLst/>
              <a:gdLst>
                <a:gd name="T0" fmla="*/ 56 w 64"/>
                <a:gd name="T1" fmla="*/ 12 h 64"/>
                <a:gd name="T2" fmla="*/ 52 w 64"/>
                <a:gd name="T3" fmla="*/ 12 h 64"/>
                <a:gd name="T4" fmla="*/ 52 w 64"/>
                <a:gd name="T5" fmla="*/ 8 h 64"/>
                <a:gd name="T6" fmla="*/ 44 w 64"/>
                <a:gd name="T7" fmla="*/ 0 h 64"/>
                <a:gd name="T8" fmla="*/ 8 w 64"/>
                <a:gd name="T9" fmla="*/ 0 h 64"/>
                <a:gd name="T10" fmla="*/ 0 w 64"/>
                <a:gd name="T11" fmla="*/ 8 h 64"/>
                <a:gd name="T12" fmla="*/ 0 w 64"/>
                <a:gd name="T13" fmla="*/ 44 h 64"/>
                <a:gd name="T14" fmla="*/ 8 w 64"/>
                <a:gd name="T15" fmla="*/ 52 h 64"/>
                <a:gd name="T16" fmla="*/ 12 w 64"/>
                <a:gd name="T17" fmla="*/ 52 h 64"/>
                <a:gd name="T18" fmla="*/ 12 w 64"/>
                <a:gd name="T19" fmla="*/ 56 h 64"/>
                <a:gd name="T20" fmla="*/ 20 w 64"/>
                <a:gd name="T21" fmla="*/ 64 h 64"/>
                <a:gd name="T22" fmla="*/ 56 w 64"/>
                <a:gd name="T23" fmla="*/ 64 h 64"/>
                <a:gd name="T24" fmla="*/ 64 w 64"/>
                <a:gd name="T25" fmla="*/ 56 h 64"/>
                <a:gd name="T26" fmla="*/ 64 w 64"/>
                <a:gd name="T27" fmla="*/ 20 h 64"/>
                <a:gd name="T28" fmla="*/ 56 w 64"/>
                <a:gd name="T29" fmla="*/ 12 h 64"/>
                <a:gd name="T30" fmla="*/ 4 w 64"/>
                <a:gd name="T31" fmla="*/ 8 h 64"/>
                <a:gd name="T32" fmla="*/ 8 w 64"/>
                <a:gd name="T33" fmla="*/ 4 h 64"/>
                <a:gd name="T34" fmla="*/ 44 w 64"/>
                <a:gd name="T35" fmla="*/ 4 h 64"/>
                <a:gd name="T36" fmla="*/ 48 w 64"/>
                <a:gd name="T37" fmla="*/ 8 h 64"/>
                <a:gd name="T38" fmla="*/ 48 w 64"/>
                <a:gd name="T39" fmla="*/ 16 h 64"/>
                <a:gd name="T40" fmla="*/ 4 w 64"/>
                <a:gd name="T41" fmla="*/ 16 h 64"/>
                <a:gd name="T42" fmla="*/ 4 w 64"/>
                <a:gd name="T43" fmla="*/ 8 h 64"/>
                <a:gd name="T44" fmla="*/ 8 w 64"/>
                <a:gd name="T45" fmla="*/ 48 h 64"/>
                <a:gd name="T46" fmla="*/ 4 w 64"/>
                <a:gd name="T47" fmla="*/ 44 h 64"/>
                <a:gd name="T48" fmla="*/ 4 w 64"/>
                <a:gd name="T49" fmla="*/ 20 h 64"/>
                <a:gd name="T50" fmla="*/ 48 w 64"/>
                <a:gd name="T51" fmla="*/ 20 h 64"/>
                <a:gd name="T52" fmla="*/ 48 w 64"/>
                <a:gd name="T53" fmla="*/ 44 h 64"/>
                <a:gd name="T54" fmla="*/ 44 w 64"/>
                <a:gd name="T55" fmla="*/ 48 h 64"/>
                <a:gd name="T56" fmla="*/ 8 w 64"/>
                <a:gd name="T57" fmla="*/ 48 h 64"/>
                <a:gd name="T58" fmla="*/ 60 w 64"/>
                <a:gd name="T59" fmla="*/ 56 h 64"/>
                <a:gd name="T60" fmla="*/ 56 w 64"/>
                <a:gd name="T61" fmla="*/ 60 h 64"/>
                <a:gd name="T62" fmla="*/ 20 w 64"/>
                <a:gd name="T63" fmla="*/ 60 h 64"/>
                <a:gd name="T64" fmla="*/ 16 w 64"/>
                <a:gd name="T65" fmla="*/ 56 h 64"/>
                <a:gd name="T66" fmla="*/ 16 w 64"/>
                <a:gd name="T67" fmla="*/ 52 h 64"/>
                <a:gd name="T68" fmla="*/ 44 w 64"/>
                <a:gd name="T69" fmla="*/ 52 h 64"/>
                <a:gd name="T70" fmla="*/ 52 w 64"/>
                <a:gd name="T71" fmla="*/ 44 h 64"/>
                <a:gd name="T72" fmla="*/ 52 w 64"/>
                <a:gd name="T73" fmla="*/ 28 h 64"/>
                <a:gd name="T74" fmla="*/ 60 w 64"/>
                <a:gd name="T75" fmla="*/ 28 h 64"/>
                <a:gd name="T76" fmla="*/ 60 w 64"/>
                <a:gd name="T77" fmla="*/ 56 h 64"/>
                <a:gd name="T78" fmla="*/ 60 w 64"/>
                <a:gd name="T79" fmla="*/ 24 h 64"/>
                <a:gd name="T80" fmla="*/ 52 w 64"/>
                <a:gd name="T81" fmla="*/ 24 h 64"/>
                <a:gd name="T82" fmla="*/ 52 w 64"/>
                <a:gd name="T83" fmla="*/ 16 h 64"/>
                <a:gd name="T84" fmla="*/ 56 w 64"/>
                <a:gd name="T85" fmla="*/ 16 h 64"/>
                <a:gd name="T86" fmla="*/ 60 w 64"/>
                <a:gd name="T87" fmla="*/ 20 h 64"/>
                <a:gd name="T88" fmla="*/ 60 w 64"/>
                <a:gd name="T8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64">
                  <a:moveTo>
                    <a:pt x="56" y="12"/>
                  </a:moveTo>
                  <a:cubicBezTo>
                    <a:pt x="52" y="12"/>
                    <a:pt x="52" y="12"/>
                    <a:pt x="52" y="12"/>
                  </a:cubicBezTo>
                  <a:cubicBezTo>
                    <a:pt x="52" y="8"/>
                    <a:pt x="52" y="8"/>
                    <a:pt x="52" y="8"/>
                  </a:cubicBezTo>
                  <a:cubicBezTo>
                    <a:pt x="52" y="4"/>
                    <a:pt x="48" y="0"/>
                    <a:pt x="44" y="0"/>
                  </a:cubicBezTo>
                  <a:cubicBezTo>
                    <a:pt x="8" y="0"/>
                    <a:pt x="8" y="0"/>
                    <a:pt x="8" y="0"/>
                  </a:cubicBezTo>
                  <a:cubicBezTo>
                    <a:pt x="4" y="0"/>
                    <a:pt x="0" y="4"/>
                    <a:pt x="0" y="8"/>
                  </a:cubicBezTo>
                  <a:cubicBezTo>
                    <a:pt x="0" y="44"/>
                    <a:pt x="0" y="44"/>
                    <a:pt x="0" y="44"/>
                  </a:cubicBezTo>
                  <a:cubicBezTo>
                    <a:pt x="0" y="48"/>
                    <a:pt x="4" y="52"/>
                    <a:pt x="8" y="52"/>
                  </a:cubicBezTo>
                  <a:cubicBezTo>
                    <a:pt x="12" y="52"/>
                    <a:pt x="12" y="52"/>
                    <a:pt x="12" y="52"/>
                  </a:cubicBezTo>
                  <a:cubicBezTo>
                    <a:pt x="12" y="56"/>
                    <a:pt x="12" y="56"/>
                    <a:pt x="12" y="56"/>
                  </a:cubicBezTo>
                  <a:cubicBezTo>
                    <a:pt x="12" y="60"/>
                    <a:pt x="16" y="64"/>
                    <a:pt x="20" y="64"/>
                  </a:cubicBezTo>
                  <a:cubicBezTo>
                    <a:pt x="56" y="64"/>
                    <a:pt x="56" y="64"/>
                    <a:pt x="56" y="64"/>
                  </a:cubicBezTo>
                  <a:cubicBezTo>
                    <a:pt x="60" y="64"/>
                    <a:pt x="64" y="60"/>
                    <a:pt x="64" y="56"/>
                  </a:cubicBezTo>
                  <a:cubicBezTo>
                    <a:pt x="64" y="20"/>
                    <a:pt x="64" y="20"/>
                    <a:pt x="64" y="20"/>
                  </a:cubicBezTo>
                  <a:cubicBezTo>
                    <a:pt x="64" y="16"/>
                    <a:pt x="60" y="12"/>
                    <a:pt x="56" y="12"/>
                  </a:cubicBezTo>
                  <a:close/>
                  <a:moveTo>
                    <a:pt x="4" y="8"/>
                  </a:moveTo>
                  <a:cubicBezTo>
                    <a:pt x="4" y="6"/>
                    <a:pt x="6" y="4"/>
                    <a:pt x="8" y="4"/>
                  </a:cubicBezTo>
                  <a:cubicBezTo>
                    <a:pt x="44" y="4"/>
                    <a:pt x="44" y="4"/>
                    <a:pt x="44" y="4"/>
                  </a:cubicBezTo>
                  <a:cubicBezTo>
                    <a:pt x="46" y="4"/>
                    <a:pt x="48" y="6"/>
                    <a:pt x="48" y="8"/>
                  </a:cubicBezTo>
                  <a:cubicBezTo>
                    <a:pt x="48" y="16"/>
                    <a:pt x="48" y="16"/>
                    <a:pt x="48" y="16"/>
                  </a:cubicBezTo>
                  <a:cubicBezTo>
                    <a:pt x="4" y="16"/>
                    <a:pt x="4" y="16"/>
                    <a:pt x="4" y="16"/>
                  </a:cubicBezTo>
                  <a:lnTo>
                    <a:pt x="4" y="8"/>
                  </a:lnTo>
                  <a:close/>
                  <a:moveTo>
                    <a:pt x="8" y="48"/>
                  </a:moveTo>
                  <a:cubicBezTo>
                    <a:pt x="6" y="48"/>
                    <a:pt x="4" y="46"/>
                    <a:pt x="4" y="44"/>
                  </a:cubicBezTo>
                  <a:cubicBezTo>
                    <a:pt x="4" y="20"/>
                    <a:pt x="4" y="20"/>
                    <a:pt x="4" y="20"/>
                  </a:cubicBezTo>
                  <a:cubicBezTo>
                    <a:pt x="48" y="20"/>
                    <a:pt x="48" y="20"/>
                    <a:pt x="48" y="20"/>
                  </a:cubicBezTo>
                  <a:cubicBezTo>
                    <a:pt x="48" y="44"/>
                    <a:pt x="48" y="44"/>
                    <a:pt x="48" y="44"/>
                  </a:cubicBezTo>
                  <a:cubicBezTo>
                    <a:pt x="48" y="46"/>
                    <a:pt x="46" y="48"/>
                    <a:pt x="44" y="48"/>
                  </a:cubicBezTo>
                  <a:lnTo>
                    <a:pt x="8" y="48"/>
                  </a:lnTo>
                  <a:close/>
                  <a:moveTo>
                    <a:pt x="60" y="56"/>
                  </a:moveTo>
                  <a:cubicBezTo>
                    <a:pt x="60" y="58"/>
                    <a:pt x="58" y="60"/>
                    <a:pt x="56" y="60"/>
                  </a:cubicBezTo>
                  <a:cubicBezTo>
                    <a:pt x="20" y="60"/>
                    <a:pt x="20" y="60"/>
                    <a:pt x="20" y="60"/>
                  </a:cubicBezTo>
                  <a:cubicBezTo>
                    <a:pt x="18" y="60"/>
                    <a:pt x="16" y="58"/>
                    <a:pt x="16" y="56"/>
                  </a:cubicBezTo>
                  <a:cubicBezTo>
                    <a:pt x="16" y="52"/>
                    <a:pt x="16" y="52"/>
                    <a:pt x="16" y="52"/>
                  </a:cubicBezTo>
                  <a:cubicBezTo>
                    <a:pt x="44" y="52"/>
                    <a:pt x="44" y="52"/>
                    <a:pt x="44" y="52"/>
                  </a:cubicBezTo>
                  <a:cubicBezTo>
                    <a:pt x="48" y="52"/>
                    <a:pt x="52" y="48"/>
                    <a:pt x="52" y="44"/>
                  </a:cubicBezTo>
                  <a:cubicBezTo>
                    <a:pt x="52" y="28"/>
                    <a:pt x="52" y="28"/>
                    <a:pt x="52" y="28"/>
                  </a:cubicBezTo>
                  <a:cubicBezTo>
                    <a:pt x="60" y="28"/>
                    <a:pt x="60" y="28"/>
                    <a:pt x="60" y="28"/>
                  </a:cubicBezTo>
                  <a:lnTo>
                    <a:pt x="60" y="56"/>
                  </a:lnTo>
                  <a:close/>
                  <a:moveTo>
                    <a:pt x="60" y="24"/>
                  </a:moveTo>
                  <a:cubicBezTo>
                    <a:pt x="52" y="24"/>
                    <a:pt x="52" y="24"/>
                    <a:pt x="52" y="24"/>
                  </a:cubicBezTo>
                  <a:cubicBezTo>
                    <a:pt x="52" y="16"/>
                    <a:pt x="52" y="16"/>
                    <a:pt x="52" y="16"/>
                  </a:cubicBezTo>
                  <a:cubicBezTo>
                    <a:pt x="56" y="16"/>
                    <a:pt x="56" y="16"/>
                    <a:pt x="56" y="16"/>
                  </a:cubicBezTo>
                  <a:cubicBezTo>
                    <a:pt x="58" y="16"/>
                    <a:pt x="60" y="18"/>
                    <a:pt x="60" y="20"/>
                  </a:cubicBezTo>
                  <a:lnTo>
                    <a:pt x="6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solidFill>
                  <a:schemeClr val="bg1">
                    <a:lumMod val="75000"/>
                  </a:schemeClr>
                </a:solidFill>
              </a:endParaRPr>
            </a:p>
          </p:txBody>
        </p:sp>
      </p:grpSp>
      <p:grpSp>
        <p:nvGrpSpPr>
          <p:cNvPr id="41" name="Group 40">
            <a:extLst>
              <a:ext uri="{FF2B5EF4-FFF2-40B4-BE49-F238E27FC236}">
                <a16:creationId xmlns:a16="http://schemas.microsoft.com/office/drawing/2014/main" id="{23156BA7-8AF7-4394-8FEC-65D3B10E8D5C}"/>
              </a:ext>
            </a:extLst>
          </p:cNvPr>
          <p:cNvGrpSpPr/>
          <p:nvPr/>
        </p:nvGrpSpPr>
        <p:grpSpPr>
          <a:xfrm>
            <a:off x="10406079" y="1469519"/>
            <a:ext cx="203200" cy="203200"/>
            <a:chOff x="2646371" y="671513"/>
            <a:chExt cx="203200" cy="203200"/>
          </a:xfrm>
          <a:solidFill>
            <a:schemeClr val="bg1">
              <a:lumMod val="85000"/>
            </a:schemeClr>
          </a:solidFill>
        </p:grpSpPr>
        <p:sp>
          <p:nvSpPr>
            <p:cNvPr id="42" name="Freeform 316">
              <a:extLst>
                <a:ext uri="{FF2B5EF4-FFF2-40B4-BE49-F238E27FC236}">
                  <a16:creationId xmlns:a16="http://schemas.microsoft.com/office/drawing/2014/main" id="{F4212FFC-2F8E-4A3A-BD92-C433971393D2}"/>
                </a:ext>
              </a:extLst>
            </p:cNvPr>
            <p:cNvSpPr>
              <a:spLocks noEditPoints="1"/>
            </p:cNvSpPr>
            <p:nvPr/>
          </p:nvSpPr>
          <p:spPr bwMode="auto">
            <a:xfrm>
              <a:off x="2646371" y="6715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solidFill>
                  <a:schemeClr val="bg1">
                    <a:lumMod val="75000"/>
                  </a:schemeClr>
                </a:solidFill>
              </a:endParaRPr>
            </a:p>
          </p:txBody>
        </p:sp>
        <p:sp>
          <p:nvSpPr>
            <p:cNvPr id="43" name="Freeform 317">
              <a:extLst>
                <a:ext uri="{FF2B5EF4-FFF2-40B4-BE49-F238E27FC236}">
                  <a16:creationId xmlns:a16="http://schemas.microsoft.com/office/drawing/2014/main" id="{43D3CB0D-3B05-4FE0-95C9-8CBA004C4783}"/>
                </a:ext>
              </a:extLst>
            </p:cNvPr>
            <p:cNvSpPr>
              <a:spLocks noEditPoints="1"/>
            </p:cNvSpPr>
            <p:nvPr/>
          </p:nvSpPr>
          <p:spPr bwMode="auto">
            <a:xfrm>
              <a:off x="2760671" y="6715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solidFill>
                  <a:schemeClr val="bg1">
                    <a:lumMod val="75000"/>
                  </a:schemeClr>
                </a:solidFill>
              </a:endParaRPr>
            </a:p>
          </p:txBody>
        </p:sp>
        <p:sp>
          <p:nvSpPr>
            <p:cNvPr id="44" name="Freeform 318">
              <a:extLst>
                <a:ext uri="{FF2B5EF4-FFF2-40B4-BE49-F238E27FC236}">
                  <a16:creationId xmlns:a16="http://schemas.microsoft.com/office/drawing/2014/main" id="{81E046F8-B2C3-4729-96B5-D01B353D1128}"/>
                </a:ext>
              </a:extLst>
            </p:cNvPr>
            <p:cNvSpPr>
              <a:spLocks noEditPoints="1"/>
            </p:cNvSpPr>
            <p:nvPr/>
          </p:nvSpPr>
          <p:spPr bwMode="auto">
            <a:xfrm>
              <a:off x="2646371" y="7858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solidFill>
                  <a:schemeClr val="bg1">
                    <a:lumMod val="75000"/>
                  </a:schemeClr>
                </a:solidFill>
              </a:endParaRPr>
            </a:p>
          </p:txBody>
        </p:sp>
        <p:sp>
          <p:nvSpPr>
            <p:cNvPr id="45" name="Freeform 319">
              <a:extLst>
                <a:ext uri="{FF2B5EF4-FFF2-40B4-BE49-F238E27FC236}">
                  <a16:creationId xmlns:a16="http://schemas.microsoft.com/office/drawing/2014/main" id="{6C3D3214-9A90-49F7-95FD-E5617C16E87B}"/>
                </a:ext>
              </a:extLst>
            </p:cNvPr>
            <p:cNvSpPr>
              <a:spLocks noEditPoints="1"/>
            </p:cNvSpPr>
            <p:nvPr/>
          </p:nvSpPr>
          <p:spPr bwMode="auto">
            <a:xfrm>
              <a:off x="2760671" y="7858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solidFill>
                  <a:schemeClr val="bg1">
                    <a:lumMod val="75000"/>
                  </a:schemeClr>
                </a:solidFill>
              </a:endParaRPr>
            </a:p>
          </p:txBody>
        </p:sp>
      </p:grpSp>
      <p:grpSp>
        <p:nvGrpSpPr>
          <p:cNvPr id="46" name="Group 45">
            <a:extLst>
              <a:ext uri="{FF2B5EF4-FFF2-40B4-BE49-F238E27FC236}">
                <a16:creationId xmlns:a16="http://schemas.microsoft.com/office/drawing/2014/main" id="{2ECEE07C-8322-401A-9400-522E66C8C226}"/>
              </a:ext>
            </a:extLst>
          </p:cNvPr>
          <p:cNvGrpSpPr/>
          <p:nvPr/>
        </p:nvGrpSpPr>
        <p:grpSpPr>
          <a:xfrm>
            <a:off x="7857085" y="1254002"/>
            <a:ext cx="1101508" cy="486177"/>
            <a:chOff x="2303473" y="5234923"/>
            <a:chExt cx="1101508" cy="486177"/>
          </a:xfrm>
        </p:grpSpPr>
        <p:sp>
          <p:nvSpPr>
            <p:cNvPr id="47" name="Rectangle: Rounded Corners 46">
              <a:extLst>
                <a:ext uri="{FF2B5EF4-FFF2-40B4-BE49-F238E27FC236}">
                  <a16:creationId xmlns:a16="http://schemas.microsoft.com/office/drawing/2014/main" id="{115124C1-0DB3-4AFE-9D32-F1716CF060F9}"/>
                </a:ext>
              </a:extLst>
            </p:cNvPr>
            <p:cNvSpPr/>
            <p:nvPr/>
          </p:nvSpPr>
          <p:spPr>
            <a:xfrm>
              <a:off x="2303473" y="5234923"/>
              <a:ext cx="1101508" cy="486177"/>
            </a:xfrm>
            <a:prstGeom prst="roundRect">
              <a:avLst>
                <a:gd name="adj" fmla="val 9428"/>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6">
                      <a:lumMod val="75000"/>
                    </a:schemeClr>
                  </a:solidFill>
                </a:rPr>
                <a:t>Single Page Site</a:t>
              </a:r>
            </a:p>
          </p:txBody>
        </p:sp>
        <p:grpSp>
          <p:nvGrpSpPr>
            <p:cNvPr id="48" name="Group 47">
              <a:extLst>
                <a:ext uri="{FF2B5EF4-FFF2-40B4-BE49-F238E27FC236}">
                  <a16:creationId xmlns:a16="http://schemas.microsoft.com/office/drawing/2014/main" id="{EEEDB39E-A055-4788-8225-D06F5ED71905}"/>
                </a:ext>
              </a:extLst>
            </p:cNvPr>
            <p:cNvGrpSpPr/>
            <p:nvPr/>
          </p:nvGrpSpPr>
          <p:grpSpPr>
            <a:xfrm>
              <a:off x="2749467" y="5475521"/>
              <a:ext cx="203200" cy="203200"/>
              <a:chOff x="611190" y="671514"/>
              <a:chExt cx="203200" cy="203200"/>
            </a:xfrm>
            <a:solidFill>
              <a:schemeClr val="tx1">
                <a:lumMod val="50000"/>
                <a:lumOff val="50000"/>
              </a:schemeClr>
            </a:solidFill>
          </p:grpSpPr>
          <p:sp>
            <p:nvSpPr>
              <p:cNvPr id="49" name="Freeform 176">
                <a:extLst>
                  <a:ext uri="{FF2B5EF4-FFF2-40B4-BE49-F238E27FC236}">
                    <a16:creationId xmlns:a16="http://schemas.microsoft.com/office/drawing/2014/main" id="{1B8275D0-5255-4ECF-A919-FB7D4C327368}"/>
                  </a:ext>
                </a:extLst>
              </p:cNvPr>
              <p:cNvSpPr>
                <a:spLocks noEditPoints="1"/>
              </p:cNvSpPr>
              <p:nvPr/>
            </p:nvSpPr>
            <p:spPr bwMode="auto">
              <a:xfrm>
                <a:off x="611190" y="671514"/>
                <a:ext cx="203200" cy="203200"/>
              </a:xfrm>
              <a:custGeom>
                <a:avLst/>
                <a:gdLst>
                  <a:gd name="T0" fmla="*/ 56 w 64"/>
                  <a:gd name="T1" fmla="*/ 0 h 64"/>
                  <a:gd name="T2" fmla="*/ 8 w 64"/>
                  <a:gd name="T3" fmla="*/ 0 h 64"/>
                  <a:gd name="T4" fmla="*/ 0 w 64"/>
                  <a:gd name="T5" fmla="*/ 8 h 64"/>
                  <a:gd name="T6" fmla="*/ 0 w 64"/>
                  <a:gd name="T7" fmla="*/ 56 h 64"/>
                  <a:gd name="T8" fmla="*/ 8 w 64"/>
                  <a:gd name="T9" fmla="*/ 64 h 64"/>
                  <a:gd name="T10" fmla="*/ 56 w 64"/>
                  <a:gd name="T11" fmla="*/ 64 h 64"/>
                  <a:gd name="T12" fmla="*/ 64 w 64"/>
                  <a:gd name="T13" fmla="*/ 56 h 64"/>
                  <a:gd name="T14" fmla="*/ 64 w 64"/>
                  <a:gd name="T15" fmla="*/ 8 h 64"/>
                  <a:gd name="T16" fmla="*/ 56 w 64"/>
                  <a:gd name="T17" fmla="*/ 0 h 64"/>
                  <a:gd name="T18" fmla="*/ 60 w 64"/>
                  <a:gd name="T19" fmla="*/ 56 h 64"/>
                  <a:gd name="T20" fmla="*/ 56 w 64"/>
                  <a:gd name="T21" fmla="*/ 60 h 64"/>
                  <a:gd name="T22" fmla="*/ 8 w 64"/>
                  <a:gd name="T23" fmla="*/ 60 h 64"/>
                  <a:gd name="T24" fmla="*/ 4 w 64"/>
                  <a:gd name="T25" fmla="*/ 56 h 64"/>
                  <a:gd name="T26" fmla="*/ 4 w 64"/>
                  <a:gd name="T27" fmla="*/ 20 h 64"/>
                  <a:gd name="T28" fmla="*/ 60 w 64"/>
                  <a:gd name="T29" fmla="*/ 20 h 64"/>
                  <a:gd name="T30" fmla="*/ 60 w 64"/>
                  <a:gd name="T31" fmla="*/ 56 h 64"/>
                  <a:gd name="T32" fmla="*/ 60 w 64"/>
                  <a:gd name="T33" fmla="*/ 16 h 64"/>
                  <a:gd name="T34" fmla="*/ 4 w 64"/>
                  <a:gd name="T35" fmla="*/ 16 h 64"/>
                  <a:gd name="T36" fmla="*/ 4 w 64"/>
                  <a:gd name="T37" fmla="*/ 8 h 64"/>
                  <a:gd name="T38" fmla="*/ 8 w 64"/>
                  <a:gd name="T39" fmla="*/ 4 h 64"/>
                  <a:gd name="T40" fmla="*/ 56 w 64"/>
                  <a:gd name="T41" fmla="*/ 4 h 64"/>
                  <a:gd name="T42" fmla="*/ 60 w 64"/>
                  <a:gd name="T43" fmla="*/ 8 h 64"/>
                  <a:gd name="T44" fmla="*/ 60 w 64"/>
                  <a:gd name="T45"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56" y="0"/>
                    </a:moveTo>
                    <a:cubicBezTo>
                      <a:pt x="8" y="0"/>
                      <a:pt x="8" y="0"/>
                      <a:pt x="8" y="0"/>
                    </a:cubicBezTo>
                    <a:cubicBezTo>
                      <a:pt x="4" y="0"/>
                      <a:pt x="0" y="4"/>
                      <a:pt x="0" y="8"/>
                    </a:cubicBezTo>
                    <a:cubicBezTo>
                      <a:pt x="0" y="56"/>
                      <a:pt x="0" y="56"/>
                      <a:pt x="0" y="56"/>
                    </a:cubicBezTo>
                    <a:cubicBezTo>
                      <a:pt x="0" y="60"/>
                      <a:pt x="4" y="64"/>
                      <a:pt x="8" y="64"/>
                    </a:cubicBezTo>
                    <a:cubicBezTo>
                      <a:pt x="56" y="64"/>
                      <a:pt x="56" y="64"/>
                      <a:pt x="56" y="64"/>
                    </a:cubicBezTo>
                    <a:cubicBezTo>
                      <a:pt x="60" y="64"/>
                      <a:pt x="64" y="60"/>
                      <a:pt x="64" y="56"/>
                    </a:cubicBezTo>
                    <a:cubicBezTo>
                      <a:pt x="64" y="8"/>
                      <a:pt x="64" y="8"/>
                      <a:pt x="64" y="8"/>
                    </a:cubicBezTo>
                    <a:cubicBezTo>
                      <a:pt x="64" y="4"/>
                      <a:pt x="60" y="0"/>
                      <a:pt x="56" y="0"/>
                    </a:cubicBezTo>
                    <a:close/>
                    <a:moveTo>
                      <a:pt x="60" y="56"/>
                    </a:moveTo>
                    <a:cubicBezTo>
                      <a:pt x="60" y="58"/>
                      <a:pt x="58" y="60"/>
                      <a:pt x="56" y="60"/>
                    </a:cubicBezTo>
                    <a:cubicBezTo>
                      <a:pt x="8" y="60"/>
                      <a:pt x="8" y="60"/>
                      <a:pt x="8" y="60"/>
                    </a:cubicBezTo>
                    <a:cubicBezTo>
                      <a:pt x="6" y="60"/>
                      <a:pt x="4" y="58"/>
                      <a:pt x="4" y="56"/>
                    </a:cubicBezTo>
                    <a:cubicBezTo>
                      <a:pt x="4" y="20"/>
                      <a:pt x="4" y="20"/>
                      <a:pt x="4" y="20"/>
                    </a:cubicBezTo>
                    <a:cubicBezTo>
                      <a:pt x="60" y="20"/>
                      <a:pt x="60" y="20"/>
                      <a:pt x="60" y="20"/>
                    </a:cubicBezTo>
                    <a:lnTo>
                      <a:pt x="60" y="56"/>
                    </a:lnTo>
                    <a:close/>
                    <a:moveTo>
                      <a:pt x="60" y="16"/>
                    </a:moveTo>
                    <a:cubicBezTo>
                      <a:pt x="4" y="16"/>
                      <a:pt x="4" y="16"/>
                      <a:pt x="4" y="16"/>
                    </a:cubicBezTo>
                    <a:cubicBezTo>
                      <a:pt x="4" y="8"/>
                      <a:pt x="4" y="8"/>
                      <a:pt x="4" y="8"/>
                    </a:cubicBezTo>
                    <a:cubicBezTo>
                      <a:pt x="4" y="6"/>
                      <a:pt x="6" y="4"/>
                      <a:pt x="8" y="4"/>
                    </a:cubicBezTo>
                    <a:cubicBezTo>
                      <a:pt x="56" y="4"/>
                      <a:pt x="56" y="4"/>
                      <a:pt x="56" y="4"/>
                    </a:cubicBezTo>
                    <a:cubicBezTo>
                      <a:pt x="58" y="4"/>
                      <a:pt x="60" y="6"/>
                      <a:pt x="60" y="8"/>
                    </a:cubicBezTo>
                    <a:lnTo>
                      <a:pt x="6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0" name="Oval 177">
                <a:extLst>
                  <a:ext uri="{FF2B5EF4-FFF2-40B4-BE49-F238E27FC236}">
                    <a16:creationId xmlns:a16="http://schemas.microsoft.com/office/drawing/2014/main" id="{DCC3E2DE-4A40-425E-8431-C9D4389084C2}"/>
                  </a:ext>
                </a:extLst>
              </p:cNvPr>
              <p:cNvSpPr>
                <a:spLocks noChangeArrowheads="1"/>
              </p:cNvSpPr>
              <p:nvPr/>
            </p:nvSpPr>
            <p:spPr bwMode="auto">
              <a:xfrm>
                <a:off x="642940"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1" name="Oval 178">
                <a:extLst>
                  <a:ext uri="{FF2B5EF4-FFF2-40B4-BE49-F238E27FC236}">
                    <a16:creationId xmlns:a16="http://schemas.microsoft.com/office/drawing/2014/main" id="{CF94A316-7073-4176-8CF6-432C8BF70050}"/>
                  </a:ext>
                </a:extLst>
              </p:cNvPr>
              <p:cNvSpPr>
                <a:spLocks noChangeArrowheads="1"/>
              </p:cNvSpPr>
              <p:nvPr/>
            </p:nvSpPr>
            <p:spPr bwMode="auto">
              <a:xfrm>
                <a:off x="668340"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2" name="Oval 179">
                <a:extLst>
                  <a:ext uri="{FF2B5EF4-FFF2-40B4-BE49-F238E27FC236}">
                    <a16:creationId xmlns:a16="http://schemas.microsoft.com/office/drawing/2014/main" id="{8DAF5C7C-BCF4-4FE0-82BA-F0C282B8EEA6}"/>
                  </a:ext>
                </a:extLst>
              </p:cNvPr>
              <p:cNvSpPr>
                <a:spLocks noChangeArrowheads="1"/>
              </p:cNvSpPr>
              <p:nvPr/>
            </p:nvSpPr>
            <p:spPr bwMode="auto">
              <a:xfrm>
                <a:off x="693740"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sp>
        <p:nvSpPr>
          <p:cNvPr id="53" name="Rectangle: Rounded Corners 52">
            <a:extLst>
              <a:ext uri="{FF2B5EF4-FFF2-40B4-BE49-F238E27FC236}">
                <a16:creationId xmlns:a16="http://schemas.microsoft.com/office/drawing/2014/main" id="{7C9F7F5D-570C-4DE7-BB77-17BC37041074}"/>
              </a:ext>
            </a:extLst>
          </p:cNvPr>
          <p:cNvSpPr/>
          <p:nvPr/>
        </p:nvSpPr>
        <p:spPr>
          <a:xfrm>
            <a:off x="7894509" y="3123885"/>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Time Tracker</a:t>
            </a:r>
          </a:p>
        </p:txBody>
      </p:sp>
      <p:sp>
        <p:nvSpPr>
          <p:cNvPr id="54" name="Rectangle: Rounded Corners 53">
            <a:extLst>
              <a:ext uri="{FF2B5EF4-FFF2-40B4-BE49-F238E27FC236}">
                <a16:creationId xmlns:a16="http://schemas.microsoft.com/office/drawing/2014/main" id="{2304A1EE-4AC5-441B-9A4C-43A5C5A0239B}"/>
              </a:ext>
            </a:extLst>
          </p:cNvPr>
          <p:cNvSpPr/>
          <p:nvPr/>
        </p:nvSpPr>
        <p:spPr>
          <a:xfrm>
            <a:off x="7902411" y="3494571"/>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Announce-</a:t>
            </a:r>
            <a:r>
              <a:rPr lang="en-US" sz="1000" b="1" dirty="0" err="1">
                <a:solidFill>
                  <a:schemeClr val="accent3">
                    <a:lumMod val="50000"/>
                  </a:schemeClr>
                </a:solidFill>
              </a:rPr>
              <a:t>ments</a:t>
            </a:r>
            <a:endParaRPr lang="en-US" sz="1000" b="1" dirty="0">
              <a:solidFill>
                <a:schemeClr val="accent3">
                  <a:lumMod val="50000"/>
                </a:schemeClr>
              </a:solidFill>
            </a:endParaRPr>
          </a:p>
        </p:txBody>
      </p:sp>
      <p:sp>
        <p:nvSpPr>
          <p:cNvPr id="55" name="Rectangle 54">
            <a:extLst>
              <a:ext uri="{FF2B5EF4-FFF2-40B4-BE49-F238E27FC236}">
                <a16:creationId xmlns:a16="http://schemas.microsoft.com/office/drawing/2014/main" id="{DC44DD61-EEC4-4FF0-A9BE-60F6ABA193F0}"/>
              </a:ext>
            </a:extLst>
          </p:cNvPr>
          <p:cNvSpPr/>
          <p:nvPr/>
        </p:nvSpPr>
        <p:spPr>
          <a:xfrm>
            <a:off x="7054369" y="1800003"/>
            <a:ext cx="4837073" cy="938763"/>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accent6"/>
                </a:solidFill>
              </a:rPr>
              <a:t>Included Website Components</a:t>
            </a:r>
          </a:p>
        </p:txBody>
      </p:sp>
      <p:sp>
        <p:nvSpPr>
          <p:cNvPr id="56" name="Title 1">
            <a:extLst>
              <a:ext uri="{FF2B5EF4-FFF2-40B4-BE49-F238E27FC236}">
                <a16:creationId xmlns:a16="http://schemas.microsoft.com/office/drawing/2014/main" id="{C2C442C7-7FBE-47D0-97C7-EA2A2FC01845}"/>
              </a:ext>
            </a:extLst>
          </p:cNvPr>
          <p:cNvSpPr txBox="1">
            <a:spLocks/>
          </p:cNvSpPr>
          <p:nvPr/>
        </p:nvSpPr>
        <p:spPr>
          <a:xfrm>
            <a:off x="6929118" y="96857"/>
            <a:ext cx="5139280" cy="8637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Wakanda </a:t>
            </a:r>
            <a:r>
              <a:rPr lang="en-US" sz="2800" b="1" dirty="0">
                <a:solidFill>
                  <a:schemeClr val="accent2"/>
                </a:solidFill>
              </a:rPr>
              <a:t>Business Incubator</a:t>
            </a:r>
          </a:p>
          <a:p>
            <a:pPr algn="ctr"/>
            <a:r>
              <a:rPr lang="en-US" sz="1600" dirty="0"/>
              <a:t>(Startup In a Box)</a:t>
            </a:r>
          </a:p>
        </p:txBody>
      </p:sp>
      <p:sp>
        <p:nvSpPr>
          <p:cNvPr id="57" name="Rectangle: Rounded Corners 56">
            <a:extLst>
              <a:ext uri="{FF2B5EF4-FFF2-40B4-BE49-F238E27FC236}">
                <a16:creationId xmlns:a16="http://schemas.microsoft.com/office/drawing/2014/main" id="{1C2ECC21-A672-4944-9AF6-88C8A585BB9A}"/>
              </a:ext>
            </a:extLst>
          </p:cNvPr>
          <p:cNvSpPr/>
          <p:nvPr/>
        </p:nvSpPr>
        <p:spPr>
          <a:xfrm>
            <a:off x="7171574" y="2079603"/>
            <a:ext cx="1113607" cy="306575"/>
          </a:xfrm>
          <a:prstGeom prst="roundRect">
            <a:avLst>
              <a:gd name="adj" fmla="val 9428"/>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6"/>
                </a:solidFill>
              </a:rPr>
              <a:t>Carousel</a:t>
            </a:r>
          </a:p>
          <a:p>
            <a:pPr algn="ctr"/>
            <a:r>
              <a:rPr lang="en-US" sz="900" b="1" dirty="0">
                <a:solidFill>
                  <a:schemeClr val="accent6"/>
                </a:solidFill>
              </a:rPr>
              <a:t>Plug-In</a:t>
            </a:r>
          </a:p>
        </p:txBody>
      </p:sp>
      <p:sp>
        <p:nvSpPr>
          <p:cNvPr id="58" name="Rectangle: Rounded Corners 57">
            <a:extLst>
              <a:ext uri="{FF2B5EF4-FFF2-40B4-BE49-F238E27FC236}">
                <a16:creationId xmlns:a16="http://schemas.microsoft.com/office/drawing/2014/main" id="{98BC8E61-9D35-41E5-B21D-4FA9DA36F725}"/>
              </a:ext>
            </a:extLst>
          </p:cNvPr>
          <p:cNvSpPr/>
          <p:nvPr/>
        </p:nvSpPr>
        <p:spPr>
          <a:xfrm>
            <a:off x="7174550" y="2407657"/>
            <a:ext cx="1113607" cy="306575"/>
          </a:xfrm>
          <a:prstGeom prst="roundRect">
            <a:avLst>
              <a:gd name="adj" fmla="val 9428"/>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6"/>
                </a:solidFill>
              </a:rPr>
              <a:t>Ads</a:t>
            </a:r>
          </a:p>
          <a:p>
            <a:pPr algn="ctr"/>
            <a:r>
              <a:rPr lang="en-US" sz="900" b="1" dirty="0">
                <a:solidFill>
                  <a:schemeClr val="accent6"/>
                </a:solidFill>
              </a:rPr>
              <a:t>Plug-In</a:t>
            </a:r>
          </a:p>
        </p:txBody>
      </p:sp>
      <p:sp>
        <p:nvSpPr>
          <p:cNvPr id="59" name="Rectangle: Rounded Corners 58">
            <a:extLst>
              <a:ext uri="{FF2B5EF4-FFF2-40B4-BE49-F238E27FC236}">
                <a16:creationId xmlns:a16="http://schemas.microsoft.com/office/drawing/2014/main" id="{8EE85677-F9A5-4257-84DA-558307EA34AB}"/>
              </a:ext>
            </a:extLst>
          </p:cNvPr>
          <p:cNvSpPr/>
          <p:nvPr/>
        </p:nvSpPr>
        <p:spPr>
          <a:xfrm>
            <a:off x="8350902" y="2079714"/>
            <a:ext cx="1113607" cy="306575"/>
          </a:xfrm>
          <a:prstGeom prst="roundRect">
            <a:avLst>
              <a:gd name="adj" fmla="val 9428"/>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6"/>
                </a:solidFill>
              </a:rPr>
              <a:t>About Us / General Info</a:t>
            </a:r>
          </a:p>
        </p:txBody>
      </p:sp>
      <p:sp>
        <p:nvSpPr>
          <p:cNvPr id="60" name="Rectangle: Rounded Corners 59">
            <a:extLst>
              <a:ext uri="{FF2B5EF4-FFF2-40B4-BE49-F238E27FC236}">
                <a16:creationId xmlns:a16="http://schemas.microsoft.com/office/drawing/2014/main" id="{DC874236-A1B8-4FF9-AC5F-1EF8BCCF7075}"/>
              </a:ext>
            </a:extLst>
          </p:cNvPr>
          <p:cNvSpPr/>
          <p:nvPr/>
        </p:nvSpPr>
        <p:spPr>
          <a:xfrm>
            <a:off x="8353878" y="2407766"/>
            <a:ext cx="1113607" cy="306575"/>
          </a:xfrm>
          <a:prstGeom prst="roundRect">
            <a:avLst>
              <a:gd name="adj" fmla="val 9428"/>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6"/>
                </a:solidFill>
              </a:rPr>
              <a:t>Photos/Video Galleries &amp; Lists</a:t>
            </a:r>
          </a:p>
        </p:txBody>
      </p:sp>
      <p:sp>
        <p:nvSpPr>
          <p:cNvPr id="61" name="Rectangle: Rounded Corners 60">
            <a:extLst>
              <a:ext uri="{FF2B5EF4-FFF2-40B4-BE49-F238E27FC236}">
                <a16:creationId xmlns:a16="http://schemas.microsoft.com/office/drawing/2014/main" id="{3326FBA4-FB18-42D8-88D2-2AC0141EA6DF}"/>
              </a:ext>
            </a:extLst>
          </p:cNvPr>
          <p:cNvSpPr/>
          <p:nvPr/>
        </p:nvSpPr>
        <p:spPr>
          <a:xfrm>
            <a:off x="9527459" y="2079714"/>
            <a:ext cx="1113607" cy="30657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Blog Posts</a:t>
            </a:r>
          </a:p>
        </p:txBody>
      </p:sp>
      <p:sp>
        <p:nvSpPr>
          <p:cNvPr id="62" name="Rectangle: Rounded Corners 61">
            <a:extLst>
              <a:ext uri="{FF2B5EF4-FFF2-40B4-BE49-F238E27FC236}">
                <a16:creationId xmlns:a16="http://schemas.microsoft.com/office/drawing/2014/main" id="{124935FF-CCED-4EF6-A9F5-AEF35035AAF8}"/>
              </a:ext>
            </a:extLst>
          </p:cNvPr>
          <p:cNvSpPr/>
          <p:nvPr/>
        </p:nvSpPr>
        <p:spPr>
          <a:xfrm>
            <a:off x="9530435" y="2407766"/>
            <a:ext cx="1113607" cy="30657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Event Calendar</a:t>
            </a:r>
          </a:p>
        </p:txBody>
      </p:sp>
      <p:sp>
        <p:nvSpPr>
          <p:cNvPr id="63" name="Rectangle: Rounded Corners 62">
            <a:extLst>
              <a:ext uri="{FF2B5EF4-FFF2-40B4-BE49-F238E27FC236}">
                <a16:creationId xmlns:a16="http://schemas.microsoft.com/office/drawing/2014/main" id="{7891046C-C8EF-4D9C-9E19-8ED6C4EF56C7}"/>
              </a:ext>
            </a:extLst>
          </p:cNvPr>
          <p:cNvSpPr/>
          <p:nvPr/>
        </p:nvSpPr>
        <p:spPr>
          <a:xfrm>
            <a:off x="10701041" y="2081537"/>
            <a:ext cx="1113607" cy="306575"/>
          </a:xfrm>
          <a:prstGeom prst="roundRect">
            <a:avLst>
              <a:gd name="adj" fmla="val 9428"/>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6"/>
                </a:solidFill>
              </a:rPr>
              <a:t>Contact / Feedback Forms</a:t>
            </a:r>
          </a:p>
        </p:txBody>
      </p:sp>
      <p:sp>
        <p:nvSpPr>
          <p:cNvPr id="64" name="Rectangle: Rounded Corners 63">
            <a:extLst>
              <a:ext uri="{FF2B5EF4-FFF2-40B4-BE49-F238E27FC236}">
                <a16:creationId xmlns:a16="http://schemas.microsoft.com/office/drawing/2014/main" id="{345FB5D8-8431-4DAA-809D-6EE3164D9A22}"/>
              </a:ext>
            </a:extLst>
          </p:cNvPr>
          <p:cNvSpPr/>
          <p:nvPr/>
        </p:nvSpPr>
        <p:spPr>
          <a:xfrm>
            <a:off x="10704017" y="2409590"/>
            <a:ext cx="1113607" cy="306575"/>
          </a:xfrm>
          <a:prstGeom prst="roundRect">
            <a:avLst>
              <a:gd name="adj" fmla="val 9428"/>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6"/>
                </a:solidFill>
              </a:rPr>
              <a:t>News Feeds</a:t>
            </a:r>
          </a:p>
        </p:txBody>
      </p:sp>
      <p:sp>
        <p:nvSpPr>
          <p:cNvPr id="65" name="Rectangle: Rounded Corners 64">
            <a:extLst>
              <a:ext uri="{FF2B5EF4-FFF2-40B4-BE49-F238E27FC236}">
                <a16:creationId xmlns:a16="http://schemas.microsoft.com/office/drawing/2014/main" id="{A260100B-600D-4D36-837F-52AC327500EE}"/>
              </a:ext>
            </a:extLst>
          </p:cNvPr>
          <p:cNvSpPr/>
          <p:nvPr/>
        </p:nvSpPr>
        <p:spPr>
          <a:xfrm>
            <a:off x="6969235" y="3120685"/>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Blog Posts</a:t>
            </a:r>
          </a:p>
        </p:txBody>
      </p:sp>
      <p:sp>
        <p:nvSpPr>
          <p:cNvPr id="66" name="Rectangle: Rounded Corners 65">
            <a:extLst>
              <a:ext uri="{FF2B5EF4-FFF2-40B4-BE49-F238E27FC236}">
                <a16:creationId xmlns:a16="http://schemas.microsoft.com/office/drawing/2014/main" id="{A0AF1A1D-D356-4268-9350-EC44B38C53FC}"/>
              </a:ext>
            </a:extLst>
          </p:cNvPr>
          <p:cNvSpPr/>
          <p:nvPr/>
        </p:nvSpPr>
        <p:spPr>
          <a:xfrm>
            <a:off x="6969235" y="3485045"/>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Event Calendar</a:t>
            </a:r>
          </a:p>
        </p:txBody>
      </p:sp>
      <p:sp>
        <p:nvSpPr>
          <p:cNvPr id="67" name="Rectangle: Rounded Corners 66">
            <a:extLst>
              <a:ext uri="{FF2B5EF4-FFF2-40B4-BE49-F238E27FC236}">
                <a16:creationId xmlns:a16="http://schemas.microsoft.com/office/drawing/2014/main" id="{DC5B83DF-912C-4DAC-9757-1DDF33D44D1D}"/>
              </a:ext>
            </a:extLst>
          </p:cNvPr>
          <p:cNvSpPr/>
          <p:nvPr/>
        </p:nvSpPr>
        <p:spPr>
          <a:xfrm>
            <a:off x="8824367" y="3130511"/>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Wiki</a:t>
            </a:r>
          </a:p>
        </p:txBody>
      </p:sp>
      <p:sp>
        <p:nvSpPr>
          <p:cNvPr id="68" name="Rectangle: Rounded Corners 67">
            <a:extLst>
              <a:ext uri="{FF2B5EF4-FFF2-40B4-BE49-F238E27FC236}">
                <a16:creationId xmlns:a16="http://schemas.microsoft.com/office/drawing/2014/main" id="{E13A0F5A-7BB1-4570-86E5-4865FE00B7EA}"/>
              </a:ext>
            </a:extLst>
          </p:cNvPr>
          <p:cNvSpPr/>
          <p:nvPr/>
        </p:nvSpPr>
        <p:spPr>
          <a:xfrm>
            <a:off x="8832269" y="3501198"/>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File Manager</a:t>
            </a:r>
          </a:p>
        </p:txBody>
      </p:sp>
      <p:sp>
        <p:nvSpPr>
          <p:cNvPr id="69" name="Rectangle: Rounded Corners 68">
            <a:extLst>
              <a:ext uri="{FF2B5EF4-FFF2-40B4-BE49-F238E27FC236}">
                <a16:creationId xmlns:a16="http://schemas.microsoft.com/office/drawing/2014/main" id="{98E8118A-59AB-43A8-B1EB-5E8193E4753C}"/>
              </a:ext>
            </a:extLst>
          </p:cNvPr>
          <p:cNvSpPr/>
          <p:nvPr/>
        </p:nvSpPr>
        <p:spPr>
          <a:xfrm>
            <a:off x="6962391" y="5980789"/>
            <a:ext cx="877140" cy="306575"/>
          </a:xfrm>
          <a:prstGeom prst="roundRect">
            <a:avLst>
              <a:gd name="adj" fmla="val 9428"/>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Property Listing Widget</a:t>
            </a:r>
          </a:p>
        </p:txBody>
      </p:sp>
      <p:sp>
        <p:nvSpPr>
          <p:cNvPr id="70" name="Rectangle: Rounded Corners 69">
            <a:extLst>
              <a:ext uri="{FF2B5EF4-FFF2-40B4-BE49-F238E27FC236}">
                <a16:creationId xmlns:a16="http://schemas.microsoft.com/office/drawing/2014/main" id="{AA455DF1-1EA8-4D21-B736-D59932546BCB}"/>
              </a:ext>
            </a:extLst>
          </p:cNvPr>
          <p:cNvSpPr/>
          <p:nvPr/>
        </p:nvSpPr>
        <p:spPr>
          <a:xfrm>
            <a:off x="7901819" y="5980789"/>
            <a:ext cx="666379" cy="306575"/>
          </a:xfrm>
          <a:prstGeom prst="roundRect">
            <a:avLst>
              <a:gd name="adj" fmla="val 9428"/>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Property Manager</a:t>
            </a:r>
          </a:p>
        </p:txBody>
      </p:sp>
      <p:sp>
        <p:nvSpPr>
          <p:cNvPr id="71" name="Rectangle: Rounded Corners 70">
            <a:extLst>
              <a:ext uri="{FF2B5EF4-FFF2-40B4-BE49-F238E27FC236}">
                <a16:creationId xmlns:a16="http://schemas.microsoft.com/office/drawing/2014/main" id="{7AAA05C1-BBBF-48C9-9DC1-2E0B90EF9155}"/>
              </a:ext>
            </a:extLst>
          </p:cNvPr>
          <p:cNvSpPr/>
          <p:nvPr/>
        </p:nvSpPr>
        <p:spPr>
          <a:xfrm>
            <a:off x="8626547" y="5980788"/>
            <a:ext cx="649638" cy="306575"/>
          </a:xfrm>
          <a:prstGeom prst="roundRect">
            <a:avLst>
              <a:gd name="adj" fmla="val 9428"/>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Tenant Manager</a:t>
            </a:r>
          </a:p>
        </p:txBody>
      </p:sp>
      <p:sp>
        <p:nvSpPr>
          <p:cNvPr id="72" name="Rectangle: Rounded Corners 71">
            <a:extLst>
              <a:ext uri="{FF2B5EF4-FFF2-40B4-BE49-F238E27FC236}">
                <a16:creationId xmlns:a16="http://schemas.microsoft.com/office/drawing/2014/main" id="{A949FDAF-040C-4B49-9116-1559F32DED5F}"/>
              </a:ext>
            </a:extLst>
          </p:cNvPr>
          <p:cNvSpPr/>
          <p:nvPr/>
        </p:nvSpPr>
        <p:spPr>
          <a:xfrm>
            <a:off x="9312099" y="5980787"/>
            <a:ext cx="666379" cy="306575"/>
          </a:xfrm>
          <a:prstGeom prst="roundRect">
            <a:avLst>
              <a:gd name="adj" fmla="val 9428"/>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Product Manager</a:t>
            </a:r>
          </a:p>
        </p:txBody>
      </p:sp>
      <p:sp>
        <p:nvSpPr>
          <p:cNvPr id="73" name="Rectangle: Rounded Corners 72">
            <a:extLst>
              <a:ext uri="{FF2B5EF4-FFF2-40B4-BE49-F238E27FC236}">
                <a16:creationId xmlns:a16="http://schemas.microsoft.com/office/drawing/2014/main" id="{5699B78D-58C9-4774-8619-7C672713C69A}"/>
              </a:ext>
            </a:extLst>
          </p:cNvPr>
          <p:cNvSpPr/>
          <p:nvPr/>
        </p:nvSpPr>
        <p:spPr>
          <a:xfrm>
            <a:off x="10028230" y="5978337"/>
            <a:ext cx="867063" cy="306575"/>
          </a:xfrm>
          <a:prstGeom prst="roundRect">
            <a:avLst>
              <a:gd name="adj" fmla="val 9428"/>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Appointment Scheduler</a:t>
            </a:r>
          </a:p>
        </p:txBody>
      </p:sp>
      <p:sp>
        <p:nvSpPr>
          <p:cNvPr id="74" name="Rectangle: Rounded Corners 73">
            <a:extLst>
              <a:ext uri="{FF2B5EF4-FFF2-40B4-BE49-F238E27FC236}">
                <a16:creationId xmlns:a16="http://schemas.microsoft.com/office/drawing/2014/main" id="{AA921F38-3EA4-432B-8BF1-8C64C12C6CE4}"/>
              </a:ext>
            </a:extLst>
          </p:cNvPr>
          <p:cNvSpPr/>
          <p:nvPr/>
        </p:nvSpPr>
        <p:spPr>
          <a:xfrm>
            <a:off x="10932367" y="5978337"/>
            <a:ext cx="992921" cy="306575"/>
          </a:xfrm>
          <a:prstGeom prst="roundRect">
            <a:avLst>
              <a:gd name="adj" fmla="val 9428"/>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2">
                    <a:lumMod val="75000"/>
                  </a:schemeClr>
                </a:solidFill>
              </a:rPr>
              <a:t>Service Request Manager</a:t>
            </a:r>
          </a:p>
        </p:txBody>
      </p:sp>
      <p:pic>
        <p:nvPicPr>
          <p:cNvPr id="75" name="Picture 74">
            <a:extLst>
              <a:ext uri="{FF2B5EF4-FFF2-40B4-BE49-F238E27FC236}">
                <a16:creationId xmlns:a16="http://schemas.microsoft.com/office/drawing/2014/main" id="{EDE49485-E31E-402A-92A8-B191DE13EDF5}"/>
              </a:ext>
            </a:extLst>
          </p:cNvPr>
          <p:cNvPicPr/>
          <p:nvPr/>
        </p:nvPicPr>
        <p:blipFill>
          <a:blip r:embed="rId3" cstate="screen">
            <a:extLst>
              <a:ext uri="{28A0092B-C50C-407E-A947-70E740481C1C}">
                <a14:useLocalDpi xmlns:a14="http://schemas.microsoft.com/office/drawing/2010/main"/>
              </a:ext>
            </a:extLst>
          </a:blip>
          <a:stretch>
            <a:fillRect/>
          </a:stretch>
        </p:blipFill>
        <p:spPr>
          <a:xfrm>
            <a:off x="211401" y="62071"/>
            <a:ext cx="800183" cy="754317"/>
          </a:xfrm>
          <a:prstGeom prst="rect">
            <a:avLst/>
          </a:prstGeom>
        </p:spPr>
      </p:pic>
      <p:sp>
        <p:nvSpPr>
          <p:cNvPr id="76" name="Rectangle 75">
            <a:extLst>
              <a:ext uri="{FF2B5EF4-FFF2-40B4-BE49-F238E27FC236}">
                <a16:creationId xmlns:a16="http://schemas.microsoft.com/office/drawing/2014/main" id="{49634EC7-4C89-454C-AD33-7E43CF65E649}"/>
              </a:ext>
            </a:extLst>
          </p:cNvPr>
          <p:cNvSpPr/>
          <p:nvPr/>
        </p:nvSpPr>
        <p:spPr>
          <a:xfrm>
            <a:off x="1264349" y="2818525"/>
            <a:ext cx="3739719" cy="1416371"/>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93F1684-FE72-446A-B009-AD80DB5163EA}"/>
              </a:ext>
            </a:extLst>
          </p:cNvPr>
          <p:cNvSpPr/>
          <p:nvPr/>
        </p:nvSpPr>
        <p:spPr>
          <a:xfrm>
            <a:off x="1264349" y="4292385"/>
            <a:ext cx="3739719" cy="1350043"/>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50000"/>
                </a:schemeClr>
              </a:solidFill>
            </a:endParaRPr>
          </a:p>
        </p:txBody>
      </p:sp>
      <p:sp>
        <p:nvSpPr>
          <p:cNvPr id="78" name="Rectangle 77">
            <a:extLst>
              <a:ext uri="{FF2B5EF4-FFF2-40B4-BE49-F238E27FC236}">
                <a16:creationId xmlns:a16="http://schemas.microsoft.com/office/drawing/2014/main" id="{078A1536-87C9-4617-8590-6B7FB8646859}"/>
              </a:ext>
            </a:extLst>
          </p:cNvPr>
          <p:cNvSpPr/>
          <p:nvPr/>
        </p:nvSpPr>
        <p:spPr>
          <a:xfrm>
            <a:off x="5070044" y="2818525"/>
            <a:ext cx="1273957" cy="2819915"/>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7FDF3588-E7BD-4002-ADBC-03F7E69ADF9D}"/>
              </a:ext>
            </a:extLst>
          </p:cNvPr>
          <p:cNvSpPr txBox="1"/>
          <p:nvPr/>
        </p:nvSpPr>
        <p:spPr>
          <a:xfrm>
            <a:off x="1630248" y="2843685"/>
            <a:ext cx="3095997" cy="276999"/>
          </a:xfrm>
          <a:prstGeom prst="rect">
            <a:avLst/>
          </a:prstGeom>
          <a:noFill/>
        </p:spPr>
        <p:txBody>
          <a:bodyPr wrap="square" rtlCol="0">
            <a:spAutoFit/>
          </a:bodyPr>
          <a:lstStyle/>
          <a:p>
            <a:pPr algn="ctr"/>
            <a:r>
              <a:rPr lang="en-US" sz="1200" b="1" dirty="0">
                <a:solidFill>
                  <a:schemeClr val="accent3">
                    <a:lumMod val="50000"/>
                  </a:schemeClr>
                </a:solidFill>
              </a:rPr>
              <a:t>Core Content Management Services (CMS)</a:t>
            </a:r>
          </a:p>
        </p:txBody>
      </p:sp>
      <p:sp>
        <p:nvSpPr>
          <p:cNvPr id="80" name="Rectangle: Rounded Corners 79">
            <a:extLst>
              <a:ext uri="{FF2B5EF4-FFF2-40B4-BE49-F238E27FC236}">
                <a16:creationId xmlns:a16="http://schemas.microsoft.com/office/drawing/2014/main" id="{F4594BBE-8BA5-42C6-84AD-3720D708464D}"/>
              </a:ext>
            </a:extLst>
          </p:cNvPr>
          <p:cNvSpPr/>
          <p:nvPr/>
        </p:nvSpPr>
        <p:spPr>
          <a:xfrm>
            <a:off x="1407075" y="3118266"/>
            <a:ext cx="1432823" cy="486177"/>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3">
                    <a:lumMod val="50000"/>
                  </a:schemeClr>
                </a:solidFill>
              </a:rPr>
              <a:t>Structured Website</a:t>
            </a:r>
          </a:p>
          <a:p>
            <a:pPr algn="ctr"/>
            <a:r>
              <a:rPr lang="en-US" sz="1000" dirty="0">
                <a:solidFill>
                  <a:schemeClr val="accent3">
                    <a:lumMod val="50000"/>
                  </a:schemeClr>
                </a:solidFill>
              </a:rPr>
              <a:t>Branded Page(s) </a:t>
            </a:r>
          </a:p>
          <a:p>
            <a:pPr algn="ctr"/>
            <a:r>
              <a:rPr lang="en-US" sz="1000" dirty="0">
                <a:solidFill>
                  <a:schemeClr val="accent3">
                    <a:lumMod val="50000"/>
                  </a:schemeClr>
                </a:solidFill>
              </a:rPr>
              <a:t>(CSS)</a:t>
            </a:r>
          </a:p>
        </p:txBody>
      </p:sp>
      <p:sp>
        <p:nvSpPr>
          <p:cNvPr id="81" name="Rectangle: Rounded Corners 80">
            <a:extLst>
              <a:ext uri="{FF2B5EF4-FFF2-40B4-BE49-F238E27FC236}">
                <a16:creationId xmlns:a16="http://schemas.microsoft.com/office/drawing/2014/main" id="{F5A57278-0FE2-456C-B8CD-23B1DDC70AD1}"/>
              </a:ext>
            </a:extLst>
          </p:cNvPr>
          <p:cNvSpPr/>
          <p:nvPr/>
        </p:nvSpPr>
        <p:spPr>
          <a:xfrm>
            <a:off x="1407077" y="3707782"/>
            <a:ext cx="730233" cy="486177"/>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accent3">
                    <a:lumMod val="50000"/>
                  </a:schemeClr>
                </a:solidFill>
              </a:rPr>
              <a:t>Data</a:t>
            </a:r>
          </a:p>
          <a:p>
            <a:r>
              <a:rPr lang="en-US" sz="900" dirty="0">
                <a:solidFill>
                  <a:schemeClr val="accent3">
                    <a:lumMod val="50000"/>
                  </a:schemeClr>
                </a:solidFill>
              </a:rPr>
              <a:t>Tables</a:t>
            </a:r>
          </a:p>
        </p:txBody>
      </p:sp>
      <p:sp>
        <p:nvSpPr>
          <p:cNvPr id="82" name="Rectangle: Rounded Corners 81">
            <a:extLst>
              <a:ext uri="{FF2B5EF4-FFF2-40B4-BE49-F238E27FC236}">
                <a16:creationId xmlns:a16="http://schemas.microsoft.com/office/drawing/2014/main" id="{FA1B5DD3-17B2-4CB3-922B-1DA9622889EF}"/>
              </a:ext>
            </a:extLst>
          </p:cNvPr>
          <p:cNvSpPr/>
          <p:nvPr/>
        </p:nvSpPr>
        <p:spPr>
          <a:xfrm>
            <a:off x="2145924" y="3707781"/>
            <a:ext cx="693973" cy="486177"/>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3">
                    <a:lumMod val="50000"/>
                  </a:schemeClr>
                </a:solidFill>
              </a:rPr>
              <a:t>Admin</a:t>
            </a:r>
          </a:p>
          <a:p>
            <a:r>
              <a:rPr lang="en-US" sz="1000" dirty="0">
                <a:solidFill>
                  <a:schemeClr val="accent3">
                    <a:lumMod val="50000"/>
                  </a:schemeClr>
                </a:solidFill>
              </a:rPr>
              <a:t>Tools</a:t>
            </a:r>
          </a:p>
        </p:txBody>
      </p:sp>
      <p:sp>
        <p:nvSpPr>
          <p:cNvPr id="83" name="Add Database">
            <a:extLst>
              <a:ext uri="{FF2B5EF4-FFF2-40B4-BE49-F238E27FC236}">
                <a16:creationId xmlns:a16="http://schemas.microsoft.com/office/drawing/2014/main" id="{AC1693A2-A538-4CC5-A9B4-02549E9188AA}"/>
              </a:ext>
            </a:extLst>
          </p:cNvPr>
          <p:cNvSpPr>
            <a:spLocks noChangeAspect="1" noEditPoints="1"/>
          </p:cNvSpPr>
          <p:nvPr/>
        </p:nvSpPr>
        <p:spPr bwMode="auto">
          <a:xfrm>
            <a:off x="1886457" y="3861497"/>
            <a:ext cx="197635" cy="197635"/>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rgbClr val="5F5F5F"/>
          </a:solid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84" name="Settings">
            <a:extLst>
              <a:ext uri="{FF2B5EF4-FFF2-40B4-BE49-F238E27FC236}">
                <a16:creationId xmlns:a16="http://schemas.microsoft.com/office/drawing/2014/main" id="{002799E1-070B-45B1-8556-75D2C25D62A6}"/>
              </a:ext>
            </a:extLst>
          </p:cNvPr>
          <p:cNvSpPr>
            <a:spLocks noChangeAspect="1" noEditPoints="1"/>
          </p:cNvSpPr>
          <p:nvPr/>
        </p:nvSpPr>
        <p:spPr bwMode="auto">
          <a:xfrm>
            <a:off x="2617484" y="3885874"/>
            <a:ext cx="161925" cy="161925"/>
          </a:xfrm>
          <a:custGeom>
            <a:avLst/>
            <a:gdLst>
              <a:gd name="T0" fmla="*/ 265 w 666"/>
              <a:gd name="T1" fmla="*/ 98 h 667"/>
              <a:gd name="T2" fmla="*/ 134 w 666"/>
              <a:gd name="T3" fmla="*/ 61 h 667"/>
              <a:gd name="T4" fmla="*/ 118 w 666"/>
              <a:gd name="T5" fmla="*/ 215 h 667"/>
              <a:gd name="T6" fmla="*/ 0 w 666"/>
              <a:gd name="T7" fmla="*/ 281 h 667"/>
              <a:gd name="T8" fmla="*/ 97 w 666"/>
              <a:gd name="T9" fmla="*/ 401 h 667"/>
              <a:gd name="T10" fmla="*/ 60 w 666"/>
              <a:gd name="T11" fmla="*/ 532 h 667"/>
              <a:gd name="T12" fmla="*/ 215 w 666"/>
              <a:gd name="T13" fmla="*/ 548 h 667"/>
              <a:gd name="T14" fmla="*/ 281 w 666"/>
              <a:gd name="T15" fmla="*/ 667 h 667"/>
              <a:gd name="T16" fmla="*/ 401 w 666"/>
              <a:gd name="T17" fmla="*/ 568 h 667"/>
              <a:gd name="T18" fmla="*/ 533 w 666"/>
              <a:gd name="T19" fmla="*/ 605 h 667"/>
              <a:gd name="T20" fmla="*/ 547 w 666"/>
              <a:gd name="T21" fmla="*/ 451 h 667"/>
              <a:gd name="T22" fmla="*/ 666 w 666"/>
              <a:gd name="T23" fmla="*/ 384 h 667"/>
              <a:gd name="T24" fmla="*/ 666 w 666"/>
              <a:gd name="T25" fmla="*/ 281 h 667"/>
              <a:gd name="T26" fmla="*/ 547 w 666"/>
              <a:gd name="T27" fmla="*/ 216 h 667"/>
              <a:gd name="T28" fmla="*/ 532 w 666"/>
              <a:gd name="T29" fmla="*/ 61 h 667"/>
              <a:gd name="T30" fmla="*/ 401 w 666"/>
              <a:gd name="T31" fmla="*/ 99 h 667"/>
              <a:gd name="T32" fmla="*/ 281 w 666"/>
              <a:gd name="T33" fmla="*/ 0 h 667"/>
              <a:gd name="T34" fmla="*/ 361 w 666"/>
              <a:gd name="T35" fmla="*/ 27 h 667"/>
              <a:gd name="T36" fmla="*/ 453 w 666"/>
              <a:gd name="T37" fmla="*/ 150 h 667"/>
              <a:gd name="T38" fmla="*/ 570 w 666"/>
              <a:gd name="T39" fmla="*/ 136 h 667"/>
              <a:gd name="T40" fmla="*/ 547 w 666"/>
              <a:gd name="T41" fmla="*/ 289 h 667"/>
              <a:gd name="T42" fmla="*/ 640 w 666"/>
              <a:gd name="T43" fmla="*/ 361 h 667"/>
              <a:gd name="T44" fmla="*/ 516 w 666"/>
              <a:gd name="T45" fmla="*/ 453 h 667"/>
              <a:gd name="T46" fmla="*/ 530 w 666"/>
              <a:gd name="T47" fmla="*/ 570 h 667"/>
              <a:gd name="T48" fmla="*/ 377 w 666"/>
              <a:gd name="T49" fmla="*/ 548 h 667"/>
              <a:gd name="T50" fmla="*/ 304 w 666"/>
              <a:gd name="T51" fmla="*/ 640 h 667"/>
              <a:gd name="T52" fmla="*/ 212 w 666"/>
              <a:gd name="T53" fmla="*/ 517 h 667"/>
              <a:gd name="T54" fmla="*/ 95 w 666"/>
              <a:gd name="T55" fmla="*/ 529 h 667"/>
              <a:gd name="T56" fmla="*/ 118 w 666"/>
              <a:gd name="T57" fmla="*/ 378 h 667"/>
              <a:gd name="T58" fmla="*/ 26 w 666"/>
              <a:gd name="T59" fmla="*/ 304 h 667"/>
              <a:gd name="T60" fmla="*/ 149 w 666"/>
              <a:gd name="T61" fmla="*/ 213 h 667"/>
              <a:gd name="T62" fmla="*/ 137 w 666"/>
              <a:gd name="T63" fmla="*/ 96 h 667"/>
              <a:gd name="T64" fmla="*/ 289 w 666"/>
              <a:gd name="T65" fmla="*/ 119 h 667"/>
              <a:gd name="T66" fmla="*/ 333 w 666"/>
              <a:gd name="T67" fmla="*/ 213 h 667"/>
              <a:gd name="T68" fmla="*/ 333 w 666"/>
              <a:gd name="T69" fmla="*/ 453 h 667"/>
              <a:gd name="T70" fmla="*/ 333 w 666"/>
              <a:gd name="T71" fmla="*/ 213 h 667"/>
              <a:gd name="T72" fmla="*/ 426 w 666"/>
              <a:gd name="T73" fmla="*/ 333 h 667"/>
              <a:gd name="T74" fmla="*/ 240 w 666"/>
              <a:gd name="T75" fmla="*/ 33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6" h="667">
                <a:moveTo>
                  <a:pt x="281" y="0"/>
                </a:moveTo>
                <a:lnTo>
                  <a:pt x="265" y="98"/>
                </a:lnTo>
                <a:cubicBezTo>
                  <a:pt x="247" y="103"/>
                  <a:pt x="231" y="110"/>
                  <a:pt x="215" y="119"/>
                </a:cubicBezTo>
                <a:lnTo>
                  <a:pt x="134" y="61"/>
                </a:lnTo>
                <a:lnTo>
                  <a:pt x="61" y="133"/>
                </a:lnTo>
                <a:lnTo>
                  <a:pt x="118" y="215"/>
                </a:lnTo>
                <a:cubicBezTo>
                  <a:pt x="110" y="231"/>
                  <a:pt x="103" y="247"/>
                  <a:pt x="98" y="265"/>
                </a:cubicBezTo>
                <a:lnTo>
                  <a:pt x="0" y="281"/>
                </a:lnTo>
                <a:lnTo>
                  <a:pt x="0" y="384"/>
                </a:lnTo>
                <a:lnTo>
                  <a:pt x="97" y="401"/>
                </a:lnTo>
                <a:cubicBezTo>
                  <a:pt x="103" y="419"/>
                  <a:pt x="110" y="436"/>
                  <a:pt x="118" y="451"/>
                </a:cubicBezTo>
                <a:lnTo>
                  <a:pt x="60" y="532"/>
                </a:lnTo>
                <a:lnTo>
                  <a:pt x="133" y="605"/>
                </a:lnTo>
                <a:lnTo>
                  <a:pt x="215" y="548"/>
                </a:lnTo>
                <a:cubicBezTo>
                  <a:pt x="230" y="556"/>
                  <a:pt x="247" y="563"/>
                  <a:pt x="265" y="568"/>
                </a:cubicBezTo>
                <a:lnTo>
                  <a:pt x="281" y="667"/>
                </a:lnTo>
                <a:lnTo>
                  <a:pt x="383" y="667"/>
                </a:lnTo>
                <a:lnTo>
                  <a:pt x="401" y="568"/>
                </a:lnTo>
                <a:cubicBezTo>
                  <a:pt x="418" y="563"/>
                  <a:pt x="435" y="556"/>
                  <a:pt x="451" y="547"/>
                </a:cubicBezTo>
                <a:lnTo>
                  <a:pt x="533" y="605"/>
                </a:lnTo>
                <a:lnTo>
                  <a:pt x="605" y="532"/>
                </a:lnTo>
                <a:lnTo>
                  <a:pt x="547" y="451"/>
                </a:lnTo>
                <a:cubicBezTo>
                  <a:pt x="555" y="435"/>
                  <a:pt x="562" y="419"/>
                  <a:pt x="567" y="401"/>
                </a:cubicBezTo>
                <a:lnTo>
                  <a:pt x="666" y="384"/>
                </a:lnTo>
                <a:lnTo>
                  <a:pt x="666" y="373"/>
                </a:lnTo>
                <a:lnTo>
                  <a:pt x="666" y="281"/>
                </a:lnTo>
                <a:lnTo>
                  <a:pt x="567" y="265"/>
                </a:lnTo>
                <a:cubicBezTo>
                  <a:pt x="562" y="248"/>
                  <a:pt x="555" y="231"/>
                  <a:pt x="547" y="216"/>
                </a:cubicBezTo>
                <a:lnTo>
                  <a:pt x="604" y="133"/>
                </a:lnTo>
                <a:lnTo>
                  <a:pt x="532" y="61"/>
                </a:lnTo>
                <a:lnTo>
                  <a:pt x="450" y="119"/>
                </a:lnTo>
                <a:cubicBezTo>
                  <a:pt x="435" y="111"/>
                  <a:pt x="418" y="104"/>
                  <a:pt x="401" y="99"/>
                </a:cubicBezTo>
                <a:lnTo>
                  <a:pt x="383" y="0"/>
                </a:lnTo>
                <a:lnTo>
                  <a:pt x="281" y="0"/>
                </a:lnTo>
                <a:close/>
                <a:moveTo>
                  <a:pt x="304" y="27"/>
                </a:moveTo>
                <a:lnTo>
                  <a:pt x="361" y="27"/>
                </a:lnTo>
                <a:lnTo>
                  <a:pt x="377" y="119"/>
                </a:lnTo>
                <a:cubicBezTo>
                  <a:pt x="405" y="127"/>
                  <a:pt x="430" y="137"/>
                  <a:pt x="453" y="150"/>
                </a:cubicBezTo>
                <a:lnTo>
                  <a:pt x="529" y="96"/>
                </a:lnTo>
                <a:lnTo>
                  <a:pt x="570" y="136"/>
                </a:lnTo>
                <a:lnTo>
                  <a:pt x="516" y="213"/>
                </a:lnTo>
                <a:cubicBezTo>
                  <a:pt x="530" y="239"/>
                  <a:pt x="540" y="263"/>
                  <a:pt x="547" y="289"/>
                </a:cubicBezTo>
                <a:lnTo>
                  <a:pt x="640" y="304"/>
                </a:lnTo>
                <a:lnTo>
                  <a:pt x="640" y="361"/>
                </a:lnTo>
                <a:lnTo>
                  <a:pt x="547" y="378"/>
                </a:lnTo>
                <a:cubicBezTo>
                  <a:pt x="539" y="406"/>
                  <a:pt x="529" y="430"/>
                  <a:pt x="516" y="453"/>
                </a:cubicBezTo>
                <a:lnTo>
                  <a:pt x="570" y="529"/>
                </a:lnTo>
                <a:lnTo>
                  <a:pt x="530" y="570"/>
                </a:lnTo>
                <a:lnTo>
                  <a:pt x="453" y="516"/>
                </a:lnTo>
                <a:cubicBezTo>
                  <a:pt x="427" y="530"/>
                  <a:pt x="404" y="541"/>
                  <a:pt x="377" y="548"/>
                </a:cubicBezTo>
                <a:lnTo>
                  <a:pt x="361" y="640"/>
                </a:lnTo>
                <a:lnTo>
                  <a:pt x="304" y="640"/>
                </a:lnTo>
                <a:lnTo>
                  <a:pt x="288" y="548"/>
                </a:lnTo>
                <a:cubicBezTo>
                  <a:pt x="260" y="540"/>
                  <a:pt x="236" y="530"/>
                  <a:pt x="212" y="517"/>
                </a:cubicBezTo>
                <a:lnTo>
                  <a:pt x="136" y="570"/>
                </a:lnTo>
                <a:lnTo>
                  <a:pt x="95" y="529"/>
                </a:lnTo>
                <a:lnTo>
                  <a:pt x="149" y="454"/>
                </a:lnTo>
                <a:cubicBezTo>
                  <a:pt x="135" y="428"/>
                  <a:pt x="124" y="404"/>
                  <a:pt x="118" y="378"/>
                </a:cubicBezTo>
                <a:lnTo>
                  <a:pt x="26" y="361"/>
                </a:lnTo>
                <a:lnTo>
                  <a:pt x="26" y="304"/>
                </a:lnTo>
                <a:lnTo>
                  <a:pt x="118" y="289"/>
                </a:lnTo>
                <a:cubicBezTo>
                  <a:pt x="126" y="260"/>
                  <a:pt x="135" y="236"/>
                  <a:pt x="149" y="213"/>
                </a:cubicBezTo>
                <a:lnTo>
                  <a:pt x="96" y="136"/>
                </a:lnTo>
                <a:lnTo>
                  <a:pt x="137" y="96"/>
                </a:lnTo>
                <a:lnTo>
                  <a:pt x="212" y="150"/>
                </a:lnTo>
                <a:cubicBezTo>
                  <a:pt x="238" y="136"/>
                  <a:pt x="262" y="125"/>
                  <a:pt x="289" y="119"/>
                </a:cubicBezTo>
                <a:lnTo>
                  <a:pt x="304" y="27"/>
                </a:lnTo>
                <a:close/>
                <a:moveTo>
                  <a:pt x="333" y="213"/>
                </a:moveTo>
                <a:cubicBezTo>
                  <a:pt x="267" y="213"/>
                  <a:pt x="213" y="267"/>
                  <a:pt x="213" y="333"/>
                </a:cubicBezTo>
                <a:cubicBezTo>
                  <a:pt x="213" y="399"/>
                  <a:pt x="267" y="453"/>
                  <a:pt x="333" y="453"/>
                </a:cubicBezTo>
                <a:cubicBezTo>
                  <a:pt x="399" y="453"/>
                  <a:pt x="453" y="399"/>
                  <a:pt x="453" y="333"/>
                </a:cubicBezTo>
                <a:cubicBezTo>
                  <a:pt x="453" y="267"/>
                  <a:pt x="399" y="213"/>
                  <a:pt x="333" y="213"/>
                </a:cubicBezTo>
                <a:close/>
                <a:moveTo>
                  <a:pt x="333" y="240"/>
                </a:moveTo>
                <a:cubicBezTo>
                  <a:pt x="385" y="240"/>
                  <a:pt x="426" y="282"/>
                  <a:pt x="426" y="333"/>
                </a:cubicBezTo>
                <a:cubicBezTo>
                  <a:pt x="426" y="385"/>
                  <a:pt x="385" y="427"/>
                  <a:pt x="333" y="427"/>
                </a:cubicBezTo>
                <a:cubicBezTo>
                  <a:pt x="281" y="427"/>
                  <a:pt x="240" y="385"/>
                  <a:pt x="240" y="333"/>
                </a:cubicBezTo>
                <a:cubicBezTo>
                  <a:pt x="240" y="282"/>
                  <a:pt x="281" y="240"/>
                  <a:pt x="333" y="240"/>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85" name="TextBox 84">
            <a:extLst>
              <a:ext uri="{FF2B5EF4-FFF2-40B4-BE49-F238E27FC236}">
                <a16:creationId xmlns:a16="http://schemas.microsoft.com/office/drawing/2014/main" id="{858D3F1B-D0B8-4C5F-B7B0-6CBC5FF83F2B}"/>
              </a:ext>
            </a:extLst>
          </p:cNvPr>
          <p:cNvSpPr txBox="1"/>
          <p:nvPr/>
        </p:nvSpPr>
        <p:spPr>
          <a:xfrm>
            <a:off x="1631676" y="4297385"/>
            <a:ext cx="3095997" cy="276999"/>
          </a:xfrm>
          <a:prstGeom prst="rect">
            <a:avLst/>
          </a:prstGeom>
          <a:noFill/>
        </p:spPr>
        <p:txBody>
          <a:bodyPr wrap="square" rtlCol="0">
            <a:spAutoFit/>
          </a:bodyPr>
          <a:lstStyle/>
          <a:p>
            <a:pPr algn="ctr"/>
            <a:r>
              <a:rPr lang="en-US" sz="1200" b="1" dirty="0">
                <a:solidFill>
                  <a:schemeClr val="accent5">
                    <a:lumMod val="50000"/>
                  </a:schemeClr>
                </a:solidFill>
              </a:rPr>
              <a:t>Wakanda Shared Services</a:t>
            </a:r>
          </a:p>
        </p:txBody>
      </p:sp>
      <p:sp>
        <p:nvSpPr>
          <p:cNvPr id="86" name="Rectangle: Rounded Corners 85">
            <a:extLst>
              <a:ext uri="{FF2B5EF4-FFF2-40B4-BE49-F238E27FC236}">
                <a16:creationId xmlns:a16="http://schemas.microsoft.com/office/drawing/2014/main" id="{3D9CE09C-5874-4C3D-90C4-AAA5EC3789C0}"/>
              </a:ext>
            </a:extLst>
          </p:cNvPr>
          <p:cNvSpPr/>
          <p:nvPr/>
        </p:nvSpPr>
        <p:spPr>
          <a:xfrm>
            <a:off x="1333213" y="4557149"/>
            <a:ext cx="1432823"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accent5">
                    <a:lumMod val="50000"/>
                  </a:schemeClr>
                </a:solidFill>
              </a:rPr>
              <a:t>Reports/</a:t>
            </a:r>
          </a:p>
          <a:p>
            <a:r>
              <a:rPr lang="en-US" sz="1000" b="1" dirty="0">
                <a:solidFill>
                  <a:schemeClr val="accent5">
                    <a:lumMod val="50000"/>
                  </a:schemeClr>
                </a:solidFill>
              </a:rPr>
              <a:t>Activity Logs</a:t>
            </a:r>
          </a:p>
        </p:txBody>
      </p:sp>
      <p:sp>
        <p:nvSpPr>
          <p:cNvPr id="87" name="Presentation">
            <a:extLst>
              <a:ext uri="{FF2B5EF4-FFF2-40B4-BE49-F238E27FC236}">
                <a16:creationId xmlns:a16="http://schemas.microsoft.com/office/drawing/2014/main" id="{7CCFB499-FF0C-4E64-B6D3-CF227D0D4DD4}"/>
              </a:ext>
            </a:extLst>
          </p:cNvPr>
          <p:cNvSpPr>
            <a:spLocks noChangeAspect="1" noEditPoints="1"/>
          </p:cNvSpPr>
          <p:nvPr/>
        </p:nvSpPr>
        <p:spPr bwMode="auto">
          <a:xfrm>
            <a:off x="2391992" y="4674625"/>
            <a:ext cx="232593" cy="237155"/>
          </a:xfrm>
          <a:custGeom>
            <a:avLst/>
            <a:gdLst>
              <a:gd name="T0" fmla="*/ 333 w 667"/>
              <a:gd name="T1" fmla="*/ 1 h 677"/>
              <a:gd name="T2" fmla="*/ 320 w 667"/>
              <a:gd name="T3" fmla="*/ 14 h 677"/>
              <a:gd name="T4" fmla="*/ 320 w 667"/>
              <a:gd name="T5" fmla="*/ 54 h 677"/>
              <a:gd name="T6" fmla="*/ 0 w 667"/>
              <a:gd name="T7" fmla="*/ 54 h 677"/>
              <a:gd name="T8" fmla="*/ 0 w 667"/>
              <a:gd name="T9" fmla="*/ 507 h 677"/>
              <a:gd name="T10" fmla="*/ 320 w 667"/>
              <a:gd name="T11" fmla="*/ 507 h 677"/>
              <a:gd name="T12" fmla="*/ 320 w 667"/>
              <a:gd name="T13" fmla="*/ 529 h 677"/>
              <a:gd name="T14" fmla="*/ 204 w 667"/>
              <a:gd name="T15" fmla="*/ 645 h 677"/>
              <a:gd name="T16" fmla="*/ 223 w 667"/>
              <a:gd name="T17" fmla="*/ 664 h 677"/>
              <a:gd name="T18" fmla="*/ 320 w 667"/>
              <a:gd name="T19" fmla="*/ 566 h 677"/>
              <a:gd name="T20" fmla="*/ 320 w 667"/>
              <a:gd name="T21" fmla="*/ 601 h 677"/>
              <a:gd name="T22" fmla="*/ 347 w 667"/>
              <a:gd name="T23" fmla="*/ 601 h 677"/>
              <a:gd name="T24" fmla="*/ 347 w 667"/>
              <a:gd name="T25" fmla="*/ 566 h 677"/>
              <a:gd name="T26" fmla="*/ 444 w 667"/>
              <a:gd name="T27" fmla="*/ 664 h 677"/>
              <a:gd name="T28" fmla="*/ 463 w 667"/>
              <a:gd name="T29" fmla="*/ 645 h 677"/>
              <a:gd name="T30" fmla="*/ 347 w 667"/>
              <a:gd name="T31" fmla="*/ 529 h 677"/>
              <a:gd name="T32" fmla="*/ 347 w 667"/>
              <a:gd name="T33" fmla="*/ 507 h 677"/>
              <a:gd name="T34" fmla="*/ 667 w 667"/>
              <a:gd name="T35" fmla="*/ 507 h 677"/>
              <a:gd name="T36" fmla="*/ 667 w 667"/>
              <a:gd name="T37" fmla="*/ 54 h 677"/>
              <a:gd name="T38" fmla="*/ 347 w 667"/>
              <a:gd name="T39" fmla="*/ 54 h 677"/>
              <a:gd name="T40" fmla="*/ 347 w 667"/>
              <a:gd name="T41" fmla="*/ 14 h 677"/>
              <a:gd name="T42" fmla="*/ 333 w 667"/>
              <a:gd name="T43" fmla="*/ 1 h 677"/>
              <a:gd name="T44" fmla="*/ 27 w 667"/>
              <a:gd name="T45" fmla="*/ 81 h 677"/>
              <a:gd name="T46" fmla="*/ 640 w 667"/>
              <a:gd name="T47" fmla="*/ 81 h 677"/>
              <a:gd name="T48" fmla="*/ 640 w 667"/>
              <a:gd name="T49" fmla="*/ 481 h 677"/>
              <a:gd name="T50" fmla="*/ 27 w 667"/>
              <a:gd name="T51" fmla="*/ 481 h 677"/>
              <a:gd name="T52" fmla="*/ 27 w 667"/>
              <a:gd name="T53" fmla="*/ 81 h 677"/>
              <a:gd name="T54" fmla="*/ 547 w 667"/>
              <a:gd name="T55" fmla="*/ 187 h 677"/>
              <a:gd name="T56" fmla="*/ 520 w 667"/>
              <a:gd name="T57" fmla="*/ 214 h 677"/>
              <a:gd name="T58" fmla="*/ 520 w 667"/>
              <a:gd name="T59" fmla="*/ 218 h 677"/>
              <a:gd name="T60" fmla="*/ 384 w 667"/>
              <a:gd name="T61" fmla="*/ 323 h 677"/>
              <a:gd name="T62" fmla="*/ 373 w 667"/>
              <a:gd name="T63" fmla="*/ 321 h 677"/>
              <a:gd name="T64" fmla="*/ 363 w 667"/>
              <a:gd name="T65" fmla="*/ 323 h 677"/>
              <a:gd name="T66" fmla="*/ 253 w 667"/>
              <a:gd name="T67" fmla="*/ 244 h 677"/>
              <a:gd name="T68" fmla="*/ 253 w 667"/>
              <a:gd name="T69" fmla="*/ 241 h 677"/>
              <a:gd name="T70" fmla="*/ 227 w 667"/>
              <a:gd name="T71" fmla="*/ 214 h 677"/>
              <a:gd name="T72" fmla="*/ 200 w 667"/>
              <a:gd name="T73" fmla="*/ 241 h 677"/>
              <a:gd name="T74" fmla="*/ 200 w 667"/>
              <a:gd name="T75" fmla="*/ 244 h 677"/>
              <a:gd name="T76" fmla="*/ 131 w 667"/>
              <a:gd name="T77" fmla="*/ 296 h 677"/>
              <a:gd name="T78" fmla="*/ 120 w 667"/>
              <a:gd name="T79" fmla="*/ 294 h 677"/>
              <a:gd name="T80" fmla="*/ 93 w 667"/>
              <a:gd name="T81" fmla="*/ 321 h 677"/>
              <a:gd name="T82" fmla="*/ 120 w 667"/>
              <a:gd name="T83" fmla="*/ 347 h 677"/>
              <a:gd name="T84" fmla="*/ 147 w 667"/>
              <a:gd name="T85" fmla="*/ 321 h 677"/>
              <a:gd name="T86" fmla="*/ 146 w 667"/>
              <a:gd name="T87" fmla="*/ 318 h 677"/>
              <a:gd name="T88" fmla="*/ 216 w 667"/>
              <a:gd name="T89" fmla="*/ 265 h 677"/>
              <a:gd name="T90" fmla="*/ 227 w 667"/>
              <a:gd name="T91" fmla="*/ 267 h 677"/>
              <a:gd name="T92" fmla="*/ 238 w 667"/>
              <a:gd name="T93" fmla="*/ 265 h 677"/>
              <a:gd name="T94" fmla="*/ 347 w 667"/>
              <a:gd name="T95" fmla="*/ 345 h 677"/>
              <a:gd name="T96" fmla="*/ 347 w 667"/>
              <a:gd name="T97" fmla="*/ 347 h 677"/>
              <a:gd name="T98" fmla="*/ 373 w 667"/>
              <a:gd name="T99" fmla="*/ 374 h 677"/>
              <a:gd name="T100" fmla="*/ 400 w 667"/>
              <a:gd name="T101" fmla="*/ 347 h 677"/>
              <a:gd name="T102" fmla="*/ 400 w 667"/>
              <a:gd name="T103" fmla="*/ 344 h 677"/>
              <a:gd name="T104" fmla="*/ 537 w 667"/>
              <a:gd name="T105" fmla="*/ 239 h 677"/>
              <a:gd name="T106" fmla="*/ 547 w 667"/>
              <a:gd name="T107" fmla="*/ 241 h 677"/>
              <a:gd name="T108" fmla="*/ 573 w 667"/>
              <a:gd name="T109" fmla="*/ 214 h 677"/>
              <a:gd name="T110" fmla="*/ 547 w 667"/>
              <a:gd name="T111" fmla="*/ 18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7" h="677">
                <a:moveTo>
                  <a:pt x="333" y="1"/>
                </a:moveTo>
                <a:cubicBezTo>
                  <a:pt x="326" y="1"/>
                  <a:pt x="320" y="7"/>
                  <a:pt x="320" y="14"/>
                </a:cubicBezTo>
                <a:lnTo>
                  <a:pt x="320" y="54"/>
                </a:lnTo>
                <a:lnTo>
                  <a:pt x="0" y="54"/>
                </a:lnTo>
                <a:lnTo>
                  <a:pt x="0" y="507"/>
                </a:lnTo>
                <a:lnTo>
                  <a:pt x="320" y="507"/>
                </a:lnTo>
                <a:lnTo>
                  <a:pt x="320" y="529"/>
                </a:lnTo>
                <a:lnTo>
                  <a:pt x="204" y="645"/>
                </a:lnTo>
                <a:cubicBezTo>
                  <a:pt x="191" y="657"/>
                  <a:pt x="210" y="677"/>
                  <a:pt x="223" y="664"/>
                </a:cubicBezTo>
                <a:lnTo>
                  <a:pt x="320" y="566"/>
                </a:lnTo>
                <a:lnTo>
                  <a:pt x="320" y="601"/>
                </a:lnTo>
                <a:cubicBezTo>
                  <a:pt x="320" y="619"/>
                  <a:pt x="347" y="619"/>
                  <a:pt x="347" y="601"/>
                </a:cubicBezTo>
                <a:lnTo>
                  <a:pt x="347" y="566"/>
                </a:lnTo>
                <a:lnTo>
                  <a:pt x="444" y="664"/>
                </a:lnTo>
                <a:cubicBezTo>
                  <a:pt x="457" y="677"/>
                  <a:pt x="476" y="657"/>
                  <a:pt x="463" y="645"/>
                </a:cubicBezTo>
                <a:lnTo>
                  <a:pt x="347" y="529"/>
                </a:lnTo>
                <a:lnTo>
                  <a:pt x="347" y="507"/>
                </a:lnTo>
                <a:lnTo>
                  <a:pt x="667" y="507"/>
                </a:lnTo>
                <a:lnTo>
                  <a:pt x="667" y="54"/>
                </a:lnTo>
                <a:lnTo>
                  <a:pt x="347" y="54"/>
                </a:lnTo>
                <a:lnTo>
                  <a:pt x="347" y="14"/>
                </a:lnTo>
                <a:cubicBezTo>
                  <a:pt x="347" y="7"/>
                  <a:pt x="341" y="0"/>
                  <a:pt x="333" y="1"/>
                </a:cubicBezTo>
                <a:close/>
                <a:moveTo>
                  <a:pt x="27" y="81"/>
                </a:moveTo>
                <a:cubicBezTo>
                  <a:pt x="231" y="81"/>
                  <a:pt x="435" y="81"/>
                  <a:pt x="640" y="81"/>
                </a:cubicBezTo>
                <a:lnTo>
                  <a:pt x="640" y="481"/>
                </a:lnTo>
                <a:cubicBezTo>
                  <a:pt x="435" y="481"/>
                  <a:pt x="231" y="481"/>
                  <a:pt x="27" y="481"/>
                </a:cubicBezTo>
                <a:lnTo>
                  <a:pt x="27" y="81"/>
                </a:lnTo>
                <a:close/>
                <a:moveTo>
                  <a:pt x="547" y="187"/>
                </a:moveTo>
                <a:cubicBezTo>
                  <a:pt x="532" y="187"/>
                  <a:pt x="520" y="199"/>
                  <a:pt x="520" y="214"/>
                </a:cubicBezTo>
                <a:cubicBezTo>
                  <a:pt x="520" y="215"/>
                  <a:pt x="520" y="216"/>
                  <a:pt x="520" y="218"/>
                </a:cubicBezTo>
                <a:lnTo>
                  <a:pt x="384" y="323"/>
                </a:lnTo>
                <a:cubicBezTo>
                  <a:pt x="380" y="321"/>
                  <a:pt x="377" y="321"/>
                  <a:pt x="373" y="321"/>
                </a:cubicBezTo>
                <a:cubicBezTo>
                  <a:pt x="370" y="321"/>
                  <a:pt x="366" y="322"/>
                  <a:pt x="363" y="323"/>
                </a:cubicBezTo>
                <a:lnTo>
                  <a:pt x="253" y="244"/>
                </a:lnTo>
                <a:cubicBezTo>
                  <a:pt x="253" y="243"/>
                  <a:pt x="253" y="242"/>
                  <a:pt x="253" y="241"/>
                </a:cubicBezTo>
                <a:cubicBezTo>
                  <a:pt x="253" y="226"/>
                  <a:pt x="241" y="214"/>
                  <a:pt x="227" y="214"/>
                </a:cubicBezTo>
                <a:cubicBezTo>
                  <a:pt x="212" y="214"/>
                  <a:pt x="200" y="226"/>
                  <a:pt x="200" y="241"/>
                </a:cubicBezTo>
                <a:cubicBezTo>
                  <a:pt x="200" y="242"/>
                  <a:pt x="200" y="243"/>
                  <a:pt x="200" y="244"/>
                </a:cubicBezTo>
                <a:lnTo>
                  <a:pt x="131" y="296"/>
                </a:lnTo>
                <a:cubicBezTo>
                  <a:pt x="127" y="295"/>
                  <a:pt x="124" y="294"/>
                  <a:pt x="120" y="294"/>
                </a:cubicBezTo>
                <a:cubicBezTo>
                  <a:pt x="105" y="294"/>
                  <a:pt x="93" y="306"/>
                  <a:pt x="93" y="321"/>
                </a:cubicBezTo>
                <a:cubicBezTo>
                  <a:pt x="93" y="335"/>
                  <a:pt x="105" y="347"/>
                  <a:pt x="120" y="347"/>
                </a:cubicBezTo>
                <a:cubicBezTo>
                  <a:pt x="135" y="347"/>
                  <a:pt x="147" y="335"/>
                  <a:pt x="147" y="321"/>
                </a:cubicBezTo>
                <a:cubicBezTo>
                  <a:pt x="147" y="320"/>
                  <a:pt x="147" y="319"/>
                  <a:pt x="146" y="318"/>
                </a:cubicBezTo>
                <a:lnTo>
                  <a:pt x="216" y="265"/>
                </a:lnTo>
                <a:cubicBezTo>
                  <a:pt x="220" y="267"/>
                  <a:pt x="223" y="267"/>
                  <a:pt x="227" y="267"/>
                </a:cubicBezTo>
                <a:cubicBezTo>
                  <a:pt x="230" y="267"/>
                  <a:pt x="234" y="267"/>
                  <a:pt x="238" y="265"/>
                </a:cubicBezTo>
                <a:lnTo>
                  <a:pt x="347" y="345"/>
                </a:lnTo>
                <a:cubicBezTo>
                  <a:pt x="347" y="346"/>
                  <a:pt x="347" y="346"/>
                  <a:pt x="347" y="347"/>
                </a:cubicBezTo>
                <a:cubicBezTo>
                  <a:pt x="347" y="362"/>
                  <a:pt x="359" y="374"/>
                  <a:pt x="373" y="374"/>
                </a:cubicBezTo>
                <a:cubicBezTo>
                  <a:pt x="388" y="374"/>
                  <a:pt x="400" y="362"/>
                  <a:pt x="400" y="347"/>
                </a:cubicBezTo>
                <a:cubicBezTo>
                  <a:pt x="400" y="346"/>
                  <a:pt x="400" y="345"/>
                  <a:pt x="400" y="344"/>
                </a:cubicBezTo>
                <a:lnTo>
                  <a:pt x="537" y="239"/>
                </a:lnTo>
                <a:cubicBezTo>
                  <a:pt x="540" y="240"/>
                  <a:pt x="543" y="241"/>
                  <a:pt x="547" y="241"/>
                </a:cubicBezTo>
                <a:cubicBezTo>
                  <a:pt x="561" y="241"/>
                  <a:pt x="573" y="229"/>
                  <a:pt x="573" y="214"/>
                </a:cubicBezTo>
                <a:cubicBezTo>
                  <a:pt x="573" y="199"/>
                  <a:pt x="561" y="187"/>
                  <a:pt x="547" y="187"/>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latin typeface="Segoe UI" panose="020B0502040204020203" pitchFamily="34" charset="0"/>
              <a:cs typeface="Segoe UI" panose="020B0502040204020203" pitchFamily="34" charset="0"/>
            </a:endParaRPr>
          </a:p>
        </p:txBody>
      </p:sp>
      <p:sp>
        <p:nvSpPr>
          <p:cNvPr id="88" name="Rectangle: Rounded Corners 87">
            <a:extLst>
              <a:ext uri="{FF2B5EF4-FFF2-40B4-BE49-F238E27FC236}">
                <a16:creationId xmlns:a16="http://schemas.microsoft.com/office/drawing/2014/main" id="{B1030B89-391A-49A0-9AAD-B4308F8AECA4}"/>
              </a:ext>
            </a:extLst>
          </p:cNvPr>
          <p:cNvSpPr/>
          <p:nvPr/>
        </p:nvSpPr>
        <p:spPr>
          <a:xfrm>
            <a:off x="1333213" y="5078429"/>
            <a:ext cx="730233"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Data</a:t>
            </a:r>
          </a:p>
          <a:p>
            <a:r>
              <a:rPr lang="en-US" sz="900" b="1" dirty="0">
                <a:solidFill>
                  <a:schemeClr val="accent5">
                    <a:lumMod val="50000"/>
                  </a:schemeClr>
                </a:solidFill>
              </a:rPr>
              <a:t>Model</a:t>
            </a:r>
          </a:p>
        </p:txBody>
      </p:sp>
      <p:sp>
        <p:nvSpPr>
          <p:cNvPr id="89" name="Add Database">
            <a:extLst>
              <a:ext uri="{FF2B5EF4-FFF2-40B4-BE49-F238E27FC236}">
                <a16:creationId xmlns:a16="http://schemas.microsoft.com/office/drawing/2014/main" id="{C681E077-0662-4CA4-8F11-409896CDEF96}"/>
              </a:ext>
            </a:extLst>
          </p:cNvPr>
          <p:cNvSpPr>
            <a:spLocks noChangeAspect="1" noEditPoints="1"/>
          </p:cNvSpPr>
          <p:nvPr/>
        </p:nvSpPr>
        <p:spPr bwMode="auto">
          <a:xfrm>
            <a:off x="1812595" y="5232144"/>
            <a:ext cx="197635" cy="197635"/>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rgbClr val="5F5F5F"/>
          </a:solid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90" name="Rectangle: Rounded Corners 89">
            <a:extLst>
              <a:ext uri="{FF2B5EF4-FFF2-40B4-BE49-F238E27FC236}">
                <a16:creationId xmlns:a16="http://schemas.microsoft.com/office/drawing/2014/main" id="{53CA62FD-28B0-477D-831A-F91609EBCDA2}"/>
              </a:ext>
            </a:extLst>
          </p:cNvPr>
          <p:cNvSpPr/>
          <p:nvPr/>
        </p:nvSpPr>
        <p:spPr>
          <a:xfrm>
            <a:off x="2072227" y="5078429"/>
            <a:ext cx="688180"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5">
                    <a:lumMod val="50000"/>
                  </a:schemeClr>
                </a:solidFill>
              </a:rPr>
              <a:t>Security</a:t>
            </a:r>
          </a:p>
        </p:txBody>
      </p:sp>
      <p:sp>
        <p:nvSpPr>
          <p:cNvPr id="91" name="Lock">
            <a:extLst>
              <a:ext uri="{FF2B5EF4-FFF2-40B4-BE49-F238E27FC236}">
                <a16:creationId xmlns:a16="http://schemas.microsoft.com/office/drawing/2014/main" id="{776E4B10-2B59-484E-BC48-DF51826C2837}"/>
              </a:ext>
            </a:extLst>
          </p:cNvPr>
          <p:cNvSpPr>
            <a:spLocks noChangeAspect="1" noEditPoints="1"/>
          </p:cNvSpPr>
          <p:nvPr/>
        </p:nvSpPr>
        <p:spPr bwMode="auto">
          <a:xfrm>
            <a:off x="2453120" y="5288458"/>
            <a:ext cx="163513" cy="217239"/>
          </a:xfrm>
          <a:custGeom>
            <a:avLst/>
            <a:gdLst>
              <a:gd name="T0" fmla="*/ 226 w 453"/>
              <a:gd name="T1" fmla="*/ 0 h 600"/>
              <a:gd name="T2" fmla="*/ 80 w 453"/>
              <a:gd name="T3" fmla="*/ 146 h 600"/>
              <a:gd name="T4" fmla="*/ 80 w 453"/>
              <a:gd name="T5" fmla="*/ 226 h 600"/>
              <a:gd name="T6" fmla="*/ 40 w 453"/>
              <a:gd name="T7" fmla="*/ 226 h 600"/>
              <a:gd name="T8" fmla="*/ 0 w 453"/>
              <a:gd name="T9" fmla="*/ 266 h 600"/>
              <a:gd name="T10" fmla="*/ 0 w 453"/>
              <a:gd name="T11" fmla="*/ 560 h 600"/>
              <a:gd name="T12" fmla="*/ 40 w 453"/>
              <a:gd name="T13" fmla="*/ 600 h 600"/>
              <a:gd name="T14" fmla="*/ 413 w 453"/>
              <a:gd name="T15" fmla="*/ 600 h 600"/>
              <a:gd name="T16" fmla="*/ 453 w 453"/>
              <a:gd name="T17" fmla="*/ 560 h 600"/>
              <a:gd name="T18" fmla="*/ 453 w 453"/>
              <a:gd name="T19" fmla="*/ 266 h 600"/>
              <a:gd name="T20" fmla="*/ 413 w 453"/>
              <a:gd name="T21" fmla="*/ 226 h 600"/>
              <a:gd name="T22" fmla="*/ 373 w 453"/>
              <a:gd name="T23" fmla="*/ 226 h 600"/>
              <a:gd name="T24" fmla="*/ 373 w 453"/>
              <a:gd name="T25" fmla="*/ 146 h 600"/>
              <a:gd name="T26" fmla="*/ 226 w 453"/>
              <a:gd name="T27" fmla="*/ 0 h 600"/>
              <a:gd name="T28" fmla="*/ 226 w 453"/>
              <a:gd name="T29" fmla="*/ 26 h 600"/>
              <a:gd name="T30" fmla="*/ 346 w 453"/>
              <a:gd name="T31" fmla="*/ 146 h 600"/>
              <a:gd name="T32" fmla="*/ 346 w 453"/>
              <a:gd name="T33" fmla="*/ 226 h 600"/>
              <a:gd name="T34" fmla="*/ 106 w 453"/>
              <a:gd name="T35" fmla="*/ 226 h 600"/>
              <a:gd name="T36" fmla="*/ 106 w 453"/>
              <a:gd name="T37" fmla="*/ 146 h 600"/>
              <a:gd name="T38" fmla="*/ 226 w 453"/>
              <a:gd name="T39" fmla="*/ 26 h 600"/>
              <a:gd name="T40" fmla="*/ 40 w 453"/>
              <a:gd name="T41" fmla="*/ 253 h 600"/>
              <a:gd name="T42" fmla="*/ 413 w 453"/>
              <a:gd name="T43" fmla="*/ 253 h 600"/>
              <a:gd name="T44" fmla="*/ 426 w 453"/>
              <a:gd name="T45" fmla="*/ 266 h 600"/>
              <a:gd name="T46" fmla="*/ 426 w 453"/>
              <a:gd name="T47" fmla="*/ 560 h 600"/>
              <a:gd name="T48" fmla="*/ 413 w 453"/>
              <a:gd name="T49" fmla="*/ 573 h 600"/>
              <a:gd name="T50" fmla="*/ 40 w 453"/>
              <a:gd name="T51" fmla="*/ 573 h 600"/>
              <a:gd name="T52" fmla="*/ 26 w 453"/>
              <a:gd name="T53" fmla="*/ 560 h 600"/>
              <a:gd name="T54" fmla="*/ 26 w 453"/>
              <a:gd name="T55" fmla="*/ 266 h 600"/>
              <a:gd name="T56" fmla="*/ 40 w 453"/>
              <a:gd name="T57" fmla="*/ 253 h 600"/>
              <a:gd name="T58" fmla="*/ 226 w 453"/>
              <a:gd name="T59" fmla="*/ 346 h 600"/>
              <a:gd name="T60" fmla="*/ 186 w 453"/>
              <a:gd name="T61" fmla="*/ 386 h 600"/>
              <a:gd name="T62" fmla="*/ 200 w 453"/>
              <a:gd name="T63" fmla="*/ 416 h 600"/>
              <a:gd name="T64" fmla="*/ 200 w 453"/>
              <a:gd name="T65" fmla="*/ 453 h 600"/>
              <a:gd name="T66" fmla="*/ 226 w 453"/>
              <a:gd name="T67" fmla="*/ 480 h 600"/>
              <a:gd name="T68" fmla="*/ 253 w 453"/>
              <a:gd name="T69" fmla="*/ 453 h 600"/>
              <a:gd name="T70" fmla="*/ 253 w 453"/>
              <a:gd name="T71" fmla="*/ 416 h 600"/>
              <a:gd name="T72" fmla="*/ 266 w 453"/>
              <a:gd name="T73" fmla="*/ 386 h 600"/>
              <a:gd name="T74" fmla="*/ 226 w 453"/>
              <a:gd name="T75" fmla="*/ 34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3" h="600">
                <a:moveTo>
                  <a:pt x="226" y="0"/>
                </a:moveTo>
                <a:cubicBezTo>
                  <a:pt x="146" y="0"/>
                  <a:pt x="80" y="65"/>
                  <a:pt x="80" y="146"/>
                </a:cubicBezTo>
                <a:lnTo>
                  <a:pt x="80" y="226"/>
                </a:lnTo>
                <a:lnTo>
                  <a:pt x="40" y="226"/>
                </a:lnTo>
                <a:cubicBezTo>
                  <a:pt x="18" y="226"/>
                  <a:pt x="0" y="244"/>
                  <a:pt x="0" y="266"/>
                </a:cubicBezTo>
                <a:lnTo>
                  <a:pt x="0" y="560"/>
                </a:lnTo>
                <a:cubicBezTo>
                  <a:pt x="0" y="582"/>
                  <a:pt x="18" y="600"/>
                  <a:pt x="40" y="600"/>
                </a:cubicBezTo>
                <a:lnTo>
                  <a:pt x="413" y="600"/>
                </a:lnTo>
                <a:cubicBezTo>
                  <a:pt x="435" y="600"/>
                  <a:pt x="453" y="582"/>
                  <a:pt x="453" y="560"/>
                </a:cubicBezTo>
                <a:lnTo>
                  <a:pt x="453" y="266"/>
                </a:lnTo>
                <a:cubicBezTo>
                  <a:pt x="453" y="244"/>
                  <a:pt x="435" y="226"/>
                  <a:pt x="413" y="226"/>
                </a:cubicBezTo>
                <a:lnTo>
                  <a:pt x="373" y="226"/>
                </a:lnTo>
                <a:lnTo>
                  <a:pt x="373" y="146"/>
                </a:lnTo>
                <a:cubicBezTo>
                  <a:pt x="373" y="65"/>
                  <a:pt x="307" y="0"/>
                  <a:pt x="226" y="0"/>
                </a:cubicBezTo>
                <a:close/>
                <a:moveTo>
                  <a:pt x="226" y="26"/>
                </a:moveTo>
                <a:cubicBezTo>
                  <a:pt x="293" y="26"/>
                  <a:pt x="346" y="80"/>
                  <a:pt x="346" y="146"/>
                </a:cubicBezTo>
                <a:lnTo>
                  <a:pt x="346" y="226"/>
                </a:lnTo>
                <a:lnTo>
                  <a:pt x="106" y="226"/>
                </a:lnTo>
                <a:lnTo>
                  <a:pt x="106" y="146"/>
                </a:lnTo>
                <a:cubicBezTo>
                  <a:pt x="106" y="80"/>
                  <a:pt x="160" y="26"/>
                  <a:pt x="226" y="26"/>
                </a:cubicBezTo>
                <a:close/>
                <a:moveTo>
                  <a:pt x="40" y="253"/>
                </a:moveTo>
                <a:lnTo>
                  <a:pt x="413" y="253"/>
                </a:lnTo>
                <a:cubicBezTo>
                  <a:pt x="421" y="253"/>
                  <a:pt x="426" y="259"/>
                  <a:pt x="426" y="266"/>
                </a:cubicBezTo>
                <a:lnTo>
                  <a:pt x="426" y="560"/>
                </a:lnTo>
                <a:cubicBezTo>
                  <a:pt x="426" y="567"/>
                  <a:pt x="421" y="573"/>
                  <a:pt x="413" y="573"/>
                </a:cubicBezTo>
                <a:lnTo>
                  <a:pt x="40" y="573"/>
                </a:lnTo>
                <a:cubicBezTo>
                  <a:pt x="32" y="573"/>
                  <a:pt x="26" y="567"/>
                  <a:pt x="26" y="560"/>
                </a:cubicBezTo>
                <a:lnTo>
                  <a:pt x="26" y="266"/>
                </a:lnTo>
                <a:cubicBezTo>
                  <a:pt x="26" y="259"/>
                  <a:pt x="32" y="253"/>
                  <a:pt x="40" y="253"/>
                </a:cubicBezTo>
                <a:close/>
                <a:moveTo>
                  <a:pt x="226" y="346"/>
                </a:moveTo>
                <a:cubicBezTo>
                  <a:pt x="204" y="346"/>
                  <a:pt x="186" y="364"/>
                  <a:pt x="186" y="386"/>
                </a:cubicBezTo>
                <a:cubicBezTo>
                  <a:pt x="186" y="398"/>
                  <a:pt x="192" y="409"/>
                  <a:pt x="200" y="416"/>
                </a:cubicBezTo>
                <a:lnTo>
                  <a:pt x="200" y="453"/>
                </a:lnTo>
                <a:cubicBezTo>
                  <a:pt x="200" y="468"/>
                  <a:pt x="212" y="480"/>
                  <a:pt x="226" y="480"/>
                </a:cubicBezTo>
                <a:cubicBezTo>
                  <a:pt x="241" y="480"/>
                  <a:pt x="253" y="468"/>
                  <a:pt x="253" y="453"/>
                </a:cubicBezTo>
                <a:lnTo>
                  <a:pt x="253" y="416"/>
                </a:lnTo>
                <a:cubicBezTo>
                  <a:pt x="261" y="409"/>
                  <a:pt x="266" y="398"/>
                  <a:pt x="266" y="386"/>
                </a:cubicBezTo>
                <a:cubicBezTo>
                  <a:pt x="266" y="364"/>
                  <a:pt x="249" y="346"/>
                  <a:pt x="226" y="346"/>
                </a:cubicBezTo>
                <a:close/>
              </a:path>
            </a:pathLst>
          </a:custGeom>
          <a:solidFill>
            <a:srgbClr val="5F5F5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92" name="Multipe Users">
            <a:extLst>
              <a:ext uri="{FF2B5EF4-FFF2-40B4-BE49-F238E27FC236}">
                <a16:creationId xmlns:a16="http://schemas.microsoft.com/office/drawing/2014/main" id="{3B4B8CD5-C7B8-4964-8F13-D07B3C6DBA1C}"/>
              </a:ext>
            </a:extLst>
          </p:cNvPr>
          <p:cNvSpPr>
            <a:spLocks noChangeAspect="1" noEditPoints="1"/>
          </p:cNvSpPr>
          <p:nvPr/>
        </p:nvSpPr>
        <p:spPr bwMode="auto">
          <a:xfrm>
            <a:off x="2170981" y="5306289"/>
            <a:ext cx="236467" cy="199735"/>
          </a:xfrm>
          <a:custGeom>
            <a:avLst/>
            <a:gdLst>
              <a:gd name="T0" fmla="*/ 146 w 669"/>
              <a:gd name="T1" fmla="*/ 198 h 568"/>
              <a:gd name="T2" fmla="*/ 162 w 669"/>
              <a:gd name="T3" fmla="*/ 274 h 568"/>
              <a:gd name="T4" fmla="*/ 191 w 669"/>
              <a:gd name="T5" fmla="*/ 337 h 568"/>
              <a:gd name="T6" fmla="*/ 97 w 669"/>
              <a:gd name="T7" fmla="*/ 437 h 568"/>
              <a:gd name="T8" fmla="*/ 0 w 669"/>
              <a:gd name="T9" fmla="*/ 568 h 568"/>
              <a:gd name="T10" fmla="*/ 516 w 669"/>
              <a:gd name="T11" fmla="*/ 496 h 568"/>
              <a:gd name="T12" fmla="*/ 640 w 669"/>
              <a:gd name="T13" fmla="*/ 416 h 568"/>
              <a:gd name="T14" fmla="*/ 510 w 669"/>
              <a:gd name="T15" fmla="*/ 338 h 568"/>
              <a:gd name="T16" fmla="*/ 522 w 669"/>
              <a:gd name="T17" fmla="*/ 281 h 568"/>
              <a:gd name="T18" fmla="*/ 554 w 669"/>
              <a:gd name="T19" fmla="*/ 210 h 568"/>
              <a:gd name="T20" fmla="*/ 541 w 669"/>
              <a:gd name="T21" fmla="*/ 60 h 568"/>
              <a:gd name="T22" fmla="*/ 440 w 669"/>
              <a:gd name="T23" fmla="*/ 13 h 568"/>
              <a:gd name="T24" fmla="*/ 267 w 669"/>
              <a:gd name="T25" fmla="*/ 0 h 568"/>
              <a:gd name="T26" fmla="*/ 316 w 669"/>
              <a:gd name="T27" fmla="*/ 43 h 568"/>
              <a:gd name="T28" fmla="*/ 363 w 669"/>
              <a:gd name="T29" fmla="*/ 70 h 568"/>
              <a:gd name="T30" fmla="*/ 360 w 669"/>
              <a:gd name="T31" fmla="*/ 208 h 568"/>
              <a:gd name="T32" fmla="*/ 365 w 669"/>
              <a:gd name="T33" fmla="*/ 251 h 568"/>
              <a:gd name="T34" fmla="*/ 349 w 669"/>
              <a:gd name="T35" fmla="*/ 266 h 568"/>
              <a:gd name="T36" fmla="*/ 326 w 669"/>
              <a:gd name="T37" fmla="*/ 320 h 568"/>
              <a:gd name="T38" fmla="*/ 320 w 669"/>
              <a:gd name="T39" fmla="*/ 389 h 568"/>
              <a:gd name="T40" fmla="*/ 366 w 669"/>
              <a:gd name="T41" fmla="*/ 436 h 568"/>
              <a:gd name="T42" fmla="*/ 482 w 669"/>
              <a:gd name="T43" fmla="*/ 495 h 568"/>
              <a:gd name="T44" fmla="*/ 31 w 669"/>
              <a:gd name="T45" fmla="*/ 541 h 568"/>
              <a:gd name="T46" fmla="*/ 171 w 669"/>
              <a:gd name="T47" fmla="*/ 436 h 568"/>
              <a:gd name="T48" fmla="*/ 216 w 669"/>
              <a:gd name="T49" fmla="*/ 389 h 568"/>
              <a:gd name="T50" fmla="*/ 210 w 669"/>
              <a:gd name="T51" fmla="*/ 320 h 568"/>
              <a:gd name="T52" fmla="*/ 186 w 669"/>
              <a:gd name="T53" fmla="*/ 266 h 568"/>
              <a:gd name="T54" fmla="*/ 171 w 669"/>
              <a:gd name="T55" fmla="*/ 251 h 568"/>
              <a:gd name="T56" fmla="*/ 176 w 669"/>
              <a:gd name="T57" fmla="*/ 208 h 568"/>
              <a:gd name="T58" fmla="*/ 267 w 669"/>
              <a:gd name="T59" fmla="*/ 26 h 568"/>
              <a:gd name="T60" fmla="*/ 483 w 669"/>
              <a:gd name="T61" fmla="*/ 58 h 568"/>
              <a:gd name="T62" fmla="*/ 530 w 669"/>
              <a:gd name="T63" fmla="*/ 109 h 568"/>
              <a:gd name="T64" fmla="*/ 525 w 669"/>
              <a:gd name="T65" fmla="*/ 197 h 568"/>
              <a:gd name="T66" fmla="*/ 520 w 669"/>
              <a:gd name="T67" fmla="*/ 227 h 568"/>
              <a:gd name="T68" fmla="*/ 498 w 669"/>
              <a:gd name="T69" fmla="*/ 269 h 568"/>
              <a:gd name="T70" fmla="*/ 482 w 669"/>
              <a:gd name="T71" fmla="*/ 287 h 568"/>
              <a:gd name="T72" fmla="*/ 483 w 669"/>
              <a:gd name="T73" fmla="*/ 345 h 568"/>
              <a:gd name="T74" fmla="*/ 575 w 669"/>
              <a:gd name="T75" fmla="*/ 406 h 568"/>
              <a:gd name="T76" fmla="*/ 493 w 669"/>
              <a:gd name="T77" fmla="*/ 469 h 568"/>
              <a:gd name="T78" fmla="*/ 347 w 669"/>
              <a:gd name="T79" fmla="*/ 385 h 568"/>
              <a:gd name="T80" fmla="*/ 362 w 669"/>
              <a:gd name="T81" fmla="*/ 314 h 568"/>
              <a:gd name="T82" fmla="*/ 399 w 669"/>
              <a:gd name="T83" fmla="*/ 231 h 568"/>
              <a:gd name="T84" fmla="*/ 384 w 669"/>
              <a:gd name="T85" fmla="*/ 54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9" h="568">
                <a:moveTo>
                  <a:pt x="266" y="0"/>
                </a:moveTo>
                <a:cubicBezTo>
                  <a:pt x="204" y="1"/>
                  <a:pt x="164" y="26"/>
                  <a:pt x="147" y="66"/>
                </a:cubicBezTo>
                <a:cubicBezTo>
                  <a:pt x="131" y="103"/>
                  <a:pt x="134" y="150"/>
                  <a:pt x="146" y="198"/>
                </a:cubicBezTo>
                <a:cubicBezTo>
                  <a:pt x="140" y="206"/>
                  <a:pt x="135" y="216"/>
                  <a:pt x="137" y="231"/>
                </a:cubicBezTo>
                <a:cubicBezTo>
                  <a:pt x="138" y="245"/>
                  <a:pt x="144" y="257"/>
                  <a:pt x="150" y="267"/>
                </a:cubicBezTo>
                <a:cubicBezTo>
                  <a:pt x="153" y="272"/>
                  <a:pt x="158" y="272"/>
                  <a:pt x="162" y="274"/>
                </a:cubicBezTo>
                <a:cubicBezTo>
                  <a:pt x="164" y="288"/>
                  <a:pt x="168" y="302"/>
                  <a:pt x="174" y="314"/>
                </a:cubicBezTo>
                <a:cubicBezTo>
                  <a:pt x="178" y="321"/>
                  <a:pt x="181" y="327"/>
                  <a:pt x="185" y="332"/>
                </a:cubicBezTo>
                <a:cubicBezTo>
                  <a:pt x="186" y="334"/>
                  <a:pt x="189" y="335"/>
                  <a:pt x="191" y="337"/>
                </a:cubicBezTo>
                <a:cubicBezTo>
                  <a:pt x="191" y="354"/>
                  <a:pt x="191" y="367"/>
                  <a:pt x="190" y="385"/>
                </a:cubicBezTo>
                <a:cubicBezTo>
                  <a:pt x="185" y="395"/>
                  <a:pt x="175" y="404"/>
                  <a:pt x="159" y="412"/>
                </a:cubicBezTo>
                <a:cubicBezTo>
                  <a:pt x="142" y="420"/>
                  <a:pt x="120" y="428"/>
                  <a:pt x="97" y="437"/>
                </a:cubicBezTo>
                <a:cubicBezTo>
                  <a:pt x="75" y="447"/>
                  <a:pt x="52" y="459"/>
                  <a:pt x="34" y="477"/>
                </a:cubicBezTo>
                <a:cubicBezTo>
                  <a:pt x="16" y="495"/>
                  <a:pt x="3" y="521"/>
                  <a:pt x="1" y="554"/>
                </a:cubicBezTo>
                <a:lnTo>
                  <a:pt x="0" y="568"/>
                </a:lnTo>
                <a:lnTo>
                  <a:pt x="535" y="568"/>
                </a:lnTo>
                <a:lnTo>
                  <a:pt x="535" y="554"/>
                </a:lnTo>
                <a:cubicBezTo>
                  <a:pt x="533" y="531"/>
                  <a:pt x="526" y="511"/>
                  <a:pt x="516" y="496"/>
                </a:cubicBezTo>
                <a:lnTo>
                  <a:pt x="669" y="496"/>
                </a:lnTo>
                <a:lnTo>
                  <a:pt x="668" y="482"/>
                </a:lnTo>
                <a:cubicBezTo>
                  <a:pt x="666" y="453"/>
                  <a:pt x="655" y="431"/>
                  <a:pt x="640" y="416"/>
                </a:cubicBezTo>
                <a:cubicBezTo>
                  <a:pt x="624" y="400"/>
                  <a:pt x="605" y="390"/>
                  <a:pt x="586" y="382"/>
                </a:cubicBezTo>
                <a:cubicBezTo>
                  <a:pt x="567" y="374"/>
                  <a:pt x="549" y="367"/>
                  <a:pt x="535" y="360"/>
                </a:cubicBezTo>
                <a:cubicBezTo>
                  <a:pt x="521" y="353"/>
                  <a:pt x="513" y="347"/>
                  <a:pt x="510" y="338"/>
                </a:cubicBezTo>
                <a:cubicBezTo>
                  <a:pt x="509" y="325"/>
                  <a:pt x="509" y="313"/>
                  <a:pt x="509" y="300"/>
                </a:cubicBezTo>
                <a:cubicBezTo>
                  <a:pt x="510" y="299"/>
                  <a:pt x="512" y="297"/>
                  <a:pt x="513" y="296"/>
                </a:cubicBezTo>
                <a:cubicBezTo>
                  <a:pt x="517" y="291"/>
                  <a:pt x="520" y="286"/>
                  <a:pt x="522" y="281"/>
                </a:cubicBezTo>
                <a:cubicBezTo>
                  <a:pt x="527" y="271"/>
                  <a:pt x="530" y="259"/>
                  <a:pt x="532" y="248"/>
                </a:cubicBezTo>
                <a:cubicBezTo>
                  <a:pt x="536" y="246"/>
                  <a:pt x="540" y="245"/>
                  <a:pt x="543" y="242"/>
                </a:cubicBezTo>
                <a:cubicBezTo>
                  <a:pt x="548" y="234"/>
                  <a:pt x="552" y="224"/>
                  <a:pt x="554" y="210"/>
                </a:cubicBezTo>
                <a:cubicBezTo>
                  <a:pt x="555" y="199"/>
                  <a:pt x="550" y="190"/>
                  <a:pt x="546" y="183"/>
                </a:cubicBezTo>
                <a:cubicBezTo>
                  <a:pt x="552" y="164"/>
                  <a:pt x="558" y="136"/>
                  <a:pt x="556" y="107"/>
                </a:cubicBezTo>
                <a:cubicBezTo>
                  <a:pt x="555" y="90"/>
                  <a:pt x="551" y="74"/>
                  <a:pt x="541" y="60"/>
                </a:cubicBezTo>
                <a:cubicBezTo>
                  <a:pt x="531" y="47"/>
                  <a:pt x="516" y="37"/>
                  <a:pt x="496" y="34"/>
                </a:cubicBezTo>
                <a:cubicBezTo>
                  <a:pt x="483" y="20"/>
                  <a:pt x="464" y="13"/>
                  <a:pt x="440" y="13"/>
                </a:cubicBezTo>
                <a:lnTo>
                  <a:pt x="440" y="13"/>
                </a:lnTo>
                <a:cubicBezTo>
                  <a:pt x="407" y="14"/>
                  <a:pt x="382" y="22"/>
                  <a:pt x="364" y="36"/>
                </a:cubicBezTo>
                <a:cubicBezTo>
                  <a:pt x="356" y="31"/>
                  <a:pt x="346" y="27"/>
                  <a:pt x="335" y="25"/>
                </a:cubicBezTo>
                <a:cubicBezTo>
                  <a:pt x="321" y="7"/>
                  <a:pt x="296" y="0"/>
                  <a:pt x="267" y="0"/>
                </a:cubicBezTo>
                <a:lnTo>
                  <a:pt x="266" y="0"/>
                </a:lnTo>
                <a:close/>
                <a:moveTo>
                  <a:pt x="267" y="26"/>
                </a:moveTo>
                <a:cubicBezTo>
                  <a:pt x="294" y="26"/>
                  <a:pt x="311" y="34"/>
                  <a:pt x="316" y="43"/>
                </a:cubicBezTo>
                <a:lnTo>
                  <a:pt x="319" y="49"/>
                </a:lnTo>
                <a:lnTo>
                  <a:pt x="326" y="50"/>
                </a:lnTo>
                <a:cubicBezTo>
                  <a:pt x="344" y="52"/>
                  <a:pt x="355" y="60"/>
                  <a:pt x="363" y="70"/>
                </a:cubicBezTo>
                <a:cubicBezTo>
                  <a:pt x="370" y="80"/>
                  <a:pt x="374" y="95"/>
                  <a:pt x="375" y="111"/>
                </a:cubicBezTo>
                <a:cubicBezTo>
                  <a:pt x="378" y="143"/>
                  <a:pt x="369" y="180"/>
                  <a:pt x="363" y="198"/>
                </a:cubicBezTo>
                <a:lnTo>
                  <a:pt x="360" y="208"/>
                </a:lnTo>
                <a:lnTo>
                  <a:pt x="369" y="213"/>
                </a:lnTo>
                <a:cubicBezTo>
                  <a:pt x="368" y="213"/>
                  <a:pt x="374" y="217"/>
                  <a:pt x="373" y="228"/>
                </a:cubicBezTo>
                <a:cubicBezTo>
                  <a:pt x="371" y="241"/>
                  <a:pt x="368" y="248"/>
                  <a:pt x="365" y="251"/>
                </a:cubicBezTo>
                <a:cubicBezTo>
                  <a:pt x="363" y="254"/>
                  <a:pt x="362" y="254"/>
                  <a:pt x="361" y="254"/>
                </a:cubicBezTo>
                <a:lnTo>
                  <a:pt x="351" y="255"/>
                </a:lnTo>
                <a:lnTo>
                  <a:pt x="349" y="266"/>
                </a:lnTo>
                <a:cubicBezTo>
                  <a:pt x="348" y="277"/>
                  <a:pt x="343" y="291"/>
                  <a:pt x="338" y="302"/>
                </a:cubicBezTo>
                <a:cubicBezTo>
                  <a:pt x="335" y="308"/>
                  <a:pt x="333" y="312"/>
                  <a:pt x="330" y="316"/>
                </a:cubicBezTo>
                <a:cubicBezTo>
                  <a:pt x="328" y="319"/>
                  <a:pt x="325" y="321"/>
                  <a:pt x="326" y="320"/>
                </a:cubicBezTo>
                <a:lnTo>
                  <a:pt x="319" y="324"/>
                </a:lnTo>
                <a:lnTo>
                  <a:pt x="319" y="332"/>
                </a:lnTo>
                <a:cubicBezTo>
                  <a:pt x="319" y="351"/>
                  <a:pt x="318" y="367"/>
                  <a:pt x="320" y="389"/>
                </a:cubicBezTo>
                <a:lnTo>
                  <a:pt x="321" y="391"/>
                </a:lnTo>
                <a:lnTo>
                  <a:pt x="321" y="393"/>
                </a:lnTo>
                <a:cubicBezTo>
                  <a:pt x="329" y="413"/>
                  <a:pt x="346" y="426"/>
                  <a:pt x="366" y="436"/>
                </a:cubicBezTo>
                <a:cubicBezTo>
                  <a:pt x="385" y="445"/>
                  <a:pt x="407" y="453"/>
                  <a:pt x="428" y="462"/>
                </a:cubicBezTo>
                <a:cubicBezTo>
                  <a:pt x="446" y="469"/>
                  <a:pt x="462" y="478"/>
                  <a:pt x="475" y="489"/>
                </a:cubicBezTo>
                <a:cubicBezTo>
                  <a:pt x="477" y="492"/>
                  <a:pt x="479" y="494"/>
                  <a:pt x="482" y="495"/>
                </a:cubicBezTo>
                <a:cubicBezTo>
                  <a:pt x="482" y="495"/>
                  <a:pt x="482" y="495"/>
                  <a:pt x="483" y="496"/>
                </a:cubicBezTo>
                <a:cubicBezTo>
                  <a:pt x="494" y="507"/>
                  <a:pt x="501" y="522"/>
                  <a:pt x="505" y="541"/>
                </a:cubicBezTo>
                <a:lnTo>
                  <a:pt x="31" y="541"/>
                </a:lnTo>
                <a:cubicBezTo>
                  <a:pt x="35" y="522"/>
                  <a:pt x="42" y="507"/>
                  <a:pt x="53" y="496"/>
                </a:cubicBezTo>
                <a:cubicBezTo>
                  <a:pt x="67" y="481"/>
                  <a:pt x="87" y="471"/>
                  <a:pt x="108" y="462"/>
                </a:cubicBezTo>
                <a:cubicBezTo>
                  <a:pt x="129" y="453"/>
                  <a:pt x="151" y="445"/>
                  <a:pt x="171" y="436"/>
                </a:cubicBezTo>
                <a:cubicBezTo>
                  <a:pt x="190" y="426"/>
                  <a:pt x="208" y="413"/>
                  <a:pt x="215" y="393"/>
                </a:cubicBezTo>
                <a:lnTo>
                  <a:pt x="216" y="391"/>
                </a:lnTo>
                <a:lnTo>
                  <a:pt x="216" y="389"/>
                </a:lnTo>
                <a:cubicBezTo>
                  <a:pt x="218" y="367"/>
                  <a:pt x="217" y="351"/>
                  <a:pt x="217" y="332"/>
                </a:cubicBezTo>
                <a:lnTo>
                  <a:pt x="217" y="324"/>
                </a:lnTo>
                <a:lnTo>
                  <a:pt x="210" y="320"/>
                </a:lnTo>
                <a:cubicBezTo>
                  <a:pt x="211" y="321"/>
                  <a:pt x="209" y="319"/>
                  <a:pt x="206" y="316"/>
                </a:cubicBezTo>
                <a:cubicBezTo>
                  <a:pt x="204" y="312"/>
                  <a:pt x="201" y="307"/>
                  <a:pt x="198" y="302"/>
                </a:cubicBezTo>
                <a:cubicBezTo>
                  <a:pt x="192" y="291"/>
                  <a:pt x="188" y="277"/>
                  <a:pt x="186" y="266"/>
                </a:cubicBezTo>
                <a:lnTo>
                  <a:pt x="185" y="255"/>
                </a:lnTo>
                <a:lnTo>
                  <a:pt x="174" y="254"/>
                </a:lnTo>
                <a:cubicBezTo>
                  <a:pt x="174" y="254"/>
                  <a:pt x="173" y="254"/>
                  <a:pt x="171" y="251"/>
                </a:cubicBezTo>
                <a:cubicBezTo>
                  <a:pt x="168" y="248"/>
                  <a:pt x="165" y="241"/>
                  <a:pt x="163" y="228"/>
                </a:cubicBezTo>
                <a:cubicBezTo>
                  <a:pt x="161" y="222"/>
                  <a:pt x="166" y="217"/>
                  <a:pt x="167" y="213"/>
                </a:cubicBezTo>
                <a:lnTo>
                  <a:pt x="176" y="208"/>
                </a:lnTo>
                <a:lnTo>
                  <a:pt x="173" y="198"/>
                </a:lnTo>
                <a:cubicBezTo>
                  <a:pt x="161" y="150"/>
                  <a:pt x="159" y="106"/>
                  <a:pt x="172" y="76"/>
                </a:cubicBezTo>
                <a:cubicBezTo>
                  <a:pt x="185" y="46"/>
                  <a:pt x="211" y="27"/>
                  <a:pt x="267" y="26"/>
                </a:cubicBezTo>
                <a:close/>
                <a:moveTo>
                  <a:pt x="440" y="40"/>
                </a:moveTo>
                <a:cubicBezTo>
                  <a:pt x="463" y="40"/>
                  <a:pt x="476" y="46"/>
                  <a:pt x="480" y="53"/>
                </a:cubicBezTo>
                <a:lnTo>
                  <a:pt x="483" y="58"/>
                </a:lnTo>
                <a:lnTo>
                  <a:pt x="490" y="59"/>
                </a:lnTo>
                <a:cubicBezTo>
                  <a:pt x="505" y="61"/>
                  <a:pt x="513" y="67"/>
                  <a:pt x="519" y="76"/>
                </a:cubicBezTo>
                <a:cubicBezTo>
                  <a:pt x="525" y="84"/>
                  <a:pt x="529" y="96"/>
                  <a:pt x="530" y="109"/>
                </a:cubicBezTo>
                <a:cubicBezTo>
                  <a:pt x="532" y="135"/>
                  <a:pt x="524" y="167"/>
                  <a:pt x="519" y="181"/>
                </a:cubicBezTo>
                <a:lnTo>
                  <a:pt x="516" y="191"/>
                </a:lnTo>
                <a:lnTo>
                  <a:pt x="525" y="197"/>
                </a:lnTo>
                <a:cubicBezTo>
                  <a:pt x="524" y="196"/>
                  <a:pt x="528" y="198"/>
                  <a:pt x="527" y="207"/>
                </a:cubicBezTo>
                <a:cubicBezTo>
                  <a:pt x="527" y="214"/>
                  <a:pt x="524" y="219"/>
                  <a:pt x="522" y="225"/>
                </a:cubicBezTo>
                <a:cubicBezTo>
                  <a:pt x="520" y="227"/>
                  <a:pt x="519" y="227"/>
                  <a:pt x="520" y="227"/>
                </a:cubicBezTo>
                <a:lnTo>
                  <a:pt x="509" y="228"/>
                </a:lnTo>
                <a:lnTo>
                  <a:pt x="508" y="239"/>
                </a:lnTo>
                <a:cubicBezTo>
                  <a:pt x="507" y="248"/>
                  <a:pt x="503" y="260"/>
                  <a:pt x="498" y="269"/>
                </a:cubicBezTo>
                <a:cubicBezTo>
                  <a:pt x="496" y="273"/>
                  <a:pt x="494" y="277"/>
                  <a:pt x="492" y="280"/>
                </a:cubicBezTo>
                <a:cubicBezTo>
                  <a:pt x="490" y="283"/>
                  <a:pt x="488" y="284"/>
                  <a:pt x="489" y="283"/>
                </a:cubicBezTo>
                <a:lnTo>
                  <a:pt x="482" y="287"/>
                </a:lnTo>
                <a:lnTo>
                  <a:pt x="482" y="295"/>
                </a:lnTo>
                <a:cubicBezTo>
                  <a:pt x="482" y="311"/>
                  <a:pt x="482" y="325"/>
                  <a:pt x="483" y="344"/>
                </a:cubicBezTo>
                <a:lnTo>
                  <a:pt x="483" y="345"/>
                </a:lnTo>
                <a:lnTo>
                  <a:pt x="484" y="347"/>
                </a:lnTo>
                <a:cubicBezTo>
                  <a:pt x="491" y="365"/>
                  <a:pt x="506" y="376"/>
                  <a:pt x="523" y="384"/>
                </a:cubicBezTo>
                <a:cubicBezTo>
                  <a:pt x="539" y="392"/>
                  <a:pt x="558" y="399"/>
                  <a:pt x="575" y="406"/>
                </a:cubicBezTo>
                <a:cubicBezTo>
                  <a:pt x="593" y="414"/>
                  <a:pt x="609" y="422"/>
                  <a:pt x="621" y="434"/>
                </a:cubicBezTo>
                <a:cubicBezTo>
                  <a:pt x="629" y="443"/>
                  <a:pt x="635" y="455"/>
                  <a:pt x="638" y="469"/>
                </a:cubicBezTo>
                <a:lnTo>
                  <a:pt x="493" y="469"/>
                </a:lnTo>
                <a:cubicBezTo>
                  <a:pt x="477" y="455"/>
                  <a:pt x="458" y="445"/>
                  <a:pt x="439" y="437"/>
                </a:cubicBezTo>
                <a:cubicBezTo>
                  <a:pt x="417" y="428"/>
                  <a:pt x="395" y="420"/>
                  <a:pt x="378" y="412"/>
                </a:cubicBezTo>
                <a:cubicBezTo>
                  <a:pt x="361" y="404"/>
                  <a:pt x="351" y="395"/>
                  <a:pt x="347" y="385"/>
                </a:cubicBezTo>
                <a:cubicBezTo>
                  <a:pt x="345" y="367"/>
                  <a:pt x="346" y="353"/>
                  <a:pt x="346" y="337"/>
                </a:cubicBezTo>
                <a:cubicBezTo>
                  <a:pt x="348" y="335"/>
                  <a:pt x="350" y="334"/>
                  <a:pt x="352" y="331"/>
                </a:cubicBezTo>
                <a:cubicBezTo>
                  <a:pt x="355" y="326"/>
                  <a:pt x="359" y="320"/>
                  <a:pt x="362" y="314"/>
                </a:cubicBezTo>
                <a:cubicBezTo>
                  <a:pt x="368" y="302"/>
                  <a:pt x="372" y="288"/>
                  <a:pt x="374" y="274"/>
                </a:cubicBezTo>
                <a:cubicBezTo>
                  <a:pt x="378" y="272"/>
                  <a:pt x="383" y="272"/>
                  <a:pt x="386" y="267"/>
                </a:cubicBezTo>
                <a:cubicBezTo>
                  <a:pt x="393" y="259"/>
                  <a:pt x="397" y="247"/>
                  <a:pt x="399" y="231"/>
                </a:cubicBezTo>
                <a:cubicBezTo>
                  <a:pt x="401" y="216"/>
                  <a:pt x="396" y="206"/>
                  <a:pt x="390" y="199"/>
                </a:cubicBezTo>
                <a:cubicBezTo>
                  <a:pt x="396" y="178"/>
                  <a:pt x="405" y="144"/>
                  <a:pt x="402" y="109"/>
                </a:cubicBezTo>
                <a:cubicBezTo>
                  <a:pt x="398" y="88"/>
                  <a:pt x="395" y="68"/>
                  <a:pt x="384" y="54"/>
                </a:cubicBezTo>
                <a:cubicBezTo>
                  <a:pt x="397" y="46"/>
                  <a:pt x="415" y="40"/>
                  <a:pt x="440" y="40"/>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93" name="Rectangle: Rounded Corners 92">
            <a:extLst>
              <a:ext uri="{FF2B5EF4-FFF2-40B4-BE49-F238E27FC236}">
                <a16:creationId xmlns:a16="http://schemas.microsoft.com/office/drawing/2014/main" id="{9EEA6618-D90C-4C78-9CC1-C5972743D03B}"/>
              </a:ext>
            </a:extLst>
          </p:cNvPr>
          <p:cNvSpPr/>
          <p:nvPr/>
        </p:nvSpPr>
        <p:spPr>
          <a:xfrm>
            <a:off x="2806348" y="4558677"/>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Ads</a:t>
            </a:r>
          </a:p>
          <a:p>
            <a:r>
              <a:rPr lang="en-US" sz="900" b="1" dirty="0">
                <a:solidFill>
                  <a:schemeClr val="accent5">
                    <a:lumMod val="50000"/>
                  </a:schemeClr>
                </a:solidFill>
              </a:rPr>
              <a:t>Manager</a:t>
            </a:r>
          </a:p>
        </p:txBody>
      </p:sp>
      <p:sp>
        <p:nvSpPr>
          <p:cNvPr id="94" name="Rectangle: Rounded Corners 93">
            <a:extLst>
              <a:ext uri="{FF2B5EF4-FFF2-40B4-BE49-F238E27FC236}">
                <a16:creationId xmlns:a16="http://schemas.microsoft.com/office/drawing/2014/main" id="{6ECEF5C7-3B6D-4E18-84F4-D6D86DDB610B}"/>
              </a:ext>
            </a:extLst>
          </p:cNvPr>
          <p:cNvSpPr/>
          <p:nvPr/>
        </p:nvSpPr>
        <p:spPr>
          <a:xfrm>
            <a:off x="2800720" y="5078429"/>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Shared Content Widgets</a:t>
            </a:r>
          </a:p>
        </p:txBody>
      </p:sp>
      <p:sp>
        <p:nvSpPr>
          <p:cNvPr id="95" name="Rectangle: Rounded Corners 94">
            <a:extLst>
              <a:ext uri="{FF2B5EF4-FFF2-40B4-BE49-F238E27FC236}">
                <a16:creationId xmlns:a16="http://schemas.microsoft.com/office/drawing/2014/main" id="{9AD44CA6-90B8-4679-8761-B9A0CC935149}"/>
              </a:ext>
            </a:extLst>
          </p:cNvPr>
          <p:cNvSpPr/>
          <p:nvPr/>
        </p:nvSpPr>
        <p:spPr>
          <a:xfrm>
            <a:off x="3518028" y="4556741"/>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Mail/ Chat Services</a:t>
            </a:r>
          </a:p>
        </p:txBody>
      </p:sp>
      <p:sp>
        <p:nvSpPr>
          <p:cNvPr id="96" name="Rectangle: Rounded Corners 95">
            <a:extLst>
              <a:ext uri="{FF2B5EF4-FFF2-40B4-BE49-F238E27FC236}">
                <a16:creationId xmlns:a16="http://schemas.microsoft.com/office/drawing/2014/main" id="{A4FB9B50-43A1-4C94-A840-23505F41A058}"/>
              </a:ext>
            </a:extLst>
          </p:cNvPr>
          <p:cNvSpPr/>
          <p:nvPr/>
        </p:nvSpPr>
        <p:spPr>
          <a:xfrm>
            <a:off x="3512400" y="5076493"/>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News Feed</a:t>
            </a:r>
          </a:p>
        </p:txBody>
      </p:sp>
      <p:sp>
        <p:nvSpPr>
          <p:cNvPr id="97" name="Rectangle: Rounded Corners 96">
            <a:extLst>
              <a:ext uri="{FF2B5EF4-FFF2-40B4-BE49-F238E27FC236}">
                <a16:creationId xmlns:a16="http://schemas.microsoft.com/office/drawing/2014/main" id="{7D96E93A-FF95-42A0-B615-D02E7CB09899}"/>
              </a:ext>
            </a:extLst>
          </p:cNvPr>
          <p:cNvSpPr/>
          <p:nvPr/>
        </p:nvSpPr>
        <p:spPr>
          <a:xfrm>
            <a:off x="4234603" y="4543449"/>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accent5">
                    <a:lumMod val="50000"/>
                  </a:schemeClr>
                </a:solidFill>
              </a:rPr>
              <a:t>Jobs/ Internship Postings</a:t>
            </a:r>
          </a:p>
        </p:txBody>
      </p:sp>
      <p:sp>
        <p:nvSpPr>
          <p:cNvPr id="98" name="Rectangle: Rounded Corners 97">
            <a:extLst>
              <a:ext uri="{FF2B5EF4-FFF2-40B4-BE49-F238E27FC236}">
                <a16:creationId xmlns:a16="http://schemas.microsoft.com/office/drawing/2014/main" id="{1A30EF00-E92D-45AF-B59A-4ADECE62D5C0}"/>
              </a:ext>
            </a:extLst>
          </p:cNvPr>
          <p:cNvSpPr/>
          <p:nvPr/>
        </p:nvSpPr>
        <p:spPr>
          <a:xfrm>
            <a:off x="4228975" y="5063201"/>
            <a:ext cx="672088" cy="486177"/>
          </a:xfrm>
          <a:prstGeom prst="roundRect">
            <a:avLst>
              <a:gd name="adj" fmla="val 9428"/>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5">
                    <a:lumMod val="50000"/>
                  </a:schemeClr>
                </a:solidFill>
              </a:rPr>
              <a:t>Shared Reward Programs</a:t>
            </a:r>
          </a:p>
        </p:txBody>
      </p:sp>
      <p:sp>
        <p:nvSpPr>
          <p:cNvPr id="99" name="TextBox 98">
            <a:extLst>
              <a:ext uri="{FF2B5EF4-FFF2-40B4-BE49-F238E27FC236}">
                <a16:creationId xmlns:a16="http://schemas.microsoft.com/office/drawing/2014/main" id="{16766907-1A37-445A-AE81-9F58DA56302D}"/>
              </a:ext>
            </a:extLst>
          </p:cNvPr>
          <p:cNvSpPr txBox="1"/>
          <p:nvPr/>
        </p:nvSpPr>
        <p:spPr>
          <a:xfrm>
            <a:off x="5125927" y="2859998"/>
            <a:ext cx="1148723" cy="276999"/>
          </a:xfrm>
          <a:prstGeom prst="rect">
            <a:avLst/>
          </a:prstGeom>
          <a:noFill/>
        </p:spPr>
        <p:txBody>
          <a:bodyPr wrap="square" rtlCol="0">
            <a:spAutoFit/>
          </a:bodyPr>
          <a:lstStyle/>
          <a:p>
            <a:pPr algn="ctr"/>
            <a:r>
              <a:rPr lang="en-US" sz="1200" b="1" dirty="0">
                <a:solidFill>
                  <a:schemeClr val="accent1">
                    <a:lumMod val="50000"/>
                  </a:schemeClr>
                </a:solidFill>
              </a:rPr>
              <a:t>Other Features</a:t>
            </a:r>
          </a:p>
        </p:txBody>
      </p:sp>
      <p:sp>
        <p:nvSpPr>
          <p:cNvPr id="100" name="Rectangle: Rounded Corners 99">
            <a:extLst>
              <a:ext uri="{FF2B5EF4-FFF2-40B4-BE49-F238E27FC236}">
                <a16:creationId xmlns:a16="http://schemas.microsoft.com/office/drawing/2014/main" id="{4B9B7E15-478C-4870-B252-5508B91D4845}"/>
              </a:ext>
            </a:extLst>
          </p:cNvPr>
          <p:cNvSpPr/>
          <p:nvPr/>
        </p:nvSpPr>
        <p:spPr>
          <a:xfrm>
            <a:off x="5145762" y="3178470"/>
            <a:ext cx="1113607"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1">
                    <a:lumMod val="50000"/>
                  </a:schemeClr>
                </a:solidFill>
              </a:rPr>
              <a:t>Cloud Services Integration</a:t>
            </a:r>
          </a:p>
        </p:txBody>
      </p:sp>
      <p:sp>
        <p:nvSpPr>
          <p:cNvPr id="101" name="Rectangle: Rounded Corners 100">
            <a:extLst>
              <a:ext uri="{FF2B5EF4-FFF2-40B4-BE49-F238E27FC236}">
                <a16:creationId xmlns:a16="http://schemas.microsoft.com/office/drawing/2014/main" id="{528E5B64-E846-4EC8-8F6A-9624323D1F4E}"/>
              </a:ext>
            </a:extLst>
          </p:cNvPr>
          <p:cNvSpPr/>
          <p:nvPr/>
        </p:nvSpPr>
        <p:spPr>
          <a:xfrm>
            <a:off x="5145762" y="3530979"/>
            <a:ext cx="1113607"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1">
                    <a:lumMod val="50000"/>
                  </a:schemeClr>
                </a:solidFill>
              </a:rPr>
              <a:t>Social Media Integration</a:t>
            </a:r>
          </a:p>
        </p:txBody>
      </p:sp>
      <p:sp>
        <p:nvSpPr>
          <p:cNvPr id="102" name="Rectangle: Rounded Corners 101">
            <a:extLst>
              <a:ext uri="{FF2B5EF4-FFF2-40B4-BE49-F238E27FC236}">
                <a16:creationId xmlns:a16="http://schemas.microsoft.com/office/drawing/2014/main" id="{52002383-E992-4153-8AE5-FE94BF95D637}"/>
              </a:ext>
            </a:extLst>
          </p:cNvPr>
          <p:cNvSpPr/>
          <p:nvPr/>
        </p:nvSpPr>
        <p:spPr>
          <a:xfrm>
            <a:off x="4059280" y="3122338"/>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Templates</a:t>
            </a:r>
          </a:p>
        </p:txBody>
      </p:sp>
      <p:sp>
        <p:nvSpPr>
          <p:cNvPr id="103" name="Rectangle: Rounded Corners 102">
            <a:extLst>
              <a:ext uri="{FF2B5EF4-FFF2-40B4-BE49-F238E27FC236}">
                <a16:creationId xmlns:a16="http://schemas.microsoft.com/office/drawing/2014/main" id="{2C40D142-DBA7-43C5-8389-4C26959F19D8}"/>
              </a:ext>
            </a:extLst>
          </p:cNvPr>
          <p:cNvSpPr/>
          <p:nvPr/>
        </p:nvSpPr>
        <p:spPr>
          <a:xfrm>
            <a:off x="5145762" y="3887826"/>
            <a:ext cx="1113607"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1">
                    <a:lumMod val="50000"/>
                  </a:schemeClr>
                </a:solidFill>
              </a:rPr>
              <a:t>eCommerce (Shopping Cart)</a:t>
            </a:r>
          </a:p>
        </p:txBody>
      </p:sp>
      <p:sp>
        <p:nvSpPr>
          <p:cNvPr id="104" name="Rectangle: Rounded Corners 103">
            <a:extLst>
              <a:ext uri="{FF2B5EF4-FFF2-40B4-BE49-F238E27FC236}">
                <a16:creationId xmlns:a16="http://schemas.microsoft.com/office/drawing/2014/main" id="{B6C2513E-09E1-495E-BFC3-E66CFE043B7A}"/>
              </a:ext>
            </a:extLst>
          </p:cNvPr>
          <p:cNvSpPr/>
          <p:nvPr/>
        </p:nvSpPr>
        <p:spPr>
          <a:xfrm>
            <a:off x="5145762" y="4241810"/>
            <a:ext cx="1113607"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1">
                    <a:lumMod val="50000"/>
                  </a:schemeClr>
                </a:solidFill>
              </a:rPr>
              <a:t>Discounts on Products/Services</a:t>
            </a:r>
          </a:p>
        </p:txBody>
      </p:sp>
      <p:sp>
        <p:nvSpPr>
          <p:cNvPr id="105" name="Rectangle: Rounded Corners 104">
            <a:extLst>
              <a:ext uri="{FF2B5EF4-FFF2-40B4-BE49-F238E27FC236}">
                <a16:creationId xmlns:a16="http://schemas.microsoft.com/office/drawing/2014/main" id="{12E2E33A-7E45-490C-B9CB-5A304A980BCA}"/>
              </a:ext>
            </a:extLst>
          </p:cNvPr>
          <p:cNvSpPr/>
          <p:nvPr/>
        </p:nvSpPr>
        <p:spPr>
          <a:xfrm>
            <a:off x="5145762" y="4584710"/>
            <a:ext cx="1113607"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1">
                    <a:lumMod val="50000"/>
                  </a:schemeClr>
                </a:solidFill>
              </a:rPr>
              <a:t>Affiliate Programs</a:t>
            </a:r>
          </a:p>
        </p:txBody>
      </p:sp>
      <p:sp>
        <p:nvSpPr>
          <p:cNvPr id="106" name="Rectangle: Rounded Corners 105">
            <a:extLst>
              <a:ext uri="{FF2B5EF4-FFF2-40B4-BE49-F238E27FC236}">
                <a16:creationId xmlns:a16="http://schemas.microsoft.com/office/drawing/2014/main" id="{CE6A1841-9FFE-4A38-92F7-FC482E628581}"/>
              </a:ext>
            </a:extLst>
          </p:cNvPr>
          <p:cNvSpPr/>
          <p:nvPr/>
        </p:nvSpPr>
        <p:spPr>
          <a:xfrm>
            <a:off x="5145762" y="4927610"/>
            <a:ext cx="1113607"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1">
                    <a:lumMod val="50000"/>
                  </a:schemeClr>
                </a:solidFill>
              </a:rPr>
              <a:t>Integrated sales of products/services</a:t>
            </a:r>
          </a:p>
        </p:txBody>
      </p:sp>
      <p:sp>
        <p:nvSpPr>
          <p:cNvPr id="107" name="Rectangle: Rounded Corners 106">
            <a:extLst>
              <a:ext uri="{FF2B5EF4-FFF2-40B4-BE49-F238E27FC236}">
                <a16:creationId xmlns:a16="http://schemas.microsoft.com/office/drawing/2014/main" id="{51CC6544-C5BA-4A33-BFBF-F6AF721BF9DD}"/>
              </a:ext>
            </a:extLst>
          </p:cNvPr>
          <p:cNvSpPr/>
          <p:nvPr/>
        </p:nvSpPr>
        <p:spPr>
          <a:xfrm>
            <a:off x="5145762" y="5270510"/>
            <a:ext cx="1113607" cy="306575"/>
          </a:xfrm>
          <a:prstGeom prst="roundRect">
            <a:avLst>
              <a:gd name="adj" fmla="val 9428"/>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1">
                    <a:lumMod val="50000"/>
                  </a:schemeClr>
                </a:solidFill>
              </a:rPr>
              <a:t>Diversity Showcase</a:t>
            </a:r>
          </a:p>
        </p:txBody>
      </p:sp>
      <p:sp>
        <p:nvSpPr>
          <p:cNvPr id="108" name="Rectangle 107">
            <a:extLst>
              <a:ext uri="{FF2B5EF4-FFF2-40B4-BE49-F238E27FC236}">
                <a16:creationId xmlns:a16="http://schemas.microsoft.com/office/drawing/2014/main" id="{8828C783-29C6-4D2B-869B-31A4C41AAA13}"/>
              </a:ext>
            </a:extLst>
          </p:cNvPr>
          <p:cNvSpPr/>
          <p:nvPr/>
        </p:nvSpPr>
        <p:spPr>
          <a:xfrm>
            <a:off x="355201" y="2818525"/>
            <a:ext cx="883753" cy="281991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26C30D0C-F701-4C78-9E19-A2F0890C1D0F}"/>
              </a:ext>
            </a:extLst>
          </p:cNvPr>
          <p:cNvSpPr txBox="1"/>
          <p:nvPr/>
        </p:nvSpPr>
        <p:spPr>
          <a:xfrm rot="16200000">
            <a:off x="-599063" y="4015448"/>
            <a:ext cx="2249963" cy="276999"/>
          </a:xfrm>
          <a:prstGeom prst="rect">
            <a:avLst/>
          </a:prstGeom>
          <a:noFill/>
        </p:spPr>
        <p:txBody>
          <a:bodyPr wrap="square" rtlCol="0">
            <a:spAutoFit/>
          </a:bodyPr>
          <a:lstStyle/>
          <a:p>
            <a:pPr algn="ctr"/>
            <a:r>
              <a:rPr lang="en-US" sz="1200" b="1" dirty="0">
                <a:solidFill>
                  <a:schemeClr val="accent6">
                    <a:lumMod val="75000"/>
                  </a:schemeClr>
                </a:solidFill>
              </a:rPr>
              <a:t>Front-End Web Landing Page(s)</a:t>
            </a:r>
          </a:p>
        </p:txBody>
      </p:sp>
      <p:sp>
        <p:nvSpPr>
          <p:cNvPr id="110" name="Rectangle: Rounded Corners 109">
            <a:extLst>
              <a:ext uri="{FF2B5EF4-FFF2-40B4-BE49-F238E27FC236}">
                <a16:creationId xmlns:a16="http://schemas.microsoft.com/office/drawing/2014/main" id="{F62DB57C-0FAD-46EC-B7A6-ABC8705758DE}"/>
              </a:ext>
            </a:extLst>
          </p:cNvPr>
          <p:cNvSpPr/>
          <p:nvPr/>
        </p:nvSpPr>
        <p:spPr>
          <a:xfrm>
            <a:off x="4059280" y="3494007"/>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Forms</a:t>
            </a:r>
          </a:p>
        </p:txBody>
      </p:sp>
      <p:sp>
        <p:nvSpPr>
          <p:cNvPr id="111" name="Rectangle: Rounded Corners 110">
            <a:extLst>
              <a:ext uri="{FF2B5EF4-FFF2-40B4-BE49-F238E27FC236}">
                <a16:creationId xmlns:a16="http://schemas.microsoft.com/office/drawing/2014/main" id="{DCEEC8DF-E95B-4F57-932B-8EA50A510626}"/>
              </a:ext>
            </a:extLst>
          </p:cNvPr>
          <p:cNvSpPr/>
          <p:nvPr/>
        </p:nvSpPr>
        <p:spPr>
          <a:xfrm>
            <a:off x="2980386" y="3866190"/>
            <a:ext cx="1957479"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Built in Plug-Ins</a:t>
            </a:r>
          </a:p>
        </p:txBody>
      </p:sp>
      <p:sp>
        <p:nvSpPr>
          <p:cNvPr id="112" name="Rectangle 111">
            <a:extLst>
              <a:ext uri="{FF2B5EF4-FFF2-40B4-BE49-F238E27FC236}">
                <a16:creationId xmlns:a16="http://schemas.microsoft.com/office/drawing/2014/main" id="{7042FD5A-ECB5-4728-9BCD-686F5002EC06}"/>
              </a:ext>
            </a:extLst>
          </p:cNvPr>
          <p:cNvSpPr/>
          <p:nvPr/>
        </p:nvSpPr>
        <p:spPr>
          <a:xfrm>
            <a:off x="355201" y="932893"/>
            <a:ext cx="5988801" cy="1850531"/>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extBox 112">
            <a:extLst>
              <a:ext uri="{FF2B5EF4-FFF2-40B4-BE49-F238E27FC236}">
                <a16:creationId xmlns:a16="http://schemas.microsoft.com/office/drawing/2014/main" id="{01AAE785-141F-456B-8D89-395B00BC4374}"/>
              </a:ext>
            </a:extLst>
          </p:cNvPr>
          <p:cNvSpPr txBox="1"/>
          <p:nvPr/>
        </p:nvSpPr>
        <p:spPr>
          <a:xfrm>
            <a:off x="386116" y="957582"/>
            <a:ext cx="3095997" cy="276999"/>
          </a:xfrm>
          <a:prstGeom prst="rect">
            <a:avLst/>
          </a:prstGeom>
          <a:noFill/>
        </p:spPr>
        <p:txBody>
          <a:bodyPr wrap="square" rtlCol="0">
            <a:spAutoFit/>
          </a:bodyPr>
          <a:lstStyle/>
          <a:p>
            <a:r>
              <a:rPr lang="en-US" sz="1200" b="1" dirty="0">
                <a:solidFill>
                  <a:schemeClr val="accent4">
                    <a:lumMod val="75000"/>
                  </a:schemeClr>
                </a:solidFill>
              </a:rPr>
              <a:t>Wakanda Site Admin Tools</a:t>
            </a:r>
          </a:p>
        </p:txBody>
      </p:sp>
      <p:grpSp>
        <p:nvGrpSpPr>
          <p:cNvPr id="114" name="Group 113">
            <a:extLst>
              <a:ext uri="{FF2B5EF4-FFF2-40B4-BE49-F238E27FC236}">
                <a16:creationId xmlns:a16="http://schemas.microsoft.com/office/drawing/2014/main" id="{43F03932-9F1D-42E5-9092-BA4BC96F9CE4}"/>
              </a:ext>
            </a:extLst>
          </p:cNvPr>
          <p:cNvGrpSpPr/>
          <p:nvPr/>
        </p:nvGrpSpPr>
        <p:grpSpPr>
          <a:xfrm rot="16200000">
            <a:off x="402427" y="3284808"/>
            <a:ext cx="1101508" cy="486177"/>
            <a:chOff x="3958910" y="5261092"/>
            <a:chExt cx="1101508" cy="486177"/>
          </a:xfrm>
        </p:grpSpPr>
        <p:sp>
          <p:nvSpPr>
            <p:cNvPr id="115" name="Rectangle: Rounded Corners 114">
              <a:extLst>
                <a:ext uri="{FF2B5EF4-FFF2-40B4-BE49-F238E27FC236}">
                  <a16:creationId xmlns:a16="http://schemas.microsoft.com/office/drawing/2014/main" id="{FA911326-424E-412C-AAFC-5448604CA8C4}"/>
                </a:ext>
              </a:extLst>
            </p:cNvPr>
            <p:cNvSpPr/>
            <p:nvPr/>
          </p:nvSpPr>
          <p:spPr>
            <a:xfrm>
              <a:off x="3958910" y="5261092"/>
              <a:ext cx="1101508" cy="486177"/>
            </a:xfrm>
            <a:prstGeom prst="roundRect">
              <a:avLst>
                <a:gd name="adj" fmla="val 9428"/>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6">
                      <a:lumMod val="75000"/>
                    </a:schemeClr>
                  </a:solidFill>
                </a:rPr>
                <a:t>Multi Page Site</a:t>
              </a:r>
            </a:p>
          </p:txBody>
        </p:sp>
        <p:grpSp>
          <p:nvGrpSpPr>
            <p:cNvPr id="116" name="Group 115">
              <a:extLst>
                <a:ext uri="{FF2B5EF4-FFF2-40B4-BE49-F238E27FC236}">
                  <a16:creationId xmlns:a16="http://schemas.microsoft.com/office/drawing/2014/main" id="{7F12BC71-2109-4CB2-A7BD-0E7D235A1EDE}"/>
                </a:ext>
              </a:extLst>
            </p:cNvPr>
            <p:cNvGrpSpPr/>
            <p:nvPr/>
          </p:nvGrpSpPr>
          <p:grpSpPr>
            <a:xfrm>
              <a:off x="4179157" y="5475521"/>
              <a:ext cx="203200" cy="203200"/>
              <a:chOff x="1831978" y="671514"/>
              <a:chExt cx="203200" cy="203200"/>
            </a:xfrm>
            <a:solidFill>
              <a:schemeClr val="tx1">
                <a:lumMod val="50000"/>
                <a:lumOff val="50000"/>
              </a:schemeClr>
            </a:solidFill>
          </p:grpSpPr>
          <p:sp>
            <p:nvSpPr>
              <p:cNvPr id="122" name="Oval 184">
                <a:extLst>
                  <a:ext uri="{FF2B5EF4-FFF2-40B4-BE49-F238E27FC236}">
                    <a16:creationId xmlns:a16="http://schemas.microsoft.com/office/drawing/2014/main" id="{185CFC2D-E451-4E30-8052-83DF57E7D230}"/>
                  </a:ext>
                </a:extLst>
              </p:cNvPr>
              <p:cNvSpPr>
                <a:spLocks noChangeArrowheads="1"/>
              </p:cNvSpPr>
              <p:nvPr/>
            </p:nvSpPr>
            <p:spPr bwMode="auto">
              <a:xfrm>
                <a:off x="18637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3" name="Oval 185">
                <a:extLst>
                  <a:ext uri="{FF2B5EF4-FFF2-40B4-BE49-F238E27FC236}">
                    <a16:creationId xmlns:a16="http://schemas.microsoft.com/office/drawing/2014/main" id="{8257431E-8568-46F1-A6A3-7354253B91A1}"/>
                  </a:ext>
                </a:extLst>
              </p:cNvPr>
              <p:cNvSpPr>
                <a:spLocks noChangeArrowheads="1"/>
              </p:cNvSpPr>
              <p:nvPr/>
            </p:nvSpPr>
            <p:spPr bwMode="auto">
              <a:xfrm>
                <a:off x="18891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4" name="Oval 186">
                <a:extLst>
                  <a:ext uri="{FF2B5EF4-FFF2-40B4-BE49-F238E27FC236}">
                    <a16:creationId xmlns:a16="http://schemas.microsoft.com/office/drawing/2014/main" id="{02AC1816-A04E-412D-8BD3-150494003898}"/>
                  </a:ext>
                </a:extLst>
              </p:cNvPr>
              <p:cNvSpPr>
                <a:spLocks noChangeArrowheads="1"/>
              </p:cNvSpPr>
              <p:nvPr/>
            </p:nvSpPr>
            <p:spPr bwMode="auto">
              <a:xfrm>
                <a:off x="19145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5" name="Freeform 187">
                <a:extLst>
                  <a:ext uri="{FF2B5EF4-FFF2-40B4-BE49-F238E27FC236}">
                    <a16:creationId xmlns:a16="http://schemas.microsoft.com/office/drawing/2014/main" id="{B5B3AF2A-7DA0-46F9-BDF4-1025060F0F85}"/>
                  </a:ext>
                </a:extLst>
              </p:cNvPr>
              <p:cNvSpPr>
                <a:spLocks noEditPoints="1"/>
              </p:cNvSpPr>
              <p:nvPr/>
            </p:nvSpPr>
            <p:spPr bwMode="auto">
              <a:xfrm>
                <a:off x="1831978" y="671514"/>
                <a:ext cx="203200" cy="203200"/>
              </a:xfrm>
              <a:custGeom>
                <a:avLst/>
                <a:gdLst>
                  <a:gd name="T0" fmla="*/ 56 w 64"/>
                  <a:gd name="T1" fmla="*/ 12 h 64"/>
                  <a:gd name="T2" fmla="*/ 52 w 64"/>
                  <a:gd name="T3" fmla="*/ 12 h 64"/>
                  <a:gd name="T4" fmla="*/ 52 w 64"/>
                  <a:gd name="T5" fmla="*/ 8 h 64"/>
                  <a:gd name="T6" fmla="*/ 44 w 64"/>
                  <a:gd name="T7" fmla="*/ 0 h 64"/>
                  <a:gd name="T8" fmla="*/ 8 w 64"/>
                  <a:gd name="T9" fmla="*/ 0 h 64"/>
                  <a:gd name="T10" fmla="*/ 0 w 64"/>
                  <a:gd name="T11" fmla="*/ 8 h 64"/>
                  <a:gd name="T12" fmla="*/ 0 w 64"/>
                  <a:gd name="T13" fmla="*/ 44 h 64"/>
                  <a:gd name="T14" fmla="*/ 8 w 64"/>
                  <a:gd name="T15" fmla="*/ 52 h 64"/>
                  <a:gd name="T16" fmla="*/ 12 w 64"/>
                  <a:gd name="T17" fmla="*/ 52 h 64"/>
                  <a:gd name="T18" fmla="*/ 12 w 64"/>
                  <a:gd name="T19" fmla="*/ 56 h 64"/>
                  <a:gd name="T20" fmla="*/ 20 w 64"/>
                  <a:gd name="T21" fmla="*/ 64 h 64"/>
                  <a:gd name="T22" fmla="*/ 56 w 64"/>
                  <a:gd name="T23" fmla="*/ 64 h 64"/>
                  <a:gd name="T24" fmla="*/ 64 w 64"/>
                  <a:gd name="T25" fmla="*/ 56 h 64"/>
                  <a:gd name="T26" fmla="*/ 64 w 64"/>
                  <a:gd name="T27" fmla="*/ 20 h 64"/>
                  <a:gd name="T28" fmla="*/ 56 w 64"/>
                  <a:gd name="T29" fmla="*/ 12 h 64"/>
                  <a:gd name="T30" fmla="*/ 4 w 64"/>
                  <a:gd name="T31" fmla="*/ 8 h 64"/>
                  <a:gd name="T32" fmla="*/ 8 w 64"/>
                  <a:gd name="T33" fmla="*/ 4 h 64"/>
                  <a:gd name="T34" fmla="*/ 44 w 64"/>
                  <a:gd name="T35" fmla="*/ 4 h 64"/>
                  <a:gd name="T36" fmla="*/ 48 w 64"/>
                  <a:gd name="T37" fmla="*/ 8 h 64"/>
                  <a:gd name="T38" fmla="*/ 48 w 64"/>
                  <a:gd name="T39" fmla="*/ 16 h 64"/>
                  <a:gd name="T40" fmla="*/ 4 w 64"/>
                  <a:gd name="T41" fmla="*/ 16 h 64"/>
                  <a:gd name="T42" fmla="*/ 4 w 64"/>
                  <a:gd name="T43" fmla="*/ 8 h 64"/>
                  <a:gd name="T44" fmla="*/ 8 w 64"/>
                  <a:gd name="T45" fmla="*/ 48 h 64"/>
                  <a:gd name="T46" fmla="*/ 4 w 64"/>
                  <a:gd name="T47" fmla="*/ 44 h 64"/>
                  <a:gd name="T48" fmla="*/ 4 w 64"/>
                  <a:gd name="T49" fmla="*/ 20 h 64"/>
                  <a:gd name="T50" fmla="*/ 48 w 64"/>
                  <a:gd name="T51" fmla="*/ 20 h 64"/>
                  <a:gd name="T52" fmla="*/ 48 w 64"/>
                  <a:gd name="T53" fmla="*/ 44 h 64"/>
                  <a:gd name="T54" fmla="*/ 44 w 64"/>
                  <a:gd name="T55" fmla="*/ 48 h 64"/>
                  <a:gd name="T56" fmla="*/ 8 w 64"/>
                  <a:gd name="T57" fmla="*/ 48 h 64"/>
                  <a:gd name="T58" fmla="*/ 60 w 64"/>
                  <a:gd name="T59" fmla="*/ 56 h 64"/>
                  <a:gd name="T60" fmla="*/ 56 w 64"/>
                  <a:gd name="T61" fmla="*/ 60 h 64"/>
                  <a:gd name="T62" fmla="*/ 20 w 64"/>
                  <a:gd name="T63" fmla="*/ 60 h 64"/>
                  <a:gd name="T64" fmla="*/ 16 w 64"/>
                  <a:gd name="T65" fmla="*/ 56 h 64"/>
                  <a:gd name="T66" fmla="*/ 16 w 64"/>
                  <a:gd name="T67" fmla="*/ 52 h 64"/>
                  <a:gd name="T68" fmla="*/ 44 w 64"/>
                  <a:gd name="T69" fmla="*/ 52 h 64"/>
                  <a:gd name="T70" fmla="*/ 52 w 64"/>
                  <a:gd name="T71" fmla="*/ 44 h 64"/>
                  <a:gd name="T72" fmla="*/ 52 w 64"/>
                  <a:gd name="T73" fmla="*/ 28 h 64"/>
                  <a:gd name="T74" fmla="*/ 60 w 64"/>
                  <a:gd name="T75" fmla="*/ 28 h 64"/>
                  <a:gd name="T76" fmla="*/ 60 w 64"/>
                  <a:gd name="T77" fmla="*/ 56 h 64"/>
                  <a:gd name="T78" fmla="*/ 60 w 64"/>
                  <a:gd name="T79" fmla="*/ 24 h 64"/>
                  <a:gd name="T80" fmla="*/ 52 w 64"/>
                  <a:gd name="T81" fmla="*/ 24 h 64"/>
                  <a:gd name="T82" fmla="*/ 52 w 64"/>
                  <a:gd name="T83" fmla="*/ 16 h 64"/>
                  <a:gd name="T84" fmla="*/ 56 w 64"/>
                  <a:gd name="T85" fmla="*/ 16 h 64"/>
                  <a:gd name="T86" fmla="*/ 60 w 64"/>
                  <a:gd name="T87" fmla="*/ 20 h 64"/>
                  <a:gd name="T88" fmla="*/ 60 w 64"/>
                  <a:gd name="T8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64">
                    <a:moveTo>
                      <a:pt x="56" y="12"/>
                    </a:moveTo>
                    <a:cubicBezTo>
                      <a:pt x="52" y="12"/>
                      <a:pt x="52" y="12"/>
                      <a:pt x="52" y="12"/>
                    </a:cubicBezTo>
                    <a:cubicBezTo>
                      <a:pt x="52" y="8"/>
                      <a:pt x="52" y="8"/>
                      <a:pt x="52" y="8"/>
                    </a:cubicBezTo>
                    <a:cubicBezTo>
                      <a:pt x="52" y="4"/>
                      <a:pt x="48" y="0"/>
                      <a:pt x="44" y="0"/>
                    </a:cubicBezTo>
                    <a:cubicBezTo>
                      <a:pt x="8" y="0"/>
                      <a:pt x="8" y="0"/>
                      <a:pt x="8" y="0"/>
                    </a:cubicBezTo>
                    <a:cubicBezTo>
                      <a:pt x="4" y="0"/>
                      <a:pt x="0" y="4"/>
                      <a:pt x="0" y="8"/>
                    </a:cubicBezTo>
                    <a:cubicBezTo>
                      <a:pt x="0" y="44"/>
                      <a:pt x="0" y="44"/>
                      <a:pt x="0" y="44"/>
                    </a:cubicBezTo>
                    <a:cubicBezTo>
                      <a:pt x="0" y="48"/>
                      <a:pt x="4" y="52"/>
                      <a:pt x="8" y="52"/>
                    </a:cubicBezTo>
                    <a:cubicBezTo>
                      <a:pt x="12" y="52"/>
                      <a:pt x="12" y="52"/>
                      <a:pt x="12" y="52"/>
                    </a:cubicBezTo>
                    <a:cubicBezTo>
                      <a:pt x="12" y="56"/>
                      <a:pt x="12" y="56"/>
                      <a:pt x="12" y="56"/>
                    </a:cubicBezTo>
                    <a:cubicBezTo>
                      <a:pt x="12" y="60"/>
                      <a:pt x="16" y="64"/>
                      <a:pt x="20" y="64"/>
                    </a:cubicBezTo>
                    <a:cubicBezTo>
                      <a:pt x="56" y="64"/>
                      <a:pt x="56" y="64"/>
                      <a:pt x="56" y="64"/>
                    </a:cubicBezTo>
                    <a:cubicBezTo>
                      <a:pt x="60" y="64"/>
                      <a:pt x="64" y="60"/>
                      <a:pt x="64" y="56"/>
                    </a:cubicBezTo>
                    <a:cubicBezTo>
                      <a:pt x="64" y="20"/>
                      <a:pt x="64" y="20"/>
                      <a:pt x="64" y="20"/>
                    </a:cubicBezTo>
                    <a:cubicBezTo>
                      <a:pt x="64" y="16"/>
                      <a:pt x="60" y="12"/>
                      <a:pt x="56" y="12"/>
                    </a:cubicBezTo>
                    <a:close/>
                    <a:moveTo>
                      <a:pt x="4" y="8"/>
                    </a:moveTo>
                    <a:cubicBezTo>
                      <a:pt x="4" y="6"/>
                      <a:pt x="6" y="4"/>
                      <a:pt x="8" y="4"/>
                    </a:cubicBezTo>
                    <a:cubicBezTo>
                      <a:pt x="44" y="4"/>
                      <a:pt x="44" y="4"/>
                      <a:pt x="44" y="4"/>
                    </a:cubicBezTo>
                    <a:cubicBezTo>
                      <a:pt x="46" y="4"/>
                      <a:pt x="48" y="6"/>
                      <a:pt x="48" y="8"/>
                    </a:cubicBezTo>
                    <a:cubicBezTo>
                      <a:pt x="48" y="16"/>
                      <a:pt x="48" y="16"/>
                      <a:pt x="48" y="16"/>
                    </a:cubicBezTo>
                    <a:cubicBezTo>
                      <a:pt x="4" y="16"/>
                      <a:pt x="4" y="16"/>
                      <a:pt x="4" y="16"/>
                    </a:cubicBezTo>
                    <a:lnTo>
                      <a:pt x="4" y="8"/>
                    </a:lnTo>
                    <a:close/>
                    <a:moveTo>
                      <a:pt x="8" y="48"/>
                    </a:moveTo>
                    <a:cubicBezTo>
                      <a:pt x="6" y="48"/>
                      <a:pt x="4" y="46"/>
                      <a:pt x="4" y="44"/>
                    </a:cubicBezTo>
                    <a:cubicBezTo>
                      <a:pt x="4" y="20"/>
                      <a:pt x="4" y="20"/>
                      <a:pt x="4" y="20"/>
                    </a:cubicBezTo>
                    <a:cubicBezTo>
                      <a:pt x="48" y="20"/>
                      <a:pt x="48" y="20"/>
                      <a:pt x="48" y="20"/>
                    </a:cubicBezTo>
                    <a:cubicBezTo>
                      <a:pt x="48" y="44"/>
                      <a:pt x="48" y="44"/>
                      <a:pt x="48" y="44"/>
                    </a:cubicBezTo>
                    <a:cubicBezTo>
                      <a:pt x="48" y="46"/>
                      <a:pt x="46" y="48"/>
                      <a:pt x="44" y="48"/>
                    </a:cubicBezTo>
                    <a:lnTo>
                      <a:pt x="8" y="48"/>
                    </a:lnTo>
                    <a:close/>
                    <a:moveTo>
                      <a:pt x="60" y="56"/>
                    </a:moveTo>
                    <a:cubicBezTo>
                      <a:pt x="60" y="58"/>
                      <a:pt x="58" y="60"/>
                      <a:pt x="56" y="60"/>
                    </a:cubicBezTo>
                    <a:cubicBezTo>
                      <a:pt x="20" y="60"/>
                      <a:pt x="20" y="60"/>
                      <a:pt x="20" y="60"/>
                    </a:cubicBezTo>
                    <a:cubicBezTo>
                      <a:pt x="18" y="60"/>
                      <a:pt x="16" y="58"/>
                      <a:pt x="16" y="56"/>
                    </a:cubicBezTo>
                    <a:cubicBezTo>
                      <a:pt x="16" y="52"/>
                      <a:pt x="16" y="52"/>
                      <a:pt x="16" y="52"/>
                    </a:cubicBezTo>
                    <a:cubicBezTo>
                      <a:pt x="44" y="52"/>
                      <a:pt x="44" y="52"/>
                      <a:pt x="44" y="52"/>
                    </a:cubicBezTo>
                    <a:cubicBezTo>
                      <a:pt x="48" y="52"/>
                      <a:pt x="52" y="48"/>
                      <a:pt x="52" y="44"/>
                    </a:cubicBezTo>
                    <a:cubicBezTo>
                      <a:pt x="52" y="28"/>
                      <a:pt x="52" y="28"/>
                      <a:pt x="52" y="28"/>
                    </a:cubicBezTo>
                    <a:cubicBezTo>
                      <a:pt x="60" y="28"/>
                      <a:pt x="60" y="28"/>
                      <a:pt x="60" y="28"/>
                    </a:cubicBezTo>
                    <a:lnTo>
                      <a:pt x="60" y="56"/>
                    </a:lnTo>
                    <a:close/>
                    <a:moveTo>
                      <a:pt x="60" y="24"/>
                    </a:moveTo>
                    <a:cubicBezTo>
                      <a:pt x="52" y="24"/>
                      <a:pt x="52" y="24"/>
                      <a:pt x="52" y="24"/>
                    </a:cubicBezTo>
                    <a:cubicBezTo>
                      <a:pt x="52" y="16"/>
                      <a:pt x="52" y="16"/>
                      <a:pt x="52" y="16"/>
                    </a:cubicBezTo>
                    <a:cubicBezTo>
                      <a:pt x="56" y="16"/>
                      <a:pt x="56" y="16"/>
                      <a:pt x="56" y="16"/>
                    </a:cubicBezTo>
                    <a:cubicBezTo>
                      <a:pt x="58" y="16"/>
                      <a:pt x="60" y="18"/>
                      <a:pt x="60" y="20"/>
                    </a:cubicBezTo>
                    <a:lnTo>
                      <a:pt x="6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17" name="Group 116">
              <a:extLst>
                <a:ext uri="{FF2B5EF4-FFF2-40B4-BE49-F238E27FC236}">
                  <a16:creationId xmlns:a16="http://schemas.microsoft.com/office/drawing/2014/main" id="{DCD7BB60-ADB1-4CB4-92C8-18561BEDC401}"/>
                </a:ext>
              </a:extLst>
            </p:cNvPr>
            <p:cNvGrpSpPr/>
            <p:nvPr/>
          </p:nvGrpSpPr>
          <p:grpSpPr>
            <a:xfrm>
              <a:off x="4580547" y="5475521"/>
              <a:ext cx="203200" cy="203200"/>
              <a:chOff x="2646371" y="671513"/>
              <a:chExt cx="203200" cy="203200"/>
            </a:xfrm>
            <a:solidFill>
              <a:schemeClr val="tx1">
                <a:lumMod val="50000"/>
                <a:lumOff val="50000"/>
              </a:schemeClr>
            </a:solidFill>
          </p:grpSpPr>
          <p:sp>
            <p:nvSpPr>
              <p:cNvPr id="118" name="Freeform 316">
                <a:extLst>
                  <a:ext uri="{FF2B5EF4-FFF2-40B4-BE49-F238E27FC236}">
                    <a16:creationId xmlns:a16="http://schemas.microsoft.com/office/drawing/2014/main" id="{315ECBD7-EC9D-4F87-9B70-50B3CE8D5400}"/>
                  </a:ext>
                </a:extLst>
              </p:cNvPr>
              <p:cNvSpPr>
                <a:spLocks noEditPoints="1"/>
              </p:cNvSpPr>
              <p:nvPr/>
            </p:nvSpPr>
            <p:spPr bwMode="auto">
              <a:xfrm>
                <a:off x="2646371" y="6715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9" name="Freeform 317">
                <a:extLst>
                  <a:ext uri="{FF2B5EF4-FFF2-40B4-BE49-F238E27FC236}">
                    <a16:creationId xmlns:a16="http://schemas.microsoft.com/office/drawing/2014/main" id="{7F4BA5EA-539C-45EB-BFD0-143ED06B22E4}"/>
                  </a:ext>
                </a:extLst>
              </p:cNvPr>
              <p:cNvSpPr>
                <a:spLocks noEditPoints="1"/>
              </p:cNvSpPr>
              <p:nvPr/>
            </p:nvSpPr>
            <p:spPr bwMode="auto">
              <a:xfrm>
                <a:off x="2760671" y="6715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0" name="Freeform 318">
                <a:extLst>
                  <a:ext uri="{FF2B5EF4-FFF2-40B4-BE49-F238E27FC236}">
                    <a16:creationId xmlns:a16="http://schemas.microsoft.com/office/drawing/2014/main" id="{C3ABCFF4-1EF3-4BEE-8A71-178B495A9610}"/>
                  </a:ext>
                </a:extLst>
              </p:cNvPr>
              <p:cNvSpPr>
                <a:spLocks noEditPoints="1"/>
              </p:cNvSpPr>
              <p:nvPr/>
            </p:nvSpPr>
            <p:spPr bwMode="auto">
              <a:xfrm>
                <a:off x="2646371" y="7858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1" name="Freeform 319">
                <a:extLst>
                  <a:ext uri="{FF2B5EF4-FFF2-40B4-BE49-F238E27FC236}">
                    <a16:creationId xmlns:a16="http://schemas.microsoft.com/office/drawing/2014/main" id="{E7BA70A0-2FE2-4CEE-8ABD-76EAF8BD42D2}"/>
                  </a:ext>
                </a:extLst>
              </p:cNvPr>
              <p:cNvSpPr>
                <a:spLocks noEditPoints="1"/>
              </p:cNvSpPr>
              <p:nvPr/>
            </p:nvSpPr>
            <p:spPr bwMode="auto">
              <a:xfrm>
                <a:off x="2760671" y="7858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grpSp>
        <p:nvGrpSpPr>
          <p:cNvPr id="126" name="Group 125">
            <a:extLst>
              <a:ext uri="{FF2B5EF4-FFF2-40B4-BE49-F238E27FC236}">
                <a16:creationId xmlns:a16="http://schemas.microsoft.com/office/drawing/2014/main" id="{81D85413-E48D-41BB-8F1E-AD6EE29A229F}"/>
              </a:ext>
            </a:extLst>
          </p:cNvPr>
          <p:cNvGrpSpPr/>
          <p:nvPr/>
        </p:nvGrpSpPr>
        <p:grpSpPr>
          <a:xfrm rot="16200000">
            <a:off x="398122" y="4739700"/>
            <a:ext cx="1101508" cy="486177"/>
            <a:chOff x="2303473" y="5234923"/>
            <a:chExt cx="1101508" cy="486177"/>
          </a:xfrm>
        </p:grpSpPr>
        <p:sp>
          <p:nvSpPr>
            <p:cNvPr id="127" name="Rectangle: Rounded Corners 126">
              <a:extLst>
                <a:ext uri="{FF2B5EF4-FFF2-40B4-BE49-F238E27FC236}">
                  <a16:creationId xmlns:a16="http://schemas.microsoft.com/office/drawing/2014/main" id="{B983B3A5-166E-44E4-82E6-F728C224056B}"/>
                </a:ext>
              </a:extLst>
            </p:cNvPr>
            <p:cNvSpPr/>
            <p:nvPr/>
          </p:nvSpPr>
          <p:spPr>
            <a:xfrm>
              <a:off x="2303473" y="5234923"/>
              <a:ext cx="1101508" cy="486177"/>
            </a:xfrm>
            <a:prstGeom prst="roundRect">
              <a:avLst>
                <a:gd name="adj" fmla="val 9428"/>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6">
                      <a:lumMod val="75000"/>
                    </a:schemeClr>
                  </a:solidFill>
                </a:rPr>
                <a:t>Single Page Site</a:t>
              </a:r>
            </a:p>
          </p:txBody>
        </p:sp>
        <p:grpSp>
          <p:nvGrpSpPr>
            <p:cNvPr id="128" name="Group 127">
              <a:extLst>
                <a:ext uri="{FF2B5EF4-FFF2-40B4-BE49-F238E27FC236}">
                  <a16:creationId xmlns:a16="http://schemas.microsoft.com/office/drawing/2014/main" id="{BDF33428-ED81-4ACF-A3AF-BED4BAF40D5D}"/>
                </a:ext>
              </a:extLst>
            </p:cNvPr>
            <p:cNvGrpSpPr/>
            <p:nvPr/>
          </p:nvGrpSpPr>
          <p:grpSpPr>
            <a:xfrm>
              <a:off x="2749467" y="5475521"/>
              <a:ext cx="203200" cy="203200"/>
              <a:chOff x="611190" y="671514"/>
              <a:chExt cx="203200" cy="203200"/>
            </a:xfrm>
            <a:solidFill>
              <a:schemeClr val="tx1">
                <a:lumMod val="50000"/>
                <a:lumOff val="50000"/>
              </a:schemeClr>
            </a:solidFill>
          </p:grpSpPr>
          <p:sp>
            <p:nvSpPr>
              <p:cNvPr id="129" name="Freeform 176">
                <a:extLst>
                  <a:ext uri="{FF2B5EF4-FFF2-40B4-BE49-F238E27FC236}">
                    <a16:creationId xmlns:a16="http://schemas.microsoft.com/office/drawing/2014/main" id="{7886507F-5A98-4FB8-A9E5-56F51244DC9F}"/>
                  </a:ext>
                </a:extLst>
              </p:cNvPr>
              <p:cNvSpPr>
                <a:spLocks noEditPoints="1"/>
              </p:cNvSpPr>
              <p:nvPr/>
            </p:nvSpPr>
            <p:spPr bwMode="auto">
              <a:xfrm>
                <a:off x="611190" y="671514"/>
                <a:ext cx="203200" cy="203200"/>
              </a:xfrm>
              <a:custGeom>
                <a:avLst/>
                <a:gdLst>
                  <a:gd name="T0" fmla="*/ 56 w 64"/>
                  <a:gd name="T1" fmla="*/ 0 h 64"/>
                  <a:gd name="T2" fmla="*/ 8 w 64"/>
                  <a:gd name="T3" fmla="*/ 0 h 64"/>
                  <a:gd name="T4" fmla="*/ 0 w 64"/>
                  <a:gd name="T5" fmla="*/ 8 h 64"/>
                  <a:gd name="T6" fmla="*/ 0 w 64"/>
                  <a:gd name="T7" fmla="*/ 56 h 64"/>
                  <a:gd name="T8" fmla="*/ 8 w 64"/>
                  <a:gd name="T9" fmla="*/ 64 h 64"/>
                  <a:gd name="T10" fmla="*/ 56 w 64"/>
                  <a:gd name="T11" fmla="*/ 64 h 64"/>
                  <a:gd name="T12" fmla="*/ 64 w 64"/>
                  <a:gd name="T13" fmla="*/ 56 h 64"/>
                  <a:gd name="T14" fmla="*/ 64 w 64"/>
                  <a:gd name="T15" fmla="*/ 8 h 64"/>
                  <a:gd name="T16" fmla="*/ 56 w 64"/>
                  <a:gd name="T17" fmla="*/ 0 h 64"/>
                  <a:gd name="T18" fmla="*/ 60 w 64"/>
                  <a:gd name="T19" fmla="*/ 56 h 64"/>
                  <a:gd name="T20" fmla="*/ 56 w 64"/>
                  <a:gd name="T21" fmla="*/ 60 h 64"/>
                  <a:gd name="T22" fmla="*/ 8 w 64"/>
                  <a:gd name="T23" fmla="*/ 60 h 64"/>
                  <a:gd name="T24" fmla="*/ 4 w 64"/>
                  <a:gd name="T25" fmla="*/ 56 h 64"/>
                  <a:gd name="T26" fmla="*/ 4 w 64"/>
                  <a:gd name="T27" fmla="*/ 20 h 64"/>
                  <a:gd name="T28" fmla="*/ 60 w 64"/>
                  <a:gd name="T29" fmla="*/ 20 h 64"/>
                  <a:gd name="T30" fmla="*/ 60 w 64"/>
                  <a:gd name="T31" fmla="*/ 56 h 64"/>
                  <a:gd name="T32" fmla="*/ 60 w 64"/>
                  <a:gd name="T33" fmla="*/ 16 h 64"/>
                  <a:gd name="T34" fmla="*/ 4 w 64"/>
                  <a:gd name="T35" fmla="*/ 16 h 64"/>
                  <a:gd name="T36" fmla="*/ 4 w 64"/>
                  <a:gd name="T37" fmla="*/ 8 h 64"/>
                  <a:gd name="T38" fmla="*/ 8 w 64"/>
                  <a:gd name="T39" fmla="*/ 4 h 64"/>
                  <a:gd name="T40" fmla="*/ 56 w 64"/>
                  <a:gd name="T41" fmla="*/ 4 h 64"/>
                  <a:gd name="T42" fmla="*/ 60 w 64"/>
                  <a:gd name="T43" fmla="*/ 8 h 64"/>
                  <a:gd name="T44" fmla="*/ 60 w 64"/>
                  <a:gd name="T45"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56" y="0"/>
                    </a:moveTo>
                    <a:cubicBezTo>
                      <a:pt x="8" y="0"/>
                      <a:pt x="8" y="0"/>
                      <a:pt x="8" y="0"/>
                    </a:cubicBezTo>
                    <a:cubicBezTo>
                      <a:pt x="4" y="0"/>
                      <a:pt x="0" y="4"/>
                      <a:pt x="0" y="8"/>
                    </a:cubicBezTo>
                    <a:cubicBezTo>
                      <a:pt x="0" y="56"/>
                      <a:pt x="0" y="56"/>
                      <a:pt x="0" y="56"/>
                    </a:cubicBezTo>
                    <a:cubicBezTo>
                      <a:pt x="0" y="60"/>
                      <a:pt x="4" y="64"/>
                      <a:pt x="8" y="64"/>
                    </a:cubicBezTo>
                    <a:cubicBezTo>
                      <a:pt x="56" y="64"/>
                      <a:pt x="56" y="64"/>
                      <a:pt x="56" y="64"/>
                    </a:cubicBezTo>
                    <a:cubicBezTo>
                      <a:pt x="60" y="64"/>
                      <a:pt x="64" y="60"/>
                      <a:pt x="64" y="56"/>
                    </a:cubicBezTo>
                    <a:cubicBezTo>
                      <a:pt x="64" y="8"/>
                      <a:pt x="64" y="8"/>
                      <a:pt x="64" y="8"/>
                    </a:cubicBezTo>
                    <a:cubicBezTo>
                      <a:pt x="64" y="4"/>
                      <a:pt x="60" y="0"/>
                      <a:pt x="56" y="0"/>
                    </a:cubicBezTo>
                    <a:close/>
                    <a:moveTo>
                      <a:pt x="60" y="56"/>
                    </a:moveTo>
                    <a:cubicBezTo>
                      <a:pt x="60" y="58"/>
                      <a:pt x="58" y="60"/>
                      <a:pt x="56" y="60"/>
                    </a:cubicBezTo>
                    <a:cubicBezTo>
                      <a:pt x="8" y="60"/>
                      <a:pt x="8" y="60"/>
                      <a:pt x="8" y="60"/>
                    </a:cubicBezTo>
                    <a:cubicBezTo>
                      <a:pt x="6" y="60"/>
                      <a:pt x="4" y="58"/>
                      <a:pt x="4" y="56"/>
                    </a:cubicBezTo>
                    <a:cubicBezTo>
                      <a:pt x="4" y="20"/>
                      <a:pt x="4" y="20"/>
                      <a:pt x="4" y="20"/>
                    </a:cubicBezTo>
                    <a:cubicBezTo>
                      <a:pt x="60" y="20"/>
                      <a:pt x="60" y="20"/>
                      <a:pt x="60" y="20"/>
                    </a:cubicBezTo>
                    <a:lnTo>
                      <a:pt x="60" y="56"/>
                    </a:lnTo>
                    <a:close/>
                    <a:moveTo>
                      <a:pt x="60" y="16"/>
                    </a:moveTo>
                    <a:cubicBezTo>
                      <a:pt x="4" y="16"/>
                      <a:pt x="4" y="16"/>
                      <a:pt x="4" y="16"/>
                    </a:cubicBezTo>
                    <a:cubicBezTo>
                      <a:pt x="4" y="8"/>
                      <a:pt x="4" y="8"/>
                      <a:pt x="4" y="8"/>
                    </a:cubicBezTo>
                    <a:cubicBezTo>
                      <a:pt x="4" y="6"/>
                      <a:pt x="6" y="4"/>
                      <a:pt x="8" y="4"/>
                    </a:cubicBezTo>
                    <a:cubicBezTo>
                      <a:pt x="56" y="4"/>
                      <a:pt x="56" y="4"/>
                      <a:pt x="56" y="4"/>
                    </a:cubicBezTo>
                    <a:cubicBezTo>
                      <a:pt x="58" y="4"/>
                      <a:pt x="60" y="6"/>
                      <a:pt x="60" y="8"/>
                    </a:cubicBezTo>
                    <a:lnTo>
                      <a:pt x="6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0" name="Oval 177">
                <a:extLst>
                  <a:ext uri="{FF2B5EF4-FFF2-40B4-BE49-F238E27FC236}">
                    <a16:creationId xmlns:a16="http://schemas.microsoft.com/office/drawing/2014/main" id="{B0B7BB76-6D1D-4FB4-9BC2-1531C61A7F05}"/>
                  </a:ext>
                </a:extLst>
              </p:cNvPr>
              <p:cNvSpPr>
                <a:spLocks noChangeArrowheads="1"/>
              </p:cNvSpPr>
              <p:nvPr/>
            </p:nvSpPr>
            <p:spPr bwMode="auto">
              <a:xfrm>
                <a:off x="642940"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1" name="Oval 178">
                <a:extLst>
                  <a:ext uri="{FF2B5EF4-FFF2-40B4-BE49-F238E27FC236}">
                    <a16:creationId xmlns:a16="http://schemas.microsoft.com/office/drawing/2014/main" id="{0B7EC582-FE19-4A51-945E-898C020D2FDD}"/>
                  </a:ext>
                </a:extLst>
              </p:cNvPr>
              <p:cNvSpPr>
                <a:spLocks noChangeArrowheads="1"/>
              </p:cNvSpPr>
              <p:nvPr/>
            </p:nvSpPr>
            <p:spPr bwMode="auto">
              <a:xfrm>
                <a:off x="668340"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2" name="Oval 179">
                <a:extLst>
                  <a:ext uri="{FF2B5EF4-FFF2-40B4-BE49-F238E27FC236}">
                    <a16:creationId xmlns:a16="http://schemas.microsoft.com/office/drawing/2014/main" id="{AADB6291-032C-421A-BC43-33AE7447DC16}"/>
                  </a:ext>
                </a:extLst>
              </p:cNvPr>
              <p:cNvSpPr>
                <a:spLocks noChangeArrowheads="1"/>
              </p:cNvSpPr>
              <p:nvPr/>
            </p:nvSpPr>
            <p:spPr bwMode="auto">
              <a:xfrm>
                <a:off x="693740"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sp>
        <p:nvSpPr>
          <p:cNvPr id="133" name="Rectangle: Rounded Corners 132">
            <a:extLst>
              <a:ext uri="{FF2B5EF4-FFF2-40B4-BE49-F238E27FC236}">
                <a16:creationId xmlns:a16="http://schemas.microsoft.com/office/drawing/2014/main" id="{F8E53A7B-C105-475C-BA0E-782AE02D8E34}"/>
              </a:ext>
            </a:extLst>
          </p:cNvPr>
          <p:cNvSpPr/>
          <p:nvPr/>
        </p:nvSpPr>
        <p:spPr>
          <a:xfrm>
            <a:off x="2972483" y="3123885"/>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Users/ Groups</a:t>
            </a:r>
          </a:p>
        </p:txBody>
      </p:sp>
      <p:sp>
        <p:nvSpPr>
          <p:cNvPr id="134" name="Rectangle: Rounded Corners 133">
            <a:extLst>
              <a:ext uri="{FF2B5EF4-FFF2-40B4-BE49-F238E27FC236}">
                <a16:creationId xmlns:a16="http://schemas.microsoft.com/office/drawing/2014/main" id="{202BC39C-3186-4133-AB5F-5FF7BFEC5715}"/>
              </a:ext>
            </a:extLst>
          </p:cNvPr>
          <p:cNvSpPr/>
          <p:nvPr/>
        </p:nvSpPr>
        <p:spPr>
          <a:xfrm>
            <a:off x="2980385" y="3494571"/>
            <a:ext cx="878584" cy="332935"/>
          </a:xfrm>
          <a:prstGeom prst="roundRect">
            <a:avLst>
              <a:gd name="adj" fmla="val 942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3">
                    <a:lumMod val="50000"/>
                  </a:schemeClr>
                </a:solidFill>
              </a:rPr>
              <a:t>Features</a:t>
            </a:r>
          </a:p>
        </p:txBody>
      </p:sp>
      <p:sp>
        <p:nvSpPr>
          <p:cNvPr id="135" name="Rectangle: Rounded Corners 134">
            <a:extLst>
              <a:ext uri="{FF2B5EF4-FFF2-40B4-BE49-F238E27FC236}">
                <a16:creationId xmlns:a16="http://schemas.microsoft.com/office/drawing/2014/main" id="{4E2D8C3C-9EE8-4AC7-B8CA-0FE5082016CF}"/>
              </a:ext>
            </a:extLst>
          </p:cNvPr>
          <p:cNvSpPr/>
          <p:nvPr/>
        </p:nvSpPr>
        <p:spPr>
          <a:xfrm>
            <a:off x="5181100" y="1345761"/>
            <a:ext cx="1061793"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Carousel</a:t>
            </a:r>
            <a:r>
              <a:rPr lang="en-US" sz="900" dirty="0">
                <a:solidFill>
                  <a:schemeClr val="accent4">
                    <a:lumMod val="75000"/>
                  </a:schemeClr>
                </a:solidFill>
              </a:rPr>
              <a:t> Plug-in</a:t>
            </a:r>
          </a:p>
        </p:txBody>
      </p:sp>
      <p:sp>
        <p:nvSpPr>
          <p:cNvPr id="136" name="Rectangle: Rounded Corners 135">
            <a:extLst>
              <a:ext uri="{FF2B5EF4-FFF2-40B4-BE49-F238E27FC236}">
                <a16:creationId xmlns:a16="http://schemas.microsoft.com/office/drawing/2014/main" id="{BFAC5447-ED27-4FB4-96D4-591D917178A1}"/>
              </a:ext>
            </a:extLst>
          </p:cNvPr>
          <p:cNvSpPr/>
          <p:nvPr/>
        </p:nvSpPr>
        <p:spPr>
          <a:xfrm>
            <a:off x="5181100" y="1493309"/>
            <a:ext cx="1061793"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HTML</a:t>
            </a:r>
            <a:r>
              <a:rPr lang="en-US" sz="900" dirty="0">
                <a:solidFill>
                  <a:schemeClr val="accent4">
                    <a:lumMod val="75000"/>
                  </a:schemeClr>
                </a:solidFill>
              </a:rPr>
              <a:t> Plug-in</a:t>
            </a:r>
          </a:p>
        </p:txBody>
      </p:sp>
      <p:sp>
        <p:nvSpPr>
          <p:cNvPr id="137" name="Rectangle: Rounded Corners 136">
            <a:extLst>
              <a:ext uri="{FF2B5EF4-FFF2-40B4-BE49-F238E27FC236}">
                <a16:creationId xmlns:a16="http://schemas.microsoft.com/office/drawing/2014/main" id="{D037C62E-9E4B-4793-93D4-5088CE08950A}"/>
              </a:ext>
            </a:extLst>
          </p:cNvPr>
          <p:cNvSpPr/>
          <p:nvPr/>
        </p:nvSpPr>
        <p:spPr>
          <a:xfrm>
            <a:off x="5181100" y="1642648"/>
            <a:ext cx="1061793"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Video</a:t>
            </a:r>
            <a:r>
              <a:rPr lang="en-US" sz="900" dirty="0">
                <a:solidFill>
                  <a:schemeClr val="accent4">
                    <a:lumMod val="75000"/>
                  </a:schemeClr>
                </a:solidFill>
              </a:rPr>
              <a:t> Plug-in</a:t>
            </a:r>
          </a:p>
        </p:txBody>
      </p:sp>
      <p:sp>
        <p:nvSpPr>
          <p:cNvPr id="138" name="Rectangle: Rounded Corners 137">
            <a:extLst>
              <a:ext uri="{FF2B5EF4-FFF2-40B4-BE49-F238E27FC236}">
                <a16:creationId xmlns:a16="http://schemas.microsoft.com/office/drawing/2014/main" id="{4BDEB8DB-E1A6-4A1F-914D-AE19DB78E577}"/>
              </a:ext>
            </a:extLst>
          </p:cNvPr>
          <p:cNvSpPr/>
          <p:nvPr/>
        </p:nvSpPr>
        <p:spPr>
          <a:xfrm>
            <a:off x="5181100" y="1787235"/>
            <a:ext cx="1061793"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List</a:t>
            </a:r>
            <a:r>
              <a:rPr lang="en-US" sz="900" dirty="0">
                <a:solidFill>
                  <a:schemeClr val="accent4">
                    <a:lumMod val="75000"/>
                  </a:schemeClr>
                </a:solidFill>
              </a:rPr>
              <a:t> Plug-in</a:t>
            </a:r>
          </a:p>
        </p:txBody>
      </p:sp>
      <p:sp>
        <p:nvSpPr>
          <p:cNvPr id="139" name="Rectangle: Rounded Corners 138">
            <a:extLst>
              <a:ext uri="{FF2B5EF4-FFF2-40B4-BE49-F238E27FC236}">
                <a16:creationId xmlns:a16="http://schemas.microsoft.com/office/drawing/2014/main" id="{CEB58572-8BB8-4491-9EE8-FFF46A3723F7}"/>
              </a:ext>
            </a:extLst>
          </p:cNvPr>
          <p:cNvSpPr/>
          <p:nvPr/>
        </p:nvSpPr>
        <p:spPr>
          <a:xfrm>
            <a:off x="5183017" y="2225709"/>
            <a:ext cx="1063287"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Gallery</a:t>
            </a:r>
            <a:r>
              <a:rPr lang="en-US" sz="900" dirty="0">
                <a:solidFill>
                  <a:schemeClr val="accent4">
                    <a:lumMod val="75000"/>
                  </a:schemeClr>
                </a:solidFill>
              </a:rPr>
              <a:t> Plug-in</a:t>
            </a:r>
          </a:p>
        </p:txBody>
      </p:sp>
      <p:sp>
        <p:nvSpPr>
          <p:cNvPr id="140" name="Rectangle: Rounded Corners 139">
            <a:extLst>
              <a:ext uri="{FF2B5EF4-FFF2-40B4-BE49-F238E27FC236}">
                <a16:creationId xmlns:a16="http://schemas.microsoft.com/office/drawing/2014/main" id="{AE3AF6D9-EDE9-4771-BD78-1F93FE85D279}"/>
              </a:ext>
            </a:extLst>
          </p:cNvPr>
          <p:cNvSpPr/>
          <p:nvPr/>
        </p:nvSpPr>
        <p:spPr>
          <a:xfrm>
            <a:off x="5183015" y="2372457"/>
            <a:ext cx="1061304"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Calendar</a:t>
            </a:r>
            <a:r>
              <a:rPr lang="en-US" sz="900" dirty="0">
                <a:solidFill>
                  <a:schemeClr val="accent4">
                    <a:lumMod val="75000"/>
                  </a:schemeClr>
                </a:solidFill>
              </a:rPr>
              <a:t> Plug-in</a:t>
            </a:r>
          </a:p>
        </p:txBody>
      </p:sp>
      <p:sp>
        <p:nvSpPr>
          <p:cNvPr id="141" name="Rectangle: Rounded Corners 140">
            <a:extLst>
              <a:ext uri="{FF2B5EF4-FFF2-40B4-BE49-F238E27FC236}">
                <a16:creationId xmlns:a16="http://schemas.microsoft.com/office/drawing/2014/main" id="{C09EBDCA-309D-4E91-8A93-834C2673FC64}"/>
              </a:ext>
            </a:extLst>
          </p:cNvPr>
          <p:cNvSpPr/>
          <p:nvPr/>
        </p:nvSpPr>
        <p:spPr>
          <a:xfrm>
            <a:off x="5183015" y="2519205"/>
            <a:ext cx="1059876"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Feedback</a:t>
            </a:r>
            <a:r>
              <a:rPr lang="en-US" sz="900" dirty="0">
                <a:solidFill>
                  <a:schemeClr val="accent4">
                    <a:lumMod val="75000"/>
                  </a:schemeClr>
                </a:solidFill>
              </a:rPr>
              <a:t> Plug-in</a:t>
            </a:r>
          </a:p>
        </p:txBody>
      </p:sp>
      <p:sp>
        <p:nvSpPr>
          <p:cNvPr id="142" name="Rectangle: Rounded Corners 141">
            <a:extLst>
              <a:ext uri="{FF2B5EF4-FFF2-40B4-BE49-F238E27FC236}">
                <a16:creationId xmlns:a16="http://schemas.microsoft.com/office/drawing/2014/main" id="{258DF0E8-665D-4EF7-98BF-39F88746363B}"/>
              </a:ext>
            </a:extLst>
          </p:cNvPr>
          <p:cNvSpPr/>
          <p:nvPr/>
        </p:nvSpPr>
        <p:spPr>
          <a:xfrm>
            <a:off x="5183017" y="1934315"/>
            <a:ext cx="1063287"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Gallery</a:t>
            </a:r>
            <a:r>
              <a:rPr lang="en-US" sz="900" dirty="0">
                <a:solidFill>
                  <a:schemeClr val="accent4">
                    <a:lumMod val="75000"/>
                  </a:schemeClr>
                </a:solidFill>
              </a:rPr>
              <a:t> Plug-in</a:t>
            </a:r>
          </a:p>
        </p:txBody>
      </p:sp>
      <p:sp>
        <p:nvSpPr>
          <p:cNvPr id="143" name="Rectangle: Rounded Corners 142">
            <a:extLst>
              <a:ext uri="{FF2B5EF4-FFF2-40B4-BE49-F238E27FC236}">
                <a16:creationId xmlns:a16="http://schemas.microsoft.com/office/drawing/2014/main" id="{8EF67C9E-D146-4295-81A0-2414FC57204D}"/>
              </a:ext>
            </a:extLst>
          </p:cNvPr>
          <p:cNvSpPr/>
          <p:nvPr/>
        </p:nvSpPr>
        <p:spPr>
          <a:xfrm>
            <a:off x="5183015" y="2081063"/>
            <a:ext cx="1061304" cy="144363"/>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4">
                    <a:lumMod val="75000"/>
                  </a:schemeClr>
                </a:solidFill>
              </a:rPr>
              <a:t>Survey</a:t>
            </a:r>
            <a:r>
              <a:rPr lang="en-US" sz="900" dirty="0">
                <a:solidFill>
                  <a:schemeClr val="accent4">
                    <a:lumMod val="75000"/>
                  </a:schemeClr>
                </a:solidFill>
              </a:rPr>
              <a:t> Plug-in</a:t>
            </a:r>
          </a:p>
        </p:txBody>
      </p:sp>
      <p:sp>
        <p:nvSpPr>
          <p:cNvPr id="144" name="Rectangle 143">
            <a:extLst>
              <a:ext uri="{FF2B5EF4-FFF2-40B4-BE49-F238E27FC236}">
                <a16:creationId xmlns:a16="http://schemas.microsoft.com/office/drawing/2014/main" id="{051394B5-F240-44D3-AF57-3D03DA813F82}"/>
              </a:ext>
            </a:extLst>
          </p:cNvPr>
          <p:cNvSpPr/>
          <p:nvPr/>
        </p:nvSpPr>
        <p:spPr>
          <a:xfrm>
            <a:off x="431662" y="1800003"/>
            <a:ext cx="4710689" cy="886584"/>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lumMod val="65000"/>
                    <a:lumOff val="35000"/>
                  </a:schemeClr>
                </a:solidFill>
              </a:rPr>
              <a:t>Wakanda A.I. (Machine learning via </a:t>
            </a:r>
            <a:r>
              <a:rPr lang="en-US" sz="1200" b="1" dirty="0">
                <a:solidFill>
                  <a:schemeClr val="tx1">
                    <a:lumMod val="65000"/>
                    <a:lumOff val="35000"/>
                  </a:schemeClr>
                </a:solidFill>
              </a:rPr>
              <a:t>IBM Watson </a:t>
            </a:r>
            <a:r>
              <a:rPr lang="en-US" sz="1200" dirty="0">
                <a:solidFill>
                  <a:schemeClr val="tx1">
                    <a:lumMod val="65000"/>
                    <a:lumOff val="35000"/>
                  </a:schemeClr>
                </a:solidFill>
              </a:rPr>
              <a:t>and </a:t>
            </a:r>
            <a:r>
              <a:rPr lang="en-US" sz="1200" b="1" dirty="0" err="1">
                <a:solidFill>
                  <a:schemeClr val="tx1">
                    <a:lumMod val="65000"/>
                    <a:lumOff val="35000"/>
                  </a:schemeClr>
                </a:solidFill>
              </a:rPr>
              <a:t>Aylien</a:t>
            </a:r>
            <a:r>
              <a:rPr lang="en-US" sz="1200" dirty="0">
                <a:solidFill>
                  <a:schemeClr val="tx1">
                    <a:lumMod val="65000"/>
                    <a:lumOff val="35000"/>
                  </a:schemeClr>
                </a:solidFill>
              </a:rPr>
              <a:t>)</a:t>
            </a:r>
          </a:p>
        </p:txBody>
      </p:sp>
      <p:sp>
        <p:nvSpPr>
          <p:cNvPr id="145" name="Rectangle: Rounded Corners 144">
            <a:extLst>
              <a:ext uri="{FF2B5EF4-FFF2-40B4-BE49-F238E27FC236}">
                <a16:creationId xmlns:a16="http://schemas.microsoft.com/office/drawing/2014/main" id="{0844EFD4-5170-4957-9CD2-4A86AF049BA5}"/>
              </a:ext>
            </a:extLst>
          </p:cNvPr>
          <p:cNvSpPr/>
          <p:nvPr/>
        </p:nvSpPr>
        <p:spPr>
          <a:xfrm>
            <a:off x="498934" y="2140553"/>
            <a:ext cx="1101508" cy="486177"/>
          </a:xfrm>
          <a:prstGeom prst="roundRect">
            <a:avLst>
              <a:gd name="adj" fmla="val 942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tx1">
                    <a:lumMod val="50000"/>
                    <a:lumOff val="50000"/>
                  </a:schemeClr>
                </a:solidFill>
              </a:rPr>
              <a:t>Natural Language Process</a:t>
            </a:r>
          </a:p>
        </p:txBody>
      </p:sp>
      <p:sp>
        <p:nvSpPr>
          <p:cNvPr id="146" name="Rectangle: Rounded Corners 145">
            <a:extLst>
              <a:ext uri="{FF2B5EF4-FFF2-40B4-BE49-F238E27FC236}">
                <a16:creationId xmlns:a16="http://schemas.microsoft.com/office/drawing/2014/main" id="{EEE8378C-2766-4594-890D-3F3DA945D99D}"/>
              </a:ext>
            </a:extLst>
          </p:cNvPr>
          <p:cNvSpPr/>
          <p:nvPr/>
        </p:nvSpPr>
        <p:spPr>
          <a:xfrm>
            <a:off x="1663877" y="2140553"/>
            <a:ext cx="1101508" cy="486177"/>
          </a:xfrm>
          <a:prstGeom prst="roundRect">
            <a:avLst>
              <a:gd name="adj" fmla="val 942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tx1">
                    <a:lumMod val="50000"/>
                    <a:lumOff val="50000"/>
                  </a:schemeClr>
                </a:solidFill>
              </a:rPr>
              <a:t>Article Extractor / Content Aggregation</a:t>
            </a:r>
          </a:p>
        </p:txBody>
      </p:sp>
      <p:sp>
        <p:nvSpPr>
          <p:cNvPr id="147" name="Rectangle: Rounded Corners 146">
            <a:extLst>
              <a:ext uri="{FF2B5EF4-FFF2-40B4-BE49-F238E27FC236}">
                <a16:creationId xmlns:a16="http://schemas.microsoft.com/office/drawing/2014/main" id="{7B5F3D42-4614-4D46-AB33-9963E3909BB4}"/>
              </a:ext>
            </a:extLst>
          </p:cNvPr>
          <p:cNvSpPr/>
          <p:nvPr/>
        </p:nvSpPr>
        <p:spPr>
          <a:xfrm>
            <a:off x="2828819" y="2140553"/>
            <a:ext cx="1101508" cy="486177"/>
          </a:xfrm>
          <a:prstGeom prst="roundRect">
            <a:avLst>
              <a:gd name="adj" fmla="val 942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tx1">
                    <a:lumMod val="50000"/>
                    <a:lumOff val="50000"/>
                  </a:schemeClr>
                </a:solidFill>
              </a:rPr>
              <a:t>Content Indexing and Cross Referencing</a:t>
            </a:r>
          </a:p>
        </p:txBody>
      </p:sp>
      <p:sp>
        <p:nvSpPr>
          <p:cNvPr id="148" name="Rectangle: Rounded Corners 147">
            <a:extLst>
              <a:ext uri="{FF2B5EF4-FFF2-40B4-BE49-F238E27FC236}">
                <a16:creationId xmlns:a16="http://schemas.microsoft.com/office/drawing/2014/main" id="{DE72EB47-F998-4C8D-9659-913A9091CD4C}"/>
              </a:ext>
            </a:extLst>
          </p:cNvPr>
          <p:cNvSpPr/>
          <p:nvPr/>
        </p:nvSpPr>
        <p:spPr>
          <a:xfrm>
            <a:off x="3989083" y="2140553"/>
            <a:ext cx="1101508" cy="486177"/>
          </a:xfrm>
          <a:prstGeom prst="roundRect">
            <a:avLst>
              <a:gd name="adj" fmla="val 9428"/>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tx1">
                    <a:lumMod val="50000"/>
                    <a:lumOff val="50000"/>
                  </a:schemeClr>
                </a:solidFill>
              </a:rPr>
              <a:t>Smart Search and Intelligent Agents/Bots</a:t>
            </a:r>
          </a:p>
        </p:txBody>
      </p:sp>
      <p:sp>
        <p:nvSpPr>
          <p:cNvPr id="149" name="Rectangle: Rounded Corners 148">
            <a:extLst>
              <a:ext uri="{FF2B5EF4-FFF2-40B4-BE49-F238E27FC236}">
                <a16:creationId xmlns:a16="http://schemas.microsoft.com/office/drawing/2014/main" id="{ACA693C0-6B64-4581-948E-52264806F7E9}"/>
              </a:ext>
            </a:extLst>
          </p:cNvPr>
          <p:cNvSpPr/>
          <p:nvPr/>
        </p:nvSpPr>
        <p:spPr>
          <a:xfrm>
            <a:off x="475831" y="1264065"/>
            <a:ext cx="1101508" cy="486177"/>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4">
                    <a:lumMod val="75000"/>
                  </a:schemeClr>
                </a:solidFill>
              </a:rPr>
              <a:t>Global Site </a:t>
            </a:r>
            <a:r>
              <a:rPr lang="en-US" sz="900" b="1" dirty="0" err="1">
                <a:solidFill>
                  <a:schemeClr val="accent4">
                    <a:lumMod val="75000"/>
                  </a:schemeClr>
                </a:solidFill>
              </a:rPr>
              <a:t>Mgr</a:t>
            </a:r>
            <a:endParaRPr lang="en-US" sz="900" b="1" dirty="0">
              <a:solidFill>
                <a:schemeClr val="accent4">
                  <a:lumMod val="75000"/>
                </a:schemeClr>
              </a:solidFill>
            </a:endParaRPr>
          </a:p>
        </p:txBody>
      </p:sp>
      <p:sp>
        <p:nvSpPr>
          <p:cNvPr id="150" name="Lock">
            <a:extLst>
              <a:ext uri="{FF2B5EF4-FFF2-40B4-BE49-F238E27FC236}">
                <a16:creationId xmlns:a16="http://schemas.microsoft.com/office/drawing/2014/main" id="{3515229B-D1A4-451E-9AEF-F616575E4A7A}"/>
              </a:ext>
            </a:extLst>
          </p:cNvPr>
          <p:cNvSpPr>
            <a:spLocks noChangeAspect="1" noEditPoints="1"/>
          </p:cNvSpPr>
          <p:nvPr/>
        </p:nvSpPr>
        <p:spPr bwMode="auto">
          <a:xfrm>
            <a:off x="954544" y="1474258"/>
            <a:ext cx="163513" cy="217239"/>
          </a:xfrm>
          <a:custGeom>
            <a:avLst/>
            <a:gdLst>
              <a:gd name="T0" fmla="*/ 226 w 453"/>
              <a:gd name="T1" fmla="*/ 0 h 600"/>
              <a:gd name="T2" fmla="*/ 80 w 453"/>
              <a:gd name="T3" fmla="*/ 146 h 600"/>
              <a:gd name="T4" fmla="*/ 80 w 453"/>
              <a:gd name="T5" fmla="*/ 226 h 600"/>
              <a:gd name="T6" fmla="*/ 40 w 453"/>
              <a:gd name="T7" fmla="*/ 226 h 600"/>
              <a:gd name="T8" fmla="*/ 0 w 453"/>
              <a:gd name="T9" fmla="*/ 266 h 600"/>
              <a:gd name="T10" fmla="*/ 0 w 453"/>
              <a:gd name="T11" fmla="*/ 560 h 600"/>
              <a:gd name="T12" fmla="*/ 40 w 453"/>
              <a:gd name="T13" fmla="*/ 600 h 600"/>
              <a:gd name="T14" fmla="*/ 413 w 453"/>
              <a:gd name="T15" fmla="*/ 600 h 600"/>
              <a:gd name="T16" fmla="*/ 453 w 453"/>
              <a:gd name="T17" fmla="*/ 560 h 600"/>
              <a:gd name="T18" fmla="*/ 453 w 453"/>
              <a:gd name="T19" fmla="*/ 266 h 600"/>
              <a:gd name="T20" fmla="*/ 413 w 453"/>
              <a:gd name="T21" fmla="*/ 226 h 600"/>
              <a:gd name="T22" fmla="*/ 373 w 453"/>
              <a:gd name="T23" fmla="*/ 226 h 600"/>
              <a:gd name="T24" fmla="*/ 373 w 453"/>
              <a:gd name="T25" fmla="*/ 146 h 600"/>
              <a:gd name="T26" fmla="*/ 226 w 453"/>
              <a:gd name="T27" fmla="*/ 0 h 600"/>
              <a:gd name="T28" fmla="*/ 226 w 453"/>
              <a:gd name="T29" fmla="*/ 26 h 600"/>
              <a:gd name="T30" fmla="*/ 346 w 453"/>
              <a:gd name="T31" fmla="*/ 146 h 600"/>
              <a:gd name="T32" fmla="*/ 346 w 453"/>
              <a:gd name="T33" fmla="*/ 226 h 600"/>
              <a:gd name="T34" fmla="*/ 106 w 453"/>
              <a:gd name="T35" fmla="*/ 226 h 600"/>
              <a:gd name="T36" fmla="*/ 106 w 453"/>
              <a:gd name="T37" fmla="*/ 146 h 600"/>
              <a:gd name="T38" fmla="*/ 226 w 453"/>
              <a:gd name="T39" fmla="*/ 26 h 600"/>
              <a:gd name="T40" fmla="*/ 40 w 453"/>
              <a:gd name="T41" fmla="*/ 253 h 600"/>
              <a:gd name="T42" fmla="*/ 413 w 453"/>
              <a:gd name="T43" fmla="*/ 253 h 600"/>
              <a:gd name="T44" fmla="*/ 426 w 453"/>
              <a:gd name="T45" fmla="*/ 266 h 600"/>
              <a:gd name="T46" fmla="*/ 426 w 453"/>
              <a:gd name="T47" fmla="*/ 560 h 600"/>
              <a:gd name="T48" fmla="*/ 413 w 453"/>
              <a:gd name="T49" fmla="*/ 573 h 600"/>
              <a:gd name="T50" fmla="*/ 40 w 453"/>
              <a:gd name="T51" fmla="*/ 573 h 600"/>
              <a:gd name="T52" fmla="*/ 26 w 453"/>
              <a:gd name="T53" fmla="*/ 560 h 600"/>
              <a:gd name="T54" fmla="*/ 26 w 453"/>
              <a:gd name="T55" fmla="*/ 266 h 600"/>
              <a:gd name="T56" fmla="*/ 40 w 453"/>
              <a:gd name="T57" fmla="*/ 253 h 600"/>
              <a:gd name="T58" fmla="*/ 226 w 453"/>
              <a:gd name="T59" fmla="*/ 346 h 600"/>
              <a:gd name="T60" fmla="*/ 186 w 453"/>
              <a:gd name="T61" fmla="*/ 386 h 600"/>
              <a:gd name="T62" fmla="*/ 200 w 453"/>
              <a:gd name="T63" fmla="*/ 416 h 600"/>
              <a:gd name="T64" fmla="*/ 200 w 453"/>
              <a:gd name="T65" fmla="*/ 453 h 600"/>
              <a:gd name="T66" fmla="*/ 226 w 453"/>
              <a:gd name="T67" fmla="*/ 480 h 600"/>
              <a:gd name="T68" fmla="*/ 253 w 453"/>
              <a:gd name="T69" fmla="*/ 453 h 600"/>
              <a:gd name="T70" fmla="*/ 253 w 453"/>
              <a:gd name="T71" fmla="*/ 416 h 600"/>
              <a:gd name="T72" fmla="*/ 266 w 453"/>
              <a:gd name="T73" fmla="*/ 386 h 600"/>
              <a:gd name="T74" fmla="*/ 226 w 453"/>
              <a:gd name="T75" fmla="*/ 34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3" h="600">
                <a:moveTo>
                  <a:pt x="226" y="0"/>
                </a:moveTo>
                <a:cubicBezTo>
                  <a:pt x="146" y="0"/>
                  <a:pt x="80" y="65"/>
                  <a:pt x="80" y="146"/>
                </a:cubicBezTo>
                <a:lnTo>
                  <a:pt x="80" y="226"/>
                </a:lnTo>
                <a:lnTo>
                  <a:pt x="40" y="226"/>
                </a:lnTo>
                <a:cubicBezTo>
                  <a:pt x="18" y="226"/>
                  <a:pt x="0" y="244"/>
                  <a:pt x="0" y="266"/>
                </a:cubicBezTo>
                <a:lnTo>
                  <a:pt x="0" y="560"/>
                </a:lnTo>
                <a:cubicBezTo>
                  <a:pt x="0" y="582"/>
                  <a:pt x="18" y="600"/>
                  <a:pt x="40" y="600"/>
                </a:cubicBezTo>
                <a:lnTo>
                  <a:pt x="413" y="600"/>
                </a:lnTo>
                <a:cubicBezTo>
                  <a:pt x="435" y="600"/>
                  <a:pt x="453" y="582"/>
                  <a:pt x="453" y="560"/>
                </a:cubicBezTo>
                <a:lnTo>
                  <a:pt x="453" y="266"/>
                </a:lnTo>
                <a:cubicBezTo>
                  <a:pt x="453" y="244"/>
                  <a:pt x="435" y="226"/>
                  <a:pt x="413" y="226"/>
                </a:cubicBezTo>
                <a:lnTo>
                  <a:pt x="373" y="226"/>
                </a:lnTo>
                <a:lnTo>
                  <a:pt x="373" y="146"/>
                </a:lnTo>
                <a:cubicBezTo>
                  <a:pt x="373" y="65"/>
                  <a:pt x="307" y="0"/>
                  <a:pt x="226" y="0"/>
                </a:cubicBezTo>
                <a:close/>
                <a:moveTo>
                  <a:pt x="226" y="26"/>
                </a:moveTo>
                <a:cubicBezTo>
                  <a:pt x="293" y="26"/>
                  <a:pt x="346" y="80"/>
                  <a:pt x="346" y="146"/>
                </a:cubicBezTo>
                <a:lnTo>
                  <a:pt x="346" y="226"/>
                </a:lnTo>
                <a:lnTo>
                  <a:pt x="106" y="226"/>
                </a:lnTo>
                <a:lnTo>
                  <a:pt x="106" y="146"/>
                </a:lnTo>
                <a:cubicBezTo>
                  <a:pt x="106" y="80"/>
                  <a:pt x="160" y="26"/>
                  <a:pt x="226" y="26"/>
                </a:cubicBezTo>
                <a:close/>
                <a:moveTo>
                  <a:pt x="40" y="253"/>
                </a:moveTo>
                <a:lnTo>
                  <a:pt x="413" y="253"/>
                </a:lnTo>
                <a:cubicBezTo>
                  <a:pt x="421" y="253"/>
                  <a:pt x="426" y="259"/>
                  <a:pt x="426" y="266"/>
                </a:cubicBezTo>
                <a:lnTo>
                  <a:pt x="426" y="560"/>
                </a:lnTo>
                <a:cubicBezTo>
                  <a:pt x="426" y="567"/>
                  <a:pt x="421" y="573"/>
                  <a:pt x="413" y="573"/>
                </a:cubicBezTo>
                <a:lnTo>
                  <a:pt x="40" y="573"/>
                </a:lnTo>
                <a:cubicBezTo>
                  <a:pt x="32" y="573"/>
                  <a:pt x="26" y="567"/>
                  <a:pt x="26" y="560"/>
                </a:cubicBezTo>
                <a:lnTo>
                  <a:pt x="26" y="266"/>
                </a:lnTo>
                <a:cubicBezTo>
                  <a:pt x="26" y="259"/>
                  <a:pt x="32" y="253"/>
                  <a:pt x="40" y="253"/>
                </a:cubicBezTo>
                <a:close/>
                <a:moveTo>
                  <a:pt x="226" y="346"/>
                </a:moveTo>
                <a:cubicBezTo>
                  <a:pt x="204" y="346"/>
                  <a:pt x="186" y="364"/>
                  <a:pt x="186" y="386"/>
                </a:cubicBezTo>
                <a:cubicBezTo>
                  <a:pt x="186" y="398"/>
                  <a:pt x="192" y="409"/>
                  <a:pt x="200" y="416"/>
                </a:cubicBezTo>
                <a:lnTo>
                  <a:pt x="200" y="453"/>
                </a:lnTo>
                <a:cubicBezTo>
                  <a:pt x="200" y="468"/>
                  <a:pt x="212" y="480"/>
                  <a:pt x="226" y="480"/>
                </a:cubicBezTo>
                <a:cubicBezTo>
                  <a:pt x="241" y="480"/>
                  <a:pt x="253" y="468"/>
                  <a:pt x="253" y="453"/>
                </a:cubicBezTo>
                <a:lnTo>
                  <a:pt x="253" y="416"/>
                </a:lnTo>
                <a:cubicBezTo>
                  <a:pt x="261" y="409"/>
                  <a:pt x="266" y="398"/>
                  <a:pt x="266" y="386"/>
                </a:cubicBezTo>
                <a:cubicBezTo>
                  <a:pt x="266" y="364"/>
                  <a:pt x="249" y="346"/>
                  <a:pt x="226" y="346"/>
                </a:cubicBezTo>
                <a:close/>
              </a:path>
            </a:pathLst>
          </a:custGeom>
          <a:solidFill>
            <a:srgbClr val="5F5F5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51" name="Add Database">
            <a:extLst>
              <a:ext uri="{FF2B5EF4-FFF2-40B4-BE49-F238E27FC236}">
                <a16:creationId xmlns:a16="http://schemas.microsoft.com/office/drawing/2014/main" id="{E63EDE6E-7A78-4BB2-A993-C44FDC13D156}"/>
              </a:ext>
            </a:extLst>
          </p:cNvPr>
          <p:cNvSpPr>
            <a:spLocks noChangeAspect="1" noEditPoints="1"/>
          </p:cNvSpPr>
          <p:nvPr/>
        </p:nvSpPr>
        <p:spPr bwMode="auto">
          <a:xfrm>
            <a:off x="1261147" y="1484059"/>
            <a:ext cx="197635" cy="197635"/>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rgbClr val="5F5F5F"/>
          </a:solid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52" name="Rectangle: Rounded Corners 151">
            <a:extLst>
              <a:ext uri="{FF2B5EF4-FFF2-40B4-BE49-F238E27FC236}">
                <a16:creationId xmlns:a16="http://schemas.microsoft.com/office/drawing/2014/main" id="{5C3B4802-4093-48E4-BBEF-22D7C30E89B7}"/>
              </a:ext>
            </a:extLst>
          </p:cNvPr>
          <p:cNvSpPr/>
          <p:nvPr/>
        </p:nvSpPr>
        <p:spPr>
          <a:xfrm>
            <a:off x="2822971" y="1264065"/>
            <a:ext cx="1101508" cy="486177"/>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4">
                    <a:lumMod val="75000"/>
                  </a:schemeClr>
                </a:solidFill>
              </a:rPr>
              <a:t>Page Builder Tool</a:t>
            </a:r>
          </a:p>
        </p:txBody>
      </p:sp>
      <p:grpSp>
        <p:nvGrpSpPr>
          <p:cNvPr id="153" name="Group 152">
            <a:extLst>
              <a:ext uri="{FF2B5EF4-FFF2-40B4-BE49-F238E27FC236}">
                <a16:creationId xmlns:a16="http://schemas.microsoft.com/office/drawing/2014/main" id="{FAA874B7-AFA5-41D4-B06B-5263D26745A2}"/>
              </a:ext>
            </a:extLst>
          </p:cNvPr>
          <p:cNvGrpSpPr/>
          <p:nvPr/>
        </p:nvGrpSpPr>
        <p:grpSpPr>
          <a:xfrm>
            <a:off x="3043219" y="1478493"/>
            <a:ext cx="203200" cy="203200"/>
            <a:chOff x="1831978" y="671514"/>
            <a:chExt cx="203200" cy="203200"/>
          </a:xfrm>
          <a:solidFill>
            <a:schemeClr val="tx1">
              <a:lumMod val="50000"/>
              <a:lumOff val="50000"/>
            </a:schemeClr>
          </a:solidFill>
        </p:grpSpPr>
        <p:sp>
          <p:nvSpPr>
            <p:cNvPr id="154" name="Oval 184">
              <a:extLst>
                <a:ext uri="{FF2B5EF4-FFF2-40B4-BE49-F238E27FC236}">
                  <a16:creationId xmlns:a16="http://schemas.microsoft.com/office/drawing/2014/main" id="{91F6B5B3-00EE-40E3-B5A8-516568AD19A0}"/>
                </a:ext>
              </a:extLst>
            </p:cNvPr>
            <p:cNvSpPr>
              <a:spLocks noChangeArrowheads="1"/>
            </p:cNvSpPr>
            <p:nvPr/>
          </p:nvSpPr>
          <p:spPr bwMode="auto">
            <a:xfrm>
              <a:off x="18637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5" name="Oval 185">
              <a:extLst>
                <a:ext uri="{FF2B5EF4-FFF2-40B4-BE49-F238E27FC236}">
                  <a16:creationId xmlns:a16="http://schemas.microsoft.com/office/drawing/2014/main" id="{92426567-7042-41E8-8341-53AB0215E5E3}"/>
                </a:ext>
              </a:extLst>
            </p:cNvPr>
            <p:cNvSpPr>
              <a:spLocks noChangeArrowheads="1"/>
            </p:cNvSpPr>
            <p:nvPr/>
          </p:nvSpPr>
          <p:spPr bwMode="auto">
            <a:xfrm>
              <a:off x="18891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6" name="Oval 186">
              <a:extLst>
                <a:ext uri="{FF2B5EF4-FFF2-40B4-BE49-F238E27FC236}">
                  <a16:creationId xmlns:a16="http://schemas.microsoft.com/office/drawing/2014/main" id="{BB4EA7AA-34E9-4E33-870A-2A651CDB9A3F}"/>
                </a:ext>
              </a:extLst>
            </p:cNvPr>
            <p:cNvSpPr>
              <a:spLocks noChangeArrowheads="1"/>
            </p:cNvSpPr>
            <p:nvPr/>
          </p:nvSpPr>
          <p:spPr bwMode="auto">
            <a:xfrm>
              <a:off x="19145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7" name="Freeform 187">
              <a:extLst>
                <a:ext uri="{FF2B5EF4-FFF2-40B4-BE49-F238E27FC236}">
                  <a16:creationId xmlns:a16="http://schemas.microsoft.com/office/drawing/2014/main" id="{C3F7533D-D698-47FB-85BD-3EE8E862BAB2}"/>
                </a:ext>
              </a:extLst>
            </p:cNvPr>
            <p:cNvSpPr>
              <a:spLocks noEditPoints="1"/>
            </p:cNvSpPr>
            <p:nvPr/>
          </p:nvSpPr>
          <p:spPr bwMode="auto">
            <a:xfrm>
              <a:off x="1831978" y="671514"/>
              <a:ext cx="203200" cy="203200"/>
            </a:xfrm>
            <a:custGeom>
              <a:avLst/>
              <a:gdLst>
                <a:gd name="T0" fmla="*/ 56 w 64"/>
                <a:gd name="T1" fmla="*/ 12 h 64"/>
                <a:gd name="T2" fmla="*/ 52 w 64"/>
                <a:gd name="T3" fmla="*/ 12 h 64"/>
                <a:gd name="T4" fmla="*/ 52 w 64"/>
                <a:gd name="T5" fmla="*/ 8 h 64"/>
                <a:gd name="T6" fmla="*/ 44 w 64"/>
                <a:gd name="T7" fmla="*/ 0 h 64"/>
                <a:gd name="T8" fmla="*/ 8 w 64"/>
                <a:gd name="T9" fmla="*/ 0 h 64"/>
                <a:gd name="T10" fmla="*/ 0 w 64"/>
                <a:gd name="T11" fmla="*/ 8 h 64"/>
                <a:gd name="T12" fmla="*/ 0 w 64"/>
                <a:gd name="T13" fmla="*/ 44 h 64"/>
                <a:gd name="T14" fmla="*/ 8 w 64"/>
                <a:gd name="T15" fmla="*/ 52 h 64"/>
                <a:gd name="T16" fmla="*/ 12 w 64"/>
                <a:gd name="T17" fmla="*/ 52 h 64"/>
                <a:gd name="T18" fmla="*/ 12 w 64"/>
                <a:gd name="T19" fmla="*/ 56 h 64"/>
                <a:gd name="T20" fmla="*/ 20 w 64"/>
                <a:gd name="T21" fmla="*/ 64 h 64"/>
                <a:gd name="T22" fmla="*/ 56 w 64"/>
                <a:gd name="T23" fmla="*/ 64 h 64"/>
                <a:gd name="T24" fmla="*/ 64 w 64"/>
                <a:gd name="T25" fmla="*/ 56 h 64"/>
                <a:gd name="T26" fmla="*/ 64 w 64"/>
                <a:gd name="T27" fmla="*/ 20 h 64"/>
                <a:gd name="T28" fmla="*/ 56 w 64"/>
                <a:gd name="T29" fmla="*/ 12 h 64"/>
                <a:gd name="T30" fmla="*/ 4 w 64"/>
                <a:gd name="T31" fmla="*/ 8 h 64"/>
                <a:gd name="T32" fmla="*/ 8 w 64"/>
                <a:gd name="T33" fmla="*/ 4 h 64"/>
                <a:gd name="T34" fmla="*/ 44 w 64"/>
                <a:gd name="T35" fmla="*/ 4 h 64"/>
                <a:gd name="T36" fmla="*/ 48 w 64"/>
                <a:gd name="T37" fmla="*/ 8 h 64"/>
                <a:gd name="T38" fmla="*/ 48 w 64"/>
                <a:gd name="T39" fmla="*/ 16 h 64"/>
                <a:gd name="T40" fmla="*/ 4 w 64"/>
                <a:gd name="T41" fmla="*/ 16 h 64"/>
                <a:gd name="T42" fmla="*/ 4 w 64"/>
                <a:gd name="T43" fmla="*/ 8 h 64"/>
                <a:gd name="T44" fmla="*/ 8 w 64"/>
                <a:gd name="T45" fmla="*/ 48 h 64"/>
                <a:gd name="T46" fmla="*/ 4 w 64"/>
                <a:gd name="T47" fmla="*/ 44 h 64"/>
                <a:gd name="T48" fmla="*/ 4 w 64"/>
                <a:gd name="T49" fmla="*/ 20 h 64"/>
                <a:gd name="T50" fmla="*/ 48 w 64"/>
                <a:gd name="T51" fmla="*/ 20 h 64"/>
                <a:gd name="T52" fmla="*/ 48 w 64"/>
                <a:gd name="T53" fmla="*/ 44 h 64"/>
                <a:gd name="T54" fmla="*/ 44 w 64"/>
                <a:gd name="T55" fmla="*/ 48 h 64"/>
                <a:gd name="T56" fmla="*/ 8 w 64"/>
                <a:gd name="T57" fmla="*/ 48 h 64"/>
                <a:gd name="T58" fmla="*/ 60 w 64"/>
                <a:gd name="T59" fmla="*/ 56 h 64"/>
                <a:gd name="T60" fmla="*/ 56 w 64"/>
                <a:gd name="T61" fmla="*/ 60 h 64"/>
                <a:gd name="T62" fmla="*/ 20 w 64"/>
                <a:gd name="T63" fmla="*/ 60 h 64"/>
                <a:gd name="T64" fmla="*/ 16 w 64"/>
                <a:gd name="T65" fmla="*/ 56 h 64"/>
                <a:gd name="T66" fmla="*/ 16 w 64"/>
                <a:gd name="T67" fmla="*/ 52 h 64"/>
                <a:gd name="T68" fmla="*/ 44 w 64"/>
                <a:gd name="T69" fmla="*/ 52 h 64"/>
                <a:gd name="T70" fmla="*/ 52 w 64"/>
                <a:gd name="T71" fmla="*/ 44 h 64"/>
                <a:gd name="T72" fmla="*/ 52 w 64"/>
                <a:gd name="T73" fmla="*/ 28 h 64"/>
                <a:gd name="T74" fmla="*/ 60 w 64"/>
                <a:gd name="T75" fmla="*/ 28 h 64"/>
                <a:gd name="T76" fmla="*/ 60 w 64"/>
                <a:gd name="T77" fmla="*/ 56 h 64"/>
                <a:gd name="T78" fmla="*/ 60 w 64"/>
                <a:gd name="T79" fmla="*/ 24 h 64"/>
                <a:gd name="T80" fmla="*/ 52 w 64"/>
                <a:gd name="T81" fmla="*/ 24 h 64"/>
                <a:gd name="T82" fmla="*/ 52 w 64"/>
                <a:gd name="T83" fmla="*/ 16 h 64"/>
                <a:gd name="T84" fmla="*/ 56 w 64"/>
                <a:gd name="T85" fmla="*/ 16 h 64"/>
                <a:gd name="T86" fmla="*/ 60 w 64"/>
                <a:gd name="T87" fmla="*/ 20 h 64"/>
                <a:gd name="T88" fmla="*/ 60 w 64"/>
                <a:gd name="T8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64">
                  <a:moveTo>
                    <a:pt x="56" y="12"/>
                  </a:moveTo>
                  <a:cubicBezTo>
                    <a:pt x="52" y="12"/>
                    <a:pt x="52" y="12"/>
                    <a:pt x="52" y="12"/>
                  </a:cubicBezTo>
                  <a:cubicBezTo>
                    <a:pt x="52" y="8"/>
                    <a:pt x="52" y="8"/>
                    <a:pt x="52" y="8"/>
                  </a:cubicBezTo>
                  <a:cubicBezTo>
                    <a:pt x="52" y="4"/>
                    <a:pt x="48" y="0"/>
                    <a:pt x="44" y="0"/>
                  </a:cubicBezTo>
                  <a:cubicBezTo>
                    <a:pt x="8" y="0"/>
                    <a:pt x="8" y="0"/>
                    <a:pt x="8" y="0"/>
                  </a:cubicBezTo>
                  <a:cubicBezTo>
                    <a:pt x="4" y="0"/>
                    <a:pt x="0" y="4"/>
                    <a:pt x="0" y="8"/>
                  </a:cubicBezTo>
                  <a:cubicBezTo>
                    <a:pt x="0" y="44"/>
                    <a:pt x="0" y="44"/>
                    <a:pt x="0" y="44"/>
                  </a:cubicBezTo>
                  <a:cubicBezTo>
                    <a:pt x="0" y="48"/>
                    <a:pt x="4" y="52"/>
                    <a:pt x="8" y="52"/>
                  </a:cubicBezTo>
                  <a:cubicBezTo>
                    <a:pt x="12" y="52"/>
                    <a:pt x="12" y="52"/>
                    <a:pt x="12" y="52"/>
                  </a:cubicBezTo>
                  <a:cubicBezTo>
                    <a:pt x="12" y="56"/>
                    <a:pt x="12" y="56"/>
                    <a:pt x="12" y="56"/>
                  </a:cubicBezTo>
                  <a:cubicBezTo>
                    <a:pt x="12" y="60"/>
                    <a:pt x="16" y="64"/>
                    <a:pt x="20" y="64"/>
                  </a:cubicBezTo>
                  <a:cubicBezTo>
                    <a:pt x="56" y="64"/>
                    <a:pt x="56" y="64"/>
                    <a:pt x="56" y="64"/>
                  </a:cubicBezTo>
                  <a:cubicBezTo>
                    <a:pt x="60" y="64"/>
                    <a:pt x="64" y="60"/>
                    <a:pt x="64" y="56"/>
                  </a:cubicBezTo>
                  <a:cubicBezTo>
                    <a:pt x="64" y="20"/>
                    <a:pt x="64" y="20"/>
                    <a:pt x="64" y="20"/>
                  </a:cubicBezTo>
                  <a:cubicBezTo>
                    <a:pt x="64" y="16"/>
                    <a:pt x="60" y="12"/>
                    <a:pt x="56" y="12"/>
                  </a:cubicBezTo>
                  <a:close/>
                  <a:moveTo>
                    <a:pt x="4" y="8"/>
                  </a:moveTo>
                  <a:cubicBezTo>
                    <a:pt x="4" y="6"/>
                    <a:pt x="6" y="4"/>
                    <a:pt x="8" y="4"/>
                  </a:cubicBezTo>
                  <a:cubicBezTo>
                    <a:pt x="44" y="4"/>
                    <a:pt x="44" y="4"/>
                    <a:pt x="44" y="4"/>
                  </a:cubicBezTo>
                  <a:cubicBezTo>
                    <a:pt x="46" y="4"/>
                    <a:pt x="48" y="6"/>
                    <a:pt x="48" y="8"/>
                  </a:cubicBezTo>
                  <a:cubicBezTo>
                    <a:pt x="48" y="16"/>
                    <a:pt x="48" y="16"/>
                    <a:pt x="48" y="16"/>
                  </a:cubicBezTo>
                  <a:cubicBezTo>
                    <a:pt x="4" y="16"/>
                    <a:pt x="4" y="16"/>
                    <a:pt x="4" y="16"/>
                  </a:cubicBezTo>
                  <a:lnTo>
                    <a:pt x="4" y="8"/>
                  </a:lnTo>
                  <a:close/>
                  <a:moveTo>
                    <a:pt x="8" y="48"/>
                  </a:moveTo>
                  <a:cubicBezTo>
                    <a:pt x="6" y="48"/>
                    <a:pt x="4" y="46"/>
                    <a:pt x="4" y="44"/>
                  </a:cubicBezTo>
                  <a:cubicBezTo>
                    <a:pt x="4" y="20"/>
                    <a:pt x="4" y="20"/>
                    <a:pt x="4" y="20"/>
                  </a:cubicBezTo>
                  <a:cubicBezTo>
                    <a:pt x="48" y="20"/>
                    <a:pt x="48" y="20"/>
                    <a:pt x="48" y="20"/>
                  </a:cubicBezTo>
                  <a:cubicBezTo>
                    <a:pt x="48" y="44"/>
                    <a:pt x="48" y="44"/>
                    <a:pt x="48" y="44"/>
                  </a:cubicBezTo>
                  <a:cubicBezTo>
                    <a:pt x="48" y="46"/>
                    <a:pt x="46" y="48"/>
                    <a:pt x="44" y="48"/>
                  </a:cubicBezTo>
                  <a:lnTo>
                    <a:pt x="8" y="48"/>
                  </a:lnTo>
                  <a:close/>
                  <a:moveTo>
                    <a:pt x="60" y="56"/>
                  </a:moveTo>
                  <a:cubicBezTo>
                    <a:pt x="60" y="58"/>
                    <a:pt x="58" y="60"/>
                    <a:pt x="56" y="60"/>
                  </a:cubicBezTo>
                  <a:cubicBezTo>
                    <a:pt x="20" y="60"/>
                    <a:pt x="20" y="60"/>
                    <a:pt x="20" y="60"/>
                  </a:cubicBezTo>
                  <a:cubicBezTo>
                    <a:pt x="18" y="60"/>
                    <a:pt x="16" y="58"/>
                    <a:pt x="16" y="56"/>
                  </a:cubicBezTo>
                  <a:cubicBezTo>
                    <a:pt x="16" y="52"/>
                    <a:pt x="16" y="52"/>
                    <a:pt x="16" y="52"/>
                  </a:cubicBezTo>
                  <a:cubicBezTo>
                    <a:pt x="44" y="52"/>
                    <a:pt x="44" y="52"/>
                    <a:pt x="44" y="52"/>
                  </a:cubicBezTo>
                  <a:cubicBezTo>
                    <a:pt x="48" y="52"/>
                    <a:pt x="52" y="48"/>
                    <a:pt x="52" y="44"/>
                  </a:cubicBezTo>
                  <a:cubicBezTo>
                    <a:pt x="52" y="28"/>
                    <a:pt x="52" y="28"/>
                    <a:pt x="52" y="28"/>
                  </a:cubicBezTo>
                  <a:cubicBezTo>
                    <a:pt x="60" y="28"/>
                    <a:pt x="60" y="28"/>
                    <a:pt x="60" y="28"/>
                  </a:cubicBezTo>
                  <a:lnTo>
                    <a:pt x="60" y="56"/>
                  </a:lnTo>
                  <a:close/>
                  <a:moveTo>
                    <a:pt x="60" y="24"/>
                  </a:moveTo>
                  <a:cubicBezTo>
                    <a:pt x="52" y="24"/>
                    <a:pt x="52" y="24"/>
                    <a:pt x="52" y="24"/>
                  </a:cubicBezTo>
                  <a:cubicBezTo>
                    <a:pt x="52" y="16"/>
                    <a:pt x="52" y="16"/>
                    <a:pt x="52" y="16"/>
                  </a:cubicBezTo>
                  <a:cubicBezTo>
                    <a:pt x="56" y="16"/>
                    <a:pt x="56" y="16"/>
                    <a:pt x="56" y="16"/>
                  </a:cubicBezTo>
                  <a:cubicBezTo>
                    <a:pt x="58" y="16"/>
                    <a:pt x="60" y="18"/>
                    <a:pt x="60" y="20"/>
                  </a:cubicBezTo>
                  <a:lnTo>
                    <a:pt x="6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58" name="Group 157">
            <a:extLst>
              <a:ext uri="{FF2B5EF4-FFF2-40B4-BE49-F238E27FC236}">
                <a16:creationId xmlns:a16="http://schemas.microsoft.com/office/drawing/2014/main" id="{8A77785E-0F0B-4FFB-B036-724A5DCD4D72}"/>
              </a:ext>
            </a:extLst>
          </p:cNvPr>
          <p:cNvGrpSpPr/>
          <p:nvPr/>
        </p:nvGrpSpPr>
        <p:grpSpPr>
          <a:xfrm>
            <a:off x="3444608" y="1478493"/>
            <a:ext cx="203200" cy="203200"/>
            <a:chOff x="2646371" y="671513"/>
            <a:chExt cx="203200" cy="203200"/>
          </a:xfrm>
          <a:solidFill>
            <a:schemeClr val="tx1">
              <a:lumMod val="50000"/>
              <a:lumOff val="50000"/>
            </a:schemeClr>
          </a:solidFill>
        </p:grpSpPr>
        <p:sp>
          <p:nvSpPr>
            <p:cNvPr id="159" name="Freeform 316">
              <a:extLst>
                <a:ext uri="{FF2B5EF4-FFF2-40B4-BE49-F238E27FC236}">
                  <a16:creationId xmlns:a16="http://schemas.microsoft.com/office/drawing/2014/main" id="{63DDBB54-BF2E-4D56-B981-0872058D0C86}"/>
                </a:ext>
              </a:extLst>
            </p:cNvPr>
            <p:cNvSpPr>
              <a:spLocks noEditPoints="1"/>
            </p:cNvSpPr>
            <p:nvPr/>
          </p:nvSpPr>
          <p:spPr bwMode="auto">
            <a:xfrm>
              <a:off x="2646371" y="6715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0" name="Freeform 317">
              <a:extLst>
                <a:ext uri="{FF2B5EF4-FFF2-40B4-BE49-F238E27FC236}">
                  <a16:creationId xmlns:a16="http://schemas.microsoft.com/office/drawing/2014/main" id="{5833E01B-8963-449C-8451-E2BA1714C5B4}"/>
                </a:ext>
              </a:extLst>
            </p:cNvPr>
            <p:cNvSpPr>
              <a:spLocks noEditPoints="1"/>
            </p:cNvSpPr>
            <p:nvPr/>
          </p:nvSpPr>
          <p:spPr bwMode="auto">
            <a:xfrm>
              <a:off x="2760671" y="6715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1" name="Freeform 318">
              <a:extLst>
                <a:ext uri="{FF2B5EF4-FFF2-40B4-BE49-F238E27FC236}">
                  <a16:creationId xmlns:a16="http://schemas.microsoft.com/office/drawing/2014/main" id="{5D142AAD-A1FE-4073-ABFF-14A318BDA05E}"/>
                </a:ext>
              </a:extLst>
            </p:cNvPr>
            <p:cNvSpPr>
              <a:spLocks noEditPoints="1"/>
            </p:cNvSpPr>
            <p:nvPr/>
          </p:nvSpPr>
          <p:spPr bwMode="auto">
            <a:xfrm>
              <a:off x="2646371" y="7858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2" name="Freeform 319">
              <a:extLst>
                <a:ext uri="{FF2B5EF4-FFF2-40B4-BE49-F238E27FC236}">
                  <a16:creationId xmlns:a16="http://schemas.microsoft.com/office/drawing/2014/main" id="{50A06924-DF88-40B9-B788-1CEFB46C0449}"/>
                </a:ext>
              </a:extLst>
            </p:cNvPr>
            <p:cNvSpPr>
              <a:spLocks noEditPoints="1"/>
            </p:cNvSpPr>
            <p:nvPr/>
          </p:nvSpPr>
          <p:spPr bwMode="auto">
            <a:xfrm>
              <a:off x="2760671" y="7858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163" name="Rectangle: Rounded Corners 162">
            <a:extLst>
              <a:ext uri="{FF2B5EF4-FFF2-40B4-BE49-F238E27FC236}">
                <a16:creationId xmlns:a16="http://schemas.microsoft.com/office/drawing/2014/main" id="{DB1073BF-686B-459F-8AF3-6EB1332BE415}"/>
              </a:ext>
            </a:extLst>
          </p:cNvPr>
          <p:cNvSpPr/>
          <p:nvPr/>
        </p:nvSpPr>
        <p:spPr>
          <a:xfrm>
            <a:off x="1648207" y="1256797"/>
            <a:ext cx="1101508" cy="486177"/>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4">
                    <a:lumMod val="75000"/>
                  </a:schemeClr>
                </a:solidFill>
              </a:rPr>
              <a:t>Global User </a:t>
            </a:r>
            <a:r>
              <a:rPr lang="en-US" sz="900" b="1" dirty="0" err="1">
                <a:solidFill>
                  <a:schemeClr val="accent4">
                    <a:lumMod val="75000"/>
                  </a:schemeClr>
                </a:solidFill>
              </a:rPr>
              <a:t>Mgr</a:t>
            </a:r>
            <a:endParaRPr lang="en-US" sz="900" b="1" dirty="0">
              <a:solidFill>
                <a:schemeClr val="accent4">
                  <a:lumMod val="75000"/>
                </a:schemeClr>
              </a:solidFill>
            </a:endParaRPr>
          </a:p>
        </p:txBody>
      </p:sp>
      <p:sp>
        <p:nvSpPr>
          <p:cNvPr id="164" name="Lock">
            <a:extLst>
              <a:ext uri="{FF2B5EF4-FFF2-40B4-BE49-F238E27FC236}">
                <a16:creationId xmlns:a16="http://schemas.microsoft.com/office/drawing/2014/main" id="{5FCF2209-07C9-4D0E-9A16-5257DF6BB544}"/>
              </a:ext>
            </a:extLst>
          </p:cNvPr>
          <p:cNvSpPr>
            <a:spLocks noChangeAspect="1" noEditPoints="1"/>
          </p:cNvSpPr>
          <p:nvPr/>
        </p:nvSpPr>
        <p:spPr bwMode="auto">
          <a:xfrm>
            <a:off x="2126920" y="1466989"/>
            <a:ext cx="163513" cy="217239"/>
          </a:xfrm>
          <a:custGeom>
            <a:avLst/>
            <a:gdLst>
              <a:gd name="T0" fmla="*/ 226 w 453"/>
              <a:gd name="T1" fmla="*/ 0 h 600"/>
              <a:gd name="T2" fmla="*/ 80 w 453"/>
              <a:gd name="T3" fmla="*/ 146 h 600"/>
              <a:gd name="T4" fmla="*/ 80 w 453"/>
              <a:gd name="T5" fmla="*/ 226 h 600"/>
              <a:gd name="T6" fmla="*/ 40 w 453"/>
              <a:gd name="T7" fmla="*/ 226 h 600"/>
              <a:gd name="T8" fmla="*/ 0 w 453"/>
              <a:gd name="T9" fmla="*/ 266 h 600"/>
              <a:gd name="T10" fmla="*/ 0 w 453"/>
              <a:gd name="T11" fmla="*/ 560 h 600"/>
              <a:gd name="T12" fmla="*/ 40 w 453"/>
              <a:gd name="T13" fmla="*/ 600 h 600"/>
              <a:gd name="T14" fmla="*/ 413 w 453"/>
              <a:gd name="T15" fmla="*/ 600 h 600"/>
              <a:gd name="T16" fmla="*/ 453 w 453"/>
              <a:gd name="T17" fmla="*/ 560 h 600"/>
              <a:gd name="T18" fmla="*/ 453 w 453"/>
              <a:gd name="T19" fmla="*/ 266 h 600"/>
              <a:gd name="T20" fmla="*/ 413 w 453"/>
              <a:gd name="T21" fmla="*/ 226 h 600"/>
              <a:gd name="T22" fmla="*/ 373 w 453"/>
              <a:gd name="T23" fmla="*/ 226 h 600"/>
              <a:gd name="T24" fmla="*/ 373 w 453"/>
              <a:gd name="T25" fmla="*/ 146 h 600"/>
              <a:gd name="T26" fmla="*/ 226 w 453"/>
              <a:gd name="T27" fmla="*/ 0 h 600"/>
              <a:gd name="T28" fmla="*/ 226 w 453"/>
              <a:gd name="T29" fmla="*/ 26 h 600"/>
              <a:gd name="T30" fmla="*/ 346 w 453"/>
              <a:gd name="T31" fmla="*/ 146 h 600"/>
              <a:gd name="T32" fmla="*/ 346 w 453"/>
              <a:gd name="T33" fmla="*/ 226 h 600"/>
              <a:gd name="T34" fmla="*/ 106 w 453"/>
              <a:gd name="T35" fmla="*/ 226 h 600"/>
              <a:gd name="T36" fmla="*/ 106 w 453"/>
              <a:gd name="T37" fmla="*/ 146 h 600"/>
              <a:gd name="T38" fmla="*/ 226 w 453"/>
              <a:gd name="T39" fmla="*/ 26 h 600"/>
              <a:gd name="T40" fmla="*/ 40 w 453"/>
              <a:gd name="T41" fmla="*/ 253 h 600"/>
              <a:gd name="T42" fmla="*/ 413 w 453"/>
              <a:gd name="T43" fmla="*/ 253 h 600"/>
              <a:gd name="T44" fmla="*/ 426 w 453"/>
              <a:gd name="T45" fmla="*/ 266 h 600"/>
              <a:gd name="T46" fmla="*/ 426 w 453"/>
              <a:gd name="T47" fmla="*/ 560 h 600"/>
              <a:gd name="T48" fmla="*/ 413 w 453"/>
              <a:gd name="T49" fmla="*/ 573 h 600"/>
              <a:gd name="T50" fmla="*/ 40 w 453"/>
              <a:gd name="T51" fmla="*/ 573 h 600"/>
              <a:gd name="T52" fmla="*/ 26 w 453"/>
              <a:gd name="T53" fmla="*/ 560 h 600"/>
              <a:gd name="T54" fmla="*/ 26 w 453"/>
              <a:gd name="T55" fmla="*/ 266 h 600"/>
              <a:gd name="T56" fmla="*/ 40 w 453"/>
              <a:gd name="T57" fmla="*/ 253 h 600"/>
              <a:gd name="T58" fmla="*/ 226 w 453"/>
              <a:gd name="T59" fmla="*/ 346 h 600"/>
              <a:gd name="T60" fmla="*/ 186 w 453"/>
              <a:gd name="T61" fmla="*/ 386 h 600"/>
              <a:gd name="T62" fmla="*/ 200 w 453"/>
              <a:gd name="T63" fmla="*/ 416 h 600"/>
              <a:gd name="T64" fmla="*/ 200 w 453"/>
              <a:gd name="T65" fmla="*/ 453 h 600"/>
              <a:gd name="T66" fmla="*/ 226 w 453"/>
              <a:gd name="T67" fmla="*/ 480 h 600"/>
              <a:gd name="T68" fmla="*/ 253 w 453"/>
              <a:gd name="T69" fmla="*/ 453 h 600"/>
              <a:gd name="T70" fmla="*/ 253 w 453"/>
              <a:gd name="T71" fmla="*/ 416 h 600"/>
              <a:gd name="T72" fmla="*/ 266 w 453"/>
              <a:gd name="T73" fmla="*/ 386 h 600"/>
              <a:gd name="T74" fmla="*/ 226 w 453"/>
              <a:gd name="T75" fmla="*/ 34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3" h="600">
                <a:moveTo>
                  <a:pt x="226" y="0"/>
                </a:moveTo>
                <a:cubicBezTo>
                  <a:pt x="146" y="0"/>
                  <a:pt x="80" y="65"/>
                  <a:pt x="80" y="146"/>
                </a:cubicBezTo>
                <a:lnTo>
                  <a:pt x="80" y="226"/>
                </a:lnTo>
                <a:lnTo>
                  <a:pt x="40" y="226"/>
                </a:lnTo>
                <a:cubicBezTo>
                  <a:pt x="18" y="226"/>
                  <a:pt x="0" y="244"/>
                  <a:pt x="0" y="266"/>
                </a:cubicBezTo>
                <a:lnTo>
                  <a:pt x="0" y="560"/>
                </a:lnTo>
                <a:cubicBezTo>
                  <a:pt x="0" y="582"/>
                  <a:pt x="18" y="600"/>
                  <a:pt x="40" y="600"/>
                </a:cubicBezTo>
                <a:lnTo>
                  <a:pt x="413" y="600"/>
                </a:lnTo>
                <a:cubicBezTo>
                  <a:pt x="435" y="600"/>
                  <a:pt x="453" y="582"/>
                  <a:pt x="453" y="560"/>
                </a:cubicBezTo>
                <a:lnTo>
                  <a:pt x="453" y="266"/>
                </a:lnTo>
                <a:cubicBezTo>
                  <a:pt x="453" y="244"/>
                  <a:pt x="435" y="226"/>
                  <a:pt x="413" y="226"/>
                </a:cubicBezTo>
                <a:lnTo>
                  <a:pt x="373" y="226"/>
                </a:lnTo>
                <a:lnTo>
                  <a:pt x="373" y="146"/>
                </a:lnTo>
                <a:cubicBezTo>
                  <a:pt x="373" y="65"/>
                  <a:pt x="307" y="0"/>
                  <a:pt x="226" y="0"/>
                </a:cubicBezTo>
                <a:close/>
                <a:moveTo>
                  <a:pt x="226" y="26"/>
                </a:moveTo>
                <a:cubicBezTo>
                  <a:pt x="293" y="26"/>
                  <a:pt x="346" y="80"/>
                  <a:pt x="346" y="146"/>
                </a:cubicBezTo>
                <a:lnTo>
                  <a:pt x="346" y="226"/>
                </a:lnTo>
                <a:lnTo>
                  <a:pt x="106" y="226"/>
                </a:lnTo>
                <a:lnTo>
                  <a:pt x="106" y="146"/>
                </a:lnTo>
                <a:cubicBezTo>
                  <a:pt x="106" y="80"/>
                  <a:pt x="160" y="26"/>
                  <a:pt x="226" y="26"/>
                </a:cubicBezTo>
                <a:close/>
                <a:moveTo>
                  <a:pt x="40" y="253"/>
                </a:moveTo>
                <a:lnTo>
                  <a:pt x="413" y="253"/>
                </a:lnTo>
                <a:cubicBezTo>
                  <a:pt x="421" y="253"/>
                  <a:pt x="426" y="259"/>
                  <a:pt x="426" y="266"/>
                </a:cubicBezTo>
                <a:lnTo>
                  <a:pt x="426" y="560"/>
                </a:lnTo>
                <a:cubicBezTo>
                  <a:pt x="426" y="567"/>
                  <a:pt x="421" y="573"/>
                  <a:pt x="413" y="573"/>
                </a:cubicBezTo>
                <a:lnTo>
                  <a:pt x="40" y="573"/>
                </a:lnTo>
                <a:cubicBezTo>
                  <a:pt x="32" y="573"/>
                  <a:pt x="26" y="567"/>
                  <a:pt x="26" y="560"/>
                </a:cubicBezTo>
                <a:lnTo>
                  <a:pt x="26" y="266"/>
                </a:lnTo>
                <a:cubicBezTo>
                  <a:pt x="26" y="259"/>
                  <a:pt x="32" y="253"/>
                  <a:pt x="40" y="253"/>
                </a:cubicBezTo>
                <a:close/>
                <a:moveTo>
                  <a:pt x="226" y="346"/>
                </a:moveTo>
                <a:cubicBezTo>
                  <a:pt x="204" y="346"/>
                  <a:pt x="186" y="364"/>
                  <a:pt x="186" y="386"/>
                </a:cubicBezTo>
                <a:cubicBezTo>
                  <a:pt x="186" y="398"/>
                  <a:pt x="192" y="409"/>
                  <a:pt x="200" y="416"/>
                </a:cubicBezTo>
                <a:lnTo>
                  <a:pt x="200" y="453"/>
                </a:lnTo>
                <a:cubicBezTo>
                  <a:pt x="200" y="468"/>
                  <a:pt x="212" y="480"/>
                  <a:pt x="226" y="480"/>
                </a:cubicBezTo>
                <a:cubicBezTo>
                  <a:pt x="241" y="480"/>
                  <a:pt x="253" y="468"/>
                  <a:pt x="253" y="453"/>
                </a:cubicBezTo>
                <a:lnTo>
                  <a:pt x="253" y="416"/>
                </a:lnTo>
                <a:cubicBezTo>
                  <a:pt x="261" y="409"/>
                  <a:pt x="266" y="398"/>
                  <a:pt x="266" y="386"/>
                </a:cubicBezTo>
                <a:cubicBezTo>
                  <a:pt x="266" y="364"/>
                  <a:pt x="249" y="346"/>
                  <a:pt x="226" y="346"/>
                </a:cubicBezTo>
                <a:close/>
              </a:path>
            </a:pathLst>
          </a:custGeom>
          <a:solidFill>
            <a:srgbClr val="5F5F5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65" name="Multipe Users">
            <a:extLst>
              <a:ext uri="{FF2B5EF4-FFF2-40B4-BE49-F238E27FC236}">
                <a16:creationId xmlns:a16="http://schemas.microsoft.com/office/drawing/2014/main" id="{42218469-3870-4423-8FF7-393295E4B70C}"/>
              </a:ext>
            </a:extLst>
          </p:cNvPr>
          <p:cNvSpPr>
            <a:spLocks noChangeAspect="1" noEditPoints="1"/>
          </p:cNvSpPr>
          <p:nvPr/>
        </p:nvSpPr>
        <p:spPr bwMode="auto">
          <a:xfrm>
            <a:off x="1785240" y="1475741"/>
            <a:ext cx="236467" cy="199735"/>
          </a:xfrm>
          <a:custGeom>
            <a:avLst/>
            <a:gdLst>
              <a:gd name="T0" fmla="*/ 146 w 669"/>
              <a:gd name="T1" fmla="*/ 198 h 568"/>
              <a:gd name="T2" fmla="*/ 162 w 669"/>
              <a:gd name="T3" fmla="*/ 274 h 568"/>
              <a:gd name="T4" fmla="*/ 191 w 669"/>
              <a:gd name="T5" fmla="*/ 337 h 568"/>
              <a:gd name="T6" fmla="*/ 97 w 669"/>
              <a:gd name="T7" fmla="*/ 437 h 568"/>
              <a:gd name="T8" fmla="*/ 0 w 669"/>
              <a:gd name="T9" fmla="*/ 568 h 568"/>
              <a:gd name="T10" fmla="*/ 516 w 669"/>
              <a:gd name="T11" fmla="*/ 496 h 568"/>
              <a:gd name="T12" fmla="*/ 640 w 669"/>
              <a:gd name="T13" fmla="*/ 416 h 568"/>
              <a:gd name="T14" fmla="*/ 510 w 669"/>
              <a:gd name="T15" fmla="*/ 338 h 568"/>
              <a:gd name="T16" fmla="*/ 522 w 669"/>
              <a:gd name="T17" fmla="*/ 281 h 568"/>
              <a:gd name="T18" fmla="*/ 554 w 669"/>
              <a:gd name="T19" fmla="*/ 210 h 568"/>
              <a:gd name="T20" fmla="*/ 541 w 669"/>
              <a:gd name="T21" fmla="*/ 60 h 568"/>
              <a:gd name="T22" fmla="*/ 440 w 669"/>
              <a:gd name="T23" fmla="*/ 13 h 568"/>
              <a:gd name="T24" fmla="*/ 267 w 669"/>
              <a:gd name="T25" fmla="*/ 0 h 568"/>
              <a:gd name="T26" fmla="*/ 316 w 669"/>
              <a:gd name="T27" fmla="*/ 43 h 568"/>
              <a:gd name="T28" fmla="*/ 363 w 669"/>
              <a:gd name="T29" fmla="*/ 70 h 568"/>
              <a:gd name="T30" fmla="*/ 360 w 669"/>
              <a:gd name="T31" fmla="*/ 208 h 568"/>
              <a:gd name="T32" fmla="*/ 365 w 669"/>
              <a:gd name="T33" fmla="*/ 251 h 568"/>
              <a:gd name="T34" fmla="*/ 349 w 669"/>
              <a:gd name="T35" fmla="*/ 266 h 568"/>
              <a:gd name="T36" fmla="*/ 326 w 669"/>
              <a:gd name="T37" fmla="*/ 320 h 568"/>
              <a:gd name="T38" fmla="*/ 320 w 669"/>
              <a:gd name="T39" fmla="*/ 389 h 568"/>
              <a:gd name="T40" fmla="*/ 366 w 669"/>
              <a:gd name="T41" fmla="*/ 436 h 568"/>
              <a:gd name="T42" fmla="*/ 482 w 669"/>
              <a:gd name="T43" fmla="*/ 495 h 568"/>
              <a:gd name="T44" fmla="*/ 31 w 669"/>
              <a:gd name="T45" fmla="*/ 541 h 568"/>
              <a:gd name="T46" fmla="*/ 171 w 669"/>
              <a:gd name="T47" fmla="*/ 436 h 568"/>
              <a:gd name="T48" fmla="*/ 216 w 669"/>
              <a:gd name="T49" fmla="*/ 389 h 568"/>
              <a:gd name="T50" fmla="*/ 210 w 669"/>
              <a:gd name="T51" fmla="*/ 320 h 568"/>
              <a:gd name="T52" fmla="*/ 186 w 669"/>
              <a:gd name="T53" fmla="*/ 266 h 568"/>
              <a:gd name="T54" fmla="*/ 171 w 669"/>
              <a:gd name="T55" fmla="*/ 251 h 568"/>
              <a:gd name="T56" fmla="*/ 176 w 669"/>
              <a:gd name="T57" fmla="*/ 208 h 568"/>
              <a:gd name="T58" fmla="*/ 267 w 669"/>
              <a:gd name="T59" fmla="*/ 26 h 568"/>
              <a:gd name="T60" fmla="*/ 483 w 669"/>
              <a:gd name="T61" fmla="*/ 58 h 568"/>
              <a:gd name="T62" fmla="*/ 530 w 669"/>
              <a:gd name="T63" fmla="*/ 109 h 568"/>
              <a:gd name="T64" fmla="*/ 525 w 669"/>
              <a:gd name="T65" fmla="*/ 197 h 568"/>
              <a:gd name="T66" fmla="*/ 520 w 669"/>
              <a:gd name="T67" fmla="*/ 227 h 568"/>
              <a:gd name="T68" fmla="*/ 498 w 669"/>
              <a:gd name="T69" fmla="*/ 269 h 568"/>
              <a:gd name="T70" fmla="*/ 482 w 669"/>
              <a:gd name="T71" fmla="*/ 287 h 568"/>
              <a:gd name="T72" fmla="*/ 483 w 669"/>
              <a:gd name="T73" fmla="*/ 345 h 568"/>
              <a:gd name="T74" fmla="*/ 575 w 669"/>
              <a:gd name="T75" fmla="*/ 406 h 568"/>
              <a:gd name="T76" fmla="*/ 493 w 669"/>
              <a:gd name="T77" fmla="*/ 469 h 568"/>
              <a:gd name="T78" fmla="*/ 347 w 669"/>
              <a:gd name="T79" fmla="*/ 385 h 568"/>
              <a:gd name="T80" fmla="*/ 362 w 669"/>
              <a:gd name="T81" fmla="*/ 314 h 568"/>
              <a:gd name="T82" fmla="*/ 399 w 669"/>
              <a:gd name="T83" fmla="*/ 231 h 568"/>
              <a:gd name="T84" fmla="*/ 384 w 669"/>
              <a:gd name="T85" fmla="*/ 54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9" h="568">
                <a:moveTo>
                  <a:pt x="266" y="0"/>
                </a:moveTo>
                <a:cubicBezTo>
                  <a:pt x="204" y="1"/>
                  <a:pt x="164" y="26"/>
                  <a:pt x="147" y="66"/>
                </a:cubicBezTo>
                <a:cubicBezTo>
                  <a:pt x="131" y="103"/>
                  <a:pt x="134" y="150"/>
                  <a:pt x="146" y="198"/>
                </a:cubicBezTo>
                <a:cubicBezTo>
                  <a:pt x="140" y="206"/>
                  <a:pt x="135" y="216"/>
                  <a:pt x="137" y="231"/>
                </a:cubicBezTo>
                <a:cubicBezTo>
                  <a:pt x="138" y="245"/>
                  <a:pt x="144" y="257"/>
                  <a:pt x="150" y="267"/>
                </a:cubicBezTo>
                <a:cubicBezTo>
                  <a:pt x="153" y="272"/>
                  <a:pt x="158" y="272"/>
                  <a:pt x="162" y="274"/>
                </a:cubicBezTo>
                <a:cubicBezTo>
                  <a:pt x="164" y="288"/>
                  <a:pt x="168" y="302"/>
                  <a:pt x="174" y="314"/>
                </a:cubicBezTo>
                <a:cubicBezTo>
                  <a:pt x="178" y="321"/>
                  <a:pt x="181" y="327"/>
                  <a:pt x="185" y="332"/>
                </a:cubicBezTo>
                <a:cubicBezTo>
                  <a:pt x="186" y="334"/>
                  <a:pt x="189" y="335"/>
                  <a:pt x="191" y="337"/>
                </a:cubicBezTo>
                <a:cubicBezTo>
                  <a:pt x="191" y="354"/>
                  <a:pt x="191" y="367"/>
                  <a:pt x="190" y="385"/>
                </a:cubicBezTo>
                <a:cubicBezTo>
                  <a:pt x="185" y="395"/>
                  <a:pt x="175" y="404"/>
                  <a:pt x="159" y="412"/>
                </a:cubicBezTo>
                <a:cubicBezTo>
                  <a:pt x="142" y="420"/>
                  <a:pt x="120" y="428"/>
                  <a:pt x="97" y="437"/>
                </a:cubicBezTo>
                <a:cubicBezTo>
                  <a:pt x="75" y="447"/>
                  <a:pt x="52" y="459"/>
                  <a:pt x="34" y="477"/>
                </a:cubicBezTo>
                <a:cubicBezTo>
                  <a:pt x="16" y="495"/>
                  <a:pt x="3" y="521"/>
                  <a:pt x="1" y="554"/>
                </a:cubicBezTo>
                <a:lnTo>
                  <a:pt x="0" y="568"/>
                </a:lnTo>
                <a:lnTo>
                  <a:pt x="535" y="568"/>
                </a:lnTo>
                <a:lnTo>
                  <a:pt x="535" y="554"/>
                </a:lnTo>
                <a:cubicBezTo>
                  <a:pt x="533" y="531"/>
                  <a:pt x="526" y="511"/>
                  <a:pt x="516" y="496"/>
                </a:cubicBezTo>
                <a:lnTo>
                  <a:pt x="669" y="496"/>
                </a:lnTo>
                <a:lnTo>
                  <a:pt x="668" y="482"/>
                </a:lnTo>
                <a:cubicBezTo>
                  <a:pt x="666" y="453"/>
                  <a:pt x="655" y="431"/>
                  <a:pt x="640" y="416"/>
                </a:cubicBezTo>
                <a:cubicBezTo>
                  <a:pt x="624" y="400"/>
                  <a:pt x="605" y="390"/>
                  <a:pt x="586" y="382"/>
                </a:cubicBezTo>
                <a:cubicBezTo>
                  <a:pt x="567" y="374"/>
                  <a:pt x="549" y="367"/>
                  <a:pt x="535" y="360"/>
                </a:cubicBezTo>
                <a:cubicBezTo>
                  <a:pt x="521" y="353"/>
                  <a:pt x="513" y="347"/>
                  <a:pt x="510" y="338"/>
                </a:cubicBezTo>
                <a:cubicBezTo>
                  <a:pt x="509" y="325"/>
                  <a:pt x="509" y="313"/>
                  <a:pt x="509" y="300"/>
                </a:cubicBezTo>
                <a:cubicBezTo>
                  <a:pt x="510" y="299"/>
                  <a:pt x="512" y="297"/>
                  <a:pt x="513" y="296"/>
                </a:cubicBezTo>
                <a:cubicBezTo>
                  <a:pt x="517" y="291"/>
                  <a:pt x="520" y="286"/>
                  <a:pt x="522" y="281"/>
                </a:cubicBezTo>
                <a:cubicBezTo>
                  <a:pt x="527" y="271"/>
                  <a:pt x="530" y="259"/>
                  <a:pt x="532" y="248"/>
                </a:cubicBezTo>
                <a:cubicBezTo>
                  <a:pt x="536" y="246"/>
                  <a:pt x="540" y="245"/>
                  <a:pt x="543" y="242"/>
                </a:cubicBezTo>
                <a:cubicBezTo>
                  <a:pt x="548" y="234"/>
                  <a:pt x="552" y="224"/>
                  <a:pt x="554" y="210"/>
                </a:cubicBezTo>
                <a:cubicBezTo>
                  <a:pt x="555" y="199"/>
                  <a:pt x="550" y="190"/>
                  <a:pt x="546" y="183"/>
                </a:cubicBezTo>
                <a:cubicBezTo>
                  <a:pt x="552" y="164"/>
                  <a:pt x="558" y="136"/>
                  <a:pt x="556" y="107"/>
                </a:cubicBezTo>
                <a:cubicBezTo>
                  <a:pt x="555" y="90"/>
                  <a:pt x="551" y="74"/>
                  <a:pt x="541" y="60"/>
                </a:cubicBezTo>
                <a:cubicBezTo>
                  <a:pt x="531" y="47"/>
                  <a:pt x="516" y="37"/>
                  <a:pt x="496" y="34"/>
                </a:cubicBezTo>
                <a:cubicBezTo>
                  <a:pt x="483" y="20"/>
                  <a:pt x="464" y="13"/>
                  <a:pt x="440" y="13"/>
                </a:cubicBezTo>
                <a:lnTo>
                  <a:pt x="440" y="13"/>
                </a:lnTo>
                <a:cubicBezTo>
                  <a:pt x="407" y="14"/>
                  <a:pt x="382" y="22"/>
                  <a:pt x="364" y="36"/>
                </a:cubicBezTo>
                <a:cubicBezTo>
                  <a:pt x="356" y="31"/>
                  <a:pt x="346" y="27"/>
                  <a:pt x="335" y="25"/>
                </a:cubicBezTo>
                <a:cubicBezTo>
                  <a:pt x="321" y="7"/>
                  <a:pt x="296" y="0"/>
                  <a:pt x="267" y="0"/>
                </a:cubicBezTo>
                <a:lnTo>
                  <a:pt x="266" y="0"/>
                </a:lnTo>
                <a:close/>
                <a:moveTo>
                  <a:pt x="267" y="26"/>
                </a:moveTo>
                <a:cubicBezTo>
                  <a:pt x="294" y="26"/>
                  <a:pt x="311" y="34"/>
                  <a:pt x="316" y="43"/>
                </a:cubicBezTo>
                <a:lnTo>
                  <a:pt x="319" y="49"/>
                </a:lnTo>
                <a:lnTo>
                  <a:pt x="326" y="50"/>
                </a:lnTo>
                <a:cubicBezTo>
                  <a:pt x="344" y="52"/>
                  <a:pt x="355" y="60"/>
                  <a:pt x="363" y="70"/>
                </a:cubicBezTo>
                <a:cubicBezTo>
                  <a:pt x="370" y="80"/>
                  <a:pt x="374" y="95"/>
                  <a:pt x="375" y="111"/>
                </a:cubicBezTo>
                <a:cubicBezTo>
                  <a:pt x="378" y="143"/>
                  <a:pt x="369" y="180"/>
                  <a:pt x="363" y="198"/>
                </a:cubicBezTo>
                <a:lnTo>
                  <a:pt x="360" y="208"/>
                </a:lnTo>
                <a:lnTo>
                  <a:pt x="369" y="213"/>
                </a:lnTo>
                <a:cubicBezTo>
                  <a:pt x="368" y="213"/>
                  <a:pt x="374" y="217"/>
                  <a:pt x="373" y="228"/>
                </a:cubicBezTo>
                <a:cubicBezTo>
                  <a:pt x="371" y="241"/>
                  <a:pt x="368" y="248"/>
                  <a:pt x="365" y="251"/>
                </a:cubicBezTo>
                <a:cubicBezTo>
                  <a:pt x="363" y="254"/>
                  <a:pt x="362" y="254"/>
                  <a:pt x="361" y="254"/>
                </a:cubicBezTo>
                <a:lnTo>
                  <a:pt x="351" y="255"/>
                </a:lnTo>
                <a:lnTo>
                  <a:pt x="349" y="266"/>
                </a:lnTo>
                <a:cubicBezTo>
                  <a:pt x="348" y="277"/>
                  <a:pt x="343" y="291"/>
                  <a:pt x="338" y="302"/>
                </a:cubicBezTo>
                <a:cubicBezTo>
                  <a:pt x="335" y="308"/>
                  <a:pt x="333" y="312"/>
                  <a:pt x="330" y="316"/>
                </a:cubicBezTo>
                <a:cubicBezTo>
                  <a:pt x="328" y="319"/>
                  <a:pt x="325" y="321"/>
                  <a:pt x="326" y="320"/>
                </a:cubicBezTo>
                <a:lnTo>
                  <a:pt x="319" y="324"/>
                </a:lnTo>
                <a:lnTo>
                  <a:pt x="319" y="332"/>
                </a:lnTo>
                <a:cubicBezTo>
                  <a:pt x="319" y="351"/>
                  <a:pt x="318" y="367"/>
                  <a:pt x="320" y="389"/>
                </a:cubicBezTo>
                <a:lnTo>
                  <a:pt x="321" y="391"/>
                </a:lnTo>
                <a:lnTo>
                  <a:pt x="321" y="393"/>
                </a:lnTo>
                <a:cubicBezTo>
                  <a:pt x="329" y="413"/>
                  <a:pt x="346" y="426"/>
                  <a:pt x="366" y="436"/>
                </a:cubicBezTo>
                <a:cubicBezTo>
                  <a:pt x="385" y="445"/>
                  <a:pt x="407" y="453"/>
                  <a:pt x="428" y="462"/>
                </a:cubicBezTo>
                <a:cubicBezTo>
                  <a:pt x="446" y="469"/>
                  <a:pt x="462" y="478"/>
                  <a:pt x="475" y="489"/>
                </a:cubicBezTo>
                <a:cubicBezTo>
                  <a:pt x="477" y="492"/>
                  <a:pt x="479" y="494"/>
                  <a:pt x="482" y="495"/>
                </a:cubicBezTo>
                <a:cubicBezTo>
                  <a:pt x="482" y="495"/>
                  <a:pt x="482" y="495"/>
                  <a:pt x="483" y="496"/>
                </a:cubicBezTo>
                <a:cubicBezTo>
                  <a:pt x="494" y="507"/>
                  <a:pt x="501" y="522"/>
                  <a:pt x="505" y="541"/>
                </a:cubicBezTo>
                <a:lnTo>
                  <a:pt x="31" y="541"/>
                </a:lnTo>
                <a:cubicBezTo>
                  <a:pt x="35" y="522"/>
                  <a:pt x="42" y="507"/>
                  <a:pt x="53" y="496"/>
                </a:cubicBezTo>
                <a:cubicBezTo>
                  <a:pt x="67" y="481"/>
                  <a:pt x="87" y="471"/>
                  <a:pt x="108" y="462"/>
                </a:cubicBezTo>
                <a:cubicBezTo>
                  <a:pt x="129" y="453"/>
                  <a:pt x="151" y="445"/>
                  <a:pt x="171" y="436"/>
                </a:cubicBezTo>
                <a:cubicBezTo>
                  <a:pt x="190" y="426"/>
                  <a:pt x="208" y="413"/>
                  <a:pt x="215" y="393"/>
                </a:cubicBezTo>
                <a:lnTo>
                  <a:pt x="216" y="391"/>
                </a:lnTo>
                <a:lnTo>
                  <a:pt x="216" y="389"/>
                </a:lnTo>
                <a:cubicBezTo>
                  <a:pt x="218" y="367"/>
                  <a:pt x="217" y="351"/>
                  <a:pt x="217" y="332"/>
                </a:cubicBezTo>
                <a:lnTo>
                  <a:pt x="217" y="324"/>
                </a:lnTo>
                <a:lnTo>
                  <a:pt x="210" y="320"/>
                </a:lnTo>
                <a:cubicBezTo>
                  <a:pt x="211" y="321"/>
                  <a:pt x="209" y="319"/>
                  <a:pt x="206" y="316"/>
                </a:cubicBezTo>
                <a:cubicBezTo>
                  <a:pt x="204" y="312"/>
                  <a:pt x="201" y="307"/>
                  <a:pt x="198" y="302"/>
                </a:cubicBezTo>
                <a:cubicBezTo>
                  <a:pt x="192" y="291"/>
                  <a:pt x="188" y="277"/>
                  <a:pt x="186" y="266"/>
                </a:cubicBezTo>
                <a:lnTo>
                  <a:pt x="185" y="255"/>
                </a:lnTo>
                <a:lnTo>
                  <a:pt x="174" y="254"/>
                </a:lnTo>
                <a:cubicBezTo>
                  <a:pt x="174" y="254"/>
                  <a:pt x="173" y="254"/>
                  <a:pt x="171" y="251"/>
                </a:cubicBezTo>
                <a:cubicBezTo>
                  <a:pt x="168" y="248"/>
                  <a:pt x="165" y="241"/>
                  <a:pt x="163" y="228"/>
                </a:cubicBezTo>
                <a:cubicBezTo>
                  <a:pt x="161" y="222"/>
                  <a:pt x="166" y="217"/>
                  <a:pt x="167" y="213"/>
                </a:cubicBezTo>
                <a:lnTo>
                  <a:pt x="176" y="208"/>
                </a:lnTo>
                <a:lnTo>
                  <a:pt x="173" y="198"/>
                </a:lnTo>
                <a:cubicBezTo>
                  <a:pt x="161" y="150"/>
                  <a:pt x="159" y="106"/>
                  <a:pt x="172" y="76"/>
                </a:cubicBezTo>
                <a:cubicBezTo>
                  <a:pt x="185" y="46"/>
                  <a:pt x="211" y="27"/>
                  <a:pt x="267" y="26"/>
                </a:cubicBezTo>
                <a:close/>
                <a:moveTo>
                  <a:pt x="440" y="40"/>
                </a:moveTo>
                <a:cubicBezTo>
                  <a:pt x="463" y="40"/>
                  <a:pt x="476" y="46"/>
                  <a:pt x="480" y="53"/>
                </a:cubicBezTo>
                <a:lnTo>
                  <a:pt x="483" y="58"/>
                </a:lnTo>
                <a:lnTo>
                  <a:pt x="490" y="59"/>
                </a:lnTo>
                <a:cubicBezTo>
                  <a:pt x="505" y="61"/>
                  <a:pt x="513" y="67"/>
                  <a:pt x="519" y="76"/>
                </a:cubicBezTo>
                <a:cubicBezTo>
                  <a:pt x="525" y="84"/>
                  <a:pt x="529" y="96"/>
                  <a:pt x="530" y="109"/>
                </a:cubicBezTo>
                <a:cubicBezTo>
                  <a:pt x="532" y="135"/>
                  <a:pt x="524" y="167"/>
                  <a:pt x="519" y="181"/>
                </a:cubicBezTo>
                <a:lnTo>
                  <a:pt x="516" y="191"/>
                </a:lnTo>
                <a:lnTo>
                  <a:pt x="525" y="197"/>
                </a:lnTo>
                <a:cubicBezTo>
                  <a:pt x="524" y="196"/>
                  <a:pt x="528" y="198"/>
                  <a:pt x="527" y="207"/>
                </a:cubicBezTo>
                <a:cubicBezTo>
                  <a:pt x="527" y="214"/>
                  <a:pt x="524" y="219"/>
                  <a:pt x="522" y="225"/>
                </a:cubicBezTo>
                <a:cubicBezTo>
                  <a:pt x="520" y="227"/>
                  <a:pt x="519" y="227"/>
                  <a:pt x="520" y="227"/>
                </a:cubicBezTo>
                <a:lnTo>
                  <a:pt x="509" y="228"/>
                </a:lnTo>
                <a:lnTo>
                  <a:pt x="508" y="239"/>
                </a:lnTo>
                <a:cubicBezTo>
                  <a:pt x="507" y="248"/>
                  <a:pt x="503" y="260"/>
                  <a:pt x="498" y="269"/>
                </a:cubicBezTo>
                <a:cubicBezTo>
                  <a:pt x="496" y="273"/>
                  <a:pt x="494" y="277"/>
                  <a:pt x="492" y="280"/>
                </a:cubicBezTo>
                <a:cubicBezTo>
                  <a:pt x="490" y="283"/>
                  <a:pt x="488" y="284"/>
                  <a:pt x="489" y="283"/>
                </a:cubicBezTo>
                <a:lnTo>
                  <a:pt x="482" y="287"/>
                </a:lnTo>
                <a:lnTo>
                  <a:pt x="482" y="295"/>
                </a:lnTo>
                <a:cubicBezTo>
                  <a:pt x="482" y="311"/>
                  <a:pt x="482" y="325"/>
                  <a:pt x="483" y="344"/>
                </a:cubicBezTo>
                <a:lnTo>
                  <a:pt x="483" y="345"/>
                </a:lnTo>
                <a:lnTo>
                  <a:pt x="484" y="347"/>
                </a:lnTo>
                <a:cubicBezTo>
                  <a:pt x="491" y="365"/>
                  <a:pt x="506" y="376"/>
                  <a:pt x="523" y="384"/>
                </a:cubicBezTo>
                <a:cubicBezTo>
                  <a:pt x="539" y="392"/>
                  <a:pt x="558" y="399"/>
                  <a:pt x="575" y="406"/>
                </a:cubicBezTo>
                <a:cubicBezTo>
                  <a:pt x="593" y="414"/>
                  <a:pt x="609" y="422"/>
                  <a:pt x="621" y="434"/>
                </a:cubicBezTo>
                <a:cubicBezTo>
                  <a:pt x="629" y="443"/>
                  <a:pt x="635" y="455"/>
                  <a:pt x="638" y="469"/>
                </a:cubicBezTo>
                <a:lnTo>
                  <a:pt x="493" y="469"/>
                </a:lnTo>
                <a:cubicBezTo>
                  <a:pt x="477" y="455"/>
                  <a:pt x="458" y="445"/>
                  <a:pt x="439" y="437"/>
                </a:cubicBezTo>
                <a:cubicBezTo>
                  <a:pt x="417" y="428"/>
                  <a:pt x="395" y="420"/>
                  <a:pt x="378" y="412"/>
                </a:cubicBezTo>
                <a:cubicBezTo>
                  <a:pt x="361" y="404"/>
                  <a:pt x="351" y="395"/>
                  <a:pt x="347" y="385"/>
                </a:cubicBezTo>
                <a:cubicBezTo>
                  <a:pt x="345" y="367"/>
                  <a:pt x="346" y="353"/>
                  <a:pt x="346" y="337"/>
                </a:cubicBezTo>
                <a:cubicBezTo>
                  <a:pt x="348" y="335"/>
                  <a:pt x="350" y="334"/>
                  <a:pt x="352" y="331"/>
                </a:cubicBezTo>
                <a:cubicBezTo>
                  <a:pt x="355" y="326"/>
                  <a:pt x="359" y="320"/>
                  <a:pt x="362" y="314"/>
                </a:cubicBezTo>
                <a:cubicBezTo>
                  <a:pt x="368" y="302"/>
                  <a:pt x="372" y="288"/>
                  <a:pt x="374" y="274"/>
                </a:cubicBezTo>
                <a:cubicBezTo>
                  <a:pt x="378" y="272"/>
                  <a:pt x="383" y="272"/>
                  <a:pt x="386" y="267"/>
                </a:cubicBezTo>
                <a:cubicBezTo>
                  <a:pt x="393" y="259"/>
                  <a:pt x="397" y="247"/>
                  <a:pt x="399" y="231"/>
                </a:cubicBezTo>
                <a:cubicBezTo>
                  <a:pt x="401" y="216"/>
                  <a:pt x="396" y="206"/>
                  <a:pt x="390" y="199"/>
                </a:cubicBezTo>
                <a:cubicBezTo>
                  <a:pt x="396" y="178"/>
                  <a:pt x="405" y="144"/>
                  <a:pt x="402" y="109"/>
                </a:cubicBezTo>
                <a:cubicBezTo>
                  <a:pt x="398" y="88"/>
                  <a:pt x="395" y="68"/>
                  <a:pt x="384" y="54"/>
                </a:cubicBezTo>
                <a:cubicBezTo>
                  <a:pt x="397" y="46"/>
                  <a:pt x="415" y="40"/>
                  <a:pt x="440" y="40"/>
                </a:cubicBezTo>
                <a:close/>
              </a:path>
            </a:pathLst>
          </a:custGeom>
          <a:solidFill>
            <a:srgbClr val="5F5F5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sp>
        <p:nvSpPr>
          <p:cNvPr id="166" name="Add Database">
            <a:extLst>
              <a:ext uri="{FF2B5EF4-FFF2-40B4-BE49-F238E27FC236}">
                <a16:creationId xmlns:a16="http://schemas.microsoft.com/office/drawing/2014/main" id="{B457B97C-830B-4823-9F83-CC9ACE88FCA3}"/>
              </a:ext>
            </a:extLst>
          </p:cNvPr>
          <p:cNvSpPr>
            <a:spLocks noChangeAspect="1" noEditPoints="1"/>
          </p:cNvSpPr>
          <p:nvPr/>
        </p:nvSpPr>
        <p:spPr bwMode="auto">
          <a:xfrm>
            <a:off x="2433523" y="1476789"/>
            <a:ext cx="197635" cy="197635"/>
          </a:xfrm>
          <a:custGeom>
            <a:avLst/>
            <a:gdLst>
              <a:gd name="T0" fmla="*/ 86 w 667"/>
              <a:gd name="T1" fmla="*/ 37 h 667"/>
              <a:gd name="T2" fmla="*/ 0 w 667"/>
              <a:gd name="T3" fmla="*/ 132 h 667"/>
              <a:gd name="T4" fmla="*/ 0 w 667"/>
              <a:gd name="T5" fmla="*/ 520 h 667"/>
              <a:gd name="T6" fmla="*/ 86 w 667"/>
              <a:gd name="T7" fmla="*/ 617 h 667"/>
              <a:gd name="T8" fmla="*/ 388 w 667"/>
              <a:gd name="T9" fmla="*/ 643 h 667"/>
              <a:gd name="T10" fmla="*/ 280 w 667"/>
              <a:gd name="T11" fmla="*/ 627 h 667"/>
              <a:gd name="T12" fmla="*/ 44 w 667"/>
              <a:gd name="T13" fmla="*/ 558 h 667"/>
              <a:gd name="T14" fmla="*/ 26 w 667"/>
              <a:gd name="T15" fmla="*/ 458 h 667"/>
              <a:gd name="T16" fmla="*/ 280 w 667"/>
              <a:gd name="T17" fmla="*/ 534 h 667"/>
              <a:gd name="T18" fmla="*/ 345 w 667"/>
              <a:gd name="T19" fmla="*/ 503 h 667"/>
              <a:gd name="T20" fmla="*/ 96 w 667"/>
              <a:gd name="T21" fmla="*/ 473 h 667"/>
              <a:gd name="T22" fmla="*/ 26 w 667"/>
              <a:gd name="T23" fmla="*/ 400 h 667"/>
              <a:gd name="T24" fmla="*/ 86 w 667"/>
              <a:gd name="T25" fmla="*/ 364 h 667"/>
              <a:gd name="T26" fmla="*/ 474 w 667"/>
              <a:gd name="T27" fmla="*/ 364 h 667"/>
              <a:gd name="T28" fmla="*/ 533 w 667"/>
              <a:gd name="T29" fmla="*/ 360 h 667"/>
              <a:gd name="T30" fmla="*/ 560 w 667"/>
              <a:gd name="T31" fmla="*/ 267 h 667"/>
              <a:gd name="T32" fmla="*/ 559 w 667"/>
              <a:gd name="T33" fmla="*/ 132 h 667"/>
              <a:gd name="T34" fmla="*/ 474 w 667"/>
              <a:gd name="T35" fmla="*/ 37 h 667"/>
              <a:gd name="T36" fmla="*/ 280 w 667"/>
              <a:gd name="T37" fmla="*/ 27 h 667"/>
              <a:gd name="T38" fmla="*/ 516 w 667"/>
              <a:gd name="T39" fmla="*/ 96 h 667"/>
              <a:gd name="T40" fmla="*/ 516 w 667"/>
              <a:gd name="T41" fmla="*/ 171 h 667"/>
              <a:gd name="T42" fmla="*/ 280 w 667"/>
              <a:gd name="T43" fmla="*/ 240 h 667"/>
              <a:gd name="T44" fmla="*/ 44 w 667"/>
              <a:gd name="T45" fmla="*/ 171 h 667"/>
              <a:gd name="T46" fmla="*/ 44 w 667"/>
              <a:gd name="T47" fmla="*/ 96 h 667"/>
              <a:gd name="T48" fmla="*/ 280 w 667"/>
              <a:gd name="T49" fmla="*/ 27 h 667"/>
              <a:gd name="T50" fmla="*/ 86 w 667"/>
              <a:gd name="T51" fmla="*/ 231 h 667"/>
              <a:gd name="T52" fmla="*/ 474 w 667"/>
              <a:gd name="T53" fmla="*/ 231 h 667"/>
              <a:gd name="T54" fmla="*/ 533 w 667"/>
              <a:gd name="T55" fmla="*/ 267 h 667"/>
              <a:gd name="T56" fmla="*/ 463 w 667"/>
              <a:gd name="T57" fmla="*/ 340 h 667"/>
              <a:gd name="T58" fmla="*/ 97 w 667"/>
              <a:gd name="T59" fmla="*/ 340 h 667"/>
              <a:gd name="T60" fmla="*/ 26 w 667"/>
              <a:gd name="T61" fmla="*/ 267 h 667"/>
              <a:gd name="T62" fmla="*/ 533 w 667"/>
              <a:gd name="T63" fmla="*/ 400 h 667"/>
              <a:gd name="T64" fmla="*/ 533 w 667"/>
              <a:gd name="T65" fmla="*/ 667 h 667"/>
              <a:gd name="T66" fmla="*/ 533 w 667"/>
              <a:gd name="T67" fmla="*/ 400 h 667"/>
              <a:gd name="T68" fmla="*/ 639 w 667"/>
              <a:gd name="T69" fmla="*/ 534 h 667"/>
              <a:gd name="T70" fmla="*/ 427 w 667"/>
              <a:gd name="T71" fmla="*/ 534 h 667"/>
              <a:gd name="T72" fmla="*/ 520 w 667"/>
              <a:gd name="T73" fmla="*/ 467 h 667"/>
              <a:gd name="T74" fmla="*/ 466 w 667"/>
              <a:gd name="T75" fmla="*/ 520 h 667"/>
              <a:gd name="T76" fmla="*/ 520 w 667"/>
              <a:gd name="T77" fmla="*/ 547 h 667"/>
              <a:gd name="T78" fmla="*/ 546 w 667"/>
              <a:gd name="T79" fmla="*/ 600 h 667"/>
              <a:gd name="T80" fmla="*/ 600 w 667"/>
              <a:gd name="T81" fmla="*/ 547 h 667"/>
              <a:gd name="T82" fmla="*/ 546 w 667"/>
              <a:gd name="T83" fmla="*/ 520 h 667"/>
              <a:gd name="T84" fmla="*/ 520 w 667"/>
              <a:gd name="T85" fmla="*/ 4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7" h="667">
                <a:moveTo>
                  <a:pt x="280" y="0"/>
                </a:moveTo>
                <a:cubicBezTo>
                  <a:pt x="204" y="0"/>
                  <a:pt x="136" y="14"/>
                  <a:pt x="86" y="37"/>
                </a:cubicBezTo>
                <a:cubicBezTo>
                  <a:pt x="60" y="48"/>
                  <a:pt x="39" y="62"/>
                  <a:pt x="24" y="78"/>
                </a:cubicBezTo>
                <a:cubicBezTo>
                  <a:pt x="9" y="93"/>
                  <a:pt x="0" y="112"/>
                  <a:pt x="0" y="132"/>
                </a:cubicBezTo>
                <a:cubicBezTo>
                  <a:pt x="0" y="133"/>
                  <a:pt x="0" y="133"/>
                  <a:pt x="0" y="134"/>
                </a:cubicBezTo>
                <a:lnTo>
                  <a:pt x="0" y="520"/>
                </a:lnTo>
                <a:cubicBezTo>
                  <a:pt x="0" y="541"/>
                  <a:pt x="9" y="560"/>
                  <a:pt x="24" y="576"/>
                </a:cubicBezTo>
                <a:cubicBezTo>
                  <a:pt x="39" y="592"/>
                  <a:pt x="60" y="606"/>
                  <a:pt x="86" y="617"/>
                </a:cubicBezTo>
                <a:cubicBezTo>
                  <a:pt x="136" y="640"/>
                  <a:pt x="204" y="654"/>
                  <a:pt x="280" y="654"/>
                </a:cubicBezTo>
                <a:cubicBezTo>
                  <a:pt x="318" y="654"/>
                  <a:pt x="355" y="650"/>
                  <a:pt x="388" y="643"/>
                </a:cubicBezTo>
                <a:cubicBezTo>
                  <a:pt x="406" y="640"/>
                  <a:pt x="401" y="613"/>
                  <a:pt x="383" y="617"/>
                </a:cubicBezTo>
                <a:cubicBezTo>
                  <a:pt x="352" y="623"/>
                  <a:pt x="317" y="627"/>
                  <a:pt x="280" y="627"/>
                </a:cubicBezTo>
                <a:cubicBezTo>
                  <a:pt x="208" y="627"/>
                  <a:pt x="142" y="614"/>
                  <a:pt x="96" y="593"/>
                </a:cubicBezTo>
                <a:cubicBezTo>
                  <a:pt x="74" y="583"/>
                  <a:pt x="55" y="570"/>
                  <a:pt x="44" y="558"/>
                </a:cubicBezTo>
                <a:cubicBezTo>
                  <a:pt x="32" y="545"/>
                  <a:pt x="26" y="533"/>
                  <a:pt x="26" y="520"/>
                </a:cubicBezTo>
                <a:lnTo>
                  <a:pt x="26" y="458"/>
                </a:lnTo>
                <a:cubicBezTo>
                  <a:pt x="41" y="473"/>
                  <a:pt x="61" y="486"/>
                  <a:pt x="86" y="497"/>
                </a:cubicBezTo>
                <a:cubicBezTo>
                  <a:pt x="136" y="520"/>
                  <a:pt x="204" y="534"/>
                  <a:pt x="280" y="534"/>
                </a:cubicBezTo>
                <a:cubicBezTo>
                  <a:pt x="303" y="534"/>
                  <a:pt x="326" y="532"/>
                  <a:pt x="348" y="530"/>
                </a:cubicBezTo>
                <a:cubicBezTo>
                  <a:pt x="366" y="528"/>
                  <a:pt x="363" y="501"/>
                  <a:pt x="345" y="503"/>
                </a:cubicBezTo>
                <a:cubicBezTo>
                  <a:pt x="324" y="506"/>
                  <a:pt x="302" y="507"/>
                  <a:pt x="280" y="507"/>
                </a:cubicBezTo>
                <a:cubicBezTo>
                  <a:pt x="208" y="507"/>
                  <a:pt x="142" y="494"/>
                  <a:pt x="96" y="473"/>
                </a:cubicBezTo>
                <a:cubicBezTo>
                  <a:pt x="74" y="463"/>
                  <a:pt x="55" y="450"/>
                  <a:pt x="44" y="438"/>
                </a:cubicBezTo>
                <a:cubicBezTo>
                  <a:pt x="32" y="425"/>
                  <a:pt x="26" y="413"/>
                  <a:pt x="26" y="400"/>
                </a:cubicBezTo>
                <a:lnTo>
                  <a:pt x="26" y="325"/>
                </a:lnTo>
                <a:cubicBezTo>
                  <a:pt x="41" y="340"/>
                  <a:pt x="61" y="353"/>
                  <a:pt x="86" y="364"/>
                </a:cubicBezTo>
                <a:cubicBezTo>
                  <a:pt x="136" y="387"/>
                  <a:pt x="204" y="400"/>
                  <a:pt x="280" y="400"/>
                </a:cubicBezTo>
                <a:cubicBezTo>
                  <a:pt x="355" y="400"/>
                  <a:pt x="423" y="387"/>
                  <a:pt x="474" y="364"/>
                </a:cubicBezTo>
                <a:cubicBezTo>
                  <a:pt x="498" y="353"/>
                  <a:pt x="518" y="340"/>
                  <a:pt x="533" y="325"/>
                </a:cubicBezTo>
                <a:lnTo>
                  <a:pt x="533" y="360"/>
                </a:lnTo>
                <a:cubicBezTo>
                  <a:pt x="533" y="378"/>
                  <a:pt x="560" y="378"/>
                  <a:pt x="560" y="360"/>
                </a:cubicBezTo>
                <a:lnTo>
                  <a:pt x="560" y="267"/>
                </a:lnTo>
                <a:lnTo>
                  <a:pt x="560" y="134"/>
                </a:lnTo>
                <a:cubicBezTo>
                  <a:pt x="560" y="133"/>
                  <a:pt x="560" y="132"/>
                  <a:pt x="559" y="132"/>
                </a:cubicBezTo>
                <a:cubicBezTo>
                  <a:pt x="559" y="112"/>
                  <a:pt x="550" y="93"/>
                  <a:pt x="535" y="78"/>
                </a:cubicBezTo>
                <a:cubicBezTo>
                  <a:pt x="520" y="62"/>
                  <a:pt x="499" y="48"/>
                  <a:pt x="474" y="37"/>
                </a:cubicBezTo>
                <a:cubicBezTo>
                  <a:pt x="423" y="14"/>
                  <a:pt x="355" y="0"/>
                  <a:pt x="280" y="0"/>
                </a:cubicBezTo>
                <a:close/>
                <a:moveTo>
                  <a:pt x="280" y="27"/>
                </a:moveTo>
                <a:cubicBezTo>
                  <a:pt x="352" y="27"/>
                  <a:pt x="417" y="40"/>
                  <a:pt x="463" y="61"/>
                </a:cubicBezTo>
                <a:cubicBezTo>
                  <a:pt x="486" y="71"/>
                  <a:pt x="504" y="83"/>
                  <a:pt x="516" y="96"/>
                </a:cubicBezTo>
                <a:cubicBezTo>
                  <a:pt x="527" y="109"/>
                  <a:pt x="533" y="121"/>
                  <a:pt x="533" y="134"/>
                </a:cubicBezTo>
                <a:cubicBezTo>
                  <a:pt x="533" y="146"/>
                  <a:pt x="527" y="159"/>
                  <a:pt x="516" y="171"/>
                </a:cubicBezTo>
                <a:cubicBezTo>
                  <a:pt x="504" y="184"/>
                  <a:pt x="486" y="196"/>
                  <a:pt x="463" y="206"/>
                </a:cubicBezTo>
                <a:cubicBezTo>
                  <a:pt x="417" y="227"/>
                  <a:pt x="352" y="240"/>
                  <a:pt x="280" y="240"/>
                </a:cubicBezTo>
                <a:cubicBezTo>
                  <a:pt x="208" y="240"/>
                  <a:pt x="142" y="227"/>
                  <a:pt x="97" y="206"/>
                </a:cubicBezTo>
                <a:cubicBezTo>
                  <a:pt x="74" y="196"/>
                  <a:pt x="55" y="184"/>
                  <a:pt x="44" y="171"/>
                </a:cubicBezTo>
                <a:cubicBezTo>
                  <a:pt x="32" y="159"/>
                  <a:pt x="26" y="146"/>
                  <a:pt x="26" y="134"/>
                </a:cubicBezTo>
                <a:cubicBezTo>
                  <a:pt x="26" y="121"/>
                  <a:pt x="32" y="109"/>
                  <a:pt x="44" y="96"/>
                </a:cubicBezTo>
                <a:cubicBezTo>
                  <a:pt x="55" y="83"/>
                  <a:pt x="74" y="71"/>
                  <a:pt x="97" y="61"/>
                </a:cubicBezTo>
                <a:cubicBezTo>
                  <a:pt x="142" y="40"/>
                  <a:pt x="208" y="27"/>
                  <a:pt x="280" y="27"/>
                </a:cubicBezTo>
                <a:close/>
                <a:moveTo>
                  <a:pt x="26" y="191"/>
                </a:moveTo>
                <a:cubicBezTo>
                  <a:pt x="41" y="207"/>
                  <a:pt x="61" y="220"/>
                  <a:pt x="86" y="231"/>
                </a:cubicBezTo>
                <a:cubicBezTo>
                  <a:pt x="136" y="253"/>
                  <a:pt x="204" y="267"/>
                  <a:pt x="280" y="267"/>
                </a:cubicBezTo>
                <a:cubicBezTo>
                  <a:pt x="355" y="267"/>
                  <a:pt x="423" y="253"/>
                  <a:pt x="474" y="231"/>
                </a:cubicBezTo>
                <a:cubicBezTo>
                  <a:pt x="498" y="220"/>
                  <a:pt x="518" y="207"/>
                  <a:pt x="533" y="191"/>
                </a:cubicBezTo>
                <a:lnTo>
                  <a:pt x="533" y="267"/>
                </a:lnTo>
                <a:cubicBezTo>
                  <a:pt x="533" y="279"/>
                  <a:pt x="527" y="292"/>
                  <a:pt x="516" y="305"/>
                </a:cubicBezTo>
                <a:cubicBezTo>
                  <a:pt x="504" y="317"/>
                  <a:pt x="486" y="329"/>
                  <a:pt x="463" y="340"/>
                </a:cubicBezTo>
                <a:cubicBezTo>
                  <a:pt x="417" y="360"/>
                  <a:pt x="352" y="374"/>
                  <a:pt x="280" y="374"/>
                </a:cubicBezTo>
                <a:cubicBezTo>
                  <a:pt x="208" y="374"/>
                  <a:pt x="142" y="360"/>
                  <a:pt x="97" y="340"/>
                </a:cubicBezTo>
                <a:cubicBezTo>
                  <a:pt x="74" y="329"/>
                  <a:pt x="55" y="317"/>
                  <a:pt x="44" y="305"/>
                </a:cubicBezTo>
                <a:cubicBezTo>
                  <a:pt x="32" y="292"/>
                  <a:pt x="26" y="279"/>
                  <a:pt x="26" y="267"/>
                </a:cubicBezTo>
                <a:lnTo>
                  <a:pt x="26" y="191"/>
                </a:lnTo>
                <a:close/>
                <a:moveTo>
                  <a:pt x="533" y="400"/>
                </a:moveTo>
                <a:cubicBezTo>
                  <a:pt x="459" y="400"/>
                  <a:pt x="399" y="460"/>
                  <a:pt x="399" y="534"/>
                </a:cubicBezTo>
                <a:cubicBezTo>
                  <a:pt x="399" y="607"/>
                  <a:pt x="459" y="667"/>
                  <a:pt x="533" y="667"/>
                </a:cubicBezTo>
                <a:cubicBezTo>
                  <a:pt x="607" y="667"/>
                  <a:pt x="667" y="607"/>
                  <a:pt x="667" y="534"/>
                </a:cubicBezTo>
                <a:cubicBezTo>
                  <a:pt x="667" y="460"/>
                  <a:pt x="607" y="400"/>
                  <a:pt x="533" y="400"/>
                </a:cubicBezTo>
                <a:close/>
                <a:moveTo>
                  <a:pt x="533" y="427"/>
                </a:moveTo>
                <a:cubicBezTo>
                  <a:pt x="592" y="427"/>
                  <a:pt x="639" y="475"/>
                  <a:pt x="639" y="534"/>
                </a:cubicBezTo>
                <a:cubicBezTo>
                  <a:pt x="639" y="593"/>
                  <a:pt x="592" y="640"/>
                  <a:pt x="533" y="640"/>
                </a:cubicBezTo>
                <a:cubicBezTo>
                  <a:pt x="474" y="640"/>
                  <a:pt x="427" y="593"/>
                  <a:pt x="427" y="534"/>
                </a:cubicBezTo>
                <a:cubicBezTo>
                  <a:pt x="427" y="475"/>
                  <a:pt x="474" y="427"/>
                  <a:pt x="533" y="427"/>
                </a:cubicBezTo>
                <a:close/>
                <a:moveTo>
                  <a:pt x="520" y="467"/>
                </a:moveTo>
                <a:lnTo>
                  <a:pt x="520" y="520"/>
                </a:lnTo>
                <a:lnTo>
                  <a:pt x="466" y="520"/>
                </a:lnTo>
                <a:lnTo>
                  <a:pt x="466" y="547"/>
                </a:lnTo>
                <a:lnTo>
                  <a:pt x="520" y="547"/>
                </a:lnTo>
                <a:lnTo>
                  <a:pt x="520" y="600"/>
                </a:lnTo>
                <a:lnTo>
                  <a:pt x="546" y="600"/>
                </a:lnTo>
                <a:lnTo>
                  <a:pt x="546" y="547"/>
                </a:lnTo>
                <a:lnTo>
                  <a:pt x="600" y="547"/>
                </a:lnTo>
                <a:lnTo>
                  <a:pt x="600" y="520"/>
                </a:lnTo>
                <a:lnTo>
                  <a:pt x="546" y="520"/>
                </a:lnTo>
                <a:lnTo>
                  <a:pt x="546" y="467"/>
                </a:lnTo>
                <a:lnTo>
                  <a:pt x="520" y="467"/>
                </a:lnTo>
                <a:close/>
              </a:path>
            </a:pathLst>
          </a:custGeom>
          <a:solidFill>
            <a:srgbClr val="5F5F5F"/>
          </a:solid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latin typeface="Segoe UI" panose="020B0502040204020203" pitchFamily="34" charset="0"/>
              <a:cs typeface="Segoe UI" panose="020B0502040204020203" pitchFamily="34" charset="0"/>
            </a:endParaRPr>
          </a:p>
        </p:txBody>
      </p:sp>
      <p:grpSp>
        <p:nvGrpSpPr>
          <p:cNvPr id="167" name="Group 166">
            <a:extLst>
              <a:ext uri="{FF2B5EF4-FFF2-40B4-BE49-F238E27FC236}">
                <a16:creationId xmlns:a16="http://schemas.microsoft.com/office/drawing/2014/main" id="{5821D086-CB53-4554-BD6D-3341E06D9232}"/>
              </a:ext>
            </a:extLst>
          </p:cNvPr>
          <p:cNvGrpSpPr/>
          <p:nvPr/>
        </p:nvGrpSpPr>
        <p:grpSpPr>
          <a:xfrm>
            <a:off x="626188" y="1484059"/>
            <a:ext cx="203201" cy="203200"/>
            <a:chOff x="1831981" y="1077913"/>
            <a:chExt cx="203201" cy="203200"/>
          </a:xfrm>
          <a:solidFill>
            <a:schemeClr val="tx1">
              <a:lumMod val="50000"/>
              <a:lumOff val="50000"/>
            </a:schemeClr>
          </a:solidFill>
        </p:grpSpPr>
        <p:sp>
          <p:nvSpPr>
            <p:cNvPr id="168" name="Oval 320">
              <a:extLst>
                <a:ext uri="{FF2B5EF4-FFF2-40B4-BE49-F238E27FC236}">
                  <a16:creationId xmlns:a16="http://schemas.microsoft.com/office/drawing/2014/main" id="{82818F03-3B62-4AB7-ABF2-B980C5E92FB5}"/>
                </a:ext>
              </a:extLst>
            </p:cNvPr>
            <p:cNvSpPr>
              <a:spLocks noChangeArrowheads="1"/>
            </p:cNvSpPr>
            <p:nvPr/>
          </p:nvSpPr>
          <p:spPr bwMode="auto">
            <a:xfrm>
              <a:off x="1863731" y="1100138"/>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9" name="Oval 321">
              <a:extLst>
                <a:ext uri="{FF2B5EF4-FFF2-40B4-BE49-F238E27FC236}">
                  <a16:creationId xmlns:a16="http://schemas.microsoft.com/office/drawing/2014/main" id="{8130635B-34DB-476C-A2CC-D4B8A45EF4C7}"/>
                </a:ext>
              </a:extLst>
            </p:cNvPr>
            <p:cNvSpPr>
              <a:spLocks noChangeArrowheads="1"/>
            </p:cNvSpPr>
            <p:nvPr/>
          </p:nvSpPr>
          <p:spPr bwMode="auto">
            <a:xfrm>
              <a:off x="1889131" y="1100138"/>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70" name="Oval 322">
              <a:extLst>
                <a:ext uri="{FF2B5EF4-FFF2-40B4-BE49-F238E27FC236}">
                  <a16:creationId xmlns:a16="http://schemas.microsoft.com/office/drawing/2014/main" id="{A82B0E9E-746C-4D57-BC55-FEE0B7EF9EC2}"/>
                </a:ext>
              </a:extLst>
            </p:cNvPr>
            <p:cNvSpPr>
              <a:spLocks noChangeArrowheads="1"/>
            </p:cNvSpPr>
            <p:nvPr/>
          </p:nvSpPr>
          <p:spPr bwMode="auto">
            <a:xfrm>
              <a:off x="1914531" y="1100138"/>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71" name="Freeform 323">
              <a:extLst>
                <a:ext uri="{FF2B5EF4-FFF2-40B4-BE49-F238E27FC236}">
                  <a16:creationId xmlns:a16="http://schemas.microsoft.com/office/drawing/2014/main" id="{B7E3F421-C507-423A-9CC1-26185E0186C6}"/>
                </a:ext>
              </a:extLst>
            </p:cNvPr>
            <p:cNvSpPr>
              <a:spLocks noEditPoints="1"/>
            </p:cNvSpPr>
            <p:nvPr/>
          </p:nvSpPr>
          <p:spPr bwMode="auto">
            <a:xfrm>
              <a:off x="1831981" y="1077913"/>
              <a:ext cx="203201" cy="203200"/>
            </a:xfrm>
            <a:custGeom>
              <a:avLst/>
              <a:gdLst>
                <a:gd name="T0" fmla="*/ 56 w 64"/>
                <a:gd name="T1" fmla="*/ 0 h 64"/>
                <a:gd name="T2" fmla="*/ 8 w 64"/>
                <a:gd name="T3" fmla="*/ 0 h 64"/>
                <a:gd name="T4" fmla="*/ 0 w 64"/>
                <a:gd name="T5" fmla="*/ 8 h 64"/>
                <a:gd name="T6" fmla="*/ 0 w 64"/>
                <a:gd name="T7" fmla="*/ 56 h 64"/>
                <a:gd name="T8" fmla="*/ 8 w 64"/>
                <a:gd name="T9" fmla="*/ 64 h 64"/>
                <a:gd name="T10" fmla="*/ 20 w 64"/>
                <a:gd name="T11" fmla="*/ 64 h 64"/>
                <a:gd name="T12" fmla="*/ 20 w 64"/>
                <a:gd name="T13" fmla="*/ 60 h 64"/>
                <a:gd name="T14" fmla="*/ 8 w 64"/>
                <a:gd name="T15" fmla="*/ 60 h 64"/>
                <a:gd name="T16" fmla="*/ 4 w 64"/>
                <a:gd name="T17" fmla="*/ 56 h 64"/>
                <a:gd name="T18" fmla="*/ 4 w 64"/>
                <a:gd name="T19" fmla="*/ 20 h 64"/>
                <a:gd name="T20" fmla="*/ 60 w 64"/>
                <a:gd name="T21" fmla="*/ 20 h 64"/>
                <a:gd name="T22" fmla="*/ 60 w 64"/>
                <a:gd name="T23" fmla="*/ 28 h 64"/>
                <a:gd name="T24" fmla="*/ 64 w 64"/>
                <a:gd name="T25" fmla="*/ 28 h 64"/>
                <a:gd name="T26" fmla="*/ 64 w 64"/>
                <a:gd name="T27" fmla="*/ 8 h 64"/>
                <a:gd name="T28" fmla="*/ 56 w 64"/>
                <a:gd name="T29" fmla="*/ 0 h 64"/>
                <a:gd name="T30" fmla="*/ 60 w 64"/>
                <a:gd name="T31" fmla="*/ 16 h 64"/>
                <a:gd name="T32" fmla="*/ 4 w 64"/>
                <a:gd name="T33" fmla="*/ 16 h 64"/>
                <a:gd name="T34" fmla="*/ 4 w 64"/>
                <a:gd name="T35" fmla="*/ 8 h 64"/>
                <a:gd name="T36" fmla="*/ 8 w 64"/>
                <a:gd name="T37" fmla="*/ 4 h 64"/>
                <a:gd name="T38" fmla="*/ 56 w 64"/>
                <a:gd name="T39" fmla="*/ 4 h 64"/>
                <a:gd name="T40" fmla="*/ 60 w 64"/>
                <a:gd name="T41" fmla="*/ 8 h 64"/>
                <a:gd name="T42" fmla="*/ 60 w 64"/>
                <a:gd name="T43"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64">
                  <a:moveTo>
                    <a:pt x="56" y="0"/>
                  </a:moveTo>
                  <a:cubicBezTo>
                    <a:pt x="8" y="0"/>
                    <a:pt x="8" y="0"/>
                    <a:pt x="8" y="0"/>
                  </a:cubicBezTo>
                  <a:cubicBezTo>
                    <a:pt x="4" y="0"/>
                    <a:pt x="0" y="4"/>
                    <a:pt x="0" y="8"/>
                  </a:cubicBezTo>
                  <a:cubicBezTo>
                    <a:pt x="0" y="56"/>
                    <a:pt x="0" y="56"/>
                    <a:pt x="0" y="56"/>
                  </a:cubicBezTo>
                  <a:cubicBezTo>
                    <a:pt x="0" y="60"/>
                    <a:pt x="4" y="64"/>
                    <a:pt x="8" y="64"/>
                  </a:cubicBezTo>
                  <a:cubicBezTo>
                    <a:pt x="20" y="64"/>
                    <a:pt x="20" y="64"/>
                    <a:pt x="20" y="64"/>
                  </a:cubicBezTo>
                  <a:cubicBezTo>
                    <a:pt x="20" y="60"/>
                    <a:pt x="20" y="60"/>
                    <a:pt x="20" y="60"/>
                  </a:cubicBezTo>
                  <a:cubicBezTo>
                    <a:pt x="8" y="60"/>
                    <a:pt x="8" y="60"/>
                    <a:pt x="8" y="60"/>
                  </a:cubicBezTo>
                  <a:cubicBezTo>
                    <a:pt x="6" y="60"/>
                    <a:pt x="4" y="58"/>
                    <a:pt x="4" y="56"/>
                  </a:cubicBezTo>
                  <a:cubicBezTo>
                    <a:pt x="4" y="20"/>
                    <a:pt x="4" y="20"/>
                    <a:pt x="4" y="20"/>
                  </a:cubicBezTo>
                  <a:cubicBezTo>
                    <a:pt x="60" y="20"/>
                    <a:pt x="60" y="20"/>
                    <a:pt x="60" y="20"/>
                  </a:cubicBezTo>
                  <a:cubicBezTo>
                    <a:pt x="60" y="28"/>
                    <a:pt x="60" y="28"/>
                    <a:pt x="60" y="28"/>
                  </a:cubicBezTo>
                  <a:cubicBezTo>
                    <a:pt x="64" y="28"/>
                    <a:pt x="64" y="28"/>
                    <a:pt x="64" y="28"/>
                  </a:cubicBezTo>
                  <a:cubicBezTo>
                    <a:pt x="64" y="8"/>
                    <a:pt x="64" y="8"/>
                    <a:pt x="64" y="8"/>
                  </a:cubicBezTo>
                  <a:cubicBezTo>
                    <a:pt x="64" y="4"/>
                    <a:pt x="60" y="0"/>
                    <a:pt x="56" y="0"/>
                  </a:cubicBezTo>
                  <a:close/>
                  <a:moveTo>
                    <a:pt x="60" y="16"/>
                  </a:moveTo>
                  <a:cubicBezTo>
                    <a:pt x="4" y="16"/>
                    <a:pt x="4" y="16"/>
                    <a:pt x="4" y="16"/>
                  </a:cubicBezTo>
                  <a:cubicBezTo>
                    <a:pt x="4" y="8"/>
                    <a:pt x="4" y="8"/>
                    <a:pt x="4" y="8"/>
                  </a:cubicBezTo>
                  <a:cubicBezTo>
                    <a:pt x="4" y="6"/>
                    <a:pt x="6" y="4"/>
                    <a:pt x="8" y="4"/>
                  </a:cubicBezTo>
                  <a:cubicBezTo>
                    <a:pt x="56" y="4"/>
                    <a:pt x="56" y="4"/>
                    <a:pt x="56" y="4"/>
                  </a:cubicBezTo>
                  <a:cubicBezTo>
                    <a:pt x="58" y="4"/>
                    <a:pt x="60" y="6"/>
                    <a:pt x="60" y="8"/>
                  </a:cubicBezTo>
                  <a:lnTo>
                    <a:pt x="6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72" name="Freeform 324">
              <a:extLst>
                <a:ext uri="{FF2B5EF4-FFF2-40B4-BE49-F238E27FC236}">
                  <a16:creationId xmlns:a16="http://schemas.microsoft.com/office/drawing/2014/main" id="{0034952D-515B-4AAA-8879-CCEE6914DC5D}"/>
                </a:ext>
              </a:extLst>
            </p:cNvPr>
            <p:cNvSpPr>
              <a:spLocks/>
            </p:cNvSpPr>
            <p:nvPr/>
          </p:nvSpPr>
          <p:spPr bwMode="auto">
            <a:xfrm>
              <a:off x="1908181" y="1166813"/>
              <a:ext cx="127000" cy="114300"/>
            </a:xfrm>
            <a:custGeom>
              <a:avLst/>
              <a:gdLst>
                <a:gd name="T0" fmla="*/ 0 w 80"/>
                <a:gd name="T1" fmla="*/ 32 h 72"/>
                <a:gd name="T2" fmla="*/ 8 w 80"/>
                <a:gd name="T3" fmla="*/ 32 h 72"/>
                <a:gd name="T4" fmla="*/ 8 w 80"/>
                <a:gd name="T5" fmla="*/ 72 h 72"/>
                <a:gd name="T6" fmla="*/ 32 w 80"/>
                <a:gd name="T7" fmla="*/ 72 h 72"/>
                <a:gd name="T8" fmla="*/ 32 w 80"/>
                <a:gd name="T9" fmla="*/ 48 h 72"/>
                <a:gd name="T10" fmla="*/ 48 w 80"/>
                <a:gd name="T11" fmla="*/ 48 h 72"/>
                <a:gd name="T12" fmla="*/ 48 w 80"/>
                <a:gd name="T13" fmla="*/ 72 h 72"/>
                <a:gd name="T14" fmla="*/ 72 w 80"/>
                <a:gd name="T15" fmla="*/ 72 h 72"/>
                <a:gd name="T16" fmla="*/ 72 w 80"/>
                <a:gd name="T17" fmla="*/ 32 h 72"/>
                <a:gd name="T18" fmla="*/ 80 w 80"/>
                <a:gd name="T19" fmla="*/ 32 h 72"/>
                <a:gd name="T20" fmla="*/ 40 w 80"/>
                <a:gd name="T21" fmla="*/ 0 h 72"/>
                <a:gd name="T22" fmla="*/ 0 w 80"/>
                <a:gd name="T23" fmla="*/ 3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72">
                  <a:moveTo>
                    <a:pt x="0" y="32"/>
                  </a:moveTo>
                  <a:lnTo>
                    <a:pt x="8" y="32"/>
                  </a:lnTo>
                  <a:lnTo>
                    <a:pt x="8" y="72"/>
                  </a:lnTo>
                  <a:lnTo>
                    <a:pt x="32" y="72"/>
                  </a:lnTo>
                  <a:lnTo>
                    <a:pt x="32" y="48"/>
                  </a:lnTo>
                  <a:lnTo>
                    <a:pt x="48" y="48"/>
                  </a:lnTo>
                  <a:lnTo>
                    <a:pt x="48" y="72"/>
                  </a:lnTo>
                  <a:lnTo>
                    <a:pt x="72" y="72"/>
                  </a:lnTo>
                  <a:lnTo>
                    <a:pt x="72" y="32"/>
                  </a:lnTo>
                  <a:lnTo>
                    <a:pt x="80" y="32"/>
                  </a:lnTo>
                  <a:lnTo>
                    <a:pt x="40" y="0"/>
                  </a:ln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173" name="Rectangle: Rounded Corners 172">
            <a:extLst>
              <a:ext uri="{FF2B5EF4-FFF2-40B4-BE49-F238E27FC236}">
                <a16:creationId xmlns:a16="http://schemas.microsoft.com/office/drawing/2014/main" id="{62CC366E-FCF2-4638-B02A-33655BED4ECB}"/>
              </a:ext>
            </a:extLst>
          </p:cNvPr>
          <p:cNvSpPr/>
          <p:nvPr/>
        </p:nvSpPr>
        <p:spPr>
          <a:xfrm>
            <a:off x="3995347" y="1257630"/>
            <a:ext cx="1101508" cy="486177"/>
          </a:xfrm>
          <a:prstGeom prst="roundRect">
            <a:avLst>
              <a:gd name="adj" fmla="val 9428"/>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b="1" dirty="0">
                <a:solidFill>
                  <a:schemeClr val="accent4">
                    <a:lumMod val="75000"/>
                  </a:schemeClr>
                </a:solidFill>
              </a:rPr>
              <a:t>Post Management</a:t>
            </a:r>
          </a:p>
        </p:txBody>
      </p:sp>
      <p:grpSp>
        <p:nvGrpSpPr>
          <p:cNvPr id="174" name="Group 173">
            <a:extLst>
              <a:ext uri="{FF2B5EF4-FFF2-40B4-BE49-F238E27FC236}">
                <a16:creationId xmlns:a16="http://schemas.microsoft.com/office/drawing/2014/main" id="{473A9F07-A74F-447A-945A-13DED606BC3C}"/>
              </a:ext>
            </a:extLst>
          </p:cNvPr>
          <p:cNvGrpSpPr/>
          <p:nvPr/>
        </p:nvGrpSpPr>
        <p:grpSpPr>
          <a:xfrm>
            <a:off x="4215595" y="1472059"/>
            <a:ext cx="203200" cy="203200"/>
            <a:chOff x="1831978" y="671514"/>
            <a:chExt cx="203200" cy="203200"/>
          </a:xfrm>
          <a:solidFill>
            <a:schemeClr val="tx1">
              <a:lumMod val="50000"/>
              <a:lumOff val="50000"/>
            </a:schemeClr>
          </a:solidFill>
        </p:grpSpPr>
        <p:sp>
          <p:nvSpPr>
            <p:cNvPr id="175" name="Oval 184">
              <a:extLst>
                <a:ext uri="{FF2B5EF4-FFF2-40B4-BE49-F238E27FC236}">
                  <a16:creationId xmlns:a16="http://schemas.microsoft.com/office/drawing/2014/main" id="{A7ED8193-C915-4AF8-94E9-187A0D4356D5}"/>
                </a:ext>
              </a:extLst>
            </p:cNvPr>
            <p:cNvSpPr>
              <a:spLocks noChangeArrowheads="1"/>
            </p:cNvSpPr>
            <p:nvPr/>
          </p:nvSpPr>
          <p:spPr bwMode="auto">
            <a:xfrm>
              <a:off x="18637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76" name="Oval 185">
              <a:extLst>
                <a:ext uri="{FF2B5EF4-FFF2-40B4-BE49-F238E27FC236}">
                  <a16:creationId xmlns:a16="http://schemas.microsoft.com/office/drawing/2014/main" id="{723A2075-B1D5-45BB-83CF-E2E640E42BFE}"/>
                </a:ext>
              </a:extLst>
            </p:cNvPr>
            <p:cNvSpPr>
              <a:spLocks noChangeArrowheads="1"/>
            </p:cNvSpPr>
            <p:nvPr/>
          </p:nvSpPr>
          <p:spPr bwMode="auto">
            <a:xfrm>
              <a:off x="18891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77" name="Oval 186">
              <a:extLst>
                <a:ext uri="{FF2B5EF4-FFF2-40B4-BE49-F238E27FC236}">
                  <a16:creationId xmlns:a16="http://schemas.microsoft.com/office/drawing/2014/main" id="{A6E9786E-8163-4638-B104-5F5FE0D0F0B8}"/>
                </a:ext>
              </a:extLst>
            </p:cNvPr>
            <p:cNvSpPr>
              <a:spLocks noChangeArrowheads="1"/>
            </p:cNvSpPr>
            <p:nvPr/>
          </p:nvSpPr>
          <p:spPr bwMode="auto">
            <a:xfrm>
              <a:off x="1914528" y="69373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78" name="Freeform 187">
              <a:extLst>
                <a:ext uri="{FF2B5EF4-FFF2-40B4-BE49-F238E27FC236}">
                  <a16:creationId xmlns:a16="http://schemas.microsoft.com/office/drawing/2014/main" id="{898F8742-040A-4BE0-9CF5-87B825DD3C4C}"/>
                </a:ext>
              </a:extLst>
            </p:cNvPr>
            <p:cNvSpPr>
              <a:spLocks noEditPoints="1"/>
            </p:cNvSpPr>
            <p:nvPr/>
          </p:nvSpPr>
          <p:spPr bwMode="auto">
            <a:xfrm>
              <a:off x="1831978" y="671514"/>
              <a:ext cx="203200" cy="203200"/>
            </a:xfrm>
            <a:custGeom>
              <a:avLst/>
              <a:gdLst>
                <a:gd name="T0" fmla="*/ 56 w 64"/>
                <a:gd name="T1" fmla="*/ 12 h 64"/>
                <a:gd name="T2" fmla="*/ 52 w 64"/>
                <a:gd name="T3" fmla="*/ 12 h 64"/>
                <a:gd name="T4" fmla="*/ 52 w 64"/>
                <a:gd name="T5" fmla="*/ 8 h 64"/>
                <a:gd name="T6" fmla="*/ 44 w 64"/>
                <a:gd name="T7" fmla="*/ 0 h 64"/>
                <a:gd name="T8" fmla="*/ 8 w 64"/>
                <a:gd name="T9" fmla="*/ 0 h 64"/>
                <a:gd name="T10" fmla="*/ 0 w 64"/>
                <a:gd name="T11" fmla="*/ 8 h 64"/>
                <a:gd name="T12" fmla="*/ 0 w 64"/>
                <a:gd name="T13" fmla="*/ 44 h 64"/>
                <a:gd name="T14" fmla="*/ 8 w 64"/>
                <a:gd name="T15" fmla="*/ 52 h 64"/>
                <a:gd name="T16" fmla="*/ 12 w 64"/>
                <a:gd name="T17" fmla="*/ 52 h 64"/>
                <a:gd name="T18" fmla="*/ 12 w 64"/>
                <a:gd name="T19" fmla="*/ 56 h 64"/>
                <a:gd name="T20" fmla="*/ 20 w 64"/>
                <a:gd name="T21" fmla="*/ 64 h 64"/>
                <a:gd name="T22" fmla="*/ 56 w 64"/>
                <a:gd name="T23" fmla="*/ 64 h 64"/>
                <a:gd name="T24" fmla="*/ 64 w 64"/>
                <a:gd name="T25" fmla="*/ 56 h 64"/>
                <a:gd name="T26" fmla="*/ 64 w 64"/>
                <a:gd name="T27" fmla="*/ 20 h 64"/>
                <a:gd name="T28" fmla="*/ 56 w 64"/>
                <a:gd name="T29" fmla="*/ 12 h 64"/>
                <a:gd name="T30" fmla="*/ 4 w 64"/>
                <a:gd name="T31" fmla="*/ 8 h 64"/>
                <a:gd name="T32" fmla="*/ 8 w 64"/>
                <a:gd name="T33" fmla="*/ 4 h 64"/>
                <a:gd name="T34" fmla="*/ 44 w 64"/>
                <a:gd name="T35" fmla="*/ 4 h 64"/>
                <a:gd name="T36" fmla="*/ 48 w 64"/>
                <a:gd name="T37" fmla="*/ 8 h 64"/>
                <a:gd name="T38" fmla="*/ 48 w 64"/>
                <a:gd name="T39" fmla="*/ 16 h 64"/>
                <a:gd name="T40" fmla="*/ 4 w 64"/>
                <a:gd name="T41" fmla="*/ 16 h 64"/>
                <a:gd name="T42" fmla="*/ 4 w 64"/>
                <a:gd name="T43" fmla="*/ 8 h 64"/>
                <a:gd name="T44" fmla="*/ 8 w 64"/>
                <a:gd name="T45" fmla="*/ 48 h 64"/>
                <a:gd name="T46" fmla="*/ 4 w 64"/>
                <a:gd name="T47" fmla="*/ 44 h 64"/>
                <a:gd name="T48" fmla="*/ 4 w 64"/>
                <a:gd name="T49" fmla="*/ 20 h 64"/>
                <a:gd name="T50" fmla="*/ 48 w 64"/>
                <a:gd name="T51" fmla="*/ 20 h 64"/>
                <a:gd name="T52" fmla="*/ 48 w 64"/>
                <a:gd name="T53" fmla="*/ 44 h 64"/>
                <a:gd name="T54" fmla="*/ 44 w 64"/>
                <a:gd name="T55" fmla="*/ 48 h 64"/>
                <a:gd name="T56" fmla="*/ 8 w 64"/>
                <a:gd name="T57" fmla="*/ 48 h 64"/>
                <a:gd name="T58" fmla="*/ 60 w 64"/>
                <a:gd name="T59" fmla="*/ 56 h 64"/>
                <a:gd name="T60" fmla="*/ 56 w 64"/>
                <a:gd name="T61" fmla="*/ 60 h 64"/>
                <a:gd name="T62" fmla="*/ 20 w 64"/>
                <a:gd name="T63" fmla="*/ 60 h 64"/>
                <a:gd name="T64" fmla="*/ 16 w 64"/>
                <a:gd name="T65" fmla="*/ 56 h 64"/>
                <a:gd name="T66" fmla="*/ 16 w 64"/>
                <a:gd name="T67" fmla="*/ 52 h 64"/>
                <a:gd name="T68" fmla="*/ 44 w 64"/>
                <a:gd name="T69" fmla="*/ 52 h 64"/>
                <a:gd name="T70" fmla="*/ 52 w 64"/>
                <a:gd name="T71" fmla="*/ 44 h 64"/>
                <a:gd name="T72" fmla="*/ 52 w 64"/>
                <a:gd name="T73" fmla="*/ 28 h 64"/>
                <a:gd name="T74" fmla="*/ 60 w 64"/>
                <a:gd name="T75" fmla="*/ 28 h 64"/>
                <a:gd name="T76" fmla="*/ 60 w 64"/>
                <a:gd name="T77" fmla="*/ 56 h 64"/>
                <a:gd name="T78" fmla="*/ 60 w 64"/>
                <a:gd name="T79" fmla="*/ 24 h 64"/>
                <a:gd name="T80" fmla="*/ 52 w 64"/>
                <a:gd name="T81" fmla="*/ 24 h 64"/>
                <a:gd name="T82" fmla="*/ 52 w 64"/>
                <a:gd name="T83" fmla="*/ 16 h 64"/>
                <a:gd name="T84" fmla="*/ 56 w 64"/>
                <a:gd name="T85" fmla="*/ 16 h 64"/>
                <a:gd name="T86" fmla="*/ 60 w 64"/>
                <a:gd name="T87" fmla="*/ 20 h 64"/>
                <a:gd name="T88" fmla="*/ 60 w 64"/>
                <a:gd name="T8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64">
                  <a:moveTo>
                    <a:pt x="56" y="12"/>
                  </a:moveTo>
                  <a:cubicBezTo>
                    <a:pt x="52" y="12"/>
                    <a:pt x="52" y="12"/>
                    <a:pt x="52" y="12"/>
                  </a:cubicBezTo>
                  <a:cubicBezTo>
                    <a:pt x="52" y="8"/>
                    <a:pt x="52" y="8"/>
                    <a:pt x="52" y="8"/>
                  </a:cubicBezTo>
                  <a:cubicBezTo>
                    <a:pt x="52" y="4"/>
                    <a:pt x="48" y="0"/>
                    <a:pt x="44" y="0"/>
                  </a:cubicBezTo>
                  <a:cubicBezTo>
                    <a:pt x="8" y="0"/>
                    <a:pt x="8" y="0"/>
                    <a:pt x="8" y="0"/>
                  </a:cubicBezTo>
                  <a:cubicBezTo>
                    <a:pt x="4" y="0"/>
                    <a:pt x="0" y="4"/>
                    <a:pt x="0" y="8"/>
                  </a:cubicBezTo>
                  <a:cubicBezTo>
                    <a:pt x="0" y="44"/>
                    <a:pt x="0" y="44"/>
                    <a:pt x="0" y="44"/>
                  </a:cubicBezTo>
                  <a:cubicBezTo>
                    <a:pt x="0" y="48"/>
                    <a:pt x="4" y="52"/>
                    <a:pt x="8" y="52"/>
                  </a:cubicBezTo>
                  <a:cubicBezTo>
                    <a:pt x="12" y="52"/>
                    <a:pt x="12" y="52"/>
                    <a:pt x="12" y="52"/>
                  </a:cubicBezTo>
                  <a:cubicBezTo>
                    <a:pt x="12" y="56"/>
                    <a:pt x="12" y="56"/>
                    <a:pt x="12" y="56"/>
                  </a:cubicBezTo>
                  <a:cubicBezTo>
                    <a:pt x="12" y="60"/>
                    <a:pt x="16" y="64"/>
                    <a:pt x="20" y="64"/>
                  </a:cubicBezTo>
                  <a:cubicBezTo>
                    <a:pt x="56" y="64"/>
                    <a:pt x="56" y="64"/>
                    <a:pt x="56" y="64"/>
                  </a:cubicBezTo>
                  <a:cubicBezTo>
                    <a:pt x="60" y="64"/>
                    <a:pt x="64" y="60"/>
                    <a:pt x="64" y="56"/>
                  </a:cubicBezTo>
                  <a:cubicBezTo>
                    <a:pt x="64" y="20"/>
                    <a:pt x="64" y="20"/>
                    <a:pt x="64" y="20"/>
                  </a:cubicBezTo>
                  <a:cubicBezTo>
                    <a:pt x="64" y="16"/>
                    <a:pt x="60" y="12"/>
                    <a:pt x="56" y="12"/>
                  </a:cubicBezTo>
                  <a:close/>
                  <a:moveTo>
                    <a:pt x="4" y="8"/>
                  </a:moveTo>
                  <a:cubicBezTo>
                    <a:pt x="4" y="6"/>
                    <a:pt x="6" y="4"/>
                    <a:pt x="8" y="4"/>
                  </a:cubicBezTo>
                  <a:cubicBezTo>
                    <a:pt x="44" y="4"/>
                    <a:pt x="44" y="4"/>
                    <a:pt x="44" y="4"/>
                  </a:cubicBezTo>
                  <a:cubicBezTo>
                    <a:pt x="46" y="4"/>
                    <a:pt x="48" y="6"/>
                    <a:pt x="48" y="8"/>
                  </a:cubicBezTo>
                  <a:cubicBezTo>
                    <a:pt x="48" y="16"/>
                    <a:pt x="48" y="16"/>
                    <a:pt x="48" y="16"/>
                  </a:cubicBezTo>
                  <a:cubicBezTo>
                    <a:pt x="4" y="16"/>
                    <a:pt x="4" y="16"/>
                    <a:pt x="4" y="16"/>
                  </a:cubicBezTo>
                  <a:lnTo>
                    <a:pt x="4" y="8"/>
                  </a:lnTo>
                  <a:close/>
                  <a:moveTo>
                    <a:pt x="8" y="48"/>
                  </a:moveTo>
                  <a:cubicBezTo>
                    <a:pt x="6" y="48"/>
                    <a:pt x="4" y="46"/>
                    <a:pt x="4" y="44"/>
                  </a:cubicBezTo>
                  <a:cubicBezTo>
                    <a:pt x="4" y="20"/>
                    <a:pt x="4" y="20"/>
                    <a:pt x="4" y="20"/>
                  </a:cubicBezTo>
                  <a:cubicBezTo>
                    <a:pt x="48" y="20"/>
                    <a:pt x="48" y="20"/>
                    <a:pt x="48" y="20"/>
                  </a:cubicBezTo>
                  <a:cubicBezTo>
                    <a:pt x="48" y="44"/>
                    <a:pt x="48" y="44"/>
                    <a:pt x="48" y="44"/>
                  </a:cubicBezTo>
                  <a:cubicBezTo>
                    <a:pt x="48" y="46"/>
                    <a:pt x="46" y="48"/>
                    <a:pt x="44" y="48"/>
                  </a:cubicBezTo>
                  <a:lnTo>
                    <a:pt x="8" y="48"/>
                  </a:lnTo>
                  <a:close/>
                  <a:moveTo>
                    <a:pt x="60" y="56"/>
                  </a:moveTo>
                  <a:cubicBezTo>
                    <a:pt x="60" y="58"/>
                    <a:pt x="58" y="60"/>
                    <a:pt x="56" y="60"/>
                  </a:cubicBezTo>
                  <a:cubicBezTo>
                    <a:pt x="20" y="60"/>
                    <a:pt x="20" y="60"/>
                    <a:pt x="20" y="60"/>
                  </a:cubicBezTo>
                  <a:cubicBezTo>
                    <a:pt x="18" y="60"/>
                    <a:pt x="16" y="58"/>
                    <a:pt x="16" y="56"/>
                  </a:cubicBezTo>
                  <a:cubicBezTo>
                    <a:pt x="16" y="52"/>
                    <a:pt x="16" y="52"/>
                    <a:pt x="16" y="52"/>
                  </a:cubicBezTo>
                  <a:cubicBezTo>
                    <a:pt x="44" y="52"/>
                    <a:pt x="44" y="52"/>
                    <a:pt x="44" y="52"/>
                  </a:cubicBezTo>
                  <a:cubicBezTo>
                    <a:pt x="48" y="52"/>
                    <a:pt x="52" y="48"/>
                    <a:pt x="52" y="44"/>
                  </a:cubicBezTo>
                  <a:cubicBezTo>
                    <a:pt x="52" y="28"/>
                    <a:pt x="52" y="28"/>
                    <a:pt x="52" y="28"/>
                  </a:cubicBezTo>
                  <a:cubicBezTo>
                    <a:pt x="60" y="28"/>
                    <a:pt x="60" y="28"/>
                    <a:pt x="60" y="28"/>
                  </a:cubicBezTo>
                  <a:lnTo>
                    <a:pt x="60" y="56"/>
                  </a:lnTo>
                  <a:close/>
                  <a:moveTo>
                    <a:pt x="60" y="24"/>
                  </a:moveTo>
                  <a:cubicBezTo>
                    <a:pt x="52" y="24"/>
                    <a:pt x="52" y="24"/>
                    <a:pt x="52" y="24"/>
                  </a:cubicBezTo>
                  <a:cubicBezTo>
                    <a:pt x="52" y="16"/>
                    <a:pt x="52" y="16"/>
                    <a:pt x="52" y="16"/>
                  </a:cubicBezTo>
                  <a:cubicBezTo>
                    <a:pt x="56" y="16"/>
                    <a:pt x="56" y="16"/>
                    <a:pt x="56" y="16"/>
                  </a:cubicBezTo>
                  <a:cubicBezTo>
                    <a:pt x="58" y="16"/>
                    <a:pt x="60" y="18"/>
                    <a:pt x="60" y="20"/>
                  </a:cubicBezTo>
                  <a:lnTo>
                    <a:pt x="6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79" name="Group 178">
            <a:extLst>
              <a:ext uri="{FF2B5EF4-FFF2-40B4-BE49-F238E27FC236}">
                <a16:creationId xmlns:a16="http://schemas.microsoft.com/office/drawing/2014/main" id="{7D2561E6-E4BD-4A6C-86A4-D448AB4EDB27}"/>
              </a:ext>
            </a:extLst>
          </p:cNvPr>
          <p:cNvGrpSpPr/>
          <p:nvPr/>
        </p:nvGrpSpPr>
        <p:grpSpPr>
          <a:xfrm>
            <a:off x="4616984" y="1472059"/>
            <a:ext cx="203200" cy="203200"/>
            <a:chOff x="2646371" y="671513"/>
            <a:chExt cx="203200" cy="203200"/>
          </a:xfrm>
          <a:solidFill>
            <a:schemeClr val="tx1">
              <a:lumMod val="50000"/>
              <a:lumOff val="50000"/>
            </a:schemeClr>
          </a:solidFill>
        </p:grpSpPr>
        <p:sp>
          <p:nvSpPr>
            <p:cNvPr id="180" name="Freeform 316">
              <a:extLst>
                <a:ext uri="{FF2B5EF4-FFF2-40B4-BE49-F238E27FC236}">
                  <a16:creationId xmlns:a16="http://schemas.microsoft.com/office/drawing/2014/main" id="{CD2E6EB1-7D41-489F-8943-53FA0C78E43D}"/>
                </a:ext>
              </a:extLst>
            </p:cNvPr>
            <p:cNvSpPr>
              <a:spLocks noEditPoints="1"/>
            </p:cNvSpPr>
            <p:nvPr/>
          </p:nvSpPr>
          <p:spPr bwMode="auto">
            <a:xfrm>
              <a:off x="2646371" y="6715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81" name="Freeform 317">
              <a:extLst>
                <a:ext uri="{FF2B5EF4-FFF2-40B4-BE49-F238E27FC236}">
                  <a16:creationId xmlns:a16="http://schemas.microsoft.com/office/drawing/2014/main" id="{A8563ECF-7798-4842-AA68-A3A4AD8D6B6E}"/>
                </a:ext>
              </a:extLst>
            </p:cNvPr>
            <p:cNvSpPr>
              <a:spLocks noEditPoints="1"/>
            </p:cNvSpPr>
            <p:nvPr/>
          </p:nvSpPr>
          <p:spPr bwMode="auto">
            <a:xfrm>
              <a:off x="2760671" y="6715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82" name="Freeform 318">
              <a:extLst>
                <a:ext uri="{FF2B5EF4-FFF2-40B4-BE49-F238E27FC236}">
                  <a16:creationId xmlns:a16="http://schemas.microsoft.com/office/drawing/2014/main" id="{5CC6BDC3-47B5-49D1-A39D-481922A82D83}"/>
                </a:ext>
              </a:extLst>
            </p:cNvPr>
            <p:cNvSpPr>
              <a:spLocks noEditPoints="1"/>
            </p:cNvSpPr>
            <p:nvPr/>
          </p:nvSpPr>
          <p:spPr bwMode="auto">
            <a:xfrm>
              <a:off x="2646371" y="7858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83" name="Freeform 319">
              <a:extLst>
                <a:ext uri="{FF2B5EF4-FFF2-40B4-BE49-F238E27FC236}">
                  <a16:creationId xmlns:a16="http://schemas.microsoft.com/office/drawing/2014/main" id="{5AA44222-6374-47F4-A954-86D6B5B5E297}"/>
                </a:ext>
              </a:extLst>
            </p:cNvPr>
            <p:cNvSpPr>
              <a:spLocks noEditPoints="1"/>
            </p:cNvSpPr>
            <p:nvPr/>
          </p:nvSpPr>
          <p:spPr bwMode="auto">
            <a:xfrm>
              <a:off x="2760671" y="785813"/>
              <a:ext cx="88900" cy="88900"/>
            </a:xfrm>
            <a:custGeom>
              <a:avLst/>
              <a:gdLst>
                <a:gd name="T0" fmla="*/ 22 w 28"/>
                <a:gd name="T1" fmla="*/ 0 h 28"/>
                <a:gd name="T2" fmla="*/ 6 w 28"/>
                <a:gd name="T3" fmla="*/ 0 h 28"/>
                <a:gd name="T4" fmla="*/ 0 w 28"/>
                <a:gd name="T5" fmla="*/ 6 h 28"/>
                <a:gd name="T6" fmla="*/ 0 w 28"/>
                <a:gd name="T7" fmla="*/ 22 h 28"/>
                <a:gd name="T8" fmla="*/ 6 w 28"/>
                <a:gd name="T9" fmla="*/ 28 h 28"/>
                <a:gd name="T10" fmla="*/ 22 w 28"/>
                <a:gd name="T11" fmla="*/ 28 h 28"/>
                <a:gd name="T12" fmla="*/ 28 w 28"/>
                <a:gd name="T13" fmla="*/ 22 h 28"/>
                <a:gd name="T14" fmla="*/ 28 w 28"/>
                <a:gd name="T15" fmla="*/ 6 h 28"/>
                <a:gd name="T16" fmla="*/ 22 w 28"/>
                <a:gd name="T17" fmla="*/ 0 h 28"/>
                <a:gd name="T18" fmla="*/ 24 w 28"/>
                <a:gd name="T19" fmla="*/ 22 h 28"/>
                <a:gd name="T20" fmla="*/ 22 w 28"/>
                <a:gd name="T21" fmla="*/ 24 h 28"/>
                <a:gd name="T22" fmla="*/ 6 w 28"/>
                <a:gd name="T23" fmla="*/ 24 h 28"/>
                <a:gd name="T24" fmla="*/ 4 w 28"/>
                <a:gd name="T25" fmla="*/ 22 h 28"/>
                <a:gd name="T26" fmla="*/ 4 w 28"/>
                <a:gd name="T27" fmla="*/ 8 h 28"/>
                <a:gd name="T28" fmla="*/ 24 w 28"/>
                <a:gd name="T29" fmla="*/ 8 h 28"/>
                <a:gd name="T30" fmla="*/ 24 w 28"/>
                <a:gd name="T3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22" y="0"/>
                  </a:moveTo>
                  <a:cubicBezTo>
                    <a:pt x="6" y="0"/>
                    <a:pt x="6" y="0"/>
                    <a:pt x="6" y="0"/>
                  </a:cubicBezTo>
                  <a:cubicBezTo>
                    <a:pt x="2" y="0"/>
                    <a:pt x="0" y="3"/>
                    <a:pt x="0" y="6"/>
                  </a:cubicBezTo>
                  <a:cubicBezTo>
                    <a:pt x="0" y="22"/>
                    <a:pt x="0" y="22"/>
                    <a:pt x="0" y="22"/>
                  </a:cubicBezTo>
                  <a:cubicBezTo>
                    <a:pt x="0" y="25"/>
                    <a:pt x="2" y="28"/>
                    <a:pt x="6" y="28"/>
                  </a:cubicBezTo>
                  <a:cubicBezTo>
                    <a:pt x="22" y="28"/>
                    <a:pt x="22" y="28"/>
                    <a:pt x="22" y="28"/>
                  </a:cubicBezTo>
                  <a:cubicBezTo>
                    <a:pt x="25" y="28"/>
                    <a:pt x="28" y="25"/>
                    <a:pt x="28" y="22"/>
                  </a:cubicBezTo>
                  <a:cubicBezTo>
                    <a:pt x="28" y="6"/>
                    <a:pt x="28" y="6"/>
                    <a:pt x="28" y="6"/>
                  </a:cubicBezTo>
                  <a:cubicBezTo>
                    <a:pt x="28" y="3"/>
                    <a:pt x="25" y="0"/>
                    <a:pt x="22" y="0"/>
                  </a:cubicBezTo>
                  <a:close/>
                  <a:moveTo>
                    <a:pt x="24" y="22"/>
                  </a:moveTo>
                  <a:cubicBezTo>
                    <a:pt x="24" y="23"/>
                    <a:pt x="23" y="24"/>
                    <a:pt x="22" y="24"/>
                  </a:cubicBezTo>
                  <a:cubicBezTo>
                    <a:pt x="6" y="24"/>
                    <a:pt x="6" y="24"/>
                    <a:pt x="6" y="24"/>
                  </a:cubicBezTo>
                  <a:cubicBezTo>
                    <a:pt x="5" y="24"/>
                    <a:pt x="4" y="23"/>
                    <a:pt x="4" y="22"/>
                  </a:cubicBezTo>
                  <a:cubicBezTo>
                    <a:pt x="4" y="8"/>
                    <a:pt x="4" y="8"/>
                    <a:pt x="4" y="8"/>
                  </a:cubicBezTo>
                  <a:cubicBezTo>
                    <a:pt x="24" y="8"/>
                    <a:pt x="24" y="8"/>
                    <a:pt x="24" y="8"/>
                  </a:cubicBezTo>
                  <a:lnTo>
                    <a:pt x="2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184" name="Title 1">
            <a:extLst>
              <a:ext uri="{FF2B5EF4-FFF2-40B4-BE49-F238E27FC236}">
                <a16:creationId xmlns:a16="http://schemas.microsoft.com/office/drawing/2014/main" id="{91686687-7FB2-4838-9A92-A3451933412C}"/>
              </a:ext>
            </a:extLst>
          </p:cNvPr>
          <p:cNvSpPr txBox="1">
            <a:spLocks/>
          </p:cNvSpPr>
          <p:nvPr/>
        </p:nvSpPr>
        <p:spPr>
          <a:xfrm>
            <a:off x="1261147" y="231549"/>
            <a:ext cx="4422824" cy="6043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Wakanda Website</a:t>
            </a:r>
          </a:p>
          <a:p>
            <a:pPr algn="ctr"/>
            <a:r>
              <a:rPr lang="en-US" sz="2000" b="1" dirty="0"/>
              <a:t>Administrative Tools Framework</a:t>
            </a:r>
          </a:p>
        </p:txBody>
      </p:sp>
      <p:cxnSp>
        <p:nvCxnSpPr>
          <p:cNvPr id="185" name="Straight Connector 184">
            <a:extLst>
              <a:ext uri="{FF2B5EF4-FFF2-40B4-BE49-F238E27FC236}">
                <a16:creationId xmlns:a16="http://schemas.microsoft.com/office/drawing/2014/main" id="{8B298D3A-1776-45A9-B8C2-A56D1839B8D7}"/>
              </a:ext>
            </a:extLst>
          </p:cNvPr>
          <p:cNvCxnSpPr>
            <a:cxnSpLocks/>
          </p:cNvCxnSpPr>
          <p:nvPr/>
        </p:nvCxnSpPr>
        <p:spPr>
          <a:xfrm>
            <a:off x="6603993" y="176697"/>
            <a:ext cx="0" cy="610821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00607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28</a:t>
            </a:fld>
            <a:endParaRPr lang="en-US"/>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7419339" cy="498598"/>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Questions?  Ask Us!</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911E494C-26EF-49E6-902F-10395A3168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475" y="1512230"/>
            <a:ext cx="918992" cy="1025001"/>
          </a:xfrm>
          <a:prstGeom prst="ellipse">
            <a:avLst/>
          </a:prstGeom>
          <a:ln>
            <a:noFill/>
          </a:ln>
          <a:effectLst>
            <a:softEdge rad="112500"/>
          </a:effectLst>
        </p:spPr>
      </p:pic>
      <p:pic>
        <p:nvPicPr>
          <p:cNvPr id="3074" name="Picture 2" descr="Image may contain: 1 person">
            <a:extLst>
              <a:ext uri="{FF2B5EF4-FFF2-40B4-BE49-F238E27FC236}">
                <a16:creationId xmlns:a16="http://schemas.microsoft.com/office/drawing/2014/main" id="{A33DFD52-5525-4E1D-9D10-4F65372FFD4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8475" y="3019008"/>
            <a:ext cx="1059193" cy="1060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FD40831-1BEF-47BE-AE4E-8B2D42E310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pic>
        <p:nvPicPr>
          <p:cNvPr id="16" name="Picture 15" descr="A picture containing clipart&#10;&#10;Description generated with very high confidence">
            <a:extLst>
              <a:ext uri="{FF2B5EF4-FFF2-40B4-BE49-F238E27FC236}">
                <a16:creationId xmlns:a16="http://schemas.microsoft.com/office/drawing/2014/main" id="{2299C02A-14EC-4B42-937E-E5ED65111C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05291" y="5140468"/>
            <a:ext cx="3339380" cy="960072"/>
          </a:xfrm>
          <a:prstGeom prst="rect">
            <a:avLst/>
          </a:prstGeom>
        </p:spPr>
      </p:pic>
      <p:sp>
        <p:nvSpPr>
          <p:cNvPr id="14" name="Rectangle 13">
            <a:extLst>
              <a:ext uri="{FF2B5EF4-FFF2-40B4-BE49-F238E27FC236}">
                <a16:creationId xmlns:a16="http://schemas.microsoft.com/office/drawing/2014/main" id="{ECB5869A-91DF-42FE-809F-8ACC2AD96F9D}"/>
              </a:ext>
            </a:extLst>
          </p:cNvPr>
          <p:cNvSpPr/>
          <p:nvPr/>
        </p:nvSpPr>
        <p:spPr>
          <a:xfrm>
            <a:off x="217866" y="2466337"/>
            <a:ext cx="2015753" cy="461665"/>
          </a:xfrm>
          <a:prstGeom prst="rect">
            <a:avLst/>
          </a:prstGeom>
        </p:spPr>
        <p:txBody>
          <a:bodyPr wrap="square">
            <a:spAutoFit/>
          </a:bodyPr>
          <a:lstStyle/>
          <a:p>
            <a:pPr algn="ctr"/>
            <a:r>
              <a:rPr lang="en-US" sz="1200" dirty="0"/>
              <a:t>ken@blackfacts.com</a:t>
            </a:r>
            <a:br>
              <a:rPr lang="en-US" sz="1200" dirty="0"/>
            </a:br>
            <a:r>
              <a:rPr lang="en-US" sz="1200" dirty="0"/>
              <a:t>857-222-2318</a:t>
            </a:r>
          </a:p>
        </p:txBody>
      </p:sp>
      <p:sp>
        <p:nvSpPr>
          <p:cNvPr id="17" name="Rectangle 16">
            <a:extLst>
              <a:ext uri="{FF2B5EF4-FFF2-40B4-BE49-F238E27FC236}">
                <a16:creationId xmlns:a16="http://schemas.microsoft.com/office/drawing/2014/main" id="{555441E6-E79F-4AFA-B007-031CB3DFA9A2}"/>
              </a:ext>
            </a:extLst>
          </p:cNvPr>
          <p:cNvSpPr/>
          <p:nvPr/>
        </p:nvSpPr>
        <p:spPr>
          <a:xfrm>
            <a:off x="379535" y="4064016"/>
            <a:ext cx="1854282" cy="461665"/>
          </a:xfrm>
          <a:prstGeom prst="rect">
            <a:avLst/>
          </a:prstGeom>
        </p:spPr>
        <p:txBody>
          <a:bodyPr wrap="square">
            <a:spAutoFit/>
          </a:bodyPr>
          <a:lstStyle/>
          <a:p>
            <a:pPr algn="ctr"/>
            <a:r>
              <a:rPr lang="en-US" sz="1200" dirty="0"/>
              <a:t>ddowdie@blackfacts.com</a:t>
            </a:r>
            <a:br>
              <a:rPr lang="en-US" sz="1200" dirty="0"/>
            </a:br>
            <a:r>
              <a:rPr lang="en-US" sz="1200" dirty="0"/>
              <a:t>781-858-6852</a:t>
            </a:r>
          </a:p>
        </p:txBody>
      </p:sp>
      <p:sp>
        <p:nvSpPr>
          <p:cNvPr id="18" name="TextBox 17">
            <a:extLst>
              <a:ext uri="{FF2B5EF4-FFF2-40B4-BE49-F238E27FC236}">
                <a16:creationId xmlns:a16="http://schemas.microsoft.com/office/drawing/2014/main" id="{BC926B1A-6D49-44F1-8072-427490E52C6A}"/>
              </a:ext>
            </a:extLst>
          </p:cNvPr>
          <p:cNvSpPr txBox="1"/>
          <p:nvPr/>
        </p:nvSpPr>
        <p:spPr>
          <a:xfrm>
            <a:off x="2172399" y="1557495"/>
            <a:ext cx="7378709" cy="2831544"/>
          </a:xfrm>
          <a:prstGeom prst="rect">
            <a:avLst/>
          </a:prstGeom>
          <a:noFill/>
        </p:spPr>
        <p:txBody>
          <a:bodyPr wrap="square" rtlCol="0">
            <a:spAutoFit/>
          </a:bodyPr>
          <a:lstStyle/>
          <a:p>
            <a:pPr marL="285750" indent="-285750">
              <a:buFont typeface="Arial" panose="020B0604020202020204" pitchFamily="34" charset="0"/>
              <a:buChar char="•"/>
            </a:pPr>
            <a:r>
              <a:rPr lang="en-US" b="1" dirty="0"/>
              <a:t>Ken Granderson </a:t>
            </a:r>
            <a:r>
              <a:rPr lang="en-US" dirty="0"/>
              <a:t>- Founder / Chief Technology Officer</a:t>
            </a:r>
            <a:br>
              <a:rPr lang="en-US" dirty="0"/>
            </a:br>
            <a:r>
              <a:rPr lang="en-US" sz="1400" dirty="0"/>
              <a:t>MIT alumnus and Tech Visionary, Creating Ethnic Technology since 1995, Creator of BlackFacts.com, Roxbury.com, Official Website of the Government of St. Lucia </a:t>
            </a:r>
            <a:r>
              <a:rPr lang="en-US" sz="1400" dirty="0">
                <a:solidFill>
                  <a:schemeClr val="tx2"/>
                </a:solidFill>
              </a:rPr>
              <a:t>(</a:t>
            </a:r>
            <a:r>
              <a:rPr lang="en-US" sz="1400" dirty="0">
                <a:solidFill>
                  <a:schemeClr val="tx2"/>
                </a:solidFill>
                <a:hlinkClick r:id="rId7">
                  <a:extLst>
                    <a:ext uri="{A12FA001-AC4F-418D-AE19-62706E023703}">
                      <ahyp:hlinkClr xmlns:ahyp="http://schemas.microsoft.com/office/drawing/2018/hyperlinkcolor" val="tx"/>
                    </a:ext>
                  </a:extLst>
                </a:hlinkClick>
              </a:rPr>
              <a:t>https://kengranderson.com</a:t>
            </a:r>
            <a:r>
              <a:rPr lang="en-US" sz="1400" dirty="0">
                <a:solidFill>
                  <a:schemeClr val="tx2"/>
                </a:solidFill>
              </a:rPr>
              <a:t>)</a:t>
            </a:r>
            <a:br>
              <a:rPr lang="en-US" sz="1400" dirty="0"/>
            </a:br>
            <a:br>
              <a:rPr lang="en-US" sz="1400" dirty="0"/>
            </a:br>
            <a:endParaRPr lang="en-US" sz="1400" dirty="0"/>
          </a:p>
          <a:p>
            <a:pPr marL="285750" indent="-285750">
              <a:buFont typeface="Arial" panose="020B0604020202020204" pitchFamily="34" charset="0"/>
              <a:buChar char="•"/>
            </a:pPr>
            <a:r>
              <a:rPr lang="en-US" b="1" dirty="0"/>
              <a:t>Dale Dowdie </a:t>
            </a:r>
            <a:r>
              <a:rPr lang="en-US" dirty="0"/>
              <a:t>- Chief Executive Officer</a:t>
            </a:r>
            <a:br>
              <a:rPr lang="en-US" dirty="0"/>
            </a:br>
            <a:r>
              <a:rPr lang="en-US" sz="1400" dirty="0"/>
              <a:t>Enterprise-Level Technical Consultant / Entrepreneur </a:t>
            </a:r>
            <a:br>
              <a:rPr lang="en-US" sz="1400" dirty="0"/>
            </a:br>
            <a:r>
              <a:rPr lang="en-US" sz="1400" dirty="0"/>
              <a:t>Building Online Business Applications and facilitating Tech Transformation, Data Centers Buildouts and DR/BCP Strategies since the 1980s for Clients including, Harvard University, NASA, Multi-national Banks, Liberty Mutual, Staples, TJX, EDS, IBM, McCormick, MassHousing and the City of New York</a:t>
            </a:r>
          </a:p>
        </p:txBody>
      </p:sp>
    </p:spTree>
    <p:extLst>
      <p:ext uri="{BB962C8B-B14F-4D97-AF65-F5344CB8AC3E}">
        <p14:creationId xmlns:p14="http://schemas.microsoft.com/office/powerpoint/2010/main" val="282508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C9CC-9AF4-4424-BA77-02B117247120}"/>
              </a:ext>
            </a:extLst>
          </p:cNvPr>
          <p:cNvSpPr>
            <a:spLocks noGrp="1"/>
          </p:cNvSpPr>
          <p:nvPr>
            <p:ph type="title"/>
          </p:nvPr>
        </p:nvSpPr>
        <p:spPr>
          <a:xfrm>
            <a:off x="2549562" y="179913"/>
            <a:ext cx="8606118" cy="667531"/>
          </a:xfrm>
        </p:spPr>
        <p:txBody>
          <a:bodyPr>
            <a:noAutofit/>
          </a:bodyPr>
          <a:lstStyle/>
          <a:p>
            <a:r>
              <a:rPr lang="en-US" sz="3200" dirty="0"/>
              <a:t>African-Americans in Boston: More Than 350 Years </a:t>
            </a:r>
          </a:p>
        </p:txBody>
      </p:sp>
      <p:sp>
        <p:nvSpPr>
          <p:cNvPr id="4" name="Slide Number Placeholder 3">
            <a:extLst>
              <a:ext uri="{FF2B5EF4-FFF2-40B4-BE49-F238E27FC236}">
                <a16:creationId xmlns:a16="http://schemas.microsoft.com/office/drawing/2014/main" id="{23EBC187-C475-4C73-A52D-066FDCED5707}"/>
              </a:ext>
            </a:extLst>
          </p:cNvPr>
          <p:cNvSpPr>
            <a:spLocks noGrp="1"/>
          </p:cNvSpPr>
          <p:nvPr>
            <p:ph type="sldNum" sz="quarter" idx="12"/>
          </p:nvPr>
        </p:nvSpPr>
        <p:spPr/>
        <p:txBody>
          <a:bodyPr/>
          <a:lstStyle/>
          <a:p>
            <a:fld id="{43E1C79E-4906-42D7-9799-8BE0AC9297B3}" type="slidenum">
              <a:rPr lang="en-US" smtClean="0"/>
              <a:pPr/>
              <a:t>3</a:t>
            </a:fld>
            <a:endParaRPr lang="en-US"/>
          </a:p>
        </p:txBody>
      </p:sp>
      <p:grpSp>
        <p:nvGrpSpPr>
          <p:cNvPr id="15" name="Group 14">
            <a:extLst>
              <a:ext uri="{FF2B5EF4-FFF2-40B4-BE49-F238E27FC236}">
                <a16:creationId xmlns:a16="http://schemas.microsoft.com/office/drawing/2014/main" id="{9AB379FC-5810-4817-87BE-DE0894105D40}"/>
              </a:ext>
            </a:extLst>
          </p:cNvPr>
          <p:cNvGrpSpPr/>
          <p:nvPr/>
        </p:nvGrpSpPr>
        <p:grpSpPr>
          <a:xfrm>
            <a:off x="1305134" y="454257"/>
            <a:ext cx="1019175" cy="181379"/>
            <a:chOff x="4127500" y="876491"/>
            <a:chExt cx="1019175" cy="181379"/>
          </a:xfrm>
        </p:grpSpPr>
        <p:sp>
          <p:nvSpPr>
            <p:cNvPr id="16" name="Oval 15">
              <a:extLst>
                <a:ext uri="{FF2B5EF4-FFF2-40B4-BE49-F238E27FC236}">
                  <a16:creationId xmlns:a16="http://schemas.microsoft.com/office/drawing/2014/main" id="{6DD46F2E-3720-41DB-B17D-121376A44D08}"/>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DCB3727-EE1C-44D6-ADC6-3DA476A27E06}"/>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21377F-C1DB-4D74-9901-0AD01B878D8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33EEF9-5E19-4941-9E28-AF2AFA570B30}"/>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close up of a sign&#10;&#10;Description generated with high confidence">
            <a:extLst>
              <a:ext uri="{FF2B5EF4-FFF2-40B4-BE49-F238E27FC236}">
                <a16:creationId xmlns:a16="http://schemas.microsoft.com/office/drawing/2014/main" id="{4F462332-3D54-41BC-ABF3-64B0AA0B1C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23" name="TextBox 22">
            <a:extLst>
              <a:ext uri="{FF2B5EF4-FFF2-40B4-BE49-F238E27FC236}">
                <a16:creationId xmlns:a16="http://schemas.microsoft.com/office/drawing/2014/main" id="{73D8E1E3-045C-4693-8414-63A432457777}"/>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6">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7">
                  <a:extLst>
                    <a:ext uri="{A12FA001-AC4F-418D-AE19-62706E023703}">
                      <ahyp:hlinkClr xmlns:ahyp="http://schemas.microsoft.com/office/drawing/2018/hyperlinkcolor" val="tx"/>
                    </a:ext>
                  </a:extLst>
                </a:hlinkClick>
              </a:rPr>
              <a:t>https://links.blackfacts.com/inner-city-software</a:t>
            </a:r>
            <a:r>
              <a:rPr lang="en-US" sz="1400" dirty="0"/>
              <a:t> </a:t>
            </a:r>
          </a:p>
        </p:txBody>
      </p:sp>
      <p:pic>
        <p:nvPicPr>
          <p:cNvPr id="24" name="1995 - 350Years_WCVB">
            <a:hlinkClick r:id="" action="ppaction://media"/>
            <a:extLst>
              <a:ext uri="{FF2B5EF4-FFF2-40B4-BE49-F238E27FC236}">
                <a16:creationId xmlns:a16="http://schemas.microsoft.com/office/drawing/2014/main" id="{7963028E-5FC7-4A1C-B292-F3AF17A6FD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2439162" y="909978"/>
            <a:ext cx="7313675" cy="4987145"/>
          </a:xfrm>
        </p:spPr>
      </p:pic>
      <p:sp>
        <p:nvSpPr>
          <p:cNvPr id="25" name="TextBox 24">
            <a:extLst>
              <a:ext uri="{FF2B5EF4-FFF2-40B4-BE49-F238E27FC236}">
                <a16:creationId xmlns:a16="http://schemas.microsoft.com/office/drawing/2014/main" id="{72FF7AD6-3E12-4551-847F-D5E47CCB5CA7}"/>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1995</a:t>
            </a:r>
          </a:p>
        </p:txBody>
      </p:sp>
    </p:spTree>
    <p:extLst>
      <p:ext uri="{BB962C8B-B14F-4D97-AF65-F5344CB8AC3E}">
        <p14:creationId xmlns:p14="http://schemas.microsoft.com/office/powerpoint/2010/main" val="363671784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1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C9CC-9AF4-4424-BA77-02B117247120}"/>
              </a:ext>
            </a:extLst>
          </p:cNvPr>
          <p:cNvSpPr>
            <a:spLocks noGrp="1"/>
          </p:cNvSpPr>
          <p:nvPr>
            <p:ph type="title"/>
          </p:nvPr>
        </p:nvSpPr>
        <p:spPr>
          <a:xfrm>
            <a:off x="2549562" y="179914"/>
            <a:ext cx="8606118" cy="595714"/>
          </a:xfrm>
        </p:spPr>
        <p:txBody>
          <a:bodyPr>
            <a:noAutofit/>
          </a:bodyPr>
          <a:lstStyle/>
          <a:p>
            <a:r>
              <a:rPr lang="en-US" sz="3200" dirty="0"/>
              <a:t>African-Americans in Boston: More Than 350 Years </a:t>
            </a:r>
          </a:p>
        </p:txBody>
      </p:sp>
      <p:sp>
        <p:nvSpPr>
          <p:cNvPr id="4" name="Slide Number Placeholder 3">
            <a:extLst>
              <a:ext uri="{FF2B5EF4-FFF2-40B4-BE49-F238E27FC236}">
                <a16:creationId xmlns:a16="http://schemas.microsoft.com/office/drawing/2014/main" id="{23EBC187-C475-4C73-A52D-066FDCED5707}"/>
              </a:ext>
            </a:extLst>
          </p:cNvPr>
          <p:cNvSpPr>
            <a:spLocks noGrp="1"/>
          </p:cNvSpPr>
          <p:nvPr>
            <p:ph type="sldNum" sz="quarter" idx="12"/>
          </p:nvPr>
        </p:nvSpPr>
        <p:spPr/>
        <p:txBody>
          <a:bodyPr/>
          <a:lstStyle/>
          <a:p>
            <a:fld id="{43E1C79E-4906-42D7-9799-8BE0AC9297B3}" type="slidenum">
              <a:rPr lang="en-US" smtClean="0"/>
              <a:pPr/>
              <a:t>4</a:t>
            </a:fld>
            <a:endParaRPr lang="en-US"/>
          </a:p>
        </p:txBody>
      </p:sp>
      <p:pic>
        <p:nvPicPr>
          <p:cNvPr id="6" name="Picture 5">
            <a:extLst>
              <a:ext uri="{FF2B5EF4-FFF2-40B4-BE49-F238E27FC236}">
                <a16:creationId xmlns:a16="http://schemas.microsoft.com/office/drawing/2014/main" id="{8A24AA8B-F00D-46F4-9B3E-110D20C47A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921" y="1911003"/>
            <a:ext cx="2330955" cy="3458094"/>
          </a:xfrm>
          <a:prstGeom prst="rect">
            <a:avLst/>
          </a:prstGeom>
          <a:ln>
            <a:solidFill>
              <a:schemeClr val="tx1"/>
            </a:solidFill>
          </a:ln>
        </p:spPr>
      </p:pic>
      <p:pic>
        <p:nvPicPr>
          <p:cNvPr id="12" name="Picture 11">
            <a:extLst>
              <a:ext uri="{FF2B5EF4-FFF2-40B4-BE49-F238E27FC236}">
                <a16:creationId xmlns:a16="http://schemas.microsoft.com/office/drawing/2014/main" id="{5296AD52-E008-4431-BD2A-A3C542650A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3043" y="1063182"/>
            <a:ext cx="5707583" cy="3227185"/>
          </a:xfrm>
          <a:prstGeom prst="rect">
            <a:avLst/>
          </a:prstGeom>
        </p:spPr>
      </p:pic>
      <p:pic>
        <p:nvPicPr>
          <p:cNvPr id="14" name="Picture 13">
            <a:extLst>
              <a:ext uri="{FF2B5EF4-FFF2-40B4-BE49-F238E27FC236}">
                <a16:creationId xmlns:a16="http://schemas.microsoft.com/office/drawing/2014/main" id="{99C4712B-E7C5-4D88-B97D-BBF05E19F2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6416" y="1358792"/>
            <a:ext cx="3675759" cy="4116850"/>
          </a:xfrm>
          <a:prstGeom prst="rect">
            <a:avLst/>
          </a:prstGeom>
          <a:ln w="3175">
            <a:solidFill>
              <a:schemeClr val="tx1"/>
            </a:solidFill>
          </a:ln>
        </p:spPr>
      </p:pic>
      <p:grpSp>
        <p:nvGrpSpPr>
          <p:cNvPr id="15" name="Group 14">
            <a:extLst>
              <a:ext uri="{FF2B5EF4-FFF2-40B4-BE49-F238E27FC236}">
                <a16:creationId xmlns:a16="http://schemas.microsoft.com/office/drawing/2014/main" id="{9AB379FC-5810-4817-87BE-DE0894105D40}"/>
              </a:ext>
            </a:extLst>
          </p:cNvPr>
          <p:cNvGrpSpPr/>
          <p:nvPr/>
        </p:nvGrpSpPr>
        <p:grpSpPr>
          <a:xfrm>
            <a:off x="1305134" y="454257"/>
            <a:ext cx="1019175" cy="181379"/>
            <a:chOff x="4127500" y="876491"/>
            <a:chExt cx="1019175" cy="181379"/>
          </a:xfrm>
        </p:grpSpPr>
        <p:sp>
          <p:nvSpPr>
            <p:cNvPr id="16" name="Oval 15">
              <a:extLst>
                <a:ext uri="{FF2B5EF4-FFF2-40B4-BE49-F238E27FC236}">
                  <a16:creationId xmlns:a16="http://schemas.microsoft.com/office/drawing/2014/main" id="{6DD46F2E-3720-41DB-B17D-121376A44D08}"/>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DCB3727-EE1C-44D6-ADC6-3DA476A27E06}"/>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21377F-C1DB-4D74-9901-0AD01B878D8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33EEF9-5E19-4941-9E28-AF2AFA570B30}"/>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close up of a sign&#10;&#10;Description generated with high confidence">
            <a:extLst>
              <a:ext uri="{FF2B5EF4-FFF2-40B4-BE49-F238E27FC236}">
                <a16:creationId xmlns:a16="http://schemas.microsoft.com/office/drawing/2014/main" id="{4F462332-3D54-41BC-ABF3-64B0AA0B1CF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22" name="TextBox 21">
            <a:extLst>
              <a:ext uri="{FF2B5EF4-FFF2-40B4-BE49-F238E27FC236}">
                <a16:creationId xmlns:a16="http://schemas.microsoft.com/office/drawing/2014/main" id="{432D6F86-D768-4F04-AF83-16BF3973E87A}"/>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1995</a:t>
            </a:r>
          </a:p>
        </p:txBody>
      </p:sp>
      <p:sp>
        <p:nvSpPr>
          <p:cNvPr id="23" name="TextBox 22">
            <a:extLst>
              <a:ext uri="{FF2B5EF4-FFF2-40B4-BE49-F238E27FC236}">
                <a16:creationId xmlns:a16="http://schemas.microsoft.com/office/drawing/2014/main" id="{73D8E1E3-045C-4693-8414-63A432457777}"/>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7">
                  <a:extLst>
                    <a:ext uri="{A12FA001-AC4F-418D-AE19-62706E023703}">
                      <ahyp:hlinkClr xmlns:ahyp="http://schemas.microsoft.com/office/drawing/2018/hyperlinkcolor" val="tx"/>
                    </a:ext>
                  </a:extLst>
                </a:hlinkClick>
              </a:rPr>
              <a:t>https://kengranderson.com</a:t>
            </a:r>
            <a:r>
              <a:rPr lang="en-US" sz="1400" dirty="0"/>
              <a:t> - Videos on YouTube, available at https://links.blackfacts.com/inner-city-software</a:t>
            </a:r>
          </a:p>
        </p:txBody>
      </p:sp>
      <p:pic>
        <p:nvPicPr>
          <p:cNvPr id="8" name="Picture 7">
            <a:extLst>
              <a:ext uri="{FF2B5EF4-FFF2-40B4-BE49-F238E27FC236}">
                <a16:creationId xmlns:a16="http://schemas.microsoft.com/office/drawing/2014/main" id="{8698AC7B-EC96-410A-9465-D45FD37D4F1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54354" y="2304926"/>
            <a:ext cx="4417868" cy="3351726"/>
          </a:xfrm>
          <a:prstGeom prst="rect">
            <a:avLst/>
          </a:prstGeom>
        </p:spPr>
      </p:pic>
      <p:pic>
        <p:nvPicPr>
          <p:cNvPr id="9" name="Picture 8">
            <a:extLst>
              <a:ext uri="{FF2B5EF4-FFF2-40B4-BE49-F238E27FC236}">
                <a16:creationId xmlns:a16="http://schemas.microsoft.com/office/drawing/2014/main" id="{C1D4962B-01F5-40F3-957E-27FB84073FD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50194" y="2277804"/>
            <a:ext cx="2685957" cy="3500843"/>
          </a:xfrm>
          <a:prstGeom prst="rect">
            <a:avLst/>
          </a:prstGeom>
          <a:ln>
            <a:solidFill>
              <a:schemeClr val="tx1"/>
            </a:solidFill>
          </a:ln>
        </p:spPr>
      </p:pic>
    </p:spTree>
    <p:extLst>
      <p:ext uri="{BB962C8B-B14F-4D97-AF65-F5344CB8AC3E}">
        <p14:creationId xmlns:p14="http://schemas.microsoft.com/office/powerpoint/2010/main" val="426508360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500"/>
                            </p:stCondLst>
                            <p:childTnLst>
                              <p:par>
                                <p:cTn id="18" presetID="16" presetClass="entr" presetSubtype="21"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3500"/>
                            </p:stCondLst>
                            <p:childTnLst>
                              <p:par>
                                <p:cTn id="22" presetID="42" presetClass="entr" presetSubtype="0"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5DB3-F810-45C9-B33B-705C54E0AB42}"/>
              </a:ext>
            </a:extLst>
          </p:cNvPr>
          <p:cNvSpPr>
            <a:spLocks noGrp="1"/>
          </p:cNvSpPr>
          <p:nvPr>
            <p:ph type="title"/>
          </p:nvPr>
        </p:nvSpPr>
        <p:spPr>
          <a:xfrm>
            <a:off x="2838689" y="286604"/>
            <a:ext cx="6417826" cy="615644"/>
          </a:xfrm>
        </p:spPr>
        <p:txBody>
          <a:bodyPr>
            <a:normAutofit fontScale="90000"/>
          </a:bodyPr>
          <a:lstStyle/>
          <a:p>
            <a:r>
              <a:rPr lang="en-US" dirty="0"/>
              <a:t>Starting Out </a:t>
            </a:r>
          </a:p>
        </p:txBody>
      </p:sp>
      <p:sp>
        <p:nvSpPr>
          <p:cNvPr id="4" name="Slide Number Placeholder 3">
            <a:extLst>
              <a:ext uri="{FF2B5EF4-FFF2-40B4-BE49-F238E27FC236}">
                <a16:creationId xmlns:a16="http://schemas.microsoft.com/office/drawing/2014/main" id="{BAC7E538-5041-4F2F-8916-6EAAFF6B63C2}"/>
              </a:ext>
            </a:extLst>
          </p:cNvPr>
          <p:cNvSpPr>
            <a:spLocks noGrp="1"/>
          </p:cNvSpPr>
          <p:nvPr>
            <p:ph type="sldNum" sz="quarter" idx="12"/>
          </p:nvPr>
        </p:nvSpPr>
        <p:spPr/>
        <p:txBody>
          <a:bodyPr/>
          <a:lstStyle/>
          <a:p>
            <a:fld id="{43E1C79E-4906-42D7-9799-8BE0AC9297B3}" type="slidenum">
              <a:rPr lang="en-US" smtClean="0"/>
              <a:pPr/>
              <a:t>5</a:t>
            </a:fld>
            <a:endParaRPr lang="en-US"/>
          </a:p>
        </p:txBody>
      </p:sp>
      <p:grpSp>
        <p:nvGrpSpPr>
          <p:cNvPr id="25" name="Group 24">
            <a:extLst>
              <a:ext uri="{FF2B5EF4-FFF2-40B4-BE49-F238E27FC236}">
                <a16:creationId xmlns:a16="http://schemas.microsoft.com/office/drawing/2014/main" id="{50CB7BA9-8926-4267-AB29-04F40D945697}"/>
              </a:ext>
            </a:extLst>
          </p:cNvPr>
          <p:cNvGrpSpPr/>
          <p:nvPr/>
        </p:nvGrpSpPr>
        <p:grpSpPr>
          <a:xfrm>
            <a:off x="1305134" y="454257"/>
            <a:ext cx="1019175" cy="181379"/>
            <a:chOff x="4127500" y="876491"/>
            <a:chExt cx="1019175" cy="181379"/>
          </a:xfrm>
        </p:grpSpPr>
        <p:sp>
          <p:nvSpPr>
            <p:cNvPr id="26" name="Oval 25">
              <a:extLst>
                <a:ext uri="{FF2B5EF4-FFF2-40B4-BE49-F238E27FC236}">
                  <a16:creationId xmlns:a16="http://schemas.microsoft.com/office/drawing/2014/main" id="{2AB33852-55BB-48A6-AF69-511BEAF4D498}"/>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B992873-1C49-41C2-9123-5197A2F29210}"/>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1B70348-7746-405A-8E1C-D82935D94B6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D74DD2-CD69-4C21-90DE-F34DA4ADE976}"/>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descr="A close up of a sign&#10;&#10;Description generated with high confidence">
            <a:extLst>
              <a:ext uri="{FF2B5EF4-FFF2-40B4-BE49-F238E27FC236}">
                <a16:creationId xmlns:a16="http://schemas.microsoft.com/office/drawing/2014/main" id="{2CFDC120-7A44-44EA-8EED-E51BEC8A64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32" name="TextBox 31">
            <a:extLst>
              <a:ext uri="{FF2B5EF4-FFF2-40B4-BE49-F238E27FC236}">
                <a16:creationId xmlns:a16="http://schemas.microsoft.com/office/drawing/2014/main" id="{41E3134E-82DE-48A2-8B11-2BB1B09DCE40}"/>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1989</a:t>
            </a:r>
          </a:p>
        </p:txBody>
      </p:sp>
      <p:pic>
        <p:nvPicPr>
          <p:cNvPr id="12" name="Picture 11">
            <a:extLst>
              <a:ext uri="{FF2B5EF4-FFF2-40B4-BE49-F238E27FC236}">
                <a16:creationId xmlns:a16="http://schemas.microsoft.com/office/drawing/2014/main" id="{0F2F877B-AD24-45ED-81DC-9A7E85A96F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45044" y="1384816"/>
            <a:ext cx="3470385" cy="3486612"/>
          </a:xfrm>
          <a:prstGeom prst="rect">
            <a:avLst/>
          </a:prstGeom>
          <a:ln>
            <a:solidFill>
              <a:schemeClr val="tx1"/>
            </a:solidFill>
          </a:ln>
        </p:spPr>
      </p:pic>
      <p:pic>
        <p:nvPicPr>
          <p:cNvPr id="13" name="Picture 12">
            <a:extLst>
              <a:ext uri="{FF2B5EF4-FFF2-40B4-BE49-F238E27FC236}">
                <a16:creationId xmlns:a16="http://schemas.microsoft.com/office/drawing/2014/main" id="{0189C935-754C-4E88-B2A9-3FED15D9A63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6469" y="1384816"/>
            <a:ext cx="3191696" cy="4169258"/>
          </a:xfrm>
          <a:prstGeom prst="rect">
            <a:avLst/>
          </a:prstGeom>
          <a:ln>
            <a:solidFill>
              <a:schemeClr val="tx1"/>
            </a:solidFill>
          </a:ln>
        </p:spPr>
      </p:pic>
    </p:spTree>
    <p:extLst>
      <p:ext uri="{BB962C8B-B14F-4D97-AF65-F5344CB8AC3E}">
        <p14:creationId xmlns:p14="http://schemas.microsoft.com/office/powerpoint/2010/main" val="78053526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5DB3-F810-45C9-B33B-705C54E0AB42}"/>
              </a:ext>
            </a:extLst>
          </p:cNvPr>
          <p:cNvSpPr>
            <a:spLocks noGrp="1"/>
          </p:cNvSpPr>
          <p:nvPr>
            <p:ph type="title"/>
          </p:nvPr>
        </p:nvSpPr>
        <p:spPr>
          <a:xfrm>
            <a:off x="2838689" y="286604"/>
            <a:ext cx="6417826" cy="615644"/>
          </a:xfrm>
        </p:spPr>
        <p:txBody>
          <a:bodyPr>
            <a:normAutofit fontScale="90000"/>
          </a:bodyPr>
          <a:lstStyle/>
          <a:p>
            <a:r>
              <a:rPr lang="en-US" dirty="0"/>
              <a:t>Teaching Myself to Code</a:t>
            </a:r>
          </a:p>
        </p:txBody>
      </p:sp>
      <p:sp>
        <p:nvSpPr>
          <p:cNvPr id="4" name="Slide Number Placeholder 3">
            <a:extLst>
              <a:ext uri="{FF2B5EF4-FFF2-40B4-BE49-F238E27FC236}">
                <a16:creationId xmlns:a16="http://schemas.microsoft.com/office/drawing/2014/main" id="{BAC7E538-5041-4F2F-8916-6EAAFF6B63C2}"/>
              </a:ext>
            </a:extLst>
          </p:cNvPr>
          <p:cNvSpPr>
            <a:spLocks noGrp="1"/>
          </p:cNvSpPr>
          <p:nvPr>
            <p:ph type="sldNum" sz="quarter" idx="12"/>
          </p:nvPr>
        </p:nvSpPr>
        <p:spPr/>
        <p:txBody>
          <a:bodyPr/>
          <a:lstStyle/>
          <a:p>
            <a:fld id="{43E1C79E-4906-42D7-9799-8BE0AC9297B3}" type="slidenum">
              <a:rPr lang="en-US" smtClean="0"/>
              <a:pPr/>
              <a:t>6</a:t>
            </a:fld>
            <a:endParaRPr lang="en-US"/>
          </a:p>
        </p:txBody>
      </p:sp>
      <p:pic>
        <p:nvPicPr>
          <p:cNvPr id="10" name="Picture 9">
            <a:extLst>
              <a:ext uri="{FF2B5EF4-FFF2-40B4-BE49-F238E27FC236}">
                <a16:creationId xmlns:a16="http://schemas.microsoft.com/office/drawing/2014/main" id="{15F04EE0-23C0-4710-862F-9C8CD12988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849" y="1805461"/>
            <a:ext cx="2726551" cy="3858547"/>
          </a:xfrm>
          <a:prstGeom prst="rect">
            <a:avLst/>
          </a:prstGeom>
        </p:spPr>
      </p:pic>
      <p:pic>
        <p:nvPicPr>
          <p:cNvPr id="8" name="Picture 7">
            <a:extLst>
              <a:ext uri="{FF2B5EF4-FFF2-40B4-BE49-F238E27FC236}">
                <a16:creationId xmlns:a16="http://schemas.microsoft.com/office/drawing/2014/main" id="{B6E45ACF-DD47-4F0E-94E0-CAD060C0E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55" y="1677347"/>
            <a:ext cx="2788587" cy="4143043"/>
          </a:xfrm>
          <a:prstGeom prst="rect">
            <a:avLst/>
          </a:prstGeom>
        </p:spPr>
      </p:pic>
      <p:grpSp>
        <p:nvGrpSpPr>
          <p:cNvPr id="25" name="Group 24">
            <a:extLst>
              <a:ext uri="{FF2B5EF4-FFF2-40B4-BE49-F238E27FC236}">
                <a16:creationId xmlns:a16="http://schemas.microsoft.com/office/drawing/2014/main" id="{50CB7BA9-8926-4267-AB29-04F40D945697}"/>
              </a:ext>
            </a:extLst>
          </p:cNvPr>
          <p:cNvGrpSpPr/>
          <p:nvPr/>
        </p:nvGrpSpPr>
        <p:grpSpPr>
          <a:xfrm>
            <a:off x="1305134" y="454257"/>
            <a:ext cx="1019175" cy="181379"/>
            <a:chOff x="4127500" y="876491"/>
            <a:chExt cx="1019175" cy="181379"/>
          </a:xfrm>
        </p:grpSpPr>
        <p:sp>
          <p:nvSpPr>
            <p:cNvPr id="26" name="Oval 25">
              <a:extLst>
                <a:ext uri="{FF2B5EF4-FFF2-40B4-BE49-F238E27FC236}">
                  <a16:creationId xmlns:a16="http://schemas.microsoft.com/office/drawing/2014/main" id="{2AB33852-55BB-48A6-AF69-511BEAF4D498}"/>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B992873-1C49-41C2-9123-5197A2F29210}"/>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1B70348-7746-405A-8E1C-D82935D94B6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D74DD2-CD69-4C21-90DE-F34DA4ADE976}"/>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5EDD33A-9678-4BFC-AB57-8B920E7328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9612" y="1306744"/>
            <a:ext cx="3526674" cy="4517189"/>
          </a:xfrm>
          <a:prstGeom prst="rect">
            <a:avLst/>
          </a:prstGeom>
        </p:spPr>
      </p:pic>
      <p:pic>
        <p:nvPicPr>
          <p:cNvPr id="30" name="Picture 29" descr="A close up of a sign&#10;&#10;Description generated with high confidence">
            <a:extLst>
              <a:ext uri="{FF2B5EF4-FFF2-40B4-BE49-F238E27FC236}">
                <a16:creationId xmlns:a16="http://schemas.microsoft.com/office/drawing/2014/main" id="{2CFDC120-7A44-44EA-8EED-E51BEC8A64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31" name="TextBox 30">
            <a:extLst>
              <a:ext uri="{FF2B5EF4-FFF2-40B4-BE49-F238E27FC236}">
                <a16:creationId xmlns:a16="http://schemas.microsoft.com/office/drawing/2014/main" id="{E29AEBE4-703A-41FF-A6DE-1D8BF1DD87A9}"/>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7">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8">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32" name="TextBox 31">
            <a:extLst>
              <a:ext uri="{FF2B5EF4-FFF2-40B4-BE49-F238E27FC236}">
                <a16:creationId xmlns:a16="http://schemas.microsoft.com/office/drawing/2014/main" id="{41E3134E-82DE-48A2-8B11-2BB1B09DCE40}"/>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1992</a:t>
            </a:r>
          </a:p>
        </p:txBody>
      </p:sp>
    </p:spTree>
    <p:extLst>
      <p:ext uri="{BB962C8B-B14F-4D97-AF65-F5344CB8AC3E}">
        <p14:creationId xmlns:p14="http://schemas.microsoft.com/office/powerpoint/2010/main" val="62097217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4"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514E-6436-4AC6-95D5-5A226F848091}"/>
              </a:ext>
            </a:extLst>
          </p:cNvPr>
          <p:cNvSpPr>
            <a:spLocks noGrp="1"/>
          </p:cNvSpPr>
          <p:nvPr>
            <p:ph type="title"/>
          </p:nvPr>
        </p:nvSpPr>
        <p:spPr>
          <a:xfrm>
            <a:off x="2603586" y="286604"/>
            <a:ext cx="5229901" cy="640408"/>
          </a:xfrm>
        </p:spPr>
        <p:txBody>
          <a:bodyPr>
            <a:normAutofit fontScale="90000"/>
          </a:bodyPr>
          <a:lstStyle/>
          <a:p>
            <a:r>
              <a:rPr lang="en-US" dirty="0"/>
              <a:t>Inner-City Software</a:t>
            </a:r>
          </a:p>
        </p:txBody>
      </p:sp>
      <p:sp>
        <p:nvSpPr>
          <p:cNvPr id="4" name="Slide Number Placeholder 3">
            <a:extLst>
              <a:ext uri="{FF2B5EF4-FFF2-40B4-BE49-F238E27FC236}">
                <a16:creationId xmlns:a16="http://schemas.microsoft.com/office/drawing/2014/main" id="{6CCD98EA-35BA-4647-8470-E815B16DFCEC}"/>
              </a:ext>
            </a:extLst>
          </p:cNvPr>
          <p:cNvSpPr>
            <a:spLocks noGrp="1"/>
          </p:cNvSpPr>
          <p:nvPr>
            <p:ph type="sldNum" sz="quarter" idx="12"/>
          </p:nvPr>
        </p:nvSpPr>
        <p:spPr/>
        <p:txBody>
          <a:bodyPr/>
          <a:lstStyle/>
          <a:p>
            <a:fld id="{43E1C79E-4906-42D7-9799-8BE0AC9297B3}" type="slidenum">
              <a:rPr lang="en-US" smtClean="0"/>
              <a:pPr/>
              <a:t>7</a:t>
            </a:fld>
            <a:endParaRPr lang="en-US"/>
          </a:p>
        </p:txBody>
      </p:sp>
      <p:pic>
        <p:nvPicPr>
          <p:cNvPr id="6" name="Picture 5">
            <a:extLst>
              <a:ext uri="{FF2B5EF4-FFF2-40B4-BE49-F238E27FC236}">
                <a16:creationId xmlns:a16="http://schemas.microsoft.com/office/drawing/2014/main" id="{2DEDB35E-8613-4792-BB56-29DF48B865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4682" y="975327"/>
            <a:ext cx="5229901" cy="4833321"/>
          </a:xfrm>
          <a:prstGeom prst="rect">
            <a:avLst/>
          </a:prstGeom>
        </p:spPr>
      </p:pic>
      <p:pic>
        <p:nvPicPr>
          <p:cNvPr id="8" name="Picture 7">
            <a:extLst>
              <a:ext uri="{FF2B5EF4-FFF2-40B4-BE49-F238E27FC236}">
                <a16:creationId xmlns:a16="http://schemas.microsoft.com/office/drawing/2014/main" id="{9792E82E-7224-43D5-8625-465C2BC923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3487" y="377801"/>
            <a:ext cx="3169213" cy="5389505"/>
          </a:xfrm>
          <a:prstGeom prst="rect">
            <a:avLst/>
          </a:prstGeom>
          <a:ln>
            <a:solidFill>
              <a:schemeClr val="tx1"/>
            </a:solidFill>
          </a:ln>
        </p:spPr>
      </p:pic>
      <p:grpSp>
        <p:nvGrpSpPr>
          <p:cNvPr id="11" name="Group 10">
            <a:extLst>
              <a:ext uri="{FF2B5EF4-FFF2-40B4-BE49-F238E27FC236}">
                <a16:creationId xmlns:a16="http://schemas.microsoft.com/office/drawing/2014/main" id="{D34A8D65-3DFE-4638-A45A-34478AF6BF18}"/>
              </a:ext>
            </a:extLst>
          </p:cNvPr>
          <p:cNvGrpSpPr/>
          <p:nvPr/>
        </p:nvGrpSpPr>
        <p:grpSpPr>
          <a:xfrm>
            <a:off x="1305134" y="454257"/>
            <a:ext cx="1019175" cy="181379"/>
            <a:chOff x="4127500" y="876491"/>
            <a:chExt cx="1019175" cy="181379"/>
          </a:xfrm>
        </p:grpSpPr>
        <p:sp>
          <p:nvSpPr>
            <p:cNvPr id="12" name="Oval 11">
              <a:extLst>
                <a:ext uri="{FF2B5EF4-FFF2-40B4-BE49-F238E27FC236}">
                  <a16:creationId xmlns:a16="http://schemas.microsoft.com/office/drawing/2014/main" id="{667AD6ED-3252-4C5E-823E-B22D17EBC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BB0A52-6597-4FFF-A856-F31D6DC02C37}"/>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3B3367-EC60-482D-91FE-8651291D1E1D}"/>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D4EB0A8-AF47-4186-9879-6CC1DD7D938D}"/>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A close up of a sign&#10;&#10;Description generated with high confidence">
            <a:extLst>
              <a:ext uri="{FF2B5EF4-FFF2-40B4-BE49-F238E27FC236}">
                <a16:creationId xmlns:a16="http://schemas.microsoft.com/office/drawing/2014/main" id="{2CDE9796-BBFC-438A-9128-85AAE0CEEA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17" name="TextBox 16">
            <a:extLst>
              <a:ext uri="{FF2B5EF4-FFF2-40B4-BE49-F238E27FC236}">
                <a16:creationId xmlns:a16="http://schemas.microsoft.com/office/drawing/2014/main" id="{C96474B9-1F22-4245-BA16-4D4997F26EC1}"/>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6">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7">
                  <a:extLst>
                    <a:ext uri="{A12FA001-AC4F-418D-AE19-62706E023703}">
                      <ahyp:hlinkClr xmlns:ahyp="http://schemas.microsoft.com/office/drawing/2018/hyperlinkcolor" val="tx"/>
                    </a:ext>
                  </a:extLst>
                </a:hlinkClick>
              </a:rPr>
              <a:t>https://links.blackfacts.com/inner-city-software</a:t>
            </a:r>
            <a:r>
              <a:rPr lang="en-US" sz="1400" dirty="0"/>
              <a:t> </a:t>
            </a:r>
          </a:p>
        </p:txBody>
      </p:sp>
      <p:sp>
        <p:nvSpPr>
          <p:cNvPr id="18" name="TextBox 17">
            <a:extLst>
              <a:ext uri="{FF2B5EF4-FFF2-40B4-BE49-F238E27FC236}">
                <a16:creationId xmlns:a16="http://schemas.microsoft.com/office/drawing/2014/main" id="{A92CB8B8-08D5-494A-BEE8-955928539293}"/>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1992</a:t>
            </a:r>
          </a:p>
        </p:txBody>
      </p:sp>
    </p:spTree>
    <p:extLst>
      <p:ext uri="{BB962C8B-B14F-4D97-AF65-F5344CB8AC3E}">
        <p14:creationId xmlns:p14="http://schemas.microsoft.com/office/powerpoint/2010/main" val="46563622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C9CC-9AF4-4424-BA77-02B117247120}"/>
              </a:ext>
            </a:extLst>
          </p:cNvPr>
          <p:cNvSpPr>
            <a:spLocks noGrp="1"/>
          </p:cNvSpPr>
          <p:nvPr>
            <p:ph type="title"/>
          </p:nvPr>
        </p:nvSpPr>
        <p:spPr>
          <a:xfrm>
            <a:off x="2549562" y="179914"/>
            <a:ext cx="8606118" cy="595714"/>
          </a:xfrm>
        </p:spPr>
        <p:txBody>
          <a:bodyPr>
            <a:noAutofit/>
          </a:bodyPr>
          <a:lstStyle/>
          <a:p>
            <a:r>
              <a:rPr lang="en-US" sz="3200" dirty="0"/>
              <a:t>The Tech Behind 350 Years of History</a:t>
            </a:r>
          </a:p>
        </p:txBody>
      </p:sp>
      <p:sp>
        <p:nvSpPr>
          <p:cNvPr id="4" name="Slide Number Placeholder 3">
            <a:extLst>
              <a:ext uri="{FF2B5EF4-FFF2-40B4-BE49-F238E27FC236}">
                <a16:creationId xmlns:a16="http://schemas.microsoft.com/office/drawing/2014/main" id="{23EBC187-C475-4C73-A52D-066FDCED5707}"/>
              </a:ext>
            </a:extLst>
          </p:cNvPr>
          <p:cNvSpPr>
            <a:spLocks noGrp="1"/>
          </p:cNvSpPr>
          <p:nvPr>
            <p:ph type="sldNum" sz="quarter" idx="12"/>
          </p:nvPr>
        </p:nvSpPr>
        <p:spPr/>
        <p:txBody>
          <a:bodyPr/>
          <a:lstStyle/>
          <a:p>
            <a:fld id="{43E1C79E-4906-42D7-9799-8BE0AC9297B3}" type="slidenum">
              <a:rPr lang="en-US" smtClean="0"/>
              <a:pPr/>
              <a:t>8</a:t>
            </a:fld>
            <a:endParaRPr lang="en-US"/>
          </a:p>
        </p:txBody>
      </p:sp>
      <p:grpSp>
        <p:nvGrpSpPr>
          <p:cNvPr id="15" name="Group 14">
            <a:extLst>
              <a:ext uri="{FF2B5EF4-FFF2-40B4-BE49-F238E27FC236}">
                <a16:creationId xmlns:a16="http://schemas.microsoft.com/office/drawing/2014/main" id="{9AB379FC-5810-4817-87BE-DE0894105D40}"/>
              </a:ext>
            </a:extLst>
          </p:cNvPr>
          <p:cNvGrpSpPr/>
          <p:nvPr/>
        </p:nvGrpSpPr>
        <p:grpSpPr>
          <a:xfrm>
            <a:off x="1305134" y="454257"/>
            <a:ext cx="1019175" cy="181379"/>
            <a:chOff x="4127500" y="876491"/>
            <a:chExt cx="1019175" cy="181379"/>
          </a:xfrm>
        </p:grpSpPr>
        <p:sp>
          <p:nvSpPr>
            <p:cNvPr id="16" name="Oval 15">
              <a:extLst>
                <a:ext uri="{FF2B5EF4-FFF2-40B4-BE49-F238E27FC236}">
                  <a16:creationId xmlns:a16="http://schemas.microsoft.com/office/drawing/2014/main" id="{6DD46F2E-3720-41DB-B17D-121376A44D08}"/>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DCB3727-EE1C-44D6-ADC6-3DA476A27E06}"/>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21377F-C1DB-4D74-9901-0AD01B878D84}"/>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33EEF9-5E19-4941-9E28-AF2AFA570B30}"/>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close up of a sign&#10;&#10;Description generated with high confidence">
            <a:extLst>
              <a:ext uri="{FF2B5EF4-FFF2-40B4-BE49-F238E27FC236}">
                <a16:creationId xmlns:a16="http://schemas.microsoft.com/office/drawing/2014/main" id="{4F462332-3D54-41BC-ABF3-64B0AA0B1C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22" name="TextBox 21">
            <a:extLst>
              <a:ext uri="{FF2B5EF4-FFF2-40B4-BE49-F238E27FC236}">
                <a16:creationId xmlns:a16="http://schemas.microsoft.com/office/drawing/2014/main" id="{432D6F86-D768-4F04-AF83-16BF3973E87A}"/>
              </a:ext>
            </a:extLst>
          </p:cNvPr>
          <p:cNvSpPr txBox="1"/>
          <p:nvPr/>
        </p:nvSpPr>
        <p:spPr>
          <a:xfrm>
            <a:off x="141373" y="938641"/>
            <a:ext cx="1533716" cy="646331"/>
          </a:xfrm>
          <a:prstGeom prst="rect">
            <a:avLst/>
          </a:prstGeom>
          <a:noFill/>
        </p:spPr>
        <p:txBody>
          <a:bodyPr wrap="square" rtlCol="0">
            <a:spAutoFit/>
          </a:bodyPr>
          <a:lstStyle/>
          <a:p>
            <a:r>
              <a:rPr lang="en-US" sz="3600" dirty="0">
                <a:latin typeface="Arial Black" panose="020B0A04020102020204" pitchFamily="34" charset="0"/>
              </a:rPr>
              <a:t>1995</a:t>
            </a:r>
          </a:p>
        </p:txBody>
      </p:sp>
      <p:sp>
        <p:nvSpPr>
          <p:cNvPr id="23" name="TextBox 22">
            <a:extLst>
              <a:ext uri="{FF2B5EF4-FFF2-40B4-BE49-F238E27FC236}">
                <a16:creationId xmlns:a16="http://schemas.microsoft.com/office/drawing/2014/main" id="{73D8E1E3-045C-4693-8414-63A432457777}"/>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4">
                  <a:extLst>
                    <a:ext uri="{A12FA001-AC4F-418D-AE19-62706E023703}">
                      <ahyp:hlinkClr xmlns:ahyp="http://schemas.microsoft.com/office/drawing/2018/hyperlinkcolor" val="tx"/>
                    </a:ext>
                  </a:extLst>
                </a:hlinkClick>
              </a:rPr>
              <a:t>https://kengranderson.com</a:t>
            </a:r>
            <a:r>
              <a:rPr lang="en-US" sz="1400" dirty="0"/>
              <a:t> - Videos on YouTube, available at https://links.blackfacts.com/inner-city-software</a:t>
            </a:r>
          </a:p>
        </p:txBody>
      </p:sp>
      <p:pic>
        <p:nvPicPr>
          <p:cNvPr id="5" name="Picture 4">
            <a:extLst>
              <a:ext uri="{FF2B5EF4-FFF2-40B4-BE49-F238E27FC236}">
                <a16:creationId xmlns:a16="http://schemas.microsoft.com/office/drawing/2014/main" id="{0491B137-229F-4C8F-B944-F6C4A7C51E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1238" y="1078633"/>
            <a:ext cx="3019815" cy="2800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85816A0-15CD-4766-8CDA-638A24ED19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5089" y="1078633"/>
            <a:ext cx="3008588" cy="2800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FDFFB98D-EEEC-4768-95FE-A56D71CD901F}"/>
              </a:ext>
            </a:extLst>
          </p:cNvPr>
          <p:cNvPicPr>
            <a:picLocks noChangeAspect="1"/>
          </p:cNvPicPr>
          <p:nvPr/>
        </p:nvPicPr>
        <p:blipFill>
          <a:blip r:embed="rId7"/>
          <a:stretch>
            <a:fillRect/>
          </a:stretch>
        </p:blipFill>
        <p:spPr>
          <a:xfrm>
            <a:off x="8078915" y="1078633"/>
            <a:ext cx="3643086" cy="3375212"/>
          </a:xfrm>
          <a:prstGeom prst="rect">
            <a:avLst/>
          </a:prstGeom>
        </p:spPr>
      </p:pic>
      <p:pic>
        <p:nvPicPr>
          <p:cNvPr id="26" name="Picture 25">
            <a:extLst>
              <a:ext uri="{FF2B5EF4-FFF2-40B4-BE49-F238E27FC236}">
                <a16:creationId xmlns:a16="http://schemas.microsoft.com/office/drawing/2014/main" id="{5A0EAEE5-E54B-4D0A-AF69-8FDED99346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828" y="2469700"/>
            <a:ext cx="4554071" cy="3415553"/>
          </a:xfrm>
          <a:prstGeom prst="rect">
            <a:avLst/>
          </a:prstGeom>
        </p:spPr>
      </p:pic>
      <p:pic>
        <p:nvPicPr>
          <p:cNvPr id="24" name="Picture 23">
            <a:extLst>
              <a:ext uri="{FF2B5EF4-FFF2-40B4-BE49-F238E27FC236}">
                <a16:creationId xmlns:a16="http://schemas.microsoft.com/office/drawing/2014/main" id="{435D3E4B-E1BF-4D81-B6C1-76AA5E637CBB}"/>
              </a:ext>
            </a:extLst>
          </p:cNvPr>
          <p:cNvPicPr>
            <a:picLocks noChangeAspect="1"/>
          </p:cNvPicPr>
          <p:nvPr/>
        </p:nvPicPr>
        <p:blipFill>
          <a:blip r:embed="rId9"/>
          <a:stretch>
            <a:fillRect/>
          </a:stretch>
        </p:blipFill>
        <p:spPr>
          <a:xfrm>
            <a:off x="4428929" y="2695321"/>
            <a:ext cx="3956957" cy="3189932"/>
          </a:xfrm>
          <a:prstGeom prst="rect">
            <a:avLst/>
          </a:prstGeom>
        </p:spPr>
      </p:pic>
    </p:spTree>
    <p:extLst>
      <p:ext uri="{BB962C8B-B14F-4D97-AF65-F5344CB8AC3E}">
        <p14:creationId xmlns:p14="http://schemas.microsoft.com/office/powerpoint/2010/main" val="15596146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9D18-F49F-443C-A1F1-7D4A7C3D2F35}"/>
              </a:ext>
            </a:extLst>
          </p:cNvPr>
          <p:cNvSpPr>
            <a:spLocks noGrp="1"/>
          </p:cNvSpPr>
          <p:nvPr>
            <p:ph type="title"/>
          </p:nvPr>
        </p:nvSpPr>
        <p:spPr>
          <a:xfrm>
            <a:off x="2509436" y="286604"/>
            <a:ext cx="8646243" cy="626166"/>
          </a:xfrm>
        </p:spPr>
        <p:txBody>
          <a:bodyPr>
            <a:normAutofit fontScale="90000"/>
          </a:bodyPr>
          <a:lstStyle/>
          <a:p>
            <a:r>
              <a:rPr lang="en-US" dirty="0"/>
              <a:t>Inner-City Software Clients</a:t>
            </a:r>
          </a:p>
        </p:txBody>
      </p:sp>
      <p:sp>
        <p:nvSpPr>
          <p:cNvPr id="4" name="Slide Number Placeholder 3">
            <a:extLst>
              <a:ext uri="{FF2B5EF4-FFF2-40B4-BE49-F238E27FC236}">
                <a16:creationId xmlns:a16="http://schemas.microsoft.com/office/drawing/2014/main" id="{2609CA3D-4C92-4D74-8B66-9EBC6DA408CB}"/>
              </a:ext>
            </a:extLst>
          </p:cNvPr>
          <p:cNvSpPr>
            <a:spLocks noGrp="1"/>
          </p:cNvSpPr>
          <p:nvPr>
            <p:ph type="sldNum" sz="quarter" idx="12"/>
          </p:nvPr>
        </p:nvSpPr>
        <p:spPr/>
        <p:txBody>
          <a:bodyPr/>
          <a:lstStyle/>
          <a:p>
            <a:fld id="{43E1C79E-4906-42D7-9799-8BE0AC9297B3}" type="slidenum">
              <a:rPr lang="en-US" smtClean="0"/>
              <a:pPr/>
              <a:t>9</a:t>
            </a:fld>
            <a:endParaRPr lang="en-US"/>
          </a:p>
        </p:txBody>
      </p:sp>
      <p:pic>
        <p:nvPicPr>
          <p:cNvPr id="8" name="Picture 7">
            <a:extLst>
              <a:ext uri="{FF2B5EF4-FFF2-40B4-BE49-F238E27FC236}">
                <a16:creationId xmlns:a16="http://schemas.microsoft.com/office/drawing/2014/main" id="{C2CE89CA-FDBB-4616-9D5B-460841EEED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8850" y="3083587"/>
            <a:ext cx="3840494" cy="2793086"/>
          </a:xfrm>
          <a:prstGeom prst="rect">
            <a:avLst/>
          </a:prstGeom>
        </p:spPr>
      </p:pic>
      <p:pic>
        <p:nvPicPr>
          <p:cNvPr id="10" name="Picture 9">
            <a:extLst>
              <a:ext uri="{FF2B5EF4-FFF2-40B4-BE49-F238E27FC236}">
                <a16:creationId xmlns:a16="http://schemas.microsoft.com/office/drawing/2014/main" id="{1D369EE0-2B6A-4DE2-8200-207A07B68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3967" y="2709769"/>
            <a:ext cx="4293489" cy="3122538"/>
          </a:xfrm>
          <a:prstGeom prst="rect">
            <a:avLst/>
          </a:prstGeom>
        </p:spPr>
      </p:pic>
      <p:pic>
        <p:nvPicPr>
          <p:cNvPr id="24" name="Picture 23">
            <a:extLst>
              <a:ext uri="{FF2B5EF4-FFF2-40B4-BE49-F238E27FC236}">
                <a16:creationId xmlns:a16="http://schemas.microsoft.com/office/drawing/2014/main" id="{A5C9DDE3-0689-4EA4-AB5F-57F0A44A9F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4040" y="1025693"/>
            <a:ext cx="3949107" cy="2872078"/>
          </a:xfrm>
          <a:prstGeom prst="rect">
            <a:avLst/>
          </a:prstGeom>
        </p:spPr>
      </p:pic>
      <p:pic>
        <p:nvPicPr>
          <p:cNvPr id="30" name="Picture 29">
            <a:extLst>
              <a:ext uri="{FF2B5EF4-FFF2-40B4-BE49-F238E27FC236}">
                <a16:creationId xmlns:a16="http://schemas.microsoft.com/office/drawing/2014/main" id="{8BB3196D-65B9-498F-82D6-B60BCD8513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5237" y="1384171"/>
            <a:ext cx="2799081" cy="3309552"/>
          </a:xfrm>
          <a:prstGeom prst="rect">
            <a:avLst/>
          </a:prstGeom>
        </p:spPr>
      </p:pic>
      <p:pic>
        <p:nvPicPr>
          <p:cNvPr id="34" name="Picture 33">
            <a:extLst>
              <a:ext uri="{FF2B5EF4-FFF2-40B4-BE49-F238E27FC236}">
                <a16:creationId xmlns:a16="http://schemas.microsoft.com/office/drawing/2014/main" id="{6E368A96-6B14-48C6-8D02-F19A8A1B8A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4211" y="2744035"/>
            <a:ext cx="3469278" cy="2770604"/>
          </a:xfrm>
          <a:prstGeom prst="rect">
            <a:avLst/>
          </a:prstGeom>
        </p:spPr>
      </p:pic>
      <p:pic>
        <p:nvPicPr>
          <p:cNvPr id="38" name="Picture 37">
            <a:extLst>
              <a:ext uri="{FF2B5EF4-FFF2-40B4-BE49-F238E27FC236}">
                <a16:creationId xmlns:a16="http://schemas.microsoft.com/office/drawing/2014/main" id="{76E5079D-4B2A-45E5-91E0-5DD73E9BD5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1711" y="1320853"/>
            <a:ext cx="3469277" cy="2446845"/>
          </a:xfrm>
          <a:prstGeom prst="rect">
            <a:avLst/>
          </a:prstGeom>
        </p:spPr>
      </p:pic>
      <p:pic>
        <p:nvPicPr>
          <p:cNvPr id="40" name="Picture 39">
            <a:extLst>
              <a:ext uri="{FF2B5EF4-FFF2-40B4-BE49-F238E27FC236}">
                <a16:creationId xmlns:a16="http://schemas.microsoft.com/office/drawing/2014/main" id="{F3760DA5-79D8-4361-966F-01173EDA50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2390" y="1320853"/>
            <a:ext cx="4388661" cy="2416359"/>
          </a:xfrm>
          <a:prstGeom prst="rect">
            <a:avLst/>
          </a:prstGeom>
        </p:spPr>
      </p:pic>
      <p:grpSp>
        <p:nvGrpSpPr>
          <p:cNvPr id="41" name="Group 40">
            <a:extLst>
              <a:ext uri="{FF2B5EF4-FFF2-40B4-BE49-F238E27FC236}">
                <a16:creationId xmlns:a16="http://schemas.microsoft.com/office/drawing/2014/main" id="{68ECFFEE-233E-41AE-B8C1-F050AC3A69E5}"/>
              </a:ext>
            </a:extLst>
          </p:cNvPr>
          <p:cNvGrpSpPr/>
          <p:nvPr/>
        </p:nvGrpSpPr>
        <p:grpSpPr>
          <a:xfrm>
            <a:off x="1305134" y="454257"/>
            <a:ext cx="1019175" cy="181379"/>
            <a:chOff x="4127500" y="876491"/>
            <a:chExt cx="1019175" cy="181379"/>
          </a:xfrm>
        </p:grpSpPr>
        <p:sp>
          <p:nvSpPr>
            <p:cNvPr id="42" name="Oval 41">
              <a:extLst>
                <a:ext uri="{FF2B5EF4-FFF2-40B4-BE49-F238E27FC236}">
                  <a16:creationId xmlns:a16="http://schemas.microsoft.com/office/drawing/2014/main" id="{8EAAB32B-5F61-4CCB-A40F-600E3B8118AE}"/>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69063D-96AD-4F93-8299-06D5150170B6}"/>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C36C937-63AE-42BF-8DEB-57419B635B0B}"/>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49C9B93-8E58-49A6-A478-93B4049D660C}"/>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5" descr="A close up of a sign&#10;&#10;Description generated with high confidence">
            <a:extLst>
              <a:ext uri="{FF2B5EF4-FFF2-40B4-BE49-F238E27FC236}">
                <a16:creationId xmlns:a16="http://schemas.microsoft.com/office/drawing/2014/main" id="{45E4B63B-1E17-4EA9-896F-250EFC7CAF8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2544" b="-4"/>
          <a:stretch/>
        </p:blipFill>
        <p:spPr>
          <a:xfrm>
            <a:off x="198699" y="163442"/>
            <a:ext cx="819962" cy="763569"/>
          </a:xfrm>
          <a:prstGeom prst="rect">
            <a:avLst/>
          </a:prstGeom>
        </p:spPr>
      </p:pic>
      <p:sp>
        <p:nvSpPr>
          <p:cNvPr id="47" name="TextBox 46">
            <a:extLst>
              <a:ext uri="{FF2B5EF4-FFF2-40B4-BE49-F238E27FC236}">
                <a16:creationId xmlns:a16="http://schemas.microsoft.com/office/drawing/2014/main" id="{8C59D7E3-AD44-4F89-BCAC-181D1DE385DB}"/>
              </a:ext>
            </a:extLst>
          </p:cNvPr>
          <p:cNvSpPr txBox="1"/>
          <p:nvPr/>
        </p:nvSpPr>
        <p:spPr>
          <a:xfrm>
            <a:off x="266638" y="5959657"/>
            <a:ext cx="11719683" cy="307777"/>
          </a:xfrm>
          <a:prstGeom prst="rect">
            <a:avLst/>
          </a:prstGeom>
          <a:noFill/>
        </p:spPr>
        <p:txBody>
          <a:bodyPr wrap="square" rtlCol="0">
            <a:spAutoFit/>
          </a:bodyPr>
          <a:lstStyle/>
          <a:p>
            <a:pPr algn="ctr"/>
            <a:r>
              <a:rPr lang="en-US" sz="1400" dirty="0"/>
              <a:t>Historical Images / Presentations available at </a:t>
            </a:r>
            <a:r>
              <a:rPr lang="en-US" sz="1400" dirty="0">
                <a:hlinkClick r:id="rId11">
                  <a:extLst>
                    <a:ext uri="{A12FA001-AC4F-418D-AE19-62706E023703}">
                      <ahyp:hlinkClr xmlns:ahyp="http://schemas.microsoft.com/office/drawing/2018/hyperlinkcolor" val="tx"/>
                    </a:ext>
                  </a:extLst>
                </a:hlinkClick>
              </a:rPr>
              <a:t>https://kengranderson.com</a:t>
            </a:r>
            <a:r>
              <a:rPr lang="en-US" sz="1400" dirty="0"/>
              <a:t> - Videos on YouTube, available at </a:t>
            </a:r>
            <a:r>
              <a:rPr lang="en-US" sz="1400" dirty="0">
                <a:hlinkClick r:id="rId12">
                  <a:extLst>
                    <a:ext uri="{A12FA001-AC4F-418D-AE19-62706E023703}">
                      <ahyp:hlinkClr xmlns:ahyp="http://schemas.microsoft.com/office/drawing/2018/hyperlinkcolor" val="tx"/>
                    </a:ext>
                  </a:extLst>
                </a:hlinkClick>
              </a:rPr>
              <a:t>https://links.blackfacts.com/inner-city-software</a:t>
            </a:r>
            <a:r>
              <a:rPr lang="en-US" sz="1400" dirty="0"/>
              <a:t> </a:t>
            </a:r>
          </a:p>
        </p:txBody>
      </p:sp>
      <p:pic>
        <p:nvPicPr>
          <p:cNvPr id="32" name="Picture 31">
            <a:extLst>
              <a:ext uri="{FF2B5EF4-FFF2-40B4-BE49-F238E27FC236}">
                <a16:creationId xmlns:a16="http://schemas.microsoft.com/office/drawing/2014/main" id="{3388A018-7081-449F-98B5-84EA5A8EEA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28670" y="2544275"/>
            <a:ext cx="3103392" cy="3011320"/>
          </a:xfrm>
          <a:prstGeom prst="rect">
            <a:avLst/>
          </a:prstGeom>
        </p:spPr>
      </p:pic>
      <p:pic>
        <p:nvPicPr>
          <p:cNvPr id="36" name="Picture 35">
            <a:extLst>
              <a:ext uri="{FF2B5EF4-FFF2-40B4-BE49-F238E27FC236}">
                <a16:creationId xmlns:a16="http://schemas.microsoft.com/office/drawing/2014/main" id="{7F7FC029-16DD-456B-93FE-3347280944B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05061" y="3062988"/>
            <a:ext cx="3558879" cy="2535030"/>
          </a:xfrm>
          <a:prstGeom prst="rect">
            <a:avLst/>
          </a:prstGeom>
        </p:spPr>
      </p:pic>
      <p:pic>
        <p:nvPicPr>
          <p:cNvPr id="28" name="Picture 27">
            <a:extLst>
              <a:ext uri="{FF2B5EF4-FFF2-40B4-BE49-F238E27FC236}">
                <a16:creationId xmlns:a16="http://schemas.microsoft.com/office/drawing/2014/main" id="{6E2BAF0C-949D-4283-B4CD-CB883376120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89956" y="1968276"/>
            <a:ext cx="3469279" cy="2773568"/>
          </a:xfrm>
          <a:prstGeom prst="rect">
            <a:avLst/>
          </a:prstGeom>
        </p:spPr>
      </p:pic>
      <p:pic>
        <p:nvPicPr>
          <p:cNvPr id="26" name="Picture 25">
            <a:extLst>
              <a:ext uri="{FF2B5EF4-FFF2-40B4-BE49-F238E27FC236}">
                <a16:creationId xmlns:a16="http://schemas.microsoft.com/office/drawing/2014/main" id="{84B5DE6A-7A83-47B9-9B10-2859A30E519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9545" y="3253506"/>
            <a:ext cx="3097521" cy="2445669"/>
          </a:xfrm>
          <a:prstGeom prst="rect">
            <a:avLst/>
          </a:prstGeom>
        </p:spPr>
      </p:pic>
      <p:pic>
        <p:nvPicPr>
          <p:cNvPr id="22" name="Picture 21">
            <a:extLst>
              <a:ext uri="{FF2B5EF4-FFF2-40B4-BE49-F238E27FC236}">
                <a16:creationId xmlns:a16="http://schemas.microsoft.com/office/drawing/2014/main" id="{B0ABE9D7-5BEF-45A4-81FB-B28E1D26B51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064129" y="2559499"/>
            <a:ext cx="2972856" cy="2593641"/>
          </a:xfrm>
          <a:prstGeom prst="rect">
            <a:avLst/>
          </a:prstGeom>
        </p:spPr>
      </p:pic>
      <p:pic>
        <p:nvPicPr>
          <p:cNvPr id="20" name="Picture 19">
            <a:extLst>
              <a:ext uri="{FF2B5EF4-FFF2-40B4-BE49-F238E27FC236}">
                <a16:creationId xmlns:a16="http://schemas.microsoft.com/office/drawing/2014/main" id="{8A9CACBD-F6DF-4F66-8D88-E968FC4B6D9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57268" y="1943251"/>
            <a:ext cx="3380019" cy="2606699"/>
          </a:xfrm>
          <a:prstGeom prst="rect">
            <a:avLst/>
          </a:prstGeom>
        </p:spPr>
      </p:pic>
      <p:pic>
        <p:nvPicPr>
          <p:cNvPr id="18" name="Picture 17">
            <a:extLst>
              <a:ext uri="{FF2B5EF4-FFF2-40B4-BE49-F238E27FC236}">
                <a16:creationId xmlns:a16="http://schemas.microsoft.com/office/drawing/2014/main" id="{831F2F3C-A90A-45D7-8C1F-F688F3F2D15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07352" y="1065957"/>
            <a:ext cx="2890321" cy="2416359"/>
          </a:xfrm>
          <a:prstGeom prst="rect">
            <a:avLst/>
          </a:prstGeom>
        </p:spPr>
      </p:pic>
      <p:pic>
        <p:nvPicPr>
          <p:cNvPr id="16" name="Picture 15">
            <a:extLst>
              <a:ext uri="{FF2B5EF4-FFF2-40B4-BE49-F238E27FC236}">
                <a16:creationId xmlns:a16="http://schemas.microsoft.com/office/drawing/2014/main" id="{2FACC5F6-213F-460F-92FE-DF2DC2ABB75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572196" y="1041693"/>
            <a:ext cx="3105611" cy="2387307"/>
          </a:xfrm>
          <a:prstGeom prst="rect">
            <a:avLst/>
          </a:prstGeom>
        </p:spPr>
      </p:pic>
      <p:pic>
        <p:nvPicPr>
          <p:cNvPr id="14" name="Picture 13">
            <a:extLst>
              <a:ext uri="{FF2B5EF4-FFF2-40B4-BE49-F238E27FC236}">
                <a16:creationId xmlns:a16="http://schemas.microsoft.com/office/drawing/2014/main" id="{D1B24BA4-AECD-40FD-A3DD-28DADF51FB8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265668" y="2643855"/>
            <a:ext cx="3301671" cy="2548213"/>
          </a:xfrm>
          <a:prstGeom prst="rect">
            <a:avLst/>
          </a:prstGeom>
        </p:spPr>
      </p:pic>
      <p:pic>
        <p:nvPicPr>
          <p:cNvPr id="6" name="Content Placeholder 5">
            <a:extLst>
              <a:ext uri="{FF2B5EF4-FFF2-40B4-BE49-F238E27FC236}">
                <a16:creationId xmlns:a16="http://schemas.microsoft.com/office/drawing/2014/main" id="{F02EA949-8BCC-4BCD-BFB2-D44DDE6161F1}"/>
              </a:ext>
            </a:extLst>
          </p:cNvPr>
          <p:cNvPicPr>
            <a:picLocks noGrp="1" noChangeAspect="1"/>
          </p:cNvPicPr>
          <p:nvPr>
            <p:ph idx="1"/>
          </p:nvPr>
        </p:nvPicPr>
        <p:blipFill>
          <a:blip r:embed="rId22" cstate="screen">
            <a:extLst>
              <a:ext uri="{28A0092B-C50C-407E-A947-70E740481C1C}">
                <a14:useLocalDpi xmlns:a14="http://schemas.microsoft.com/office/drawing/2010/main"/>
              </a:ext>
            </a:extLst>
          </a:blip>
          <a:stretch>
            <a:fillRect/>
          </a:stretch>
        </p:blipFill>
        <p:spPr>
          <a:xfrm>
            <a:off x="7091351" y="2822657"/>
            <a:ext cx="3823230" cy="3075671"/>
          </a:xfrm>
        </p:spPr>
      </p:pic>
      <p:pic>
        <p:nvPicPr>
          <p:cNvPr id="12" name="Picture 11">
            <a:extLst>
              <a:ext uri="{FF2B5EF4-FFF2-40B4-BE49-F238E27FC236}">
                <a16:creationId xmlns:a16="http://schemas.microsoft.com/office/drawing/2014/main" id="{28CF228D-2352-4158-B961-604DB1537EF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26050" y="2235346"/>
            <a:ext cx="3618955" cy="3709964"/>
          </a:xfrm>
          <a:prstGeom prst="rect">
            <a:avLst/>
          </a:prstGeom>
        </p:spPr>
      </p:pic>
    </p:spTree>
    <p:extLst>
      <p:ext uri="{BB962C8B-B14F-4D97-AF65-F5344CB8AC3E}">
        <p14:creationId xmlns:p14="http://schemas.microsoft.com/office/powerpoint/2010/main" val="172353897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ppt_x"/>
                                          </p:val>
                                        </p:tav>
                                        <p:tav tm="100000">
                                          <p:val>
                                            <p:strVal val="#ppt_x"/>
                                          </p:val>
                                        </p:tav>
                                      </p:tavLst>
                                    </p:anim>
                                    <p:anim calcmode="lin" valueType="num">
                                      <p:cBhvr additive="base">
                                        <p:cTn id="33" dur="500" fill="hold"/>
                                        <p:tgtEl>
                                          <p:spTgt spid="3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ppt_x"/>
                                          </p:val>
                                        </p:tav>
                                        <p:tav tm="100000">
                                          <p:val>
                                            <p:strVal val="#ppt_x"/>
                                          </p:val>
                                        </p:tav>
                                      </p:tavLst>
                                    </p:anim>
                                    <p:anim calcmode="lin" valueType="num">
                                      <p:cBhvr additive="base">
                                        <p:cTn id="73" dur="500" fill="hold"/>
                                        <p:tgtEl>
                                          <p:spTgt spid="40"/>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nodeType="after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nodeType="after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ppt_x"/>
                                          </p:val>
                                        </p:tav>
                                        <p:tav tm="100000">
                                          <p:val>
                                            <p:strVal val="#ppt_x"/>
                                          </p:val>
                                        </p:tav>
                                      </p:tavLst>
                                    </p:anim>
                                    <p:anim calcmode="lin" valueType="num">
                                      <p:cBhvr additive="base">
                                        <p:cTn id="88" dur="500" fill="hold"/>
                                        <p:tgtEl>
                                          <p:spTgt spid="6"/>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nodeType="afterEffect">
                                  <p:stCondLst>
                                    <p:cond delay="0"/>
                                  </p:stCondLst>
                                  <p:childTnLst>
                                    <p:set>
                                      <p:cBhvr>
                                        <p:cTn id="91" dur="1" fill="hold">
                                          <p:stCondLst>
                                            <p:cond delay="0"/>
                                          </p:stCondLst>
                                        </p:cTn>
                                        <p:tgtEl>
                                          <p:spTgt spid="16"/>
                                        </p:tgtEl>
                                        <p:attrNameLst>
                                          <p:attrName>style.visibility</p:attrName>
                                        </p:attrNameLst>
                                      </p:cBhvr>
                                      <p:to>
                                        <p:strVal val="visible"/>
                                      </p:to>
                                    </p:set>
                                    <p:anim calcmode="lin" valueType="num">
                                      <p:cBhvr additive="base">
                                        <p:cTn id="92" dur="500" fill="hold"/>
                                        <p:tgtEl>
                                          <p:spTgt spid="16"/>
                                        </p:tgtEl>
                                        <p:attrNameLst>
                                          <p:attrName>ppt_x</p:attrName>
                                        </p:attrNameLst>
                                      </p:cBhvr>
                                      <p:tavLst>
                                        <p:tav tm="0">
                                          <p:val>
                                            <p:strVal val="#ppt_x"/>
                                          </p:val>
                                        </p:tav>
                                        <p:tav tm="100000">
                                          <p:val>
                                            <p:strVal val="#ppt_x"/>
                                          </p:val>
                                        </p:tav>
                                      </p:tavLst>
                                    </p:anim>
                                    <p:anim calcmode="lin" valueType="num">
                                      <p:cBhvr additive="base">
                                        <p:cTn id="9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Icons.ExpandCollapse" Revision="1" Stencil="System.Storyboarding.Icons" StencilVersion="0.1"/>
</Control>
</file>

<file path=customXml/itemProps1.xml><?xml version="1.0" encoding="utf-8"?>
<ds:datastoreItem xmlns:ds="http://schemas.openxmlformats.org/officeDocument/2006/customXml" ds:itemID="{63CEBE95-676B-4377-A374-721C347ABA76}">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Retrospect</Template>
  <TotalTime>145093</TotalTime>
  <Words>3346</Words>
  <Application>Microsoft Office PowerPoint</Application>
  <PresentationFormat>Widescreen</PresentationFormat>
  <Paragraphs>400</Paragraphs>
  <Slides>28</Slides>
  <Notes>22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Black</vt:lpstr>
      <vt:lpstr>Calibri</vt:lpstr>
      <vt:lpstr>Calibri Light</vt:lpstr>
      <vt:lpstr>Segoe UI</vt:lpstr>
      <vt:lpstr>Wingdings</vt:lpstr>
      <vt:lpstr>Retrospect</vt:lpstr>
      <vt:lpstr>26 Years of Diversity Technology Solutions (Built on the Microsoft Stack)</vt:lpstr>
      <vt:lpstr>Introductions / Objectives</vt:lpstr>
      <vt:lpstr>African-Americans in Boston: More Than 350 Years </vt:lpstr>
      <vt:lpstr>African-Americans in Boston: More Than 350 Years </vt:lpstr>
      <vt:lpstr>Starting Out </vt:lpstr>
      <vt:lpstr>Teaching Myself to Code</vt:lpstr>
      <vt:lpstr>Inner-City Software</vt:lpstr>
      <vt:lpstr>The Tech Behind 350 Years of History</vt:lpstr>
      <vt:lpstr>Inner-City Software Clients</vt:lpstr>
      <vt:lpstr>Inner City Access</vt:lpstr>
      <vt:lpstr>Inner City Access – Enabled by Microsoft</vt:lpstr>
      <vt:lpstr>Blackfacts.com</vt:lpstr>
      <vt:lpstr>NSBE Annual Conference VB Presentation</vt:lpstr>
      <vt:lpstr>WebTV - Putting Folks Online for $139</vt:lpstr>
      <vt:lpstr>Boston’s Empowerment Zone</vt:lpstr>
      <vt:lpstr>Roxbury.com</vt:lpstr>
      <vt:lpstr>PowerPoint Presentation</vt:lpstr>
      <vt:lpstr>PowerPoint Presentation</vt:lpstr>
      <vt:lpstr>PowerPoint Presentation</vt:lpstr>
      <vt:lpstr>Government of Saint Lucia Web Site</vt:lpstr>
      <vt:lpstr>Blackfacts Reboot</vt:lpstr>
      <vt:lpstr>What is BlackFacts.com?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26 Years of Diversity Technology Solutions</dc:title>
  <dc:creator>Ken Granderson</dc:creator>
  <cp:lastModifiedBy>Ken Granderson</cp:lastModifiedBy>
  <cp:revision>498</cp:revision>
  <cp:lastPrinted>2017-06-07T20:00:41Z</cp:lastPrinted>
  <dcterms:created xsi:type="dcterms:W3CDTF">2013-07-08T14:55:55Z</dcterms:created>
  <dcterms:modified xsi:type="dcterms:W3CDTF">2021-05-10T17:29:18Z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