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FC591-96F5-192D-E4A1-6F06B35046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C15835-E2F8-9C78-7D84-0BE7145A60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56BAEB-FF14-528D-EB8D-DCA1C3611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02110-9FA3-400B-9491-AB17B7076D23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3BC7AB-5EAF-1665-BDE4-CDFA58429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F3DC9-A0D8-3ADB-3A6F-607292EA7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8AA1F-03D2-4528-9B7F-49C9E3114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853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BF52D-8B70-2C83-02B7-B396BECE4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CDF16F-9C24-4E0D-5FC2-B78CB0828E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7D7D5C-715E-1B3A-A4E4-E9F2BE20B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02110-9FA3-400B-9491-AB17B7076D23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36759-4728-356D-696E-21A5A43A6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78CE1-5845-86BE-96C0-4B3BF4CD8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8AA1F-03D2-4528-9B7F-49C9E3114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16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976F00-BF1F-5F1F-3769-1D8098D834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641D3B-3330-98FA-F363-2F4671BA1F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1371A-DC5B-6906-E640-3295B829D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02110-9FA3-400B-9491-AB17B7076D23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106BF-3EE4-D826-EC15-67E32CB2C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D570A-8D4D-2134-D5A7-A5450A553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8AA1F-03D2-4528-9B7F-49C9E3114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73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E7009-4645-38E3-A13D-B1E7DF614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E4130-6282-F80D-7CBE-11932F9E0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A877C4-3D7C-B554-FB09-2F8A2FFA8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02110-9FA3-400B-9491-AB17B7076D23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54BA6-5B67-4417-7505-B0CFE3012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74BD1-C17C-E9D5-A817-FF432384D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8AA1F-03D2-4528-9B7F-49C9E3114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725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C371D-1FA3-774E-F3CA-B0D0ADBEA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0F8CDD-A2C6-2DE5-3649-75C0D0FEC5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12BE6-B1BD-1A8D-855B-7358965D9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02110-9FA3-400B-9491-AB17B7076D23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FF59BA-CE26-F04B-9E76-CC5785BCA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B8703-46E4-82B5-0031-A9AD19F0A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8AA1F-03D2-4528-9B7F-49C9E3114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19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A21A3-D4C1-CACC-6974-61F685FC4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179F6-D9D3-9B67-A1F5-943993ADE5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B2B94F-B9A0-27E0-00C3-21E8C93A71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13D4C8-1370-E243-2F04-8C0C02F2A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02110-9FA3-400B-9491-AB17B7076D23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16C1DF-B578-B144-49B1-AA47B7C85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A60DBC-489E-72CE-7223-066D926D3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8AA1F-03D2-4528-9B7F-49C9E3114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57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6CCD3-0E80-3813-812A-D9AD00B7F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B0EF1B-932E-E6C9-C823-EC14EF06F0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016708-F878-A651-530B-E4B5A5C3AE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633E42-5ECA-805F-BE1B-9B83E28C1F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F255E4-5F81-9590-E251-41EA840989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D107CE-8B31-3400-8A54-D0FFE2B51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02110-9FA3-400B-9491-AB17B7076D23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4A1762-B5BD-1DAF-8EB4-95C7E07D2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E8D994-84C4-9180-245C-F84715B9F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8AA1F-03D2-4528-9B7F-49C9E3114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851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19519-93FC-947E-C6C8-1D4C33CDF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A45E1B-26ED-98C2-E854-AF3BA6F2B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02110-9FA3-400B-9491-AB17B7076D23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767B41-3879-F2EF-0101-8E90F40E4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669851-69DB-9C03-9CD4-7779FF758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8AA1F-03D2-4528-9B7F-49C9E3114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953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421529-5810-32F3-4DC0-0378CA697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02110-9FA3-400B-9491-AB17B7076D23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1E72F3-5E25-1542-EAB8-4E19A779E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79C304-EA84-3F24-4205-28270D90D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8AA1F-03D2-4528-9B7F-49C9E3114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07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42880-39CF-A76C-CAC0-4CDA6590D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89053-FBDA-D0C0-2087-ADB8BE149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5CB5EA-3270-3025-E6EF-F60D69F3E6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36D620-84D6-9C4C-8672-D9852CA1C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02110-9FA3-400B-9491-AB17B7076D23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DC1EB9-19F7-0E87-D4DD-C56488AEC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C331DC-0C99-A507-4DD2-9F2939EEE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8AA1F-03D2-4528-9B7F-49C9E3114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6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022FF-DBC3-7FFC-C410-C7E578248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E2F8EE-BF81-EAF8-4878-519D7D0E5F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2A6D06-F28D-B720-D395-27278D877C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EA9970-39AB-F5F6-3876-7D8E0E1A2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02110-9FA3-400B-9491-AB17B7076D23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B6F493-7F97-FECA-A6F9-AD464E80D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5E2B9C-47BD-3BA4-44C1-40FDA2BE5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8AA1F-03D2-4528-9B7F-49C9E3114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98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5C3B12-D5FA-1A9B-22F8-4CEA99F02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348A19-D43A-D1A2-FD36-F81E8F8B7D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13454-F714-DB2E-B8B7-152E502EE7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B02110-9FA3-400B-9491-AB17B7076D23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93CD0-2215-4557-9321-7FBB006A1B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ECC95-1A1A-EB92-3EFD-01642A54FF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08AA1F-03D2-4528-9B7F-49C9E3114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97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hyperlink" Target="https://worldpopulationreview.com/countries/cape-verde-population" TargetMode="External"/><Relationship Id="rId18" Type="http://schemas.openxmlformats.org/officeDocument/2006/relationships/hyperlink" Target="https://worldpopulationreview.com/countries/western-sahara-population" TargetMode="External"/><Relationship Id="rId26" Type="http://schemas.openxmlformats.org/officeDocument/2006/relationships/hyperlink" Target="https://worldpopulationreview.com/countries/kenya-population" TargetMode="External"/><Relationship Id="rId39" Type="http://schemas.openxmlformats.org/officeDocument/2006/relationships/hyperlink" Target="https://worldpopulationreview.com/countries/niger-population" TargetMode="External"/><Relationship Id="rId21" Type="http://schemas.openxmlformats.org/officeDocument/2006/relationships/hyperlink" Target="https://worldpopulationreview.com/countries/ghana-population" TargetMode="External"/><Relationship Id="rId34" Type="http://schemas.openxmlformats.org/officeDocument/2006/relationships/hyperlink" Target="https://worldpopulationreview.com/countries/mauritania-population" TargetMode="External"/><Relationship Id="rId42" Type="http://schemas.openxmlformats.org/officeDocument/2006/relationships/hyperlink" Target="https://worldpopulationreview.com/countries/rwanda-population" TargetMode="External"/><Relationship Id="rId47" Type="http://schemas.openxmlformats.org/officeDocument/2006/relationships/hyperlink" Target="https://worldpopulationreview.com/countries/south-sudan-population" TargetMode="External"/><Relationship Id="rId50" Type="http://schemas.openxmlformats.org/officeDocument/2006/relationships/hyperlink" Target="https://worldpopulationreview.com/countries/seychelles-population" TargetMode="External"/><Relationship Id="rId55" Type="http://schemas.openxmlformats.org/officeDocument/2006/relationships/hyperlink" Target="https://worldpopulationreview.com/countries/uganda-population" TargetMode="External"/><Relationship Id="rId7" Type="http://schemas.openxmlformats.org/officeDocument/2006/relationships/hyperlink" Target="https://worldpopulationreview.com/countries/central-african-republic-population" TargetMode="External"/><Relationship Id="rId12" Type="http://schemas.openxmlformats.org/officeDocument/2006/relationships/hyperlink" Target="https://worldpopulationreview.com/countries/comoros-population" TargetMode="External"/><Relationship Id="rId17" Type="http://schemas.openxmlformats.org/officeDocument/2006/relationships/hyperlink" Target="https://worldpopulationreview.com/countries/eritrea-population" TargetMode="External"/><Relationship Id="rId25" Type="http://schemas.openxmlformats.org/officeDocument/2006/relationships/hyperlink" Target="https://worldpopulationreview.com/countries/equatorial-guinea-population" TargetMode="External"/><Relationship Id="rId33" Type="http://schemas.openxmlformats.org/officeDocument/2006/relationships/hyperlink" Target="https://worldpopulationreview.com/countries/mozambique-population" TargetMode="External"/><Relationship Id="rId38" Type="http://schemas.openxmlformats.org/officeDocument/2006/relationships/hyperlink" Target="https://worldpopulationreview.com/countries/namibia-population" TargetMode="External"/><Relationship Id="rId46" Type="http://schemas.openxmlformats.org/officeDocument/2006/relationships/hyperlink" Target="https://worldpopulationreview.com/countries/somalia-population" TargetMode="External"/><Relationship Id="rId2" Type="http://schemas.openxmlformats.org/officeDocument/2006/relationships/hyperlink" Target="https://worldpopulationreview.com/countries/angola-population" TargetMode="External"/><Relationship Id="rId16" Type="http://schemas.openxmlformats.org/officeDocument/2006/relationships/hyperlink" Target="https://worldpopulationreview.com/countries/egypt-population" TargetMode="External"/><Relationship Id="rId20" Type="http://schemas.openxmlformats.org/officeDocument/2006/relationships/hyperlink" Target="https://worldpopulationreview.com/countries/gabon-population" TargetMode="External"/><Relationship Id="rId29" Type="http://schemas.openxmlformats.org/officeDocument/2006/relationships/hyperlink" Target="https://worldpopulationreview.com/countries/lesotho-population" TargetMode="External"/><Relationship Id="rId41" Type="http://schemas.openxmlformats.org/officeDocument/2006/relationships/hyperlink" Target="https://worldpopulationreview.com/countries/reunion-population" TargetMode="External"/><Relationship Id="rId54" Type="http://schemas.openxmlformats.org/officeDocument/2006/relationships/hyperlink" Target="https://worldpopulationreview.com/countries/tanzania-popul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orldpopulationreview.com/countries/botswana-population" TargetMode="External"/><Relationship Id="rId11" Type="http://schemas.openxmlformats.org/officeDocument/2006/relationships/hyperlink" Target="https://worldpopulationreview.com/countries/republic-of-the-congo-population" TargetMode="External"/><Relationship Id="rId24" Type="http://schemas.openxmlformats.org/officeDocument/2006/relationships/hyperlink" Target="https://worldpopulationreview.com/countries/guinea--bissau-population" TargetMode="External"/><Relationship Id="rId32" Type="http://schemas.openxmlformats.org/officeDocument/2006/relationships/hyperlink" Target="https://worldpopulationreview.com/countries/mali-population" TargetMode="External"/><Relationship Id="rId37" Type="http://schemas.openxmlformats.org/officeDocument/2006/relationships/hyperlink" Target="https://worldpopulationreview.com/countries/mayotte-population" TargetMode="External"/><Relationship Id="rId40" Type="http://schemas.openxmlformats.org/officeDocument/2006/relationships/hyperlink" Target="https://worldpopulationreview.com/countries/nigeria-population" TargetMode="External"/><Relationship Id="rId45" Type="http://schemas.openxmlformats.org/officeDocument/2006/relationships/hyperlink" Target="https://worldpopulationreview.com/countries/sierra-leone-population" TargetMode="External"/><Relationship Id="rId53" Type="http://schemas.openxmlformats.org/officeDocument/2006/relationships/hyperlink" Target="https://worldpopulationreview.com/countries/tunisia-population" TargetMode="External"/><Relationship Id="rId58" Type="http://schemas.openxmlformats.org/officeDocument/2006/relationships/hyperlink" Target="https://worldpopulationreview.com/countries/zimbabwe-population" TargetMode="External"/><Relationship Id="rId5" Type="http://schemas.openxmlformats.org/officeDocument/2006/relationships/hyperlink" Target="https://worldpopulationreview.com/countries/burkina-faso-population" TargetMode="External"/><Relationship Id="rId15" Type="http://schemas.openxmlformats.org/officeDocument/2006/relationships/hyperlink" Target="https://worldpopulationreview.com/countries/algeria-population" TargetMode="External"/><Relationship Id="rId23" Type="http://schemas.openxmlformats.org/officeDocument/2006/relationships/hyperlink" Target="https://worldpopulationreview.com/countries/gambia-population" TargetMode="External"/><Relationship Id="rId28" Type="http://schemas.openxmlformats.org/officeDocument/2006/relationships/hyperlink" Target="https://worldpopulationreview.com/countries/libya-population" TargetMode="External"/><Relationship Id="rId36" Type="http://schemas.openxmlformats.org/officeDocument/2006/relationships/hyperlink" Target="https://worldpopulationreview.com/countries/malawi-population" TargetMode="External"/><Relationship Id="rId49" Type="http://schemas.openxmlformats.org/officeDocument/2006/relationships/hyperlink" Target="https://worldpopulationreview.com/countries/eswatini-population" TargetMode="External"/><Relationship Id="rId57" Type="http://schemas.openxmlformats.org/officeDocument/2006/relationships/hyperlink" Target="https://worldpopulationreview.com/countries/zambia-population" TargetMode="External"/><Relationship Id="rId10" Type="http://schemas.openxmlformats.org/officeDocument/2006/relationships/hyperlink" Target="https://worldpopulationreview.com/countries/dr-congo-population" TargetMode="External"/><Relationship Id="rId19" Type="http://schemas.openxmlformats.org/officeDocument/2006/relationships/hyperlink" Target="https://worldpopulationreview.com/countries/ethiopia-population" TargetMode="External"/><Relationship Id="rId31" Type="http://schemas.openxmlformats.org/officeDocument/2006/relationships/hyperlink" Target="https://worldpopulationreview.com/countries/madagascar-population" TargetMode="External"/><Relationship Id="rId44" Type="http://schemas.openxmlformats.org/officeDocument/2006/relationships/hyperlink" Target="https://worldpopulationreview.com/countries/senegal-population" TargetMode="External"/><Relationship Id="rId52" Type="http://schemas.openxmlformats.org/officeDocument/2006/relationships/hyperlink" Target="https://worldpopulationreview.com/countries/togo-population" TargetMode="External"/><Relationship Id="rId4" Type="http://schemas.openxmlformats.org/officeDocument/2006/relationships/hyperlink" Target="https://worldpopulationreview.com/countries/benin-population" TargetMode="External"/><Relationship Id="rId9" Type="http://schemas.openxmlformats.org/officeDocument/2006/relationships/hyperlink" Target="https://worldpopulationreview.com/countries/cameroon-population" TargetMode="External"/><Relationship Id="rId14" Type="http://schemas.openxmlformats.org/officeDocument/2006/relationships/hyperlink" Target="https://worldpopulationreview.com/countries/djibouti-population" TargetMode="External"/><Relationship Id="rId22" Type="http://schemas.openxmlformats.org/officeDocument/2006/relationships/hyperlink" Target="https://worldpopulationreview.com/countries/guinea-population" TargetMode="External"/><Relationship Id="rId27" Type="http://schemas.openxmlformats.org/officeDocument/2006/relationships/hyperlink" Target="https://worldpopulationreview.com/countries/liberia-population" TargetMode="External"/><Relationship Id="rId30" Type="http://schemas.openxmlformats.org/officeDocument/2006/relationships/hyperlink" Target="https://worldpopulationreview.com/countries/morocco-population" TargetMode="External"/><Relationship Id="rId35" Type="http://schemas.openxmlformats.org/officeDocument/2006/relationships/hyperlink" Target="https://worldpopulationreview.com/countries/mauritius-population" TargetMode="External"/><Relationship Id="rId43" Type="http://schemas.openxmlformats.org/officeDocument/2006/relationships/hyperlink" Target="https://worldpopulationreview.com/countries/sudan-population" TargetMode="External"/><Relationship Id="rId48" Type="http://schemas.openxmlformats.org/officeDocument/2006/relationships/hyperlink" Target="https://worldpopulationreview.com/countries/sao-tome-and-principe-population" TargetMode="External"/><Relationship Id="rId56" Type="http://schemas.openxmlformats.org/officeDocument/2006/relationships/hyperlink" Target="https://worldpopulationreview.com/countries/south-africa-population" TargetMode="External"/><Relationship Id="rId8" Type="http://schemas.openxmlformats.org/officeDocument/2006/relationships/hyperlink" Target="https://worldpopulationreview.com/countries/ivory-coast-population" TargetMode="External"/><Relationship Id="rId51" Type="http://schemas.openxmlformats.org/officeDocument/2006/relationships/hyperlink" Target="https://worldpopulationreview.com/countries/chad-population" TargetMode="External"/><Relationship Id="rId3" Type="http://schemas.openxmlformats.org/officeDocument/2006/relationships/hyperlink" Target="https://worldpopulationreview.com/countries/burundi-popula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2633261-1587-B7A3-5C3E-D39095093E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4128028"/>
              </p:ext>
            </p:extLst>
          </p:nvPr>
        </p:nvGraphicFramePr>
        <p:xfrm>
          <a:off x="257174" y="390525"/>
          <a:ext cx="5724525" cy="63341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51502">
                  <a:extLst>
                    <a:ext uri="{9D8B030D-6E8A-4147-A177-3AD203B41FA5}">
                      <a16:colId xmlns:a16="http://schemas.microsoft.com/office/drawing/2014/main" val="783610193"/>
                    </a:ext>
                  </a:extLst>
                </a:gridCol>
                <a:gridCol w="1725521">
                  <a:extLst>
                    <a:ext uri="{9D8B030D-6E8A-4147-A177-3AD203B41FA5}">
                      <a16:colId xmlns:a16="http://schemas.microsoft.com/office/drawing/2014/main" val="4174409952"/>
                    </a:ext>
                  </a:extLst>
                </a:gridCol>
                <a:gridCol w="1247502">
                  <a:extLst>
                    <a:ext uri="{9D8B030D-6E8A-4147-A177-3AD203B41FA5}">
                      <a16:colId xmlns:a16="http://schemas.microsoft.com/office/drawing/2014/main" val="3737434694"/>
                    </a:ext>
                  </a:extLst>
                </a:gridCol>
              </a:tblGrid>
              <a:tr h="90549"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</a:rPr>
                        <a:t>Black Population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</a:rPr>
                        <a:t>Est ADOS Pop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4161102621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Saint Kitts and Nevis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38,827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11688483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Dominica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71,293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4286462612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Haiti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10,646,713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938856198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Antigua and Barbuda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63,000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1221517065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sng" strike="noStrike">
                          <a:effectLst/>
                          <a:highlight>
                            <a:srgbClr val="F8F9FA"/>
                          </a:highlight>
                        </a:rPr>
                        <a:t> Jamaica[62]</a:t>
                      </a:r>
                      <a:endParaRPr lang="en-US" sz="3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8F9FA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2,840,031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2539972991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Grenada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101,309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1782653730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sng" strike="noStrike">
                          <a:effectLst/>
                          <a:highlight>
                            <a:srgbClr val="F8F9FA"/>
                          </a:highlight>
                        </a:rPr>
                        <a:t> The Bahamas[63]</a:t>
                      </a:r>
                      <a:endParaRPr lang="en-US" sz="3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8F9FA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301,366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2402740803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Barbados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253,771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4236233593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Netherlands Antilles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191,564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4083141594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Saint Vincent and the Grenadines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100,667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1430018750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Dominican Republic[64][65]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8,475,600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3691992047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British Virgin Islands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19,923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1823262723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Saint Lucia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142,629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1967019879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US Virgin Islands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86,243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2551573053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French Guiana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131,676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3609045849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Bermuda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40,720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1917337052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Cayman Islands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28,717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3500214599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sng" strike="noStrike">
                          <a:effectLst/>
                          <a:highlight>
                            <a:srgbClr val="F8F9FA"/>
                          </a:highlight>
                        </a:rPr>
                        <a:t> Cuba[66]</a:t>
                      </a:r>
                      <a:endParaRPr lang="en-US" sz="3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8F9FA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3,960,786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442140139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sng" strike="noStrike">
                          <a:effectLst/>
                          <a:highlight>
                            <a:srgbClr val="F8F9FA"/>
                          </a:highlight>
                        </a:rPr>
                        <a:t> Trinidad and Tobago[67]</a:t>
                      </a:r>
                      <a:endParaRPr lang="en-US" sz="3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8F9FA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415,710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4157029471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sng" strike="noStrike">
                          <a:effectLst/>
                          <a:highlight>
                            <a:srgbClr val="F8F9FA"/>
                          </a:highlight>
                        </a:rPr>
                        <a:t> Puerto Rico[68]</a:t>
                      </a:r>
                      <a:endParaRPr lang="en-US" sz="3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8F9FA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395,444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288873796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Suriname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223,718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3885621485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Guyana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277,486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59707566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Brazil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109,000,000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557868620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sng" strike="noStrike">
                          <a:effectLst/>
                          <a:highlight>
                            <a:srgbClr val="F8F9FA"/>
                          </a:highlight>
                        </a:rPr>
                        <a:t> Colombia[69]</a:t>
                      </a:r>
                      <a:endParaRPr lang="en-US" sz="3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8F9FA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4,944,400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3908780192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sng" strike="noStrike">
                          <a:effectLst/>
                          <a:highlight>
                            <a:srgbClr val="F8F9FA"/>
                          </a:highlight>
                        </a:rPr>
                        <a:t> Ecuador[70]</a:t>
                      </a:r>
                      <a:endParaRPr lang="en-US" sz="3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8F9FA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680,000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4097322767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Paraguay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222,215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3806218962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Uruguay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139,775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2116559195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sng" strike="noStrike">
                          <a:effectLst/>
                          <a:highlight>
                            <a:srgbClr val="F8F9FA"/>
                          </a:highlight>
                        </a:rPr>
                        <a:t> Venezuela[71]</a:t>
                      </a:r>
                      <a:endParaRPr lang="en-US" sz="3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8F9FA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181,157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3062284679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Peru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589,920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86126527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Chile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170,943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1118655267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Bolivia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54,539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2908375229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Argentina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50,000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866383483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sng" strike="noStrike">
                          <a:effectLst/>
                          <a:highlight>
                            <a:srgbClr val="F8F9FA"/>
                          </a:highlight>
                        </a:rPr>
                        <a:t> United States[72]</a:t>
                      </a:r>
                      <a:endParaRPr lang="en-US" sz="3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8F9FA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42,020,743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</a:rPr>
                        <a:t>           33,616,594 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3593741514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sng" strike="noStrike">
                          <a:effectLst/>
                          <a:highlight>
                            <a:srgbClr val="F8F9FA"/>
                          </a:highlight>
                        </a:rPr>
                        <a:t> Canada[73]</a:t>
                      </a:r>
                      <a:endParaRPr lang="en-US" sz="3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8F9FA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783,795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94649778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Mexico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1,386,556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839092656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Belize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93,394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3044348314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Panama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460,977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3666911979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Nicaragua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520,726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745516786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Costa Rica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125,877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2980158205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Honduras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152,787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757677839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Guatemala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100,000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3976734819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El Salvador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  3,000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2376389635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France[74][75]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4,400,000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2071147937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United Kingdom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3,000,000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3808618796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sng" strike="noStrike">
                          <a:effectLst/>
                          <a:highlight>
                            <a:srgbClr val="F8F9FA"/>
                          </a:highlight>
                        </a:rPr>
                        <a:t> Netherlands[citation needed]</a:t>
                      </a:r>
                      <a:endParaRPr lang="en-US" sz="3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8F9FA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507,000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1436703683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Belgium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300,000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135069722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Italy[76][77]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1,036,653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4232895208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Portugal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201,200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2359147905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Spain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1,045,120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2837657184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Germany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529,000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3209108765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Sweden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115,000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416028544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sng" strike="noStrike">
                          <a:effectLst/>
                          <a:highlight>
                            <a:srgbClr val="F8F9FA"/>
                          </a:highlight>
                        </a:rPr>
                        <a:t> Norway[79]</a:t>
                      </a:r>
                      <a:endParaRPr lang="en-US" sz="3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8F9FA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67,000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1366458491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sng" strike="noStrike">
                          <a:effectLst/>
                          <a:highlight>
                            <a:srgbClr val="F8F9FA"/>
                          </a:highlight>
                        </a:rPr>
                        <a:t> Ireland[80]</a:t>
                      </a:r>
                      <a:endParaRPr lang="en-US" sz="3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8F9FA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45,000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1405725126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sng" strike="noStrike">
                          <a:effectLst/>
                          <a:highlight>
                            <a:srgbClr val="F8F9FA"/>
                          </a:highlight>
                        </a:rPr>
                        <a:t>  Switzerland[81]</a:t>
                      </a:r>
                      <a:endParaRPr lang="en-US" sz="3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8F9FA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57,000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4252810287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Finland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50,000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3705660366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sng" strike="noStrike">
                          <a:effectLst/>
                          <a:highlight>
                            <a:srgbClr val="F8F9FA"/>
                          </a:highlight>
                        </a:rPr>
                        <a:t> Russia[82]</a:t>
                      </a:r>
                      <a:endParaRPr lang="en-US" sz="3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8F9FA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50,000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4008290790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Austria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15,000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2395460550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Ukraine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14,500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444881995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sng" strike="noStrike">
                          <a:effectLst/>
                          <a:highlight>
                            <a:srgbClr val="F8F9FA"/>
                          </a:highlight>
                        </a:rPr>
                        <a:t> Hungary[83]</a:t>
                      </a:r>
                      <a:endParaRPr lang="en-US" sz="3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8F9FA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  6,500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649390523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Poland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  5,700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2005480944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Belarus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  4,500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1718517408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sng" strike="noStrike">
                          <a:effectLst/>
                          <a:highlight>
                            <a:srgbClr val="F8F9FA"/>
                          </a:highlight>
                        </a:rPr>
                        <a:t> Israel[84]</a:t>
                      </a:r>
                      <a:endParaRPr lang="en-US" sz="3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8F9FA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200,000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3016161734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sng" strike="noStrike">
                          <a:effectLst/>
                          <a:highlight>
                            <a:srgbClr val="F8F9FA"/>
                          </a:highlight>
                        </a:rPr>
                        <a:t> India[85]</a:t>
                      </a:r>
                      <a:endParaRPr lang="en-US" sz="3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8F9FA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40,000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868743823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sng" strike="noStrike">
                          <a:effectLst/>
                          <a:highlight>
                            <a:srgbClr val="F8F9FA"/>
                          </a:highlight>
                        </a:rPr>
                        <a:t> Malaysia[86]</a:t>
                      </a:r>
                      <a:endParaRPr lang="en-US" sz="3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8F9FA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31,904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3713192725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Hong Kong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20,000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3595498488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sng" strike="noStrike">
                          <a:effectLst/>
                          <a:highlight>
                            <a:srgbClr val="F8F9FA"/>
                          </a:highlight>
                        </a:rPr>
                        <a:t> China[88]</a:t>
                      </a:r>
                      <a:endParaRPr lang="en-US" sz="3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8F9FA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16,000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1648380636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sng" strike="noStrike">
                          <a:effectLst/>
                          <a:highlight>
                            <a:srgbClr val="F8F9FA"/>
                          </a:highlight>
                        </a:rPr>
                        <a:t> Japan[90]</a:t>
                      </a:r>
                      <a:endParaRPr lang="en-US" sz="3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8F9FA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10,000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1929645380"/>
                  </a:ext>
                </a:extLst>
              </a:tr>
              <a:tr h="90549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Pakistan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         10,000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235548528"/>
                  </a:ext>
                </a:extLst>
              </a:tr>
              <a:tr h="86237"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00" u="none" strike="noStrike">
                          <a:effectLst/>
                          <a:highlight>
                            <a:srgbClr val="F8F9FA"/>
                          </a:highlight>
                        </a:rPr>
                        <a:t>              202,265,074 </a:t>
                      </a:r>
                      <a:endParaRPr lang="en-US" sz="300" b="0" i="0" u="none" strike="noStrike">
                        <a:solidFill>
                          <a:srgbClr val="202122"/>
                        </a:solidFill>
                        <a:effectLst/>
                        <a:highlight>
                          <a:srgbClr val="F8F9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2962" marR="2962" marT="2962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62" marR="2962" marT="2962" marB="0"/>
                </a:tc>
                <a:extLst>
                  <a:ext uri="{0D108BD9-81ED-4DB2-BD59-A6C34878D82A}">
                    <a16:rowId xmlns:a16="http://schemas.microsoft.com/office/drawing/2014/main" val="1222934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969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CC4E45A-5D57-4AFE-22BA-6E188093B0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487412"/>
              </p:ext>
            </p:extLst>
          </p:nvPr>
        </p:nvGraphicFramePr>
        <p:xfrm>
          <a:off x="150813" y="104774"/>
          <a:ext cx="2439988" cy="66389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802">
                  <a:extLst>
                    <a:ext uri="{9D8B030D-6E8A-4147-A177-3AD203B41FA5}">
                      <a16:colId xmlns:a16="http://schemas.microsoft.com/office/drawing/2014/main" val="2196256880"/>
                    </a:ext>
                  </a:extLst>
                </a:gridCol>
                <a:gridCol w="1084440">
                  <a:extLst>
                    <a:ext uri="{9D8B030D-6E8A-4147-A177-3AD203B41FA5}">
                      <a16:colId xmlns:a16="http://schemas.microsoft.com/office/drawing/2014/main" val="958082293"/>
                    </a:ext>
                  </a:extLst>
                </a:gridCol>
                <a:gridCol w="680072">
                  <a:extLst>
                    <a:ext uri="{9D8B030D-6E8A-4147-A177-3AD203B41FA5}">
                      <a16:colId xmlns:a16="http://schemas.microsoft.com/office/drawing/2014/main" val="1712123706"/>
                    </a:ext>
                  </a:extLst>
                </a:gridCol>
                <a:gridCol w="491674">
                  <a:extLst>
                    <a:ext uri="{9D8B030D-6E8A-4147-A177-3AD203B41FA5}">
                      <a16:colId xmlns:a16="http://schemas.microsoft.com/office/drawing/2014/main" val="2397742181"/>
                    </a:ext>
                  </a:extLst>
                </a:gridCol>
              </a:tblGrid>
              <a:tr h="76735">
                <a:tc>
                  <a:txBody>
                    <a:bodyPr/>
                    <a:lstStyle/>
                    <a:p>
                      <a:pPr algn="l" fontAlgn="t"/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Est Black Pop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1454375809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2"/>
                        </a:rPr>
                        <a:t>Angola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33933610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27,146,888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3579316052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3"/>
                        </a:rPr>
                        <a:t>Burundi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12255433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9,804,346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1554926646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4"/>
                        </a:rPr>
                        <a:t>Benin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12451040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9,960,832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765656327"/>
                  </a:ext>
                </a:extLst>
              </a:tr>
              <a:tr h="151787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5"/>
                        </a:rPr>
                        <a:t>Burkina Faso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21497096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17,197,677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422010311"/>
                  </a:ext>
                </a:extLst>
              </a:tr>
              <a:tr h="114261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6"/>
                        </a:rPr>
                        <a:t>Botswana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2397241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1,917,793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125020847"/>
                  </a:ext>
                </a:extLst>
              </a:tr>
              <a:tr h="26436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7"/>
                        </a:rPr>
                        <a:t>Central African Republic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4919981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3,935,985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3087269780"/>
                  </a:ext>
                </a:extLst>
              </a:tr>
              <a:tr h="114261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8"/>
                        </a:rPr>
                        <a:t>Ivory Coast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27053629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21,642,903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829867504"/>
                  </a:ext>
                </a:extLst>
              </a:tr>
              <a:tr h="114261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9"/>
                        </a:rPr>
                        <a:t>Cameroon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27224265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21,779,412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51751227"/>
                  </a:ext>
                </a:extLst>
              </a:tr>
              <a:tr h="114261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10"/>
                        </a:rPr>
                        <a:t>Dr Congo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92377993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73,902,394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292212920"/>
                  </a:ext>
                </a:extLst>
              </a:tr>
              <a:tr h="226838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11"/>
                        </a:rPr>
                        <a:t>Republic Of The Congo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5657013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4,525,610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14600531"/>
                  </a:ext>
                </a:extLst>
              </a:tr>
              <a:tr h="114261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12"/>
                        </a:rPr>
                        <a:t>Comoros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888451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   710,761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4208548546"/>
                  </a:ext>
                </a:extLst>
              </a:tr>
              <a:tr h="151787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13"/>
                        </a:rPr>
                        <a:t>Cape Verde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561898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   449,518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3748294490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14"/>
                        </a:rPr>
                        <a:t>Djibouti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1002187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   801,750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988910485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15"/>
                        </a:rPr>
                        <a:t>Algeria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44616624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35,693,299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4264103905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16"/>
                        </a:rPr>
                        <a:t>Egypt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104258327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83,406,662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248183021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17"/>
                        </a:rPr>
                        <a:t>Eritrea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3601467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2,881,174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624038649"/>
                  </a:ext>
                </a:extLst>
              </a:tr>
              <a:tr h="151787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18"/>
                        </a:rPr>
                        <a:t>Western Sahara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611875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   489,500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1477783238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19"/>
                        </a:rPr>
                        <a:t>Ethiopia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117876227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94,300,982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792629366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20"/>
                        </a:rPr>
                        <a:t>Gabon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2278825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1,823,060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1868629090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21"/>
                        </a:rPr>
                        <a:t>Ghana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31732129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25,385,703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10937844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22"/>
                        </a:rPr>
                        <a:t>Guinea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13497244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10,797,795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3307851207"/>
                  </a:ext>
                </a:extLst>
              </a:tr>
              <a:tr h="114261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23"/>
                        </a:rPr>
                        <a:t>Gambia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2486945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1,989,556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1866968532"/>
                  </a:ext>
                </a:extLst>
              </a:tr>
              <a:tr h="151787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24"/>
                        </a:rPr>
                        <a:t>Guinea Bissau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2015494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1,612,395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360678209"/>
                  </a:ext>
                </a:extLst>
              </a:tr>
              <a:tr h="189312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25"/>
                        </a:rPr>
                        <a:t>Equatorial Guinea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1449896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1,159,917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3377273723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26"/>
                        </a:rPr>
                        <a:t>Kenya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54985698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43,988,558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554353854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27"/>
                        </a:rPr>
                        <a:t>Liberia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5180203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4,144,162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1676775228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28"/>
                        </a:rPr>
                        <a:t>Libya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6958532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5,566,826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859034718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29"/>
                        </a:rPr>
                        <a:t>Lesotho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2159079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1,727,263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3862593652"/>
                  </a:ext>
                </a:extLst>
              </a:tr>
              <a:tr h="114261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30"/>
                        </a:rPr>
                        <a:t>Morocco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37344795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29,875,836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3142885180"/>
                  </a:ext>
                </a:extLst>
              </a:tr>
              <a:tr h="114261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31"/>
                        </a:rPr>
                        <a:t>Madagascar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28427328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22,741,862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159166527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32"/>
                        </a:rPr>
                        <a:t>Mali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20855735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16,684,588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1753215459"/>
                  </a:ext>
                </a:extLst>
              </a:tr>
              <a:tr h="114261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33"/>
                        </a:rPr>
                        <a:t>Mozambique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32163047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25,730,438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182163860"/>
                  </a:ext>
                </a:extLst>
              </a:tr>
              <a:tr h="114261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34"/>
                        </a:rPr>
                        <a:t>Mauritania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4775119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3,820,095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3959015826"/>
                  </a:ext>
                </a:extLst>
              </a:tr>
              <a:tr h="114261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35"/>
                        </a:rPr>
                        <a:t>Mauritius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1273433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1,018,746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01940858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36"/>
                        </a:rPr>
                        <a:t>Malawi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19647684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15,718,147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1063018854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37"/>
                        </a:rPr>
                        <a:t>Mayotte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279515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   223,612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550110781"/>
                  </a:ext>
                </a:extLst>
              </a:tr>
              <a:tr h="114261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38"/>
                        </a:rPr>
                        <a:t>Namibia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2587344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2,069,875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506660168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39"/>
                        </a:rPr>
                        <a:t>Niger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25130817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20,104,654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046714801"/>
                  </a:ext>
                </a:extLst>
              </a:tr>
              <a:tr h="114261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40"/>
                        </a:rPr>
                        <a:t>Nigeria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211400708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169,120,566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384044089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41"/>
                        </a:rPr>
                        <a:t>Reunion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901686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   721,349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1013101314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42"/>
                        </a:rPr>
                        <a:t>Rwanda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13276513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10,621,210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916238353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43"/>
                        </a:rPr>
                        <a:t>Sudan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44909353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35,927,482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39338589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44"/>
                        </a:rPr>
                        <a:t>Senegal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17196301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13,757,041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3137945800"/>
                  </a:ext>
                </a:extLst>
              </a:tr>
              <a:tr h="151787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45"/>
                        </a:rPr>
                        <a:t>Sierra Leone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8141343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6,513,074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3685870236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46"/>
                        </a:rPr>
                        <a:t>Somalia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16359504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13,087,603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1728453426"/>
                  </a:ext>
                </a:extLst>
              </a:tr>
              <a:tr h="151787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47"/>
                        </a:rPr>
                        <a:t>South Sudan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11381378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9,105,102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104692228"/>
                  </a:ext>
                </a:extLst>
              </a:tr>
              <a:tr h="226838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48"/>
                        </a:rPr>
                        <a:t>Sao Tome And Principe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223368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   178,694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680957726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49"/>
                        </a:rPr>
                        <a:t>Eswatini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1172362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   937,890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1917184289"/>
                  </a:ext>
                </a:extLst>
              </a:tr>
              <a:tr h="114261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50"/>
                        </a:rPr>
                        <a:t>Seychelles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98908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      79,126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886634941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51"/>
                        </a:rPr>
                        <a:t>Chad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16914985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13,531,988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726676748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52"/>
                        </a:rPr>
                        <a:t>Togo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8478250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6,782,600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1898459874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53"/>
                        </a:rPr>
                        <a:t>Tunisia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11935766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9,548,613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33381858"/>
                  </a:ext>
                </a:extLst>
              </a:tr>
              <a:tr h="114261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54"/>
                        </a:rPr>
                        <a:t>Tanzania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61498437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49,198,750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625675398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55"/>
                        </a:rPr>
                        <a:t>Uganda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47123531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37,698,825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287922987"/>
                  </a:ext>
                </a:extLst>
              </a:tr>
              <a:tr h="151787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56"/>
                        </a:rPr>
                        <a:t>South Africa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60041994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48,033,595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161663415"/>
                  </a:ext>
                </a:extLst>
              </a:tr>
              <a:tr h="7673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57"/>
                        </a:rPr>
                        <a:t>Zambia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18920651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15,136,521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1934828041"/>
                  </a:ext>
                </a:extLst>
              </a:tr>
              <a:tr h="114261"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  <a:hlinkClick r:id="rId58"/>
                        </a:rPr>
                        <a:t>Zimbabwe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sng" strike="noStrike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en-US" sz="2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  <a:highlight>
                            <a:srgbClr val="FFFFFF"/>
                          </a:highlight>
                        </a:rPr>
                        <a:t>15092171</a:t>
                      </a:r>
                      <a:endParaRPr lang="en-US" sz="200" b="0" i="0" u="none" strike="noStrike">
                        <a:solidFill>
                          <a:srgbClr val="212529"/>
                        </a:solidFill>
                        <a:effectLst/>
                        <a:highlight>
                          <a:srgbClr val="FFFFFF"/>
                        </a:highlight>
                        <a:latin typeface="Open Sans" panose="020B060603050402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12,073,737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1320427133"/>
                  </a:ext>
                </a:extLst>
              </a:tr>
              <a:tr h="114261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African Blacks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1,098,784,342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758688362"/>
                  </a:ext>
                </a:extLst>
              </a:tr>
              <a:tr h="39210">
                <a:tc>
                  <a:txBody>
                    <a:bodyPr/>
                    <a:lstStyle/>
                    <a:p>
                      <a:pPr algn="l" fontAlgn="t"/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446002562"/>
                  </a:ext>
                </a:extLst>
              </a:tr>
              <a:tr h="76735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Global Blacks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     1,301,049,416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3808747629"/>
                  </a:ext>
                </a:extLst>
              </a:tr>
              <a:tr h="76735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US Blacks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           42,020,743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780356426"/>
                  </a:ext>
                </a:extLst>
              </a:tr>
              <a:tr h="76735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ADOS Blacks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                         33,616,594 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1133711287"/>
                  </a:ext>
                </a:extLst>
              </a:tr>
              <a:tr h="39210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Percentage US Blacks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</a:rPr>
                        <a:t>3.2%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2635237871"/>
                  </a:ext>
                </a:extLst>
              </a:tr>
              <a:tr h="39210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200" u="none" strike="noStrike">
                          <a:effectLst/>
                        </a:rPr>
                        <a:t>Percentage ADOS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" u="none" strike="noStrike">
                          <a:effectLst/>
                        </a:rPr>
                        <a:t>2.6%</a:t>
                      </a:r>
                      <a:endParaRPr lang="en-US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68" marR="1368" marT="1368" marB="0"/>
                </a:tc>
                <a:extLst>
                  <a:ext uri="{0D108BD9-81ED-4DB2-BD59-A6C34878D82A}">
                    <a16:rowId xmlns:a16="http://schemas.microsoft.com/office/drawing/2014/main" val="1274492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0667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719</Words>
  <Application>Microsoft Office PowerPoint</Application>
  <PresentationFormat>Widescreen</PresentationFormat>
  <Paragraphs>382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Open Sans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 Granderson</dc:creator>
  <cp:lastModifiedBy>Ken Granderson</cp:lastModifiedBy>
  <cp:revision>1</cp:revision>
  <dcterms:created xsi:type="dcterms:W3CDTF">2024-04-18T23:56:31Z</dcterms:created>
  <dcterms:modified xsi:type="dcterms:W3CDTF">2024-04-19T00:06:29Z</dcterms:modified>
</cp:coreProperties>
</file>